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DA58520-C9BF-4732-8472-17D858597B9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E13D46C-0F01-498F-9BEC-6694644D759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44009" y="2708476"/>
            <a:ext cx="3402712" cy="1702160"/>
          </a:xfrm>
        </p:spPr>
        <p:txBody>
          <a:bodyPr>
            <a:normAutofit/>
          </a:bodyPr>
          <a:lstStyle/>
          <a:p>
            <a:r>
              <a:rPr lang="cs-CZ" dirty="0" smtClean="0"/>
              <a:t>Psychologické aspekty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sportovní přípravy v plavání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70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dá natrénovat?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koncentrace – před startem: rychlá reakce, perfektní průběh závodu, obrátka, dohmat – pohyby zautomatizovat, mít natrénováno, promítnout si závod v hlavě – jak ho chci plavat a pak ho zrealizovat</a:t>
            </a:r>
          </a:p>
          <a:p>
            <a:r>
              <a:rPr lang="cs-CZ" dirty="0" smtClean="0"/>
              <a:t>nervozita – můžu odvést pozornost jinam. Je třeba si uvědomit důležitost závodu, ale také to, že nejde o život. </a:t>
            </a:r>
          </a:p>
          <a:p>
            <a:r>
              <a:rPr lang="cs-CZ" dirty="0" smtClean="0"/>
              <a:t>je třeba pozitivně utvářet </a:t>
            </a:r>
            <a:r>
              <a:rPr lang="cs-CZ" dirty="0" err="1" smtClean="0"/>
              <a:t>teamsprit</a:t>
            </a:r>
            <a:r>
              <a:rPr lang="cs-CZ" dirty="0" smtClean="0"/>
              <a:t>. Asi se to nedá úplně ovlivnit, ale vzájemnost určuje atmosféru ve skupině...a to je také velmi důležitá součást sportovního týmu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031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24744" cy="1143000"/>
          </a:xfrm>
        </p:spPr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sobnost trenéra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84784"/>
            <a:ext cx="7344816" cy="453650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cs-CZ" altLang="cs-CZ" i="1" dirty="0"/>
              <a:t>V současné době můžeme porovnat práci trenéra s úkoly a povinnostmi manažerů, řídících pracovníků a šéfů ve zcela jiných oblastech společnosti. </a:t>
            </a:r>
            <a:endParaRPr lang="cs-CZ" altLang="cs-CZ" dirty="0"/>
          </a:p>
          <a:p>
            <a:pPr>
              <a:lnSpc>
                <a:spcPct val="120000"/>
              </a:lnSpc>
              <a:buFontTx/>
              <a:buNone/>
            </a:pPr>
            <a:r>
              <a:rPr lang="cs-CZ" altLang="cs-CZ" dirty="0"/>
              <a:t>Co mají tedy společného tyto na první pohled zcela jiné profese? Co je spojuje?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Práce s kolektivem různých osobností "podřízených" 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Nutnost organizace práce své i svých podřízených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Neměla by chybět rozhodnost, odvaha podstoupit riziko, vzít na sebe odpovědnost, ale i dovednost převést adekvátní míru samostatnosti a odpovědnosti na podřízené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Pochopení pro vnitřní pnutí v kolektivu, citlivě zaznamenat názory a postoje podřízených, ale i nadřízených. 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Flexibilitu v řídící práci a správnou míru přizpůsobivosti novým situacím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Smysl pro spravedlnost a objektivnost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Umění prosazovat zájmy svých podřízených (svěřenců)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Umění motivovat a řídit práci svých podřízených (svěřenců)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Umění ocenit a pochválit za dosažené výsledky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cs-CZ" altLang="cs-CZ" dirty="0"/>
              <a:t>a další…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455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 trenéra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OSOBNOST TRENÉRA:</a:t>
            </a:r>
            <a:r>
              <a:rPr lang="cs-CZ" altLang="cs-CZ" dirty="0"/>
              <a:t> vlastnosti, kterými se trenér odlišuje od osob jiného povolání vlivem činnosti, které se převážně věnuje a vlivem sociálních vztahů</a:t>
            </a:r>
            <a:endParaRPr lang="cs-CZ" altLang="cs-CZ" b="1" dirty="0"/>
          </a:p>
          <a:p>
            <a:r>
              <a:rPr lang="cs-CZ" altLang="cs-CZ" b="1" dirty="0"/>
              <a:t>OSOBNOST TRENÉRA: </a:t>
            </a:r>
            <a:r>
              <a:rPr lang="cs-CZ" altLang="cs-CZ" dirty="0"/>
              <a:t>trenérská osobnost je výsledkem vrozených individuálních předpokladů a vlivů, které trenéra v každodenní činnosti formují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151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 trenéra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b="1" dirty="0"/>
              <a:t>- </a:t>
            </a:r>
            <a:r>
              <a:rPr lang="cs-CZ" altLang="cs-CZ" b="1" u="sng" dirty="0"/>
              <a:t>vztah ke sportu</a:t>
            </a:r>
            <a:r>
              <a:rPr lang="cs-CZ" altLang="cs-CZ" dirty="0"/>
              <a:t>, odpovědnost ke své práci a svým svěřencům;</a:t>
            </a:r>
            <a:endParaRPr lang="cs-CZ" altLang="cs-CZ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 dirty="0"/>
              <a:t>- </a:t>
            </a:r>
            <a:r>
              <a:rPr lang="cs-CZ" altLang="cs-CZ" b="1" u="sng" dirty="0"/>
              <a:t>všeobecné a odborné vzdělání</a:t>
            </a:r>
            <a:r>
              <a:rPr lang="cs-CZ" altLang="cs-CZ" dirty="0"/>
              <a:t> (pro zvládnutí náročných úkolů);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odpovídající </a:t>
            </a:r>
            <a:r>
              <a:rPr lang="cs-CZ" altLang="cs-CZ" b="1" dirty="0"/>
              <a:t>zkušenosti</a:t>
            </a:r>
            <a:r>
              <a:rPr lang="cs-CZ" altLang="cs-CZ" dirty="0"/>
              <a:t>, a to jak životní, tak i sportovní;</a:t>
            </a:r>
            <a:endParaRPr lang="cs-CZ" altLang="cs-CZ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 dirty="0"/>
              <a:t>- </a:t>
            </a:r>
            <a:r>
              <a:rPr lang="cs-CZ" altLang="cs-CZ" b="1" u="sng" dirty="0"/>
              <a:t>vlastnosti a schopnosti</a:t>
            </a:r>
            <a:r>
              <a:rPr lang="cs-CZ" altLang="cs-CZ" dirty="0"/>
              <a:t> charakterizující hlavní rysy </a:t>
            </a:r>
            <a:r>
              <a:rPr lang="cs-CZ" altLang="cs-CZ" b="1" dirty="0"/>
              <a:t>osobnosti</a:t>
            </a:r>
            <a:r>
              <a:rPr lang="cs-CZ" altLang="cs-CZ" dirty="0"/>
              <a:t> trenéra: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celkový osobnostní profil – </a:t>
            </a:r>
            <a:r>
              <a:rPr lang="cs-CZ" altLang="cs-CZ" b="1" dirty="0"/>
              <a:t>vzor</a:t>
            </a:r>
            <a:r>
              <a:rPr lang="cs-CZ" altLang="cs-CZ" dirty="0"/>
              <a:t> pro mládež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vysoká úroveň morálky</a:t>
            </a:r>
            <a:r>
              <a:rPr lang="cs-CZ" altLang="cs-CZ" dirty="0"/>
              <a:t> (občanské i sportovní), smysl pro spravedlnost, tolerance, zásadovost, "fair play"…;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cílevědomost, houževnatost</a:t>
            </a:r>
            <a:r>
              <a:rPr lang="cs-CZ" altLang="cs-CZ" dirty="0"/>
              <a:t>, samostatnost, rozhodnost, přizpůsobivost, tvořivost, sociální cítění…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547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Osobnost </a:t>
            </a:r>
            <a:r>
              <a:rPr lang="cs-CZ" dirty="0" smtClean="0"/>
              <a:t>trenéra – další složky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err="1"/>
              <a:t>Pedagogicko</a:t>
            </a:r>
            <a:r>
              <a:rPr lang="cs-CZ" altLang="cs-CZ" dirty="0"/>
              <a:t> – </a:t>
            </a:r>
            <a:r>
              <a:rPr lang="cs-CZ" altLang="cs-CZ" dirty="0" smtClean="0"/>
              <a:t>psychologická: didaktické schopnosti, pedagogické schopnosti, kreativní schopnosti, formativní schopnosti, organizace, komunikace,....</a:t>
            </a:r>
          </a:p>
          <a:p>
            <a:r>
              <a:rPr lang="cs-CZ" altLang="cs-CZ" dirty="0" smtClean="0"/>
              <a:t>Speciálně odborná: vědomosti v oblasti sportu, pohybové dovednosti a schopnosti</a:t>
            </a:r>
            <a:endParaRPr lang="cs-CZ" altLang="cs-CZ" dirty="0"/>
          </a:p>
          <a:p>
            <a:r>
              <a:rPr lang="cs-CZ" altLang="cs-CZ" dirty="0" smtClean="0"/>
              <a:t>Společenská: všeobecné vzdělání, společenská a kulturní úroveň, sociální inteligence, angažovanost</a:t>
            </a:r>
            <a:endParaRPr lang="cs-CZ" altLang="cs-CZ" dirty="0"/>
          </a:p>
          <a:p>
            <a:r>
              <a:rPr lang="cs-CZ" altLang="cs-CZ" dirty="0"/>
              <a:t>Tělesná a </a:t>
            </a:r>
            <a:r>
              <a:rPr lang="cs-CZ" altLang="cs-CZ" dirty="0" smtClean="0"/>
              <a:t>motorická: tělesné a motorické předpoklady, tělesná zdatnost, životní styl</a:t>
            </a:r>
          </a:p>
          <a:p>
            <a:pPr marL="68580" indent="0">
              <a:buNone/>
            </a:pPr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55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trenéra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Organizační: </a:t>
            </a:r>
            <a:r>
              <a:rPr lang="cs-CZ" altLang="cs-CZ" dirty="0"/>
              <a:t>spolupráce se zúčastněnými stranami (sportovci, rodiče, svazy, škola, vedení klubu, sponzoři....), organizace, plánování,  materiální podmínky, metodické komise,....</a:t>
            </a:r>
          </a:p>
          <a:p>
            <a:r>
              <a:rPr lang="cs-CZ" altLang="cs-CZ" dirty="0" smtClean="0"/>
              <a:t>Realizační: realizace plánu, tvůrčí přizpůsobení aktuálním podmínkám, rozhodování, výběr variant, vyhodnocování</a:t>
            </a:r>
          </a:p>
          <a:p>
            <a:r>
              <a:rPr lang="cs-CZ" altLang="cs-CZ" dirty="0" smtClean="0"/>
              <a:t>Ovlivňující: optimální psychický stav sportovců – znalost osobnosti, vzájemná důvěra, přátelské vztahy, schopnost motivovat, podržet, komunikace, ...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071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i="1" u="sng" dirty="0"/>
              <a:t>Úspěšný trenér</a:t>
            </a:r>
            <a:r>
              <a:rPr lang="cs-CZ" altLang="cs-CZ" b="1" i="1" dirty="0"/>
              <a:t> zavede od začátku </a:t>
            </a:r>
            <a:r>
              <a:rPr lang="cs-CZ" altLang="cs-CZ" b="1" i="1" u="sng" dirty="0"/>
              <a:t>spolupráce jasné a jednoznačné způsoby komunikace</a:t>
            </a:r>
            <a:r>
              <a:rPr lang="cs-CZ" altLang="cs-CZ" b="1" i="1" dirty="0"/>
              <a:t>, které při zachování řídící role trenéra dávají všem členům skupiny prostor pro vyjádření.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60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množství sebedůvěry navenek projevovat?</a:t>
            </a:r>
          </a:p>
          <a:p>
            <a:pPr lvl="1"/>
            <a:r>
              <a:rPr lang="cs-CZ" dirty="0" smtClean="0"/>
              <a:t>síla skromných plavců</a:t>
            </a:r>
          </a:p>
          <a:p>
            <a:pPr lvl="1"/>
            <a:r>
              <a:rPr lang="cs-CZ" dirty="0" smtClean="0"/>
              <a:t>umění prohrát, umění vyhrát</a:t>
            </a:r>
          </a:p>
          <a:p>
            <a:pPr lvl="1"/>
            <a:r>
              <a:rPr lang="cs-CZ" dirty="0" smtClean="0"/>
              <a:t>síla týmu</a:t>
            </a:r>
          </a:p>
          <a:p>
            <a:r>
              <a:rPr lang="cs-CZ" dirty="0" smtClean="0"/>
              <a:t>přechod do nové věkové kategorie</a:t>
            </a:r>
          </a:p>
          <a:p>
            <a:r>
              <a:rPr lang="cs-CZ" dirty="0" smtClean="0"/>
              <a:t>vnitřní síla</a:t>
            </a:r>
          </a:p>
          <a:p>
            <a:r>
              <a:rPr lang="cs-CZ" dirty="0" smtClean="0"/>
              <a:t>myšlení vítěze</a:t>
            </a:r>
          </a:p>
        </p:txBody>
      </p:sp>
    </p:spTree>
    <p:extLst>
      <p:ext uri="{BB962C8B-B14F-4D97-AF65-F5344CB8AC3E}">
        <p14:creationId xmlns:p14="http://schemas.microsoft.com/office/powerpoint/2010/main" val="273139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věda o chování a prožívání při pohybových a sportovních činnostech</a:t>
            </a:r>
          </a:p>
          <a:p>
            <a:r>
              <a:rPr lang="cs-CZ" dirty="0" smtClean="0"/>
              <a:t>aplikovaná sportovní psychologie = pro sportovní praxi; využívá teoretických poznatků vlastního základního výzkumu, různých psychologických oborů a sportovních věd pro vytváření praktických postupů zaměřených na </a:t>
            </a:r>
            <a:r>
              <a:rPr lang="cs-CZ" b="1" dirty="0" smtClean="0"/>
              <a:t>zlepšení sportovního výkonu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0113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porozumění sportovcům a sportujícím</a:t>
            </a:r>
          </a:p>
          <a:p>
            <a:r>
              <a:rPr lang="cs-CZ" dirty="0" smtClean="0"/>
              <a:t>porozumění působení sportovního prostředí</a:t>
            </a:r>
          </a:p>
          <a:p>
            <a:r>
              <a:rPr lang="cs-CZ" dirty="0" smtClean="0"/>
              <a:t>skupinové procesy ve sportu</a:t>
            </a:r>
          </a:p>
          <a:p>
            <a:r>
              <a:rPr lang="cs-CZ" dirty="0" smtClean="0"/>
              <a:t>metody zlepšování výkonnosti</a:t>
            </a:r>
          </a:p>
          <a:p>
            <a:r>
              <a:rPr lang="cs-CZ" dirty="0" smtClean="0"/>
              <a:t>zlepšování zdraví a </a:t>
            </a:r>
            <a:r>
              <a:rPr lang="cs-CZ" dirty="0" err="1" smtClean="0"/>
              <a:t>well-beingu</a:t>
            </a:r>
            <a:r>
              <a:rPr lang="cs-CZ" dirty="0" smtClean="0"/>
              <a:t> pomocí sportu a cvičení</a:t>
            </a:r>
          </a:p>
          <a:p>
            <a:r>
              <a:rPr lang="cs-CZ" dirty="0" smtClean="0"/>
              <a:t>psychický růst a podpora osobnosti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57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psychologická příprava?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dirty="0"/>
              <a:t>A podává perfektní výkony při tréninku, ale v utkání či závodě selhává</a:t>
            </a:r>
          </a:p>
          <a:p>
            <a:r>
              <a:rPr lang="cs-CZ" altLang="cs-CZ" dirty="0"/>
              <a:t>B podává stabilně dobré výkony již 10 let</a:t>
            </a:r>
          </a:p>
          <a:p>
            <a:r>
              <a:rPr lang="cs-CZ" altLang="cs-CZ" dirty="0"/>
              <a:t>Tým C prohrál „vyhraný“ zápas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v plavání</a:t>
            </a:r>
          </a:p>
          <a:p>
            <a:r>
              <a:rPr lang="cs-CZ" altLang="cs-CZ" dirty="0" smtClean="0"/>
              <a:t>„já to neuplavu, já se utopím“</a:t>
            </a:r>
          </a:p>
          <a:p>
            <a:r>
              <a:rPr lang="cs-CZ" altLang="cs-CZ" dirty="0" smtClean="0"/>
              <a:t>já to nechci plavat, budu nejhorší</a:t>
            </a:r>
          </a:p>
          <a:p>
            <a:r>
              <a:rPr lang="cs-CZ" altLang="cs-CZ" dirty="0" smtClean="0"/>
              <a:t>ulitý start / zaspání na startu</a:t>
            </a:r>
          </a:p>
          <a:p>
            <a:r>
              <a:rPr lang="cs-CZ" altLang="cs-CZ" dirty="0" smtClean="0"/>
              <a:t>já to musím plavat, dal mi to trenér</a:t>
            </a:r>
          </a:p>
          <a:p>
            <a:r>
              <a:rPr lang="cs-CZ" altLang="cs-CZ" dirty="0" smtClean="0"/>
              <a:t>po doplavání: </a:t>
            </a:r>
            <a:r>
              <a:rPr lang="cs-CZ" altLang="cs-CZ" dirty="0" err="1" smtClean="0"/>
              <a:t>aaau</a:t>
            </a:r>
            <a:r>
              <a:rPr lang="cs-CZ" altLang="cs-CZ" dirty="0" smtClean="0"/>
              <a:t>, bolí mě rameno/tříslo/koleno </a:t>
            </a:r>
            <a:r>
              <a:rPr lang="cs-CZ" altLang="cs-CZ" dirty="0" smtClean="0"/>
              <a:t>= nemohl </a:t>
            </a:r>
            <a:r>
              <a:rPr lang="cs-CZ" altLang="cs-CZ" dirty="0" smtClean="0"/>
              <a:t>jsem rychleji plavat</a:t>
            </a:r>
          </a:p>
          <a:p>
            <a:r>
              <a:rPr lang="cs-CZ" altLang="cs-CZ" dirty="0" smtClean="0"/>
              <a:t>...</a:t>
            </a:r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548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TRENÉRA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plánování cílů, hodnocení výkonů </a:t>
            </a:r>
          </a:p>
          <a:p>
            <a:r>
              <a:rPr lang="cs-CZ" dirty="0" smtClean="0"/>
              <a:t>sebepoznání sportovce</a:t>
            </a:r>
          </a:p>
          <a:p>
            <a:r>
              <a:rPr lang="cs-CZ" dirty="0" smtClean="0"/>
              <a:t>motivace</a:t>
            </a:r>
          </a:p>
          <a:p>
            <a:r>
              <a:rPr lang="cs-CZ" dirty="0" smtClean="0"/>
              <a:t>regulace psychických stavů (relaxační techniky, vnitřní  řeč)</a:t>
            </a:r>
          </a:p>
          <a:p>
            <a:r>
              <a:rPr lang="cs-CZ" dirty="0" smtClean="0"/>
              <a:t>imaginace, vizualizace</a:t>
            </a:r>
          </a:p>
          <a:p>
            <a:r>
              <a:rPr lang="cs-CZ" dirty="0" smtClean="0"/>
              <a:t>příprava závodní strategie</a:t>
            </a:r>
          </a:p>
          <a:p>
            <a:r>
              <a:rPr lang="cs-CZ" dirty="0" smtClean="0"/>
              <a:t>budování týmového ducha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9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sportovní psycholog?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Konzultant trenéra</a:t>
            </a:r>
          </a:p>
          <a:p>
            <a:r>
              <a:rPr lang="cs-CZ" altLang="cs-CZ" dirty="0"/>
              <a:t>Základní a speciální psychodiagnostika</a:t>
            </a:r>
          </a:p>
          <a:p>
            <a:r>
              <a:rPr lang="cs-CZ" altLang="cs-CZ" dirty="0"/>
              <a:t>Vzdělávání a skupinová práce</a:t>
            </a:r>
          </a:p>
          <a:p>
            <a:r>
              <a:rPr lang="cs-CZ" altLang="cs-CZ" dirty="0"/>
              <a:t>Hráč s problémy</a:t>
            </a:r>
          </a:p>
          <a:p>
            <a:r>
              <a:rPr lang="cs-CZ" altLang="cs-CZ" dirty="0"/>
              <a:t>Hráč, který chce na sobě pracovat nad rámec normy</a:t>
            </a:r>
          </a:p>
          <a:p>
            <a:r>
              <a:rPr lang="cs-CZ" altLang="cs-CZ" dirty="0"/>
              <a:t>Koučování (!) </a:t>
            </a:r>
            <a:r>
              <a:rPr lang="cs-CZ" altLang="cs-CZ" dirty="0" smtClean="0"/>
              <a:t>trenéra</a:t>
            </a:r>
          </a:p>
          <a:p>
            <a:r>
              <a:rPr lang="cs-CZ" altLang="cs-CZ" dirty="0" smtClean="0"/>
              <a:t>Když trenér vyhodnotí, že neumí pomoci, nastupuje psycholog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88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Stres a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/>
              <a:t>Výkonnostní a vrcholový sport: enormní tlak na sportovce v očekávání vysokého </a:t>
            </a:r>
            <a:r>
              <a:rPr lang="cs-CZ" altLang="cs-CZ" dirty="0" smtClean="0"/>
              <a:t>výkonu</a:t>
            </a:r>
          </a:p>
          <a:p>
            <a:r>
              <a:rPr lang="cs-CZ" altLang="cs-CZ" dirty="0" smtClean="0"/>
              <a:t>vrcholový sport – vysoký zdroj příjmů</a:t>
            </a:r>
            <a:endParaRPr lang="cs-CZ" altLang="cs-CZ" dirty="0"/>
          </a:p>
          <a:p>
            <a:r>
              <a:rPr lang="cs-CZ" altLang="cs-CZ" dirty="0" smtClean="0"/>
              <a:t>Nepřiměřené očekávání okolí (rodiče, trenér, členové týmu)</a:t>
            </a:r>
          </a:p>
          <a:p>
            <a:r>
              <a:rPr lang="cs-CZ" altLang="cs-CZ" dirty="0" smtClean="0"/>
              <a:t>A naopak podceňování sportovce</a:t>
            </a:r>
          </a:p>
          <a:p>
            <a:r>
              <a:rPr lang="cs-CZ" altLang="cs-CZ" dirty="0" smtClean="0"/>
              <a:t>„Kupování“ : když vyhraješ, koupíme ti..... (špatná motivace, nefunguje to, obvykle jsou tímto způsobem motivovány děti, které na vítězství nedosáhnou, rodiči, kteří si myslí, že lze zvítězit, je-li motivace dostatečně silná. COŽ NENÍ TENTO PŘÍPAD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může mě rozhodit soupeř před startem (slovní útok)</a:t>
            </a:r>
            <a:endParaRPr lang="cs-CZ" altLang="cs-CZ" dirty="0" smtClean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765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situace z předchozíh</a:t>
            </a:r>
            <a:r>
              <a:rPr lang="cs-CZ" dirty="0" smtClean="0"/>
              <a:t>o </a:t>
            </a:r>
            <a:r>
              <a:rPr lang="cs-CZ" dirty="0" err="1" smtClean="0"/>
              <a:t>slidu</a:t>
            </a:r>
            <a:r>
              <a:rPr lang="cs-CZ" dirty="0" smtClean="0"/>
              <a:t> sportovce stresují (např. média, očekávání blízkých, ...)</a:t>
            </a:r>
          </a:p>
          <a:p>
            <a:r>
              <a:rPr lang="cs-CZ" dirty="0" smtClean="0"/>
              <a:t>když rodiče slíbí koupit dlouho touženou odměnu: dítě se už nedokáže soustředit na závod, jeho pozornost je upírá k vytoužené věci = nevyhraje</a:t>
            </a:r>
          </a:p>
          <a:p>
            <a:r>
              <a:rPr lang="cs-CZ" dirty="0" smtClean="0"/>
              <a:t>když sportovci nikdo nevěří, může se buď předvést anebo zabalit bez boje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62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trenér obvykle dokáže velmi přesně odhadnout, co může od svého svěřence očekávat na dané soutěži a plavec koneckonců také </a:t>
            </a:r>
          </a:p>
          <a:p>
            <a:r>
              <a:rPr lang="cs-CZ" dirty="0" smtClean="0"/>
              <a:t>je na místě stanovit cíl, jehož dosažení je dostatečně náročné a motivační, ale není nereálné</a:t>
            </a:r>
          </a:p>
          <a:p>
            <a:r>
              <a:rPr lang="cs-CZ" dirty="0" smtClean="0"/>
              <a:t>vytěsnit tlak okolí – oprostit se od něj</a:t>
            </a:r>
          </a:p>
          <a:p>
            <a:r>
              <a:rPr lang="cs-CZ" dirty="0" smtClean="0"/>
              <a:t>využívat vnitřní řeč, relaxace, dechová cvičení, prvky jógy, udržovat vnitřní motivaci (vím proč a čeho chci dosáhnout)</a:t>
            </a:r>
          </a:p>
          <a:p>
            <a:r>
              <a:rPr lang="cs-CZ" dirty="0" smtClean="0"/>
              <a:t>mít zavedený rituál, který může mít podobu rozcvičky, poslechu hudby, talisman)</a:t>
            </a:r>
          </a:p>
          <a:p>
            <a:r>
              <a:rPr lang="cs-CZ" i="1" dirty="0" smtClean="0"/>
              <a:t>já věřím, že příprava k výkonu je záležitostí mezi trenérem a závodníkem – je založená na důvěře, vzájemné, obvykle dlouhodobé, spolupráci. Věří si, závodník ví, že ho trenér neodepíše, když se mu závod nepodaří a naopak pro příště mu pomůže vyvarovat se chyb. A naopak, když se závod vydaří, sdílí spolu radost z výhry-to je ta nejlepší odměna pro 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352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538</TotalTime>
  <Words>1075</Words>
  <Application>Microsoft Office PowerPoint</Application>
  <PresentationFormat>Předvádění na obrazovce (4:3)</PresentationFormat>
  <Paragraphs>105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Austin</vt:lpstr>
      <vt:lpstr>Psychologické aspekty</vt:lpstr>
      <vt:lpstr>Psychologie sportu</vt:lpstr>
      <vt:lpstr>Sportovní psychologie</vt:lpstr>
      <vt:lpstr>Proč psychologická příprava?</vt:lpstr>
      <vt:lpstr>ROLE TRENÉRA</vt:lpstr>
      <vt:lpstr>A sportovní psycholog?</vt:lpstr>
      <vt:lpstr>Stres a motivace</vt:lpstr>
      <vt:lpstr>Co s tím?</vt:lpstr>
      <vt:lpstr>Co s tím?</vt:lpstr>
      <vt:lpstr>Co se dá natrénovat?</vt:lpstr>
      <vt:lpstr>Osobnost trenéra</vt:lpstr>
      <vt:lpstr>Osobnost trenéra</vt:lpstr>
      <vt:lpstr>Osobnost trenéra</vt:lpstr>
      <vt:lpstr>Osobnost trenéra – další složky osobnosti</vt:lpstr>
      <vt:lpstr>Činnosti trenéra</vt:lpstr>
      <vt:lpstr>Prezentace aplikace PowerPoint</vt:lpstr>
      <vt:lpstr>Psychologie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Psychologické aspekty</dc:title>
  <dc:creator>Jana</dc:creator>
  <cp:lastModifiedBy>Jana</cp:lastModifiedBy>
  <cp:revision>18</cp:revision>
  <dcterms:created xsi:type="dcterms:W3CDTF">2021-04-27T05:11:50Z</dcterms:created>
  <dcterms:modified xsi:type="dcterms:W3CDTF">2021-04-27T14:36:17Z</dcterms:modified>
</cp:coreProperties>
</file>