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10" r:id="rId3"/>
    <p:sldId id="309" r:id="rId4"/>
    <p:sldId id="307" r:id="rId5"/>
    <p:sldId id="311" r:id="rId6"/>
    <p:sldId id="313" r:id="rId7"/>
    <p:sldId id="314" r:id="rId8"/>
    <p:sldId id="315" r:id="rId9"/>
    <p:sldId id="319" r:id="rId10"/>
    <p:sldId id="320" r:id="rId11"/>
    <p:sldId id="316" r:id="rId12"/>
    <p:sldId id="318" r:id="rId13"/>
    <p:sldId id="332" r:id="rId14"/>
    <p:sldId id="317" r:id="rId15"/>
    <p:sldId id="333" r:id="rId16"/>
    <p:sldId id="270" r:id="rId17"/>
    <p:sldId id="259" r:id="rId18"/>
    <p:sldId id="264" r:id="rId19"/>
    <p:sldId id="258" r:id="rId20"/>
    <p:sldId id="266" r:id="rId21"/>
    <p:sldId id="300" r:id="rId22"/>
    <p:sldId id="301" r:id="rId23"/>
    <p:sldId id="302" r:id="rId24"/>
    <p:sldId id="303" r:id="rId25"/>
    <p:sldId id="299" r:id="rId26"/>
    <p:sldId id="265" r:id="rId27"/>
    <p:sldId id="267" r:id="rId28"/>
    <p:sldId id="278" r:id="rId29"/>
    <p:sldId id="284" r:id="rId30"/>
    <p:sldId id="279" r:id="rId31"/>
    <p:sldId id="262" r:id="rId32"/>
    <p:sldId id="281" r:id="rId33"/>
    <p:sldId id="308" r:id="rId34"/>
    <p:sldId id="277" r:id="rId35"/>
    <p:sldId id="280" r:id="rId36"/>
    <p:sldId id="297" r:id="rId37"/>
    <p:sldId id="291" r:id="rId38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 varScale="1">
        <p:scale>
          <a:sx n="73" d="100"/>
          <a:sy n="73" d="100"/>
        </p:scale>
        <p:origin x="12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F047-988B-4539-876B-91BA578C57D2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BA61-7D4E-45BC-9E03-ACBD7EDF03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8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C716A-B888-457B-B3E2-9CAF4377B907}" type="datetimeFigureOut">
              <a:rPr lang="cs-CZ" smtClean="0"/>
              <a:pPr/>
              <a:t>27.10.2024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vk.fss.muni.cz/ikapsy/uploads/Kvalitativni-analyza-textu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Analýza dat v kvalitativním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Mgr. Kateřina </a:t>
            </a:r>
            <a:r>
              <a:rPr lang="cs-CZ" dirty="0" err="1"/>
              <a:t>Lojdová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r>
              <a:rPr lang="cs-CZ" dirty="0" err="1"/>
              <a:t>lojdova</a:t>
            </a:r>
            <a:r>
              <a:rPr lang="cs-CZ" dirty="0"/>
              <a:t>@</a:t>
            </a:r>
            <a:r>
              <a:rPr lang="cs-CZ" dirty="0" err="1"/>
              <a:t>ped.muni.cz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Biografická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se zaměřuje na jednotlivce, zaznamenává a zpracovává jeho životní dráhu a jeho životní zkušenosti. Nejčastější metodou sběru dat je rozhovor nebo analýza dokumentů (dopisů, deníků, knih atd.). </a:t>
            </a:r>
          </a:p>
        </p:txBody>
      </p:sp>
    </p:spTree>
    <p:extLst>
      <p:ext uri="{BB962C8B-B14F-4D97-AF65-F5344CB8AC3E}">
        <p14:creationId xmlns:p14="http://schemas.microsoft.com/office/powerpoint/2010/main" val="60659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Etnografie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způsob popisu skupiny nebo kultury. Zahrnuje terénní výzkum, který je dlouhodobý a předpokládá navázání důvěrného vztahu se zkoumanou skupinou. Etnografický výzkum má volnější strukturu: výzkumník se pohybuje v terénu a zaznamenává maximum informací, které průběžně zpracovává. Typickými metodami sběru dat jsou zúčastněné pozorování, nestrukturované rozhovory, studium artefaktů. </a:t>
            </a:r>
          </a:p>
        </p:txBody>
      </p:sp>
    </p:spTree>
    <p:extLst>
      <p:ext uri="{BB962C8B-B14F-4D97-AF65-F5344CB8AC3E}">
        <p14:creationId xmlns:p14="http://schemas.microsoft.com/office/powerpoint/2010/main" val="6273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strategie budování teorie přímo z analýzy dat. Typickou výzkumnou technikou je rozhovor. Počet respondentů není předem dán, vytváření vzorku pokračuje až k teoretické saturaci. Pro analýzu dat se používá závazná sada po sobě jdoucích kódovacích a analytických procedur: otevřené – axiální – selektivní kódování. Výsledkem je vytvoření teorie, která má platnost hypotéz. </a:t>
            </a:r>
          </a:p>
        </p:txBody>
      </p:sp>
    </p:spTree>
    <p:extLst>
      <p:ext uri="{BB962C8B-B14F-4D97-AF65-F5344CB8AC3E}">
        <p14:creationId xmlns:p14="http://schemas.microsoft.com/office/powerpoint/2010/main" val="37441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1352" t="16653" r="22720" b="13029"/>
          <a:stretch/>
        </p:blipFill>
        <p:spPr>
          <a:xfrm>
            <a:off x="433280" y="274637"/>
            <a:ext cx="7883136" cy="55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Případová studie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usiluje o prozkoumání jednoho případu prostřednictvím detailního, hloubkového a </a:t>
            </a:r>
            <a:r>
              <a:rPr lang="cs-CZ" dirty="0" err="1"/>
              <a:t>mnohozdrojového</a:t>
            </a:r>
            <a:r>
              <a:rPr lang="cs-CZ" dirty="0"/>
              <a:t> sběru informací. Nejde o čistě kvalitativní design. Nejčastějšími výzkumnými technikami jsou pozorování, rozhovory, dotazníky, studium dokumentů atd. </a:t>
            </a:r>
          </a:p>
        </p:txBody>
      </p:sp>
    </p:spTree>
    <p:extLst>
      <p:ext uri="{BB962C8B-B14F-4D97-AF65-F5344CB8AC3E}">
        <p14:creationId xmlns:p14="http://schemas.microsoft.com/office/powerpoint/2010/main" val="109156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designy: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http://www.opvk.fss.muni.cz/ikapsy/uploads/Kvalitativni-analyza-textu.pdf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50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v kvalitativním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Jaké podoby mají data v kvalitativním výzkumu?</a:t>
            </a:r>
          </a:p>
          <a:p>
            <a:pPr>
              <a:buNone/>
            </a:pPr>
            <a:r>
              <a:rPr lang="cs-CZ" dirty="0"/>
              <a:t> 	Verbální a vizuální. Verbální data získáváme především prostřednictvím rozhovorů, vyprávění, písemných artefaktů; vizuální data získáváme prostřednictvím pozorování, fotografií, videonahrávek.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Co jsou hloubková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datům: výzkumná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Výzkumná otázka v kvantitativním x kvalitativním výzkumu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i="1" dirty="0"/>
              <a:t>„Jak studenti na praxi vnímají svoji roli ve škole?“</a:t>
            </a:r>
          </a:p>
          <a:p>
            <a:r>
              <a:rPr lang="cs-CZ" i="1" dirty="0"/>
              <a:t>Jaké činnosti studenti učitelství na praxi vykonávají?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je analýza?</a:t>
            </a:r>
          </a:p>
          <a:p>
            <a:pPr algn="just"/>
            <a:r>
              <a:rPr lang="cs-CZ" dirty="0"/>
              <a:t>Kvalitativní analýza dat je uměním zpracovat data smysluplným způsobem a nalézt odpověď na položenou výzkumnou otázku (</a:t>
            </a:r>
            <a:r>
              <a:rPr lang="cs-CZ" dirty="0" err="1"/>
              <a:t>Hendl</a:t>
            </a:r>
            <a:r>
              <a:rPr lang="cs-CZ" dirty="0"/>
              <a:t>, 2012)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Induktivní postup: otevřené kódování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Otevřené kódování je technika, která byla vyvinuta v rámci analytického aparátu zakotvené teorie.</a:t>
            </a:r>
          </a:p>
          <a:p>
            <a:pPr algn="just"/>
            <a:r>
              <a:rPr lang="cs-CZ" dirty="0"/>
              <a:t>Kódování obecně představuje operace, pomocí nichž jsou údaje rozebrány, konceptualizovány a složeny novým způsobem. </a:t>
            </a:r>
          </a:p>
          <a:p>
            <a:pPr algn="just"/>
            <a:r>
              <a:rPr lang="cs-CZ" dirty="0"/>
              <a:t>Při otevřeném kódování je text jako sekvence rozbit na jednotky, těmto jednotkám jsou přidělena jména a s takto nově pojmenovanými (označenými) fragmenty textu potom výzkumník dále pracuje.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A1A1E-D209-9F1D-05B8-A41D5717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 výzkumnými projekty</a:t>
            </a:r>
          </a:p>
        </p:txBody>
      </p:sp>
      <p:sp>
        <p:nvSpPr>
          <p:cNvPr id="5" name="AutoShape 4" descr="Dizertační práce Liberec">
            <a:extLst>
              <a:ext uri="{FF2B5EF4-FFF2-40B4-BE49-F238E27FC236}">
                <a16:creationId xmlns:a16="http://schemas.microsoft.com/office/drawing/2014/main" id="{0B7F6E0B-ED96-F6DE-CF5A-128A385E0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4208" y="1124744"/>
            <a:ext cx="1664568" cy="16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64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kódování realizovat technicky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Metoda papír tužka</a:t>
            </a:r>
          </a:p>
          <a:p>
            <a:pPr marL="514350" indent="-514350">
              <a:buAutoNum type="arabicParenR"/>
            </a:pPr>
            <a:r>
              <a:rPr lang="cs-CZ" dirty="0"/>
              <a:t>Ve </a:t>
            </a:r>
            <a:r>
              <a:rPr lang="cs-CZ" dirty="0" err="1"/>
              <a:t>wordu</a:t>
            </a:r>
            <a:endParaRPr lang="cs-CZ" dirty="0"/>
          </a:p>
          <a:p>
            <a:pPr marL="514350" indent="-514350">
              <a:buAutoNum type="arabicParenR"/>
            </a:pPr>
            <a:r>
              <a:rPr lang="cs-CZ" dirty="0"/>
              <a:t>V softwaru k tomu určeném (Atlas.ti)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kódování realizovat technicky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pro kvalitativní analýzu dat je nástrojem, stejně jako tužka a papír</a:t>
            </a:r>
          </a:p>
          <a:p>
            <a:r>
              <a:rPr lang="cs-CZ" dirty="0"/>
              <a:t>kódování se odehrává „v hlavě“, abychom tento proces usnadnili, volíme vhodný nástroj</a:t>
            </a:r>
          </a:p>
          <a:p>
            <a:r>
              <a:rPr lang="cs-CZ" dirty="0"/>
              <a:t>software i papír-tužka mohou kódování usnadňovat i komplikovat</a:t>
            </a:r>
          </a:p>
        </p:txBody>
      </p:sp>
    </p:spTree>
    <p:extLst>
      <p:ext uri="{BB962C8B-B14F-4D97-AF65-F5344CB8AC3E}">
        <p14:creationId xmlns:p14="http://schemas.microsoft.com/office/powerpoint/2010/main" val="3645473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kódovat „v ruce“?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naše myšlení podporuje podtrhávání, zvýrazňování, stříhání a </a:t>
            </a:r>
            <a:r>
              <a:rPr lang="cs-CZ" dirty="0" err="1"/>
              <a:t>přeskládávání</a:t>
            </a:r>
            <a:r>
              <a:rPr lang="cs-CZ" dirty="0"/>
              <a:t> papírů ve fyzickém prostoru</a:t>
            </a:r>
          </a:p>
          <a:p>
            <a:r>
              <a:rPr lang="cs-CZ" dirty="0"/>
              <a:t>pokud máme data verbálního charakteru, případně statická vizuální data</a:t>
            </a:r>
          </a:p>
          <a:p>
            <a:r>
              <a:rPr lang="cs-CZ" dirty="0"/>
              <a:t>pokud máme menší množství dat</a:t>
            </a:r>
          </a:p>
          <a:p>
            <a:r>
              <a:rPr lang="cs-CZ" dirty="0"/>
              <a:t>pokud potřebujeme kódovat kdykoliv a kdekoliv (dopravní prostředky, lokality bez elektřiny atd.)</a:t>
            </a:r>
          </a:p>
          <a:p>
            <a:r>
              <a:rPr lang="cs-CZ" dirty="0"/>
              <a:t>pokud dokážeme organizovat a archivovat tištěné dokumenty</a:t>
            </a:r>
          </a:p>
          <a:p>
            <a:r>
              <a:rPr lang="cs-CZ" dirty="0"/>
              <a:t>pokud nepovažujeme kódování v ruce za zastaralé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07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 v ruce – využití prostoru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589" t="35714" r="37831" b="26720"/>
          <a:stretch/>
        </p:blipFill>
        <p:spPr bwMode="auto">
          <a:xfrm>
            <a:off x="683568" y="1417638"/>
            <a:ext cx="7488832" cy="5323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670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kódovat v Atlasu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pokud máme k dispozici plnou verzi programu</a:t>
            </a:r>
          </a:p>
          <a:p>
            <a:r>
              <a:rPr lang="cs-CZ" dirty="0"/>
              <a:t>pokud máme větší množství dat</a:t>
            </a:r>
          </a:p>
          <a:p>
            <a:r>
              <a:rPr lang="cs-CZ" dirty="0"/>
              <a:t>pokud využíváme kategoriální systém</a:t>
            </a:r>
          </a:p>
          <a:p>
            <a:r>
              <a:rPr lang="cs-CZ" dirty="0"/>
              <a:t>pokud chceme využít funkce, které program nabízí:</a:t>
            </a:r>
          </a:p>
          <a:p>
            <a:pPr lvl="1">
              <a:buFontTx/>
              <a:buChar char="-"/>
            </a:pPr>
            <a:r>
              <a:rPr lang="cs-CZ" dirty="0"/>
              <a:t>výběr kódů ze seznamu</a:t>
            </a:r>
          </a:p>
          <a:p>
            <a:pPr lvl="1">
              <a:buFontTx/>
              <a:buChar char="-"/>
            </a:pPr>
            <a:r>
              <a:rPr lang="cs-CZ" dirty="0"/>
              <a:t>řazení kódů, lokalizace kódů, frekvence kódů</a:t>
            </a:r>
          </a:p>
          <a:p>
            <a:pPr lvl="1">
              <a:buFontTx/>
              <a:buChar char="-"/>
            </a:pPr>
            <a:r>
              <a:rPr lang="cs-CZ" dirty="0"/>
              <a:t>vyhledávání úryvků</a:t>
            </a:r>
          </a:p>
          <a:p>
            <a:pPr lvl="1">
              <a:buFontTx/>
              <a:buChar char="-"/>
            </a:pPr>
            <a:r>
              <a:rPr lang="cs-CZ" dirty="0"/>
              <a:t>změna kódů a kódovaných úseků</a:t>
            </a:r>
          </a:p>
          <a:p>
            <a:pPr lvl="1">
              <a:buFontTx/>
              <a:buChar char="-"/>
            </a:pPr>
            <a:r>
              <a:rPr lang="cs-CZ" dirty="0"/>
              <a:t>navazování komentářů a mem na data</a:t>
            </a:r>
          </a:p>
          <a:p>
            <a:pPr lvl="1">
              <a:buFontTx/>
              <a:buChar char="-"/>
            </a:pPr>
            <a:r>
              <a:rPr lang="cs-CZ" dirty="0"/>
              <a:t>kategorizace kódů</a:t>
            </a:r>
          </a:p>
          <a:p>
            <a:pPr lvl="1">
              <a:buFontTx/>
              <a:buChar char="-"/>
            </a:pPr>
            <a:r>
              <a:rPr lang="cs-CZ" dirty="0"/>
              <a:t>síťová schémata</a:t>
            </a:r>
          </a:p>
          <a:p>
            <a:pPr lvl="1">
              <a:buFontTx/>
              <a:buChar char="-"/>
            </a:pPr>
            <a:r>
              <a:rPr lang="cs-CZ" dirty="0"/>
              <a:t>tisk a archivace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446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br>
              <a:rPr lang="cs-CZ" dirty="0"/>
            </a:br>
            <a:r>
              <a:rPr lang="cs-CZ" dirty="0"/>
              <a:t>http://atlasti.com/free-trial-version/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8843" y="1417638"/>
            <a:ext cx="909344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kódování:</a:t>
            </a:r>
            <a:br>
              <a:rPr lang="cs-CZ" dirty="0"/>
            </a:br>
            <a:r>
              <a:rPr lang="cs-CZ" dirty="0"/>
              <a:t>Návodné otázky ke kódování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pl-PL" dirty="0"/>
              <a:t>Co? Co je tématem promluvy? </a:t>
            </a:r>
            <a:r>
              <a:rPr lang="pt-BR" dirty="0"/>
              <a:t>O jakém fenoménu se vypovídá? </a:t>
            </a:r>
            <a:r>
              <a:rPr lang="cs-CZ" dirty="0">
                <a:solidFill>
                  <a:srgbClr val="FF0000"/>
                </a:solidFill>
              </a:rPr>
              <a:t>O čem to je?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cs-CZ" dirty="0"/>
              <a:t>Kdo? O koho jde? V jakých rolích vystupují? </a:t>
            </a:r>
          </a:p>
          <a:p>
            <a:r>
              <a:rPr lang="cs-CZ" dirty="0"/>
              <a:t>Jak? Které vlastnosti jevu jsou zmiňované nebo naopak zamlčované? </a:t>
            </a:r>
          </a:p>
          <a:p>
            <a:r>
              <a:rPr lang="pl-PL" dirty="0"/>
              <a:t>Kdy? Jak dlouho? Jaký je čas a trvání? </a:t>
            </a:r>
          </a:p>
          <a:p>
            <a:r>
              <a:rPr lang="pl-PL" dirty="0"/>
              <a:t>Kde? V jakém prostoru je dění lokalizováno? </a:t>
            </a:r>
          </a:p>
          <a:p>
            <a:r>
              <a:rPr lang="pl-PL" dirty="0"/>
              <a:t>Jak moc? Jak silně? Jaká je intenzita jevů? </a:t>
            </a:r>
          </a:p>
          <a:p>
            <a:r>
              <a:rPr lang="cs-CZ" dirty="0"/>
              <a:t>Proč? Jaké jsou příčiny? </a:t>
            </a:r>
          </a:p>
          <a:p>
            <a:r>
              <a:rPr lang="cs-CZ" dirty="0"/>
              <a:t>Kvůli čemu? S jakým záměrem aktéři jednají? </a:t>
            </a:r>
          </a:p>
          <a:p>
            <a:r>
              <a:rPr lang="cs-CZ" dirty="0"/>
              <a:t>Pomocí čeho? Jaké jsou strategie k dosažení cíle? </a:t>
            </a:r>
          </a:p>
          <a:p>
            <a:pPr>
              <a:buNone/>
            </a:pPr>
            <a:r>
              <a:rPr lang="cs-CZ" b="1" dirty="0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kódování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429552" cy="5114972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In </a:t>
            </a:r>
            <a:r>
              <a:rPr lang="cs-CZ" u="sng" dirty="0" err="1"/>
              <a:t>vivo</a:t>
            </a:r>
            <a:r>
              <a:rPr lang="cs-CZ" u="sng" dirty="0"/>
              <a:t> kódy</a:t>
            </a:r>
            <a:endParaRPr lang="cs-CZ" dirty="0"/>
          </a:p>
          <a:p>
            <a:pPr>
              <a:buNone/>
            </a:pPr>
            <a:r>
              <a:rPr lang="cs-CZ" sz="2600" i="1" dirty="0"/>
              <a:t>„Máme </a:t>
            </a:r>
            <a:r>
              <a:rPr lang="cs-CZ" sz="2600" i="1" dirty="0" err="1"/>
              <a:t>napsanej</a:t>
            </a:r>
            <a:r>
              <a:rPr lang="cs-CZ" sz="2600" i="1" dirty="0"/>
              <a:t> </a:t>
            </a:r>
            <a:r>
              <a:rPr lang="cs-CZ" sz="2600" i="1" dirty="0" err="1"/>
              <a:t>nějakej</a:t>
            </a:r>
            <a:r>
              <a:rPr lang="cs-CZ" sz="2600" i="1" dirty="0"/>
              <a:t> ŠVP. My ho jedeme v prvních, </a:t>
            </a:r>
            <a:r>
              <a:rPr lang="cs-CZ" sz="2600" i="1" dirty="0" err="1"/>
              <a:t>šestejch</a:t>
            </a:r>
            <a:r>
              <a:rPr lang="cs-CZ" sz="2600" i="1" dirty="0"/>
              <a:t> třídách, ostatní jakoby dobíhají. Ale když začínám chemii v osmičce, tak ignoruji současný osnovy a myslím, že bych si to před inspekcí obhájil, a už jedu podle toho, co máme napsaný, a narážím na to, když jsem to psal, tak člověk byl v nějakým rozpoložení, nějak jsme to tvořili s partou lidí dohromady, mysleli jsme si, že to bude fungovat. V praxi se zjišťuje, že je to ze 30%-40% špatně, je to třeba předělat, přepracovávat. Takže souběžně s tím měním ty kritéria, je s tím hrozně moc práce. Je to </a:t>
            </a:r>
            <a:r>
              <a:rPr lang="cs-CZ" sz="2600" i="1" dirty="0" err="1"/>
              <a:t>takovej</a:t>
            </a:r>
            <a:r>
              <a:rPr lang="cs-CZ" sz="2600" i="1" dirty="0"/>
              <a:t> </a:t>
            </a:r>
            <a:r>
              <a:rPr lang="cs-CZ" sz="2600" b="1" i="1" dirty="0"/>
              <a:t>pokus omyl.</a:t>
            </a:r>
            <a:r>
              <a:rPr lang="cs-CZ" sz="2600" i="1" dirty="0"/>
              <a:t>“ </a:t>
            </a:r>
            <a:r>
              <a:rPr lang="cs-CZ" sz="2600" dirty="0"/>
              <a:t>(učitel Petr)</a:t>
            </a:r>
          </a:p>
          <a:p>
            <a:pPr>
              <a:buNone/>
            </a:pPr>
            <a:endParaRPr lang="cs-CZ" sz="2600" dirty="0"/>
          </a:p>
          <a:p>
            <a:pPr>
              <a:buNone/>
            </a:pPr>
            <a:r>
              <a:rPr lang="cs-CZ" sz="2600" i="1" dirty="0"/>
              <a:t>„</a:t>
            </a:r>
            <a:r>
              <a:rPr lang="cs-CZ" sz="2600" i="1" dirty="0" err="1"/>
              <a:t>hrajou</a:t>
            </a:r>
            <a:r>
              <a:rPr lang="cs-CZ" sz="2600" i="1" dirty="0"/>
              <a:t>  </a:t>
            </a:r>
            <a:r>
              <a:rPr lang="cs-CZ" sz="2600" i="1" dirty="0" err="1"/>
              <a:t>svalama</a:t>
            </a:r>
            <a:r>
              <a:rPr lang="cs-CZ" sz="2600" i="1" dirty="0"/>
              <a:t>“ </a:t>
            </a:r>
            <a:r>
              <a:rPr lang="cs-CZ" sz="2600" dirty="0"/>
              <a:t>(Standa)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kódování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/>
              <a:t>Deskriptivní kódy</a:t>
            </a:r>
          </a:p>
          <a:p>
            <a:r>
              <a:rPr lang="cs-CZ" dirty="0"/>
              <a:t>Jedná se o kódy s nízkou mírou  indukce, které slouží spíše k organizaci dat a pojmenování identifikačních charakteristik. </a:t>
            </a:r>
          </a:p>
          <a:p>
            <a:r>
              <a:rPr lang="cs-CZ" dirty="0"/>
              <a:t>Například: „Toto je moje politická orientace“ </a:t>
            </a:r>
            <a:r>
              <a:rPr lang="cs-CZ" i="1" dirty="0"/>
              <a:t>politická orientace </a:t>
            </a:r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Švaříčka</a:t>
            </a:r>
            <a:r>
              <a:rPr lang="cs-CZ" dirty="0"/>
              <a:t> a </a:t>
            </a:r>
            <a:r>
              <a:rPr lang="cs-CZ" dirty="0" err="1"/>
              <a:t>Šeďové</a:t>
            </a:r>
            <a:r>
              <a:rPr lang="cs-CZ" dirty="0"/>
              <a:t> (2007) je to typ kódů  zatížený vysokou neproduktivností. Výzkumník nejde hlouběji pod povrch sdělení. </a:t>
            </a:r>
          </a:p>
          <a:p>
            <a:r>
              <a:rPr lang="cs-CZ" dirty="0"/>
              <a:t>Jaká </a:t>
            </a:r>
            <a:r>
              <a:rPr lang="cs-CZ" i="1" dirty="0"/>
              <a:t>politická orientace?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Deskriptivní kódy nejsou podstatou analýzy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97849"/>
            <a:ext cx="7467600" cy="367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5BA55-F82F-1DEE-393E-E1804A57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653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Předmět </a:t>
            </a:r>
            <a:br>
              <a:rPr lang="cs-CZ" dirty="0"/>
            </a:br>
            <a:r>
              <a:rPr lang="cs-CZ" b="0" i="0" dirty="0">
                <a:solidFill>
                  <a:srgbClr val="029123"/>
                </a:solidFill>
                <a:effectLst/>
                <a:latin typeface="Roboto" panose="02000000000000000000" pitchFamily="2" charset="0"/>
              </a:rPr>
              <a:t>dc4003 Metodologie kvalitativního výzkumu</a:t>
            </a:r>
            <a:br>
              <a:rPr lang="cs-CZ" b="0" i="0" dirty="0">
                <a:solidFill>
                  <a:srgbClr val="029123"/>
                </a:solidFill>
                <a:effectLst/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B7B21-F1B2-BD30-E391-D153D21C19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Průběh a požadavky ke zkoušce</a:t>
            </a:r>
          </a:p>
        </p:txBody>
      </p:sp>
    </p:spTree>
    <p:extLst>
      <p:ext uri="{BB962C8B-B14F-4D97-AF65-F5344CB8AC3E}">
        <p14:creationId xmlns:p14="http://schemas.microsoft.com/office/powerpoint/2010/main" val="251707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kódování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 </a:t>
            </a:r>
            <a:r>
              <a:rPr lang="cs-CZ" u="sng" dirty="0"/>
              <a:t>induktivní kódy</a:t>
            </a:r>
          </a:p>
          <a:p>
            <a:pPr>
              <a:buNone/>
            </a:pPr>
            <a:r>
              <a:rPr lang="cs-CZ" dirty="0"/>
              <a:t>Induktivní kódy výrok jen nereprodukují, nýbrž mu přidělují „přidanou hodnotu“. K tvoření takových kódů pomáhají otázky: Co?, Kdo? Proč? Jak? Kde? Kdy? Pomocí čeho?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Příklady</a:t>
            </a:r>
          </a:p>
          <a:p>
            <a:pPr>
              <a:buNone/>
            </a:pPr>
            <a:r>
              <a:rPr lang="cs-CZ" dirty="0"/>
              <a:t>„A prostě tím pádem jsem to roznesl vlastně do </a:t>
            </a:r>
          </a:p>
          <a:p>
            <a:pPr>
              <a:buNone/>
            </a:pPr>
            <a:r>
              <a:rPr lang="cs-CZ" dirty="0"/>
              <a:t>našeho okolí“ (Petr) 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</a:rPr>
              <a:t>Já jako hlásná trouba </a:t>
            </a:r>
          </a:p>
          <a:p>
            <a:pPr>
              <a:buNone/>
            </a:pPr>
            <a:r>
              <a:rPr lang="pl-PL" dirty="0"/>
              <a:t>„Když můžu, tak na ten problém upozorním.“ (Standa)</a:t>
            </a:r>
          </a:p>
          <a:p>
            <a:pPr>
              <a:buNone/>
            </a:pPr>
            <a:r>
              <a:rPr lang="pl-PL" dirty="0">
                <a:solidFill>
                  <a:srgbClr val="FF0000"/>
                </a:solidFill>
              </a:rPr>
              <a:t>Zviditelňovatel problémů </a:t>
            </a:r>
          </a:p>
          <a:p>
            <a:pPr>
              <a:buNone/>
            </a:pPr>
            <a:r>
              <a:rPr lang="pl-PL" dirty="0"/>
              <a:t>„Na tom táboře jsme se dohodli, že do školy </a:t>
            </a:r>
          </a:p>
          <a:p>
            <a:pPr>
              <a:buNone/>
            </a:pPr>
            <a:r>
              <a:rPr lang="pl-PL" dirty="0"/>
              <a:t>půjdeme jako skinheadi“ (Franta)</a:t>
            </a:r>
          </a:p>
          <a:p>
            <a:pPr>
              <a:buNone/>
            </a:pPr>
            <a:r>
              <a:rPr lang="pl-PL" dirty="0">
                <a:solidFill>
                  <a:srgbClr val="FF0000"/>
                </a:solidFill>
              </a:rPr>
              <a:t>Vyjednaná identita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 kódování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Reprodukce versus interpretace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„Školu jsem nedodělal, </a:t>
            </a:r>
            <a:r>
              <a:rPr lang="cs-CZ" dirty="0" err="1"/>
              <a:t>výučňák</a:t>
            </a:r>
            <a:r>
              <a:rPr lang="cs-CZ" dirty="0"/>
              <a:t> nemám. Ale naši zato nemůžou.“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„Než jsem nastoupil, tak tady žádný management nefungoval.“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X </a:t>
            </a:r>
            <a:r>
              <a:rPr lang="cs-CZ" b="1" dirty="0" err="1"/>
              <a:t>Nadinterpretace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když v datech vidíme i to, co v nich není</a:t>
            </a:r>
          </a:p>
          <a:p>
            <a:pPr>
              <a:buFontTx/>
              <a:buChar char="-"/>
            </a:pPr>
            <a:r>
              <a:rPr lang="cs-CZ" dirty="0"/>
              <a:t>v kódování jde o vystižení toho, co se objevuje v datech, nikoliv toho, co si myslíme my sami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Mějte odstup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r>
              <a:rPr lang="cs-CZ" dirty="0"/>
              <a:t>T: A cítila jsi, že má vyloženě jiný přístup k těm dětem než ty? </a:t>
            </a:r>
          </a:p>
          <a:p>
            <a:r>
              <a:rPr lang="cs-CZ" dirty="0"/>
              <a:t>Učitelka Aneta: Mně se moc na tom jeho přístupu... teď to nekritizuju. Jsou dva různý přístupy a záleží na člověku. On je přesně takový ten </a:t>
            </a:r>
            <a:r>
              <a:rPr lang="cs-CZ" dirty="0" err="1"/>
              <a:t>autoritářskej</a:t>
            </a:r>
            <a:r>
              <a:rPr lang="cs-CZ" dirty="0"/>
              <a:t> typ, který přijde do </a:t>
            </a:r>
            <a:r>
              <a:rPr lang="cs-CZ" dirty="0" err="1"/>
              <a:t>tý</a:t>
            </a:r>
            <a:r>
              <a:rPr lang="cs-CZ" dirty="0"/>
              <a:t> třídy, zařve a tam musí být ticho a hotovo. Já to spíš s těma </a:t>
            </a:r>
            <a:r>
              <a:rPr lang="cs-CZ" dirty="0" err="1"/>
              <a:t>děckama</a:t>
            </a:r>
            <a:r>
              <a:rPr lang="cs-CZ" dirty="0"/>
              <a:t> řeším… </a:t>
            </a:r>
          </a:p>
          <a:p>
            <a:r>
              <a:rPr lang="cs-CZ" dirty="0"/>
              <a:t>-jiný rozhovor- </a:t>
            </a:r>
          </a:p>
          <a:p>
            <a:r>
              <a:rPr lang="pt-BR" dirty="0"/>
              <a:t>T: A kolikrát ti přišel do hodiny? </a:t>
            </a:r>
          </a:p>
          <a:p>
            <a:r>
              <a:rPr lang="cs-CZ" dirty="0"/>
              <a:t>U: No, … (pomlka)… když na to teď vzpomínám, tak vlastně u mě ani jednou nebyl… A já jsem u něj taky nikdy nebyla…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Kódování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Příklad: rozhovor</a:t>
            </a:r>
          </a:p>
        </p:txBody>
      </p:sp>
    </p:spTree>
    <p:extLst>
      <p:ext uri="{BB962C8B-B14F-4D97-AF65-F5344CB8AC3E}">
        <p14:creationId xmlns:p14="http://schemas.microsoft.com/office/powerpoint/2010/main" val="2284707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kódování ke kategorizaci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Kategorizace je procesem seskupování pojmů, které se zdají příslušet stejnému jevu (Strauss &amp; Corbinová, 1999).</a:t>
            </a:r>
          </a:p>
          <a:p>
            <a:r>
              <a:rPr lang="cs-CZ" dirty="0"/>
              <a:t>Kolik kategorií?</a:t>
            </a:r>
          </a:p>
          <a:p>
            <a:r>
              <a:rPr lang="cs-CZ" dirty="0"/>
              <a:t>Co pak s nimi?</a:t>
            </a:r>
          </a:p>
          <a:p>
            <a:pPr>
              <a:buNone/>
            </a:pPr>
            <a:r>
              <a:rPr lang="cs-CZ" dirty="0"/>
              <a:t>	technika vyložení karet</a:t>
            </a:r>
          </a:p>
        </p:txBody>
      </p:sp>
      <p:pic>
        <p:nvPicPr>
          <p:cNvPr id="1026" name="Picture 2" descr="http://nd01.jxs.cz/162/178/8e2e7b95ab_46411573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616225" cy="2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kategorií k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s-CZ" dirty="0"/>
          </a:p>
          <a:p>
            <a:pPr algn="just"/>
            <a:r>
              <a:rPr lang="cs-CZ" b="1" dirty="0"/>
              <a:t>Kostra analytického příběhu</a:t>
            </a:r>
            <a:r>
              <a:rPr lang="cs-CZ" dirty="0"/>
              <a:t>: jednoduchý popis kategorií a vztahů mezi nimi. Účelem kostry je formulovat klíčová tvrzení, na která výzkumník přišel a to tak, aby byla soustředěna kolem ústředního jevu, který byl zkoumán. Jde obvykle o několik poměrně strohých oznamovacích vět. Kostru lze také zobrazit graficky v podobě schématu.</a:t>
            </a:r>
          </a:p>
          <a:p>
            <a:pPr algn="just"/>
            <a:r>
              <a:rPr lang="cs-CZ" dirty="0"/>
              <a:t>Kvalitativní výzkum může sloužit k prohloubení dosavadní teorie nebo k vytvoření teorie nové.</a:t>
            </a:r>
          </a:p>
          <a:p>
            <a:pPr algn="just"/>
            <a:r>
              <a:rPr lang="cs-CZ" dirty="0"/>
              <a:t>V kvalitativním výzkumu vzniká teorie, která popisuje v termínech vědy to, o čem </a:t>
            </a:r>
            <a:r>
              <a:rPr lang="cs-CZ" dirty="0" err="1"/>
              <a:t>informanti</a:t>
            </a:r>
            <a:r>
              <a:rPr lang="cs-CZ" dirty="0"/>
              <a:t> hovoří svým jazykem.</a:t>
            </a:r>
          </a:p>
          <a:p>
            <a:pPr algn="just"/>
            <a:r>
              <a:rPr lang="cs-CZ" dirty="0"/>
              <a:t>Vytváříme vlastní sociální konstrukci reality, která je ovlivněna podobou dosavadního vědění výzkumníka.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se naučit dělat kvalitativní výzkum?</a:t>
            </a:r>
          </a:p>
          <a:p>
            <a:pPr>
              <a:buNone/>
            </a:pPr>
            <a:r>
              <a:rPr lang="cs-CZ" dirty="0"/>
              <a:t>	Čtěte!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214422"/>
          </a:xfrm>
        </p:spPr>
        <p:txBody>
          <a:bodyPr/>
          <a:lstStyle/>
          <a:p>
            <a:r>
              <a:rPr lang="cs-CZ" dirty="0"/>
              <a:t>Kde se dočíst více</a:t>
            </a:r>
          </a:p>
        </p:txBody>
      </p:sp>
      <p:pic>
        <p:nvPicPr>
          <p:cNvPr id="2050" name="Picture 2" descr="http://image.srovname.cz/cz/500/1350721/jan-hendl-kvalitativni-vyzk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219" y="2364611"/>
            <a:ext cx="2152827" cy="3000396"/>
          </a:xfrm>
          <a:prstGeom prst="rect">
            <a:avLst/>
          </a:prstGeom>
          <a:noFill/>
        </p:spPr>
      </p:pic>
      <p:pic>
        <p:nvPicPr>
          <p:cNvPr id="2052" name="Picture 4" descr="http://knihomol.phil.muni.cz/files/pic431/bib431820-book09012622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245" y="2357430"/>
            <a:ext cx="2127386" cy="2990855"/>
          </a:xfrm>
          <a:prstGeom prst="rect">
            <a:avLst/>
          </a:prstGeom>
          <a:noFill/>
        </p:spPr>
      </p:pic>
      <p:pic>
        <p:nvPicPr>
          <p:cNvPr id="2054" name="Picture 6" descr="http://knihy.abz.cz/imgs/products/img_227855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886" y="2357430"/>
            <a:ext cx="2143108" cy="298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se pozná kvalitativní výzkum?</a:t>
            </a:r>
          </a:p>
          <a:p>
            <a:r>
              <a:rPr lang="cs-CZ" dirty="0"/>
              <a:t>Co „umí a co neumí“ kvalitativní výzkum?</a:t>
            </a:r>
          </a:p>
          <a:p>
            <a:r>
              <a:rPr lang="cs-CZ" dirty="0"/>
              <a:t>Jaké jsou zdroje dat v kvalitativním výzkumu?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50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4673D-E1DA-F6D3-0C1D-7E981E1F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výzkum – hlavní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34561-53E6-08C0-EC3F-669B041DD84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34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kvalitativního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Nenumerický</a:t>
            </a:r>
          </a:p>
          <a:p>
            <a:r>
              <a:rPr lang="cs-CZ" dirty="0"/>
              <a:t>Naturalistický </a:t>
            </a:r>
          </a:p>
          <a:p>
            <a:r>
              <a:rPr lang="cs-CZ" dirty="0"/>
              <a:t>Perspektiva aktérů</a:t>
            </a:r>
          </a:p>
          <a:p>
            <a:r>
              <a:rPr lang="cs-CZ" dirty="0"/>
              <a:t>Bez hypotéz</a:t>
            </a:r>
          </a:p>
          <a:p>
            <a:r>
              <a:rPr lang="cs-CZ" dirty="0"/>
              <a:t>Kvalitativní data</a:t>
            </a:r>
          </a:p>
          <a:p>
            <a:r>
              <a:rPr lang="cs-CZ" dirty="0"/>
              <a:t>Velikost vzorku</a:t>
            </a:r>
          </a:p>
          <a:p>
            <a:r>
              <a:rPr lang="cs-CZ" dirty="0"/>
              <a:t>Zobecnění?</a:t>
            </a:r>
          </a:p>
          <a:p>
            <a:r>
              <a:rPr lang="cs-CZ" dirty="0"/>
              <a:t>Cirkulární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1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versus kvalitativní sociálně-vědní výzkum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35769" y="2493169"/>
          <a:ext cx="8272464" cy="2819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Kvantitativní výzkum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Kvalitativní výzkum</a:t>
                      </a:r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Vztah výzkumníka k subjektu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Vztah teorie a výzkumu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Data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Logika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Množství případů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Informace o případu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Generalizace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Reliabilita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/>
                        <a:t>Validita</a:t>
                      </a:r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KV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zastřešující termín pro celou řadu výzkumných přístupů a strategií zaměřených na rozkrytí toho, jak lidé chápou, prožívají, interpretují a vytvářejí sociální realitu. Jde o nenumerické šetření, pracuje se s kvalitativními daty (nejčastěji verbálními), která jsou získávána prostřednictvím kvalitativních výzkumných technik.</a:t>
            </a:r>
          </a:p>
          <a:p>
            <a:r>
              <a:rPr lang="cs-CZ" dirty="0"/>
              <a:t>výhody a nevýhody</a:t>
            </a:r>
          </a:p>
        </p:txBody>
      </p:sp>
    </p:spTree>
    <p:extLst>
      <p:ext uri="{BB962C8B-B14F-4D97-AF65-F5344CB8AC3E}">
        <p14:creationId xmlns:p14="http://schemas.microsoft.com/office/powerpoint/2010/main" val="93341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Vybrané designy kvalitativního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595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7641</TotalTime>
  <Words>1517</Words>
  <Application>Microsoft Office PowerPoint</Application>
  <PresentationFormat>Předvádění na obrazovce (4:3)</PresentationFormat>
  <Paragraphs>171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Schoolbook</vt:lpstr>
      <vt:lpstr>Roboto</vt:lpstr>
      <vt:lpstr>Wingdings</vt:lpstr>
      <vt:lpstr>Wingdings 2</vt:lpstr>
      <vt:lpstr>Arkýř</vt:lpstr>
      <vt:lpstr>Analýza dat v kvalitativním výzkumu</vt:lpstr>
      <vt:lpstr>Seznámení s výzkumnými projekty</vt:lpstr>
      <vt:lpstr>Předmět  dc4003 Metodologie kvalitativního výzkumu </vt:lpstr>
      <vt:lpstr>Kvalitativní výzkum </vt:lpstr>
      <vt:lpstr>Kvalitativní výzkum – hlavní charakteristiky</vt:lpstr>
      <vt:lpstr>Charakteristika kvalitativního výzkumu</vt:lpstr>
      <vt:lpstr>Kvantitativní versus kvalitativní sociálně-vědní výzkum</vt:lpstr>
      <vt:lpstr>Definice KV</vt:lpstr>
      <vt:lpstr>Vybrané designy kvalitativního výzkumu</vt:lpstr>
      <vt:lpstr>Biografická studie</vt:lpstr>
      <vt:lpstr>Etnografie </vt:lpstr>
      <vt:lpstr>Zakotvená teorie</vt:lpstr>
      <vt:lpstr>Prezentace aplikace PowerPoint</vt:lpstr>
      <vt:lpstr>Případová studie </vt:lpstr>
      <vt:lpstr>Další designy:</vt:lpstr>
      <vt:lpstr>Data v kvalitativním výzkumu</vt:lpstr>
      <vt:lpstr>Cesta k datům: výzkumná otázka</vt:lpstr>
      <vt:lpstr>Analýza dat</vt:lpstr>
      <vt:lpstr>Induktivní postup: otevřené kódování</vt:lpstr>
      <vt:lpstr>Jak kódování realizovat technicky</vt:lpstr>
      <vt:lpstr>Jak kódování realizovat technicky</vt:lpstr>
      <vt:lpstr>Kdy kódovat „v ruce“?</vt:lpstr>
      <vt:lpstr>Kódování v ruce – využití prostoru</vt:lpstr>
      <vt:lpstr>Kdy kódovat v Atlasu</vt:lpstr>
      <vt:lpstr>Atlas.Ti http://atlasti.com/free-trial-version/</vt:lpstr>
      <vt:lpstr>Podstata kódování: Návodné otázky ke kódování</vt:lpstr>
      <vt:lpstr>Příklady kódování </vt:lpstr>
      <vt:lpstr>Příklady kódování </vt:lpstr>
      <vt:lpstr>Deskriptivní kódy nejsou podstatou analýzy</vt:lpstr>
      <vt:lpstr>Příklady kódování </vt:lpstr>
      <vt:lpstr>Problémy v kódování</vt:lpstr>
      <vt:lpstr>Mějte odstup</vt:lpstr>
      <vt:lpstr>Kódování </vt:lpstr>
      <vt:lpstr>Od kódování ke kategorizaci</vt:lpstr>
      <vt:lpstr>Od kategorií k teorii</vt:lpstr>
      <vt:lpstr>Shrnutí</vt:lpstr>
      <vt:lpstr>Kde se dočíst více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dat v kvalitativním výzkumu</dc:title>
  <dc:creator>lektor</dc:creator>
  <cp:lastModifiedBy>Kateřina Lojdová</cp:lastModifiedBy>
  <cp:revision>76</cp:revision>
  <dcterms:created xsi:type="dcterms:W3CDTF">2014-02-20T15:54:45Z</dcterms:created>
  <dcterms:modified xsi:type="dcterms:W3CDTF">2024-11-01T10:11:12Z</dcterms:modified>
</cp:coreProperties>
</file>