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0" r:id="rId7"/>
    <p:sldId id="261" r:id="rId8"/>
    <p:sldId id="273" r:id="rId9"/>
    <p:sldId id="266" r:id="rId10"/>
    <p:sldId id="268" r:id="rId11"/>
    <p:sldId id="269" r:id="rId12"/>
    <p:sldId id="263" r:id="rId13"/>
    <p:sldId id="264" r:id="rId14"/>
    <p:sldId id="267" r:id="rId15"/>
    <p:sldId id="271" r:id="rId16"/>
    <p:sldId id="265"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9" d="100"/>
          <a:sy n="89" d="100"/>
        </p:scale>
        <p:origin x="28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smtClean="0"/>
              <a:t>Upravte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9/18/2023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404280@in.muni.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i.org/10.1037/1089-2680.6.1.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54955" y="4045788"/>
            <a:ext cx="10050758" cy="1827145"/>
          </a:xfrm>
        </p:spPr>
        <p:txBody>
          <a:bodyPr/>
          <a:lstStyle/>
          <a:p>
            <a:pPr algn="ctr"/>
            <a:r>
              <a:rPr lang="en-GB" sz="4000" dirty="0"/>
              <a:t>Performing under Pressure; on the Biology, Psychology and Sociology of stress in high-performance professions</a:t>
            </a:r>
          </a:p>
        </p:txBody>
      </p:sp>
      <p:sp>
        <p:nvSpPr>
          <p:cNvPr id="3" name="Podnadpis 2"/>
          <p:cNvSpPr>
            <a:spLocks noGrp="1"/>
          </p:cNvSpPr>
          <p:nvPr>
            <p:ph type="subTitle" idx="1"/>
          </p:nvPr>
        </p:nvSpPr>
        <p:spPr>
          <a:xfrm>
            <a:off x="1154955" y="6183485"/>
            <a:ext cx="8825658" cy="484734"/>
          </a:xfrm>
        </p:spPr>
        <p:txBody>
          <a:bodyPr/>
          <a:lstStyle/>
          <a:p>
            <a:r>
              <a:rPr lang="en-GB" dirty="0" smtClean="0"/>
              <a:t>I - Introduction</a:t>
            </a:r>
            <a:endParaRPr lang="en-GB"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738" y="413887"/>
            <a:ext cx="8143875" cy="3476625"/>
          </a:xfrm>
          <a:prstGeom prst="rect">
            <a:avLst/>
          </a:prstGeom>
        </p:spPr>
      </p:pic>
    </p:spTree>
    <p:extLst>
      <p:ext uri="{BB962C8B-B14F-4D97-AF65-F5344CB8AC3E}">
        <p14:creationId xmlns:p14="http://schemas.microsoft.com/office/powerpoint/2010/main" val="90162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4000" dirty="0" smtClean="0"/>
              <a:t>The </a:t>
            </a:r>
            <a:r>
              <a:rPr lang="en-US" sz="4000" dirty="0" smtClean="0"/>
              <a:t>”</a:t>
            </a:r>
            <a:r>
              <a:rPr lang="en-GB" sz="4000" dirty="0" smtClean="0"/>
              <a:t>luxury” of stress related illnesses</a:t>
            </a:r>
            <a:endParaRPr lang="en-GB" sz="4000" dirty="0"/>
          </a:p>
        </p:txBody>
      </p:sp>
      <p:sp>
        <p:nvSpPr>
          <p:cNvPr id="3" name="Zástupný symbol pro obsah 2"/>
          <p:cNvSpPr>
            <a:spLocks noGrp="1"/>
          </p:cNvSpPr>
          <p:nvPr>
            <p:ph idx="1"/>
          </p:nvPr>
        </p:nvSpPr>
        <p:spPr>
          <a:xfrm>
            <a:off x="1103312" y="2052918"/>
            <a:ext cx="4029405" cy="4195481"/>
          </a:xfrm>
        </p:spPr>
        <p:txBody>
          <a:bodyPr/>
          <a:lstStyle/>
          <a:p>
            <a:r>
              <a:rPr lang="en-GB" dirty="0" smtClean="0"/>
              <a:t>Throughout history people died of parasites, infectious diseases, violence, hunger, giving birth, etc.</a:t>
            </a:r>
          </a:p>
          <a:p>
            <a:endParaRPr lang="en-GB" dirty="0" smtClean="0"/>
          </a:p>
          <a:p>
            <a:r>
              <a:rPr lang="en-GB" dirty="0" smtClean="0"/>
              <a:t>The major killers today:</a:t>
            </a:r>
          </a:p>
          <a:p>
            <a:pPr marL="457200" lvl="1" indent="0">
              <a:buNone/>
            </a:pPr>
            <a:endParaRPr lang="en-GB" dirty="0"/>
          </a:p>
        </p:txBody>
      </p:sp>
      <p:pic>
        <p:nvPicPr>
          <p:cNvPr id="4" name="Obrázek 3"/>
          <p:cNvPicPr>
            <a:picLocks noChangeAspect="1"/>
          </p:cNvPicPr>
          <p:nvPr/>
        </p:nvPicPr>
        <p:blipFill>
          <a:blip r:embed="rId2"/>
          <a:stretch>
            <a:fillRect/>
          </a:stretch>
        </p:blipFill>
        <p:spPr>
          <a:xfrm>
            <a:off x="5546785" y="2052918"/>
            <a:ext cx="6115966" cy="4317153"/>
          </a:xfrm>
          <a:prstGeom prst="rect">
            <a:avLst/>
          </a:prstGeom>
        </p:spPr>
      </p:pic>
    </p:spTree>
    <p:extLst>
      <p:ext uri="{BB962C8B-B14F-4D97-AF65-F5344CB8AC3E}">
        <p14:creationId xmlns:p14="http://schemas.microsoft.com/office/powerpoint/2010/main" val="256064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And in the EU (where few die of traditional infectious diseases)</a:t>
            </a: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6966" y="2009506"/>
            <a:ext cx="7003011" cy="4501936"/>
          </a:xfrm>
        </p:spPr>
      </p:pic>
    </p:spTree>
    <p:extLst>
      <p:ext uri="{BB962C8B-B14F-4D97-AF65-F5344CB8AC3E}">
        <p14:creationId xmlns:p14="http://schemas.microsoft.com/office/powerpoint/2010/main" val="46603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What happened here?</a:t>
            </a: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674" y="1364187"/>
            <a:ext cx="8342462" cy="5044890"/>
          </a:xfrm>
        </p:spPr>
      </p:pic>
    </p:spTree>
    <p:extLst>
      <p:ext uri="{BB962C8B-B14F-4D97-AF65-F5344CB8AC3E}">
        <p14:creationId xmlns:p14="http://schemas.microsoft.com/office/powerpoint/2010/main" val="35184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1386" y="2137114"/>
            <a:ext cx="8825657" cy="2469392"/>
          </a:xfrm>
        </p:spPr>
        <p:txBody>
          <a:bodyPr/>
          <a:lstStyle/>
          <a:p>
            <a:pPr algn="ctr"/>
            <a:r>
              <a:rPr lang="en-GB" dirty="0"/>
              <a:t>Stress is </a:t>
            </a:r>
            <a:r>
              <a:rPr lang="en-GB" dirty="0" smtClean="0"/>
              <a:t>a matter of perception but its based a shared evolutionary framework and physiology</a:t>
            </a:r>
            <a:endParaRPr lang="en-GB" dirty="0"/>
          </a:p>
        </p:txBody>
      </p:sp>
    </p:spTree>
    <p:extLst>
      <p:ext uri="{BB962C8B-B14F-4D97-AF65-F5344CB8AC3E}">
        <p14:creationId xmlns:p14="http://schemas.microsoft.com/office/powerpoint/2010/main" val="424781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Perceived stressors and reality</a:t>
            </a:r>
            <a:endParaRPr lang="en-GB" dirty="0"/>
          </a:p>
        </p:txBody>
      </p:sp>
      <p:sp>
        <p:nvSpPr>
          <p:cNvPr id="3" name="Zástupný symbol pro obsah 2"/>
          <p:cNvSpPr>
            <a:spLocks noGrp="1"/>
          </p:cNvSpPr>
          <p:nvPr>
            <p:ph idx="1"/>
          </p:nvPr>
        </p:nvSpPr>
        <p:spPr/>
        <p:txBody>
          <a:bodyPr/>
          <a:lstStyle/>
          <a:p>
            <a:r>
              <a:rPr lang="en-GB" dirty="0" smtClean="0"/>
              <a:t>We have a strong tendency to stress over perceived inadequacies rather than real ones</a:t>
            </a:r>
          </a:p>
          <a:p>
            <a:pPr lvl="1"/>
            <a:endParaRPr lang="en-GB" dirty="0" smtClean="0"/>
          </a:p>
          <a:p>
            <a:pPr lvl="1"/>
            <a:r>
              <a:rPr lang="en-GB" dirty="0" smtClean="0"/>
              <a:t>Beauty ideals</a:t>
            </a:r>
          </a:p>
          <a:p>
            <a:pPr lvl="1"/>
            <a:endParaRPr lang="en-GB" dirty="0"/>
          </a:p>
          <a:p>
            <a:pPr lvl="1"/>
            <a:r>
              <a:rPr lang="en-GB" dirty="0" smtClean="0"/>
              <a:t>Happiness &amp; success</a:t>
            </a:r>
          </a:p>
          <a:p>
            <a:pPr lvl="1"/>
            <a:endParaRPr lang="en-GB" dirty="0"/>
          </a:p>
          <a:p>
            <a:pPr lvl="1"/>
            <a:endParaRPr lang="en-GB" dirty="0"/>
          </a:p>
        </p:txBody>
      </p:sp>
      <p:sp>
        <p:nvSpPr>
          <p:cNvPr id="4" name="TextovéPole 3"/>
          <p:cNvSpPr txBox="1"/>
          <p:nvPr/>
        </p:nvSpPr>
        <p:spPr>
          <a:xfrm>
            <a:off x="741872" y="5581290"/>
            <a:ext cx="11179835" cy="1015663"/>
          </a:xfrm>
          <a:prstGeom prst="rect">
            <a:avLst/>
          </a:prstGeom>
          <a:noFill/>
          <a:ln>
            <a:solidFill>
              <a:schemeClr val="bg1"/>
            </a:solidFill>
          </a:ln>
        </p:spPr>
        <p:txBody>
          <a:bodyPr wrap="square" rtlCol="0">
            <a:spAutoFit/>
          </a:bodyPr>
          <a:lstStyle/>
          <a:p>
            <a:r>
              <a:rPr lang="en-GB" sz="1200" dirty="0"/>
              <a:t>Frank, R. H. (2016). </a:t>
            </a:r>
            <a:r>
              <a:rPr lang="en-GB" sz="1200" i="1" dirty="0"/>
              <a:t>Success and luck: good fortune and the myth of meritocracy</a:t>
            </a:r>
            <a:r>
              <a:rPr lang="en-GB" sz="1200" dirty="0"/>
              <a:t>. Princeton, Oxford: Princeton University Press</a:t>
            </a:r>
            <a:r>
              <a:rPr lang="en-GB" sz="1200" dirty="0" smtClean="0"/>
              <a:t>.</a:t>
            </a:r>
          </a:p>
          <a:p>
            <a:r>
              <a:rPr lang="en-GB" sz="1200" dirty="0"/>
              <a:t>Lin, R., &amp; </a:t>
            </a:r>
            <a:r>
              <a:rPr lang="en-GB" sz="1200" dirty="0" err="1"/>
              <a:t>Utz</a:t>
            </a:r>
            <a:r>
              <a:rPr lang="en-GB" sz="1200" dirty="0"/>
              <a:t>, S. (2015). The emotional responses of browsing Facebook: Happiness, envy, and the role of tie strength. </a:t>
            </a:r>
            <a:r>
              <a:rPr lang="en-GB" sz="1200" i="1" dirty="0"/>
              <a:t>Computers in Human </a:t>
            </a:r>
            <a:r>
              <a:rPr lang="en-GB" sz="1200" i="1" dirty="0" err="1"/>
              <a:t>Behavior</a:t>
            </a:r>
            <a:r>
              <a:rPr lang="en-GB" sz="1200" dirty="0"/>
              <a:t>, </a:t>
            </a:r>
            <a:r>
              <a:rPr lang="en-GB" sz="1200" i="1" dirty="0"/>
              <a:t>52</a:t>
            </a:r>
            <a:r>
              <a:rPr lang="en-GB" sz="1200" dirty="0"/>
              <a:t>, 29–38. https://doi.org/10.1016/j.chb.2015.04.064</a:t>
            </a:r>
          </a:p>
          <a:p>
            <a:r>
              <a:rPr lang="en-GB" sz="1200" dirty="0"/>
              <a:t>de Lima Bastos, P. A., &amp; Pessoa, R. R. (2019). A discussion on </a:t>
            </a:r>
            <a:r>
              <a:rPr lang="en-GB" sz="1200" dirty="0" err="1"/>
              <a:t>english</a:t>
            </a:r>
            <a:r>
              <a:rPr lang="en-GB" sz="1200" dirty="0"/>
              <a:t> language students’ body image: Beauty standards and fatness. </a:t>
            </a:r>
            <a:r>
              <a:rPr lang="en-GB" sz="1200" i="1" dirty="0"/>
              <a:t>Profile: Issues in Teachers’ Professional Development</a:t>
            </a:r>
            <a:r>
              <a:rPr lang="en-GB" sz="1200" dirty="0"/>
              <a:t>, </a:t>
            </a:r>
            <a:r>
              <a:rPr lang="en-GB" sz="1200" i="1" dirty="0"/>
              <a:t>21</a:t>
            </a:r>
            <a:r>
              <a:rPr lang="en-GB" sz="1200" dirty="0"/>
              <a:t>(1), 13–26. https://</a:t>
            </a:r>
            <a:r>
              <a:rPr lang="en-GB" sz="1200" dirty="0" smtClean="0"/>
              <a:t>doi.org/10.15446/profile.v21n1.69603</a:t>
            </a:r>
            <a:endParaRPr lang="en-GB" sz="1200" dirty="0"/>
          </a:p>
        </p:txBody>
      </p:sp>
    </p:spTree>
    <p:extLst>
      <p:ext uri="{BB962C8B-B14F-4D97-AF65-F5344CB8AC3E}">
        <p14:creationId xmlns:p14="http://schemas.microsoft.com/office/powerpoint/2010/main" val="198039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smtClean="0"/>
              <a:t>Retrospective perception: </a:t>
            </a:r>
            <a:br>
              <a:rPr lang="en-US" dirty="0" smtClean="0"/>
            </a:br>
            <a:r>
              <a:rPr lang="en-US" dirty="0" smtClean="0"/>
              <a:t>did we win?</a:t>
            </a: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322" y="2052638"/>
            <a:ext cx="7459132" cy="4195762"/>
          </a:xfrm>
        </p:spPr>
      </p:pic>
    </p:spTree>
    <p:extLst>
      <p:ext uri="{BB962C8B-B14F-4D97-AF65-F5344CB8AC3E}">
        <p14:creationId xmlns:p14="http://schemas.microsoft.com/office/powerpoint/2010/main" val="313851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Life-threatening and social stress</a:t>
            </a:r>
            <a:endParaRPr lang="en-GB" dirty="0"/>
          </a:p>
        </p:txBody>
      </p:sp>
      <p:sp>
        <p:nvSpPr>
          <p:cNvPr id="3" name="Zástupný symbol pro obsah 2"/>
          <p:cNvSpPr>
            <a:spLocks noGrp="1"/>
          </p:cNvSpPr>
          <p:nvPr>
            <p:ph idx="1"/>
          </p:nvPr>
        </p:nvSpPr>
        <p:spPr>
          <a:xfrm>
            <a:off x="1103312" y="2052918"/>
            <a:ext cx="4952431" cy="3115567"/>
          </a:xfrm>
        </p:spPr>
        <p:txBody>
          <a:bodyPr/>
          <a:lstStyle/>
          <a:p>
            <a:r>
              <a:rPr lang="en-GB" dirty="0" smtClean="0"/>
              <a:t>Acute life threatening stress</a:t>
            </a:r>
          </a:p>
          <a:p>
            <a:pPr lvl="1"/>
            <a:r>
              <a:rPr lang="en-GB" dirty="0" smtClean="0"/>
              <a:t>Fight or flight response</a:t>
            </a:r>
          </a:p>
          <a:p>
            <a:pPr marL="457200" lvl="1" indent="0">
              <a:buNone/>
            </a:pPr>
            <a:endParaRPr lang="en-GB" dirty="0" smtClean="0"/>
          </a:p>
          <a:p>
            <a:pPr marL="457200" lvl="1" indent="0">
              <a:buNone/>
            </a:pPr>
            <a:endParaRPr lang="en-GB" dirty="0" smtClean="0"/>
          </a:p>
          <a:p>
            <a:r>
              <a:rPr lang="en-GB" dirty="0" smtClean="0"/>
              <a:t>Social stress</a:t>
            </a:r>
          </a:p>
          <a:p>
            <a:pPr lvl="1"/>
            <a:r>
              <a:rPr lang="en-GB" dirty="0" smtClean="0"/>
              <a:t>Social standing and position in the hierarchy</a:t>
            </a:r>
          </a:p>
          <a:p>
            <a:pPr lvl="1"/>
            <a:r>
              <a:rPr lang="en-GB" dirty="0" smtClean="0"/>
              <a:t>Challenges to reproductive success</a:t>
            </a:r>
          </a:p>
          <a:p>
            <a:pPr marL="457200" lvl="1" indent="0">
              <a:buNone/>
            </a:pPr>
            <a:endParaRPr lang="en-GB" dirty="0" smtClean="0"/>
          </a:p>
        </p:txBody>
      </p:sp>
      <p:pic>
        <p:nvPicPr>
          <p:cNvPr id="4" name="Obrázek 3"/>
          <p:cNvPicPr>
            <a:picLocks noChangeAspect="1"/>
          </p:cNvPicPr>
          <p:nvPr/>
        </p:nvPicPr>
        <p:blipFill>
          <a:blip r:embed="rId2"/>
          <a:stretch>
            <a:fillRect/>
          </a:stretch>
        </p:blipFill>
        <p:spPr>
          <a:xfrm>
            <a:off x="6718628" y="2052918"/>
            <a:ext cx="4890339" cy="3115567"/>
          </a:xfrm>
          <a:prstGeom prst="rect">
            <a:avLst/>
          </a:prstGeom>
        </p:spPr>
      </p:pic>
    </p:spTree>
    <p:extLst>
      <p:ext uri="{BB962C8B-B14F-4D97-AF65-F5344CB8AC3E}">
        <p14:creationId xmlns:p14="http://schemas.microsoft.com/office/powerpoint/2010/main" val="71938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Good stress</a:t>
            </a:r>
            <a:endParaRPr lang="en-GB" dirty="0"/>
          </a:p>
        </p:txBody>
      </p:sp>
      <p:sp>
        <p:nvSpPr>
          <p:cNvPr id="3" name="Zástupný symbol pro obsah 2"/>
          <p:cNvSpPr>
            <a:spLocks noGrp="1"/>
          </p:cNvSpPr>
          <p:nvPr>
            <p:ph idx="1"/>
          </p:nvPr>
        </p:nvSpPr>
        <p:spPr/>
        <p:txBody>
          <a:bodyPr/>
          <a:lstStyle/>
          <a:p>
            <a:r>
              <a:rPr lang="en-US" dirty="0" smtClean="0"/>
              <a:t>Limited duration</a:t>
            </a:r>
          </a:p>
          <a:p>
            <a:endParaRPr lang="en-US" dirty="0" smtClean="0"/>
          </a:p>
          <a:p>
            <a:r>
              <a:rPr lang="en-US" dirty="0" smtClean="0"/>
              <a:t>Positive outcome</a:t>
            </a:r>
          </a:p>
          <a:p>
            <a:endParaRPr lang="en-US" dirty="0" smtClean="0"/>
          </a:p>
          <a:p>
            <a:r>
              <a:rPr lang="en-US" dirty="0" smtClean="0"/>
              <a:t>Not too threatening</a:t>
            </a:r>
          </a:p>
          <a:p>
            <a:endParaRPr lang="en-US" dirty="0" smtClean="0"/>
          </a:p>
          <a:p>
            <a:r>
              <a:rPr lang="en-US" dirty="0" smtClean="0"/>
              <a:t>No anticipated long term negative consequences after its over</a:t>
            </a:r>
            <a:endParaRPr lang="en-GB" dirty="0"/>
          </a:p>
        </p:txBody>
      </p:sp>
      <p:sp>
        <p:nvSpPr>
          <p:cNvPr id="4" name="TextovéPole 3"/>
          <p:cNvSpPr txBox="1"/>
          <p:nvPr/>
        </p:nvSpPr>
        <p:spPr>
          <a:xfrm>
            <a:off x="646111" y="5986732"/>
            <a:ext cx="11024559" cy="461665"/>
          </a:xfrm>
          <a:prstGeom prst="rect">
            <a:avLst/>
          </a:prstGeom>
          <a:noFill/>
          <a:ln>
            <a:solidFill>
              <a:schemeClr val="bg1"/>
            </a:solidFill>
          </a:ln>
        </p:spPr>
        <p:txBody>
          <a:bodyPr wrap="square" rtlCol="0">
            <a:spAutoFit/>
          </a:bodyPr>
          <a:lstStyle/>
          <a:p>
            <a:r>
              <a:rPr lang="en-GB" sz="1200"/>
              <a:t>Sapolsky, R. M. (2004). Why zebras don’t get ulcers: A guide to stress, stress related diseases, and coping. In </a:t>
            </a:r>
            <a:r>
              <a:rPr lang="en-GB" sz="1200" i="1"/>
              <a:t>Natural History</a:t>
            </a:r>
            <a:r>
              <a:rPr lang="en-GB" sz="1200"/>
              <a:t>. https://doi.org/10.1002/cir.3880060119</a:t>
            </a:r>
            <a:endParaRPr lang="en-GB" sz="1200">
              <a:effectLst/>
            </a:endParaRPr>
          </a:p>
        </p:txBody>
      </p:sp>
    </p:spTree>
    <p:extLst>
      <p:ext uri="{BB962C8B-B14F-4D97-AF65-F5344CB8AC3E}">
        <p14:creationId xmlns:p14="http://schemas.microsoft.com/office/powerpoint/2010/main" val="222431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Course: </a:t>
            </a:r>
            <a:r>
              <a:rPr lang="en-GB" sz="4400" dirty="0"/>
              <a:t>Performing under Pressure</a:t>
            </a:r>
            <a:endParaRPr lang="en-GB" dirty="0"/>
          </a:p>
        </p:txBody>
      </p:sp>
      <p:sp>
        <p:nvSpPr>
          <p:cNvPr id="3" name="Zástupný symbol pro obsah 2"/>
          <p:cNvSpPr>
            <a:spLocks noGrp="1"/>
          </p:cNvSpPr>
          <p:nvPr>
            <p:ph idx="1"/>
          </p:nvPr>
        </p:nvSpPr>
        <p:spPr/>
        <p:txBody>
          <a:bodyPr/>
          <a:lstStyle/>
          <a:p>
            <a:r>
              <a:rPr lang="en-GB" dirty="0" smtClean="0"/>
              <a:t>Faculty of Sports Studies </a:t>
            </a:r>
          </a:p>
          <a:p>
            <a:pPr marL="457200" lvl="1" indent="0">
              <a:buNone/>
            </a:pPr>
            <a:endParaRPr lang="en-GB" b="1" i="1" dirty="0" smtClean="0">
              <a:solidFill>
                <a:srgbClr val="FF0000"/>
              </a:solidFill>
            </a:endParaRPr>
          </a:p>
          <a:p>
            <a:r>
              <a:rPr lang="en-GB" dirty="0" smtClean="0"/>
              <a:t>Schedule</a:t>
            </a:r>
          </a:p>
          <a:p>
            <a:pPr lvl="1"/>
            <a:r>
              <a:rPr lang="en-GB" b="1" i="1" dirty="0" smtClean="0"/>
              <a:t>Tuesdays (09:00-10:40)</a:t>
            </a:r>
            <a:endParaRPr lang="en-GB" b="1" i="1" dirty="0" smtClean="0"/>
          </a:p>
          <a:p>
            <a:r>
              <a:rPr lang="en-GB" dirty="0" smtClean="0"/>
              <a:t>Lecturer</a:t>
            </a:r>
          </a:p>
          <a:p>
            <a:pPr lvl="1"/>
            <a:r>
              <a:rPr lang="en-GB" dirty="0" smtClean="0"/>
              <a:t>David William Mac </a:t>
            </a:r>
            <a:r>
              <a:rPr lang="en-GB" dirty="0" err="1" smtClean="0"/>
              <a:t>Gillavry</a:t>
            </a:r>
            <a:endParaRPr lang="en-GB" dirty="0" smtClean="0"/>
          </a:p>
          <a:p>
            <a:pPr lvl="1"/>
            <a:r>
              <a:rPr lang="en-GB" dirty="0" smtClean="0">
                <a:hlinkClick r:id="rId2"/>
              </a:rPr>
              <a:t>404280@in.muni.cz</a:t>
            </a:r>
            <a:endParaRPr lang="en-GB" dirty="0" smtClean="0"/>
          </a:p>
          <a:p>
            <a:pPr lvl="1"/>
            <a:r>
              <a:rPr lang="en-US" dirty="0" smtClean="0"/>
              <a:t>Office hours – upon request</a:t>
            </a:r>
          </a:p>
          <a:p>
            <a:pPr lvl="1"/>
            <a:endParaRPr lang="en-GB" dirty="0" smtClean="0"/>
          </a:p>
        </p:txBody>
      </p:sp>
    </p:spTree>
    <p:extLst>
      <p:ext uri="{BB962C8B-B14F-4D97-AF65-F5344CB8AC3E}">
        <p14:creationId xmlns:p14="http://schemas.microsoft.com/office/powerpoint/2010/main" val="412391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Who am I?</a:t>
            </a:r>
            <a:endParaRPr lang="en-GB" dirty="0"/>
          </a:p>
        </p:txBody>
      </p:sp>
      <p:sp>
        <p:nvSpPr>
          <p:cNvPr id="3" name="Zástupný symbol pro obsah 2"/>
          <p:cNvSpPr>
            <a:spLocks noGrp="1"/>
          </p:cNvSpPr>
          <p:nvPr>
            <p:ph sz="half" idx="1"/>
          </p:nvPr>
        </p:nvSpPr>
        <p:spPr/>
        <p:txBody>
          <a:bodyPr/>
          <a:lstStyle/>
          <a:p>
            <a:r>
              <a:rPr lang="en-US" sz="1600" dirty="0"/>
              <a:t>Religious </a:t>
            </a:r>
            <a:r>
              <a:rPr lang="en-US" sz="1600" dirty="0" smtClean="0"/>
              <a:t>studies (</a:t>
            </a:r>
            <a:r>
              <a:rPr lang="en-US" sz="1600" dirty="0" err="1" smtClean="0"/>
              <a:t>UvA</a:t>
            </a:r>
            <a:r>
              <a:rPr lang="en-US" sz="1600" dirty="0" smtClean="0"/>
              <a:t> / MUNI)</a:t>
            </a:r>
            <a:endParaRPr lang="en-US" sz="1600" dirty="0"/>
          </a:p>
          <a:p>
            <a:pPr lvl="1"/>
            <a:r>
              <a:rPr lang="en-US" dirty="0" smtClean="0"/>
              <a:t>Cognitive science </a:t>
            </a:r>
            <a:r>
              <a:rPr lang="en-US" dirty="0"/>
              <a:t>of </a:t>
            </a:r>
            <a:r>
              <a:rPr lang="en-US" dirty="0" smtClean="0"/>
              <a:t>religion</a:t>
            </a:r>
          </a:p>
          <a:p>
            <a:pPr lvl="1"/>
            <a:r>
              <a:rPr lang="en-US" dirty="0" smtClean="0"/>
              <a:t>Western esotericism</a:t>
            </a:r>
          </a:p>
          <a:p>
            <a:pPr lvl="1"/>
            <a:r>
              <a:rPr lang="en-US" dirty="0" smtClean="0"/>
              <a:t>Secrecy dynamics</a:t>
            </a:r>
            <a:endParaRPr lang="en-US" dirty="0"/>
          </a:p>
          <a:p>
            <a:r>
              <a:rPr lang="en-US" sz="1600" dirty="0"/>
              <a:t>Military </a:t>
            </a:r>
            <a:r>
              <a:rPr lang="en-US" sz="1600" dirty="0" smtClean="0"/>
              <a:t>Management (UNOB)</a:t>
            </a:r>
            <a:endParaRPr lang="en-US" sz="1600" dirty="0"/>
          </a:p>
          <a:p>
            <a:pPr lvl="1"/>
            <a:r>
              <a:rPr lang="en-US" dirty="0"/>
              <a:t>Stress &amp; PTSD</a:t>
            </a:r>
          </a:p>
          <a:p>
            <a:pPr lvl="1"/>
            <a:r>
              <a:rPr lang="en-US" dirty="0"/>
              <a:t>Leadership </a:t>
            </a:r>
          </a:p>
          <a:p>
            <a:pPr lvl="1"/>
            <a:r>
              <a:rPr lang="en-US" dirty="0" smtClean="0"/>
              <a:t>Nutrition</a:t>
            </a:r>
          </a:p>
          <a:p>
            <a:pPr lvl="1"/>
            <a:r>
              <a:rPr lang="en-US" dirty="0" smtClean="0"/>
              <a:t>Social conformity &amp; in-group dynamics</a:t>
            </a:r>
            <a:endParaRPr lang="en-US" dirty="0"/>
          </a:p>
          <a:p>
            <a:endParaRPr lang="en-GB" dirty="0"/>
          </a:p>
        </p:txBody>
      </p:sp>
      <p:pic>
        <p:nvPicPr>
          <p:cNvPr id="5" name="Content Placeholder 4">
            <a:extLst>
              <a:ext uri="{FF2B5EF4-FFF2-40B4-BE49-F238E27FC236}">
                <a16:creationId xmlns:a16="http://schemas.microsoft.com/office/drawing/2014/main" id="{40B88928-2E42-E945-963D-3AE319156DE2}"/>
              </a:ext>
            </a:extLst>
          </p:cNvPr>
          <p:cNvPicPr>
            <a:picLocks noGrp="1" noChangeAspect="1"/>
          </p:cNvPicPr>
          <p:nvPr>
            <p:ph sz="half" idx="2"/>
          </p:nvPr>
        </p:nvPicPr>
        <p:blipFill rotWithShape="1">
          <a:blip r:embed="rId2"/>
          <a:srcRect r="1" b="1630"/>
          <a:stretch/>
        </p:blipFill>
        <p:spPr>
          <a:xfrm>
            <a:off x="5984589" y="2055813"/>
            <a:ext cx="3735959" cy="4200525"/>
          </a:xfrm>
          <a:prstGeom prst="rect">
            <a:avLst/>
          </a:prstGeom>
        </p:spPr>
      </p:pic>
    </p:spTree>
    <p:extLst>
      <p:ext uri="{BB962C8B-B14F-4D97-AF65-F5344CB8AC3E}">
        <p14:creationId xmlns:p14="http://schemas.microsoft.com/office/powerpoint/2010/main" val="191909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dirty="0" smtClean="0"/>
              <a:t>My current research </a:t>
            </a:r>
            <a:br>
              <a:rPr lang="en-GB" dirty="0" smtClean="0"/>
            </a:br>
            <a:r>
              <a:rPr lang="en-GB" dirty="0" smtClean="0"/>
              <a:t>University of Defence</a:t>
            </a:r>
            <a:endParaRPr lang="en-GB" dirty="0"/>
          </a:p>
        </p:txBody>
      </p:sp>
      <p:sp>
        <p:nvSpPr>
          <p:cNvPr id="3" name="Zástupný symbol pro obsah 2"/>
          <p:cNvSpPr>
            <a:spLocks noGrp="1"/>
          </p:cNvSpPr>
          <p:nvPr>
            <p:ph sz="half" idx="1"/>
          </p:nvPr>
        </p:nvSpPr>
        <p:spPr/>
        <p:txBody>
          <a:bodyPr/>
          <a:lstStyle/>
          <a:p>
            <a:r>
              <a:rPr lang="en-GB" dirty="0" smtClean="0"/>
              <a:t>Stress resilience under extreme conditions</a:t>
            </a:r>
          </a:p>
          <a:p>
            <a:r>
              <a:rPr lang="en-GB" dirty="0" smtClean="0"/>
              <a:t>Leadership &amp; combat leadership</a:t>
            </a:r>
          </a:p>
          <a:p>
            <a:r>
              <a:rPr lang="en-GB" dirty="0" smtClean="0"/>
              <a:t>In-group dynamics &amp; moral behaviour under extreme conditions</a:t>
            </a:r>
          </a:p>
          <a:p>
            <a:r>
              <a:rPr lang="en-GB" dirty="0" smtClean="0"/>
              <a:t>Preparation for high-stress experiences</a:t>
            </a:r>
            <a:endParaRPr lang="en-GB" dirty="0"/>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094" r="18021"/>
          <a:stretch/>
        </p:blipFill>
        <p:spPr>
          <a:xfrm>
            <a:off x="6849372" y="2060575"/>
            <a:ext cx="4207471" cy="4195763"/>
          </a:xfrm>
        </p:spPr>
      </p:pic>
    </p:spTree>
    <p:extLst>
      <p:ext uri="{BB962C8B-B14F-4D97-AF65-F5344CB8AC3E}">
        <p14:creationId xmlns:p14="http://schemas.microsoft.com/office/powerpoint/2010/main" val="165807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Course specifics</a:t>
            </a:r>
            <a:endParaRPr lang="en-GB"/>
          </a:p>
        </p:txBody>
      </p:sp>
      <p:sp>
        <p:nvSpPr>
          <p:cNvPr id="3" name="Zástupný symbol pro obsah 2"/>
          <p:cNvSpPr>
            <a:spLocks noGrp="1"/>
          </p:cNvSpPr>
          <p:nvPr>
            <p:ph idx="1"/>
          </p:nvPr>
        </p:nvSpPr>
        <p:spPr/>
        <p:txBody>
          <a:bodyPr/>
          <a:lstStyle/>
          <a:p>
            <a:r>
              <a:rPr lang="en-GB" dirty="0"/>
              <a:t>The course aims to provide a comprehensive introduction into stress-science with a focus on high-performance professions. The course will investigate the effects of stress on the individual as well as the collective and interactions within said collective. After the course students will have a basic understanding of the function of stress under extreme conditions, how to utilise it effectively, how to manage it and how to recognise when it becomes overwhelming in both oneself and others</a:t>
            </a:r>
          </a:p>
        </p:txBody>
      </p:sp>
    </p:spTree>
    <p:extLst>
      <p:ext uri="{BB962C8B-B14F-4D97-AF65-F5344CB8AC3E}">
        <p14:creationId xmlns:p14="http://schemas.microsoft.com/office/powerpoint/2010/main" val="426530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Syllabus</a:t>
            </a:r>
            <a:endParaRPr lang="en-GB"/>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303274744"/>
              </p:ext>
            </p:extLst>
          </p:nvPr>
        </p:nvGraphicFramePr>
        <p:xfrm>
          <a:off x="1103685" y="1604963"/>
          <a:ext cx="8947149" cy="4790440"/>
        </p:xfrm>
        <a:graphic>
          <a:graphicData uri="http://schemas.openxmlformats.org/drawingml/2006/table">
            <a:tbl>
              <a:tblPr firstRow="1" bandRow="1">
                <a:tableStyleId>{5C22544A-7EE6-4342-B048-85BDC9FD1C3A}</a:tableStyleId>
              </a:tblPr>
              <a:tblGrid>
                <a:gridCol w="1020762">
                  <a:extLst>
                    <a:ext uri="{9D8B030D-6E8A-4147-A177-3AD203B41FA5}">
                      <a16:colId xmlns:a16="http://schemas.microsoft.com/office/drawing/2014/main" val="700142180"/>
                    </a:ext>
                  </a:extLst>
                </a:gridCol>
                <a:gridCol w="4944004">
                  <a:extLst>
                    <a:ext uri="{9D8B030D-6E8A-4147-A177-3AD203B41FA5}">
                      <a16:colId xmlns:a16="http://schemas.microsoft.com/office/drawing/2014/main" val="2900192762"/>
                    </a:ext>
                  </a:extLst>
                </a:gridCol>
                <a:gridCol w="2982383">
                  <a:extLst>
                    <a:ext uri="{9D8B030D-6E8A-4147-A177-3AD203B41FA5}">
                      <a16:colId xmlns:a16="http://schemas.microsoft.com/office/drawing/2014/main" val="661093648"/>
                    </a:ext>
                  </a:extLst>
                </a:gridCol>
              </a:tblGrid>
              <a:tr h="370840">
                <a:tc>
                  <a:txBody>
                    <a:bodyPr/>
                    <a:lstStyle/>
                    <a:p>
                      <a:pPr algn="ctr"/>
                      <a:r>
                        <a:rPr lang="en-US" smtClean="0"/>
                        <a:t>Lecutre</a:t>
                      </a:r>
                      <a:endParaRPr lang="en-GB"/>
                    </a:p>
                  </a:txBody>
                  <a:tcPr/>
                </a:tc>
                <a:tc>
                  <a:txBody>
                    <a:bodyPr/>
                    <a:lstStyle/>
                    <a:p>
                      <a:pPr algn="ctr"/>
                      <a:r>
                        <a:rPr lang="en-US" dirty="0" smtClean="0"/>
                        <a:t>Topic</a:t>
                      </a:r>
                      <a:endParaRPr lang="en-GB" dirty="0"/>
                    </a:p>
                  </a:txBody>
                  <a:tcPr/>
                </a:tc>
                <a:tc>
                  <a:txBody>
                    <a:bodyPr/>
                    <a:lstStyle/>
                    <a:p>
                      <a:pPr algn="ctr"/>
                      <a:r>
                        <a:rPr lang="en-US" dirty="0" smtClean="0"/>
                        <a:t>Seminar</a:t>
                      </a:r>
                      <a:endParaRPr lang="en-GB" dirty="0"/>
                    </a:p>
                  </a:txBody>
                  <a:tcPr/>
                </a:tc>
                <a:extLst>
                  <a:ext uri="{0D108BD9-81ED-4DB2-BD59-A6C34878D82A}">
                    <a16:rowId xmlns:a16="http://schemas.microsoft.com/office/drawing/2014/main" val="3055146667"/>
                  </a:ext>
                </a:extLst>
              </a:tr>
              <a:tr h="370840">
                <a:tc>
                  <a:txBody>
                    <a:bodyPr/>
                    <a:lstStyle/>
                    <a:p>
                      <a:pPr algn="ctr"/>
                      <a:r>
                        <a:rPr lang="en-US" smtClean="0"/>
                        <a:t>1</a:t>
                      </a:r>
                      <a:endParaRPr lang="en-GB"/>
                    </a:p>
                  </a:txBody>
                  <a:tcPr/>
                </a:tc>
                <a:tc>
                  <a:txBody>
                    <a:bodyPr/>
                    <a:lstStyle/>
                    <a:p>
                      <a:r>
                        <a:rPr lang="en-GB" sz="1800" kern="1200" dirty="0" smtClean="0">
                          <a:solidFill>
                            <a:schemeClr val="dk1"/>
                          </a:solidFill>
                          <a:effectLst/>
                          <a:latin typeface="+mn-lt"/>
                          <a:ea typeface="+mn-ea"/>
                          <a:cs typeface="+mn-cs"/>
                        </a:rPr>
                        <a:t>Introduction to the course and stress science</a:t>
                      </a:r>
                    </a:p>
                  </a:txBody>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Observable measures &amp; perception of stress</a:t>
                      </a:r>
                    </a:p>
                    <a:p>
                      <a:pPr algn="ctr"/>
                      <a:endParaRPr lang="en-GB" dirty="0"/>
                    </a:p>
                  </a:txBody>
                  <a:tcPr/>
                </a:tc>
                <a:extLst>
                  <a:ext uri="{0D108BD9-81ED-4DB2-BD59-A6C34878D82A}">
                    <a16:rowId xmlns:a16="http://schemas.microsoft.com/office/drawing/2014/main" val="638106582"/>
                  </a:ext>
                </a:extLst>
              </a:tr>
              <a:tr h="370840">
                <a:tc>
                  <a:txBody>
                    <a:bodyPr/>
                    <a:lstStyle/>
                    <a:p>
                      <a:pPr algn="ctr"/>
                      <a:r>
                        <a:rPr lang="en-US" dirty="0" smtClean="0"/>
                        <a:t>2</a:t>
                      </a:r>
                      <a:endParaRPr lang="en-GB" dirty="0"/>
                    </a:p>
                  </a:txBody>
                  <a:tcPr/>
                </a:tc>
                <a:tc>
                  <a:txBody>
                    <a:bodyPr/>
                    <a:lstStyle/>
                    <a:p>
                      <a:r>
                        <a:rPr lang="en-GB" sz="1800" kern="1200" dirty="0" smtClean="0">
                          <a:solidFill>
                            <a:schemeClr val="dk1"/>
                          </a:solidFill>
                          <a:effectLst/>
                          <a:latin typeface="+mn-lt"/>
                          <a:ea typeface="+mn-ea"/>
                          <a:cs typeface="+mn-cs"/>
                        </a:rPr>
                        <a:t>On the physiology of stress</a:t>
                      </a:r>
                    </a:p>
                  </a:txBody>
                  <a:tcPr/>
                </a:tc>
                <a:tc vMerge="1">
                  <a:txBody>
                    <a:bodyPr/>
                    <a:lstStyle/>
                    <a:p>
                      <a:pPr algn="ctr"/>
                      <a:endParaRPr lang="en-GB" dirty="0"/>
                    </a:p>
                  </a:txBody>
                  <a:tcPr/>
                </a:tc>
                <a:extLst>
                  <a:ext uri="{0D108BD9-81ED-4DB2-BD59-A6C34878D82A}">
                    <a16:rowId xmlns:a16="http://schemas.microsoft.com/office/drawing/2014/main" val="2404684048"/>
                  </a:ext>
                </a:extLst>
              </a:tr>
              <a:tr h="370840">
                <a:tc>
                  <a:txBody>
                    <a:bodyPr/>
                    <a:lstStyle/>
                    <a:p>
                      <a:pPr algn="ctr"/>
                      <a:r>
                        <a:rPr lang="en-US" dirty="0" smtClean="0"/>
                        <a:t>3</a:t>
                      </a:r>
                      <a:endParaRPr lang="en-GB" dirty="0"/>
                    </a:p>
                  </a:txBody>
                  <a:tcPr/>
                </a:tc>
                <a:tc>
                  <a:txBody>
                    <a:bodyPr/>
                    <a:lstStyle/>
                    <a:p>
                      <a:r>
                        <a:rPr lang="en-GB" sz="1800" kern="1200" dirty="0" smtClean="0">
                          <a:solidFill>
                            <a:schemeClr val="dk1"/>
                          </a:solidFill>
                          <a:effectLst/>
                          <a:latin typeface="+mn-lt"/>
                          <a:ea typeface="+mn-ea"/>
                          <a:cs typeface="+mn-cs"/>
                        </a:rPr>
                        <a:t>On the psychology of stress</a:t>
                      </a:r>
                    </a:p>
                  </a:txBody>
                  <a:tcPr/>
                </a:tc>
                <a:tc vMerge="1">
                  <a:txBody>
                    <a:bodyPr/>
                    <a:lstStyle/>
                    <a:p>
                      <a:pPr algn="ctr"/>
                      <a:endParaRPr lang="en-GB" dirty="0"/>
                    </a:p>
                  </a:txBody>
                  <a:tcPr/>
                </a:tc>
                <a:extLst>
                  <a:ext uri="{0D108BD9-81ED-4DB2-BD59-A6C34878D82A}">
                    <a16:rowId xmlns:a16="http://schemas.microsoft.com/office/drawing/2014/main" val="2907189838"/>
                  </a:ext>
                </a:extLst>
              </a:tr>
              <a:tr h="370840">
                <a:tc>
                  <a:txBody>
                    <a:bodyPr/>
                    <a:lstStyle/>
                    <a:p>
                      <a:pPr algn="ctr"/>
                      <a:r>
                        <a:rPr lang="en-US" dirty="0" smtClean="0"/>
                        <a:t>4</a:t>
                      </a:r>
                      <a:endParaRPr lang="en-GB" dirty="0"/>
                    </a:p>
                  </a:txBody>
                  <a:tcPr/>
                </a:tc>
                <a:tc>
                  <a:txBody>
                    <a:bodyPr/>
                    <a:lstStyle/>
                    <a:p>
                      <a:r>
                        <a:rPr lang="en-GB" sz="1800" kern="1200" dirty="0" smtClean="0">
                          <a:solidFill>
                            <a:schemeClr val="dk1"/>
                          </a:solidFill>
                          <a:effectLst/>
                          <a:latin typeface="+mn-lt"/>
                          <a:ea typeface="+mn-ea"/>
                          <a:cs typeface="+mn-cs"/>
                        </a:rPr>
                        <a:t>On the </a:t>
                      </a:r>
                      <a:r>
                        <a:rPr lang="en-GB" sz="1800" kern="1200" smtClean="0">
                          <a:solidFill>
                            <a:schemeClr val="dk1"/>
                          </a:solidFill>
                          <a:effectLst/>
                          <a:latin typeface="+mn-lt"/>
                          <a:ea typeface="+mn-ea"/>
                          <a:cs typeface="+mn-cs"/>
                        </a:rPr>
                        <a:t>social psychology </a:t>
                      </a:r>
                      <a:r>
                        <a:rPr lang="en-GB" sz="1800" kern="1200" dirty="0" smtClean="0">
                          <a:solidFill>
                            <a:schemeClr val="dk1"/>
                          </a:solidFill>
                          <a:effectLst/>
                          <a:latin typeface="+mn-lt"/>
                          <a:ea typeface="+mn-ea"/>
                          <a:cs typeface="+mn-cs"/>
                        </a:rPr>
                        <a:t>of stress</a:t>
                      </a:r>
                    </a:p>
                  </a:txBody>
                  <a:tcPr/>
                </a:tc>
                <a:tc vMerge="1">
                  <a:txBody>
                    <a:bodyPr/>
                    <a:lstStyle/>
                    <a:p>
                      <a:pPr algn="ctr"/>
                      <a:endParaRPr lang="en-GB" dirty="0"/>
                    </a:p>
                  </a:txBody>
                  <a:tcPr/>
                </a:tc>
                <a:extLst>
                  <a:ext uri="{0D108BD9-81ED-4DB2-BD59-A6C34878D82A}">
                    <a16:rowId xmlns:a16="http://schemas.microsoft.com/office/drawing/2014/main" val="2020176253"/>
                  </a:ext>
                </a:extLst>
              </a:tr>
              <a:tr h="370840">
                <a:tc>
                  <a:txBody>
                    <a:bodyPr/>
                    <a:lstStyle/>
                    <a:p>
                      <a:pPr algn="ctr"/>
                      <a:r>
                        <a:rPr lang="en-US" smtClean="0"/>
                        <a:t>5</a:t>
                      </a:r>
                      <a:endParaRPr lang="en-GB"/>
                    </a:p>
                  </a:txBody>
                  <a:tcPr/>
                </a:tc>
                <a:tc>
                  <a:txBody>
                    <a:bodyPr/>
                    <a:lstStyle/>
                    <a:p>
                      <a:r>
                        <a:rPr lang="en-GB" sz="1800" kern="1200" dirty="0" smtClean="0">
                          <a:solidFill>
                            <a:schemeClr val="dk1"/>
                          </a:solidFill>
                          <a:effectLst/>
                          <a:latin typeface="+mn-lt"/>
                          <a:ea typeface="+mn-ea"/>
                          <a:cs typeface="+mn-cs"/>
                        </a:rPr>
                        <a:t>Stress related disorders and what they can teach us about performance </a:t>
                      </a:r>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Stress management</a:t>
                      </a:r>
                    </a:p>
                    <a:p>
                      <a:pPr algn="ctr"/>
                      <a:endParaRPr lang="en-GB" dirty="0"/>
                    </a:p>
                  </a:txBody>
                  <a:tcPr/>
                </a:tc>
                <a:extLst>
                  <a:ext uri="{0D108BD9-81ED-4DB2-BD59-A6C34878D82A}">
                    <a16:rowId xmlns:a16="http://schemas.microsoft.com/office/drawing/2014/main" val="3095621518"/>
                  </a:ext>
                </a:extLst>
              </a:tr>
              <a:tr h="370840">
                <a:tc>
                  <a:txBody>
                    <a:bodyPr/>
                    <a:lstStyle/>
                    <a:p>
                      <a:pPr algn="ctr"/>
                      <a:r>
                        <a:rPr lang="en-US" dirty="0" smtClean="0"/>
                        <a:t>6</a:t>
                      </a:r>
                      <a:endParaRPr lang="en-GB" dirty="0"/>
                    </a:p>
                  </a:txBody>
                  <a:tcPr/>
                </a:tc>
                <a:tc>
                  <a:txBody>
                    <a:bodyPr/>
                    <a:lstStyle/>
                    <a:p>
                      <a:r>
                        <a:rPr lang="en-GB" sz="1800" kern="1200" dirty="0" smtClean="0">
                          <a:solidFill>
                            <a:schemeClr val="dk1"/>
                          </a:solidFill>
                          <a:effectLst/>
                          <a:latin typeface="+mn-lt"/>
                          <a:ea typeface="+mn-ea"/>
                          <a:cs typeface="+mn-cs"/>
                        </a:rPr>
                        <a:t>Stress management</a:t>
                      </a:r>
                    </a:p>
                  </a:txBody>
                  <a:tcPr/>
                </a:tc>
                <a:tc vMerge="1">
                  <a:txBody>
                    <a:bodyPr/>
                    <a:lstStyle/>
                    <a:p>
                      <a:pPr algn="ctr"/>
                      <a:endParaRPr lang="en-GB" dirty="0"/>
                    </a:p>
                  </a:txBody>
                  <a:tcPr/>
                </a:tc>
                <a:extLst>
                  <a:ext uri="{0D108BD9-81ED-4DB2-BD59-A6C34878D82A}">
                    <a16:rowId xmlns:a16="http://schemas.microsoft.com/office/drawing/2014/main" val="214279448"/>
                  </a:ext>
                </a:extLst>
              </a:tr>
              <a:tr h="370840">
                <a:tc>
                  <a:txBody>
                    <a:bodyPr/>
                    <a:lstStyle/>
                    <a:p>
                      <a:pPr algn="ctr"/>
                      <a:r>
                        <a:rPr lang="en-US" dirty="0" smtClean="0"/>
                        <a:t>7</a:t>
                      </a:r>
                      <a:endParaRPr lang="en-GB" dirty="0"/>
                    </a:p>
                  </a:txBody>
                  <a:tcPr/>
                </a:tc>
                <a:tc>
                  <a:txBody>
                    <a:bodyPr/>
                    <a:lstStyle/>
                    <a:p>
                      <a:r>
                        <a:rPr lang="en-GB" sz="1800" kern="1200" dirty="0" smtClean="0">
                          <a:solidFill>
                            <a:schemeClr val="dk1"/>
                          </a:solidFill>
                          <a:effectLst/>
                          <a:latin typeface="+mn-lt"/>
                          <a:ea typeface="+mn-ea"/>
                          <a:cs typeface="+mn-cs"/>
                        </a:rPr>
                        <a:t>Performance under stress</a:t>
                      </a:r>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Performance enhancement under pressure</a:t>
                      </a:r>
                    </a:p>
                  </a:txBody>
                  <a:tcPr/>
                </a:tc>
                <a:extLst>
                  <a:ext uri="{0D108BD9-81ED-4DB2-BD59-A6C34878D82A}">
                    <a16:rowId xmlns:a16="http://schemas.microsoft.com/office/drawing/2014/main" val="660962739"/>
                  </a:ext>
                </a:extLst>
              </a:tr>
              <a:tr h="370840">
                <a:tc>
                  <a:txBody>
                    <a:bodyPr/>
                    <a:lstStyle/>
                    <a:p>
                      <a:pPr algn="ctr"/>
                      <a:r>
                        <a:rPr lang="en-US" dirty="0" smtClean="0"/>
                        <a:t>8</a:t>
                      </a:r>
                      <a:endParaRPr lang="en-GB" dirty="0"/>
                    </a:p>
                  </a:txBody>
                  <a:tcPr/>
                </a:tc>
                <a:tc>
                  <a:txBody>
                    <a:bodyPr/>
                    <a:lstStyle/>
                    <a:p>
                      <a:r>
                        <a:rPr lang="en-GB" sz="1800" kern="1200" dirty="0" smtClean="0">
                          <a:solidFill>
                            <a:schemeClr val="dk1"/>
                          </a:solidFill>
                          <a:effectLst/>
                          <a:latin typeface="+mn-lt"/>
                          <a:ea typeface="+mn-ea"/>
                          <a:cs typeface="+mn-cs"/>
                        </a:rPr>
                        <a:t>Team-performance under stress </a:t>
                      </a:r>
                    </a:p>
                  </a:txBody>
                  <a:tcPr/>
                </a:tc>
                <a:tc vMerge="1">
                  <a:txBody>
                    <a:bodyPr/>
                    <a:lstStyle/>
                    <a:p>
                      <a:pPr algn="ctr"/>
                      <a:endParaRPr lang="en-GB" dirty="0"/>
                    </a:p>
                  </a:txBody>
                  <a:tcPr/>
                </a:tc>
                <a:extLst>
                  <a:ext uri="{0D108BD9-81ED-4DB2-BD59-A6C34878D82A}">
                    <a16:rowId xmlns:a16="http://schemas.microsoft.com/office/drawing/2014/main" val="2778770869"/>
                  </a:ext>
                </a:extLst>
              </a:tr>
              <a:tr h="370840">
                <a:tc>
                  <a:txBody>
                    <a:bodyPr/>
                    <a:lstStyle/>
                    <a:p>
                      <a:pPr algn="ctr"/>
                      <a:r>
                        <a:rPr lang="en-US" dirty="0" smtClean="0"/>
                        <a:t>9</a:t>
                      </a:r>
                      <a:endParaRPr lang="en-GB" dirty="0"/>
                    </a:p>
                  </a:txBody>
                  <a:tcPr/>
                </a:tc>
                <a:tc>
                  <a:txBody>
                    <a:bodyPr/>
                    <a:lstStyle/>
                    <a:p>
                      <a:r>
                        <a:rPr lang="en-GB" sz="1800" kern="1200" dirty="0" smtClean="0">
                          <a:solidFill>
                            <a:schemeClr val="dk1"/>
                          </a:solidFill>
                          <a:effectLst/>
                          <a:latin typeface="+mn-lt"/>
                          <a:ea typeface="+mn-ea"/>
                          <a:cs typeface="+mn-cs"/>
                        </a:rPr>
                        <a:t>Nutrition, stress and performance</a:t>
                      </a:r>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Lifestyle, stress and performance</a:t>
                      </a:r>
                      <a:endParaRPr lang="en-GB" dirty="0" smtClean="0"/>
                    </a:p>
                  </a:txBody>
                  <a:tcPr/>
                </a:tc>
                <a:extLst>
                  <a:ext uri="{0D108BD9-81ED-4DB2-BD59-A6C34878D82A}">
                    <a16:rowId xmlns:a16="http://schemas.microsoft.com/office/drawing/2014/main" val="504174136"/>
                  </a:ext>
                </a:extLst>
              </a:tr>
              <a:tr h="370840">
                <a:tc>
                  <a:txBody>
                    <a:bodyPr/>
                    <a:lstStyle/>
                    <a:p>
                      <a:pPr algn="ctr"/>
                      <a:r>
                        <a:rPr lang="en-US" dirty="0" smtClean="0"/>
                        <a:t>10</a:t>
                      </a:r>
                      <a:endParaRPr lang="en-GB" dirty="0"/>
                    </a:p>
                  </a:txBody>
                  <a:tcPr/>
                </a:tc>
                <a:tc>
                  <a:txBody>
                    <a:bodyPr/>
                    <a:lstStyle/>
                    <a:p>
                      <a:r>
                        <a:rPr lang="en-GB" sz="1800" kern="1200" dirty="0" smtClean="0">
                          <a:solidFill>
                            <a:schemeClr val="dk1"/>
                          </a:solidFill>
                          <a:effectLst/>
                          <a:latin typeface="+mn-lt"/>
                          <a:ea typeface="+mn-ea"/>
                          <a:cs typeface="+mn-cs"/>
                        </a:rPr>
                        <a:t>Relax, on the importance rest </a:t>
                      </a:r>
                    </a:p>
                  </a:txBody>
                  <a:tcPr/>
                </a:tc>
                <a:tc vMerge="1">
                  <a:txBody>
                    <a:bodyPr/>
                    <a:lstStyle/>
                    <a:p>
                      <a:pPr algn="ctr"/>
                      <a:endParaRPr lang="en-GB" dirty="0"/>
                    </a:p>
                  </a:txBody>
                  <a:tcPr/>
                </a:tc>
                <a:extLst>
                  <a:ext uri="{0D108BD9-81ED-4DB2-BD59-A6C34878D82A}">
                    <a16:rowId xmlns:a16="http://schemas.microsoft.com/office/drawing/2014/main" val="140015833"/>
                  </a:ext>
                </a:extLst>
              </a:tr>
            </a:tbl>
          </a:graphicData>
        </a:graphic>
      </p:graphicFrame>
    </p:spTree>
    <p:extLst>
      <p:ext uri="{BB962C8B-B14F-4D97-AF65-F5344CB8AC3E}">
        <p14:creationId xmlns:p14="http://schemas.microsoft.com/office/powerpoint/2010/main" val="335258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Course requirements</a:t>
            </a:r>
            <a:endParaRPr lang="en-GB"/>
          </a:p>
        </p:txBody>
      </p:sp>
      <p:sp>
        <p:nvSpPr>
          <p:cNvPr id="3" name="Zástupný symbol pro obsah 2"/>
          <p:cNvSpPr>
            <a:spLocks noGrp="1"/>
          </p:cNvSpPr>
          <p:nvPr>
            <p:ph idx="1"/>
          </p:nvPr>
        </p:nvSpPr>
        <p:spPr/>
        <p:txBody>
          <a:bodyPr/>
          <a:lstStyle/>
          <a:p>
            <a:r>
              <a:rPr lang="en-US" dirty="0" smtClean="0"/>
              <a:t>Be here, be active &amp; be prepared</a:t>
            </a:r>
          </a:p>
          <a:p>
            <a:r>
              <a:rPr lang="en-US" dirty="0" smtClean="0">
                <a:solidFill>
                  <a:srgbClr val="FF0000"/>
                </a:solidFill>
              </a:rPr>
              <a:t>A term paper </a:t>
            </a:r>
          </a:p>
          <a:p>
            <a:pPr lvl="1"/>
            <a:r>
              <a:rPr lang="en-US" dirty="0" smtClean="0"/>
              <a:t>Min 8 pages (2.0 spacing)</a:t>
            </a:r>
          </a:p>
          <a:p>
            <a:pPr lvl="1"/>
            <a:r>
              <a:rPr lang="en-US" dirty="0" smtClean="0"/>
              <a:t>Proper bibliography and referencing (preferably APA)</a:t>
            </a:r>
          </a:p>
          <a:p>
            <a:pPr lvl="1"/>
            <a:r>
              <a:rPr lang="en-US" dirty="0" smtClean="0"/>
              <a:t>Subject of your choosing as long as it relates to stress and peak performance</a:t>
            </a:r>
          </a:p>
          <a:p>
            <a:pPr lvl="1"/>
            <a:endParaRPr lang="en-GB" dirty="0"/>
          </a:p>
        </p:txBody>
      </p:sp>
    </p:spTree>
    <p:extLst>
      <p:ext uri="{BB962C8B-B14F-4D97-AF65-F5344CB8AC3E}">
        <p14:creationId xmlns:p14="http://schemas.microsoft.com/office/powerpoint/2010/main" val="224654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3127244"/>
          </a:xfrm>
        </p:spPr>
        <p:txBody>
          <a:bodyPr/>
          <a:lstStyle/>
          <a:p>
            <a:pPr algn="ctr"/>
            <a:r>
              <a:rPr lang="en-US" sz="3400" dirty="0"/>
              <a:t>The point of this course is </a:t>
            </a:r>
            <a:r>
              <a:rPr lang="en-US" sz="3400" b="1" i="1" u="sng" dirty="0">
                <a:solidFill>
                  <a:srgbClr val="FF0000"/>
                </a:solidFill>
              </a:rPr>
              <a:t>NOT</a:t>
            </a:r>
            <a:r>
              <a:rPr lang="en-US" sz="3400" dirty="0"/>
              <a:t> [sic!] to </a:t>
            </a:r>
            <a:r>
              <a:rPr lang="en-US" sz="3400" dirty="0" smtClean="0"/>
              <a:t>eliminate </a:t>
            </a:r>
            <a:r>
              <a:rPr lang="en-US" sz="3400" dirty="0"/>
              <a:t>stress! If you are in a situation that requires a functional, focused and quick response, you had better get stressed like any other mammal!</a:t>
            </a:r>
            <a:endParaRPr lang="en-GB" sz="3400" b="1" i="1" dirty="0"/>
          </a:p>
        </p:txBody>
      </p:sp>
      <p:sp>
        <p:nvSpPr>
          <p:cNvPr id="3" name="Zástupný symbol pro obsah 2"/>
          <p:cNvSpPr>
            <a:spLocks noGrp="1"/>
          </p:cNvSpPr>
          <p:nvPr>
            <p:ph idx="1"/>
          </p:nvPr>
        </p:nvSpPr>
        <p:spPr>
          <a:xfrm>
            <a:off x="1103312" y="3416060"/>
            <a:ext cx="8946541" cy="2832338"/>
          </a:xfrm>
        </p:spPr>
        <p:txBody>
          <a:bodyPr>
            <a:normAutofit/>
          </a:bodyPr>
          <a:lstStyle/>
          <a:p>
            <a:r>
              <a:rPr lang="en-GB" dirty="0" smtClean="0"/>
              <a:t>Peak performance and physical exercise in general depend on the stress response</a:t>
            </a:r>
          </a:p>
          <a:p>
            <a:pPr lvl="1"/>
            <a:r>
              <a:rPr lang="en-GB" dirty="0" smtClean="0"/>
              <a:t>Explosive physiological output</a:t>
            </a:r>
          </a:p>
          <a:p>
            <a:pPr lvl="1"/>
            <a:r>
              <a:rPr lang="en-GB" dirty="0" smtClean="0"/>
              <a:t>Heightened task related focus</a:t>
            </a:r>
          </a:p>
          <a:p>
            <a:endParaRPr lang="en-GB" dirty="0" smtClean="0"/>
          </a:p>
          <a:p>
            <a:r>
              <a:rPr lang="en-GB" dirty="0" smtClean="0"/>
              <a:t>Stress management and optimisation</a:t>
            </a:r>
            <a:endParaRPr lang="en-GB" dirty="0"/>
          </a:p>
        </p:txBody>
      </p:sp>
    </p:spTree>
    <p:extLst>
      <p:ext uri="{BB962C8B-B14F-4D97-AF65-F5344CB8AC3E}">
        <p14:creationId xmlns:p14="http://schemas.microsoft.com/office/powerpoint/2010/main" val="165597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How we differ from most other animals</a:t>
            </a:r>
            <a:endParaRPr lang="en-GB" dirty="0"/>
          </a:p>
        </p:txBody>
      </p:sp>
      <p:sp>
        <p:nvSpPr>
          <p:cNvPr id="3" name="Zástupný symbol pro obsah 2"/>
          <p:cNvSpPr>
            <a:spLocks noGrp="1"/>
          </p:cNvSpPr>
          <p:nvPr>
            <p:ph idx="1"/>
          </p:nvPr>
        </p:nvSpPr>
        <p:spPr/>
        <p:txBody>
          <a:bodyPr/>
          <a:lstStyle/>
          <a:p>
            <a:r>
              <a:rPr lang="en-GB" dirty="0" smtClean="0"/>
              <a:t>Anticipation</a:t>
            </a:r>
          </a:p>
          <a:p>
            <a:pPr lvl="1"/>
            <a:r>
              <a:rPr lang="en-GB" dirty="0" smtClean="0"/>
              <a:t>Hyperactive Agency Detection</a:t>
            </a:r>
          </a:p>
          <a:p>
            <a:pPr lvl="1"/>
            <a:r>
              <a:rPr lang="en-GB" dirty="0" smtClean="0"/>
              <a:t>Theory of Mind</a:t>
            </a:r>
          </a:p>
          <a:p>
            <a:pPr lvl="1"/>
            <a:endParaRPr lang="en-GB" dirty="0"/>
          </a:p>
          <a:p>
            <a:r>
              <a:rPr lang="en-GB" dirty="0" smtClean="0"/>
              <a:t>Duration</a:t>
            </a:r>
          </a:p>
          <a:p>
            <a:endParaRPr lang="en-GB" dirty="0"/>
          </a:p>
          <a:p>
            <a:r>
              <a:rPr lang="en-GB" dirty="0" smtClean="0"/>
              <a:t>Projection</a:t>
            </a:r>
            <a:endParaRPr lang="en-GB" dirty="0"/>
          </a:p>
        </p:txBody>
      </p:sp>
      <p:sp>
        <p:nvSpPr>
          <p:cNvPr id="4" name="TextovéPole 3"/>
          <p:cNvSpPr txBox="1"/>
          <p:nvPr/>
        </p:nvSpPr>
        <p:spPr>
          <a:xfrm>
            <a:off x="646111" y="5832900"/>
            <a:ext cx="11387738" cy="830997"/>
          </a:xfrm>
          <a:prstGeom prst="rect">
            <a:avLst/>
          </a:prstGeom>
          <a:noFill/>
          <a:ln>
            <a:solidFill>
              <a:schemeClr val="bg1"/>
            </a:solidFill>
          </a:ln>
        </p:spPr>
        <p:txBody>
          <a:bodyPr wrap="square" rtlCol="0">
            <a:spAutoFit/>
          </a:bodyPr>
          <a:lstStyle/>
          <a:p>
            <a:r>
              <a:rPr lang="en-GB" sz="1200" dirty="0"/>
              <a:t>Bering, J. M. (2002). The existential theory of mind. </a:t>
            </a:r>
            <a:r>
              <a:rPr lang="en-GB" sz="1200" i="1" dirty="0"/>
              <a:t>Review of General Psychology</a:t>
            </a:r>
            <a:r>
              <a:rPr lang="en-GB" sz="1200" dirty="0"/>
              <a:t>, </a:t>
            </a:r>
            <a:r>
              <a:rPr lang="en-GB" sz="1200" i="1" dirty="0"/>
              <a:t>6</a:t>
            </a:r>
            <a:r>
              <a:rPr lang="en-GB" sz="1200" dirty="0"/>
              <a:t>(1), 3–24. </a:t>
            </a:r>
            <a:r>
              <a:rPr lang="en-GB" sz="1200" dirty="0">
                <a:hlinkClick r:id="rId2"/>
              </a:rPr>
              <a:t>https://doi.org/10.1037//</a:t>
            </a:r>
            <a:r>
              <a:rPr lang="en-GB" sz="1200" dirty="0" smtClean="0">
                <a:hlinkClick r:id="rId2"/>
              </a:rPr>
              <a:t>1089-2680.6.1.3</a:t>
            </a:r>
            <a:endParaRPr lang="en-GB" sz="1200" dirty="0" smtClean="0"/>
          </a:p>
          <a:p>
            <a:r>
              <a:rPr lang="en-GB" sz="1200" dirty="0" err="1"/>
              <a:t>Mahy</a:t>
            </a:r>
            <a:r>
              <a:rPr lang="en-GB" sz="1200" dirty="0"/>
              <a:t>, C. E. V., Moses, L. J., &amp; Pfeifer, J. H. (2014). How and where: Theory-of-mind in the brain. </a:t>
            </a:r>
            <a:r>
              <a:rPr lang="en-GB" sz="1200" i="1" dirty="0"/>
              <a:t>Developmental Cognitive Neuroscience</a:t>
            </a:r>
            <a:r>
              <a:rPr lang="en-GB" sz="1200" dirty="0"/>
              <a:t>, </a:t>
            </a:r>
            <a:r>
              <a:rPr lang="en-GB" sz="1200" i="1" dirty="0"/>
              <a:t>9</a:t>
            </a:r>
            <a:r>
              <a:rPr lang="en-GB" sz="1200" dirty="0"/>
              <a:t>, 68–81. https://doi.org/10.1016/j.dcn.2014.01.002</a:t>
            </a:r>
          </a:p>
          <a:p>
            <a:r>
              <a:rPr lang="en-GB" sz="1200" dirty="0" err="1"/>
              <a:t>Valdesolo</a:t>
            </a:r>
            <a:r>
              <a:rPr lang="en-GB" sz="1200" dirty="0"/>
              <a:t>, P., &amp; Graham, J. (2014). </a:t>
            </a:r>
            <a:r>
              <a:rPr lang="en-GB" sz="1200" i="1" dirty="0"/>
              <a:t>Awe , Uncertainty , and Agency Detection</a:t>
            </a:r>
            <a:r>
              <a:rPr lang="en-GB" sz="1200" dirty="0"/>
              <a:t>. https://</a:t>
            </a:r>
            <a:r>
              <a:rPr lang="en-GB" sz="1200" dirty="0" smtClean="0"/>
              <a:t>doi.org/10.1177/0956797613501884</a:t>
            </a:r>
            <a:endParaRPr lang="en-GB" sz="1200" dirty="0"/>
          </a:p>
        </p:txBody>
      </p:sp>
      <p:pic>
        <p:nvPicPr>
          <p:cNvPr id="5" name="Obrázek 4"/>
          <p:cNvPicPr>
            <a:picLocks noChangeAspect="1"/>
          </p:cNvPicPr>
          <p:nvPr/>
        </p:nvPicPr>
        <p:blipFill rotWithShape="1">
          <a:blip r:embed="rId3"/>
          <a:srcRect l="21785"/>
          <a:stretch/>
        </p:blipFill>
        <p:spPr>
          <a:xfrm>
            <a:off x="6883879" y="1853248"/>
            <a:ext cx="4559420" cy="3638550"/>
          </a:xfrm>
          <a:prstGeom prst="rect">
            <a:avLst/>
          </a:prstGeom>
        </p:spPr>
      </p:pic>
    </p:spTree>
    <p:extLst>
      <p:ext uri="{BB962C8B-B14F-4D97-AF65-F5344CB8AC3E}">
        <p14:creationId xmlns:p14="http://schemas.microsoft.com/office/powerpoint/2010/main" val="2268743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4343</TotalTime>
  <Words>781</Words>
  <Application>Microsoft Office PowerPoint</Application>
  <PresentationFormat>Širokoúhlá obrazovka</PresentationFormat>
  <Paragraphs>113</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Century Gothic</vt:lpstr>
      <vt:lpstr>Wingdings 3</vt:lpstr>
      <vt:lpstr>Ion</vt:lpstr>
      <vt:lpstr>Performing under Pressure; on the Biology, Psychology and Sociology of stress in high-performance professions</vt:lpstr>
      <vt:lpstr>Course: Performing under Pressure</vt:lpstr>
      <vt:lpstr>Who am I?</vt:lpstr>
      <vt:lpstr>My current research  University of Defence</vt:lpstr>
      <vt:lpstr>Course specifics</vt:lpstr>
      <vt:lpstr>Syllabus</vt:lpstr>
      <vt:lpstr>Course requirements</vt:lpstr>
      <vt:lpstr>The point of this course is NOT [sic!] to eliminate stress! If you are in a situation that requires a functional, focused and quick response, you had better get stressed like any other mammal!</vt:lpstr>
      <vt:lpstr>How we differ from most other animals</vt:lpstr>
      <vt:lpstr>The ”luxury” of stress related illnesses</vt:lpstr>
      <vt:lpstr>And in the EU (where few die of traditional infectious diseases)</vt:lpstr>
      <vt:lpstr>What happened here?</vt:lpstr>
      <vt:lpstr>Stress is a matter of perception but its based a shared evolutionary framework and physiology</vt:lpstr>
      <vt:lpstr>Perceived stressors and reality</vt:lpstr>
      <vt:lpstr>Retrospective perception:  did we win?</vt:lpstr>
      <vt:lpstr>Life-threatening and social stress</vt:lpstr>
      <vt:lpstr>Good stress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Performing under Pressure; on the Biology, Psychology and Sociology of stress in high-performance professions</dc:title>
  <dc:creator>Mac Gillavry David William</dc:creator>
  <cp:lastModifiedBy>Mac Gillavry David William</cp:lastModifiedBy>
  <cp:revision>35</cp:revision>
  <dcterms:created xsi:type="dcterms:W3CDTF">2022-12-18T20:19:21Z</dcterms:created>
  <dcterms:modified xsi:type="dcterms:W3CDTF">2023-09-19T06:25:31Z</dcterms:modified>
</cp:coreProperties>
</file>