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9" r:id="rId4"/>
    <p:sldId id="260" r:id="rId5"/>
    <p:sldId id="261" r:id="rId6"/>
    <p:sldId id="266" r:id="rId7"/>
    <p:sldId id="264" r:id="rId8"/>
    <p:sldId id="259" r:id="rId9"/>
    <p:sldId id="262" r:id="rId10"/>
    <p:sldId id="265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sleep.2021.10.03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295954"/>
            <a:ext cx="10050758" cy="1827145"/>
          </a:xfrm>
        </p:spPr>
        <p:txBody>
          <a:bodyPr/>
          <a:lstStyle/>
          <a:p>
            <a:pPr algn="ctr"/>
            <a:r>
              <a:rPr lang="en-GB" sz="4000" dirty="0"/>
              <a:t>Performing under Pressure; on the Biology, Psychology and Sociology of stress in high-performance professions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6286174"/>
            <a:ext cx="8825658" cy="484734"/>
          </a:xfrm>
        </p:spPr>
        <p:txBody>
          <a:bodyPr/>
          <a:lstStyle/>
          <a:p>
            <a:r>
              <a:rPr lang="en-GB" dirty="0"/>
              <a:t>X</a:t>
            </a:r>
            <a:r>
              <a:rPr lang="en-GB" dirty="0" smtClean="0"/>
              <a:t> – Relax, on the importance of rest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87" y="166777"/>
            <a:ext cx="6455693" cy="3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Stimulating and buffering sleepiness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Caffeine</a:t>
            </a:r>
          </a:p>
          <a:p>
            <a:endParaRPr lang="en-GB" dirty="0"/>
          </a:p>
          <a:p>
            <a:r>
              <a:rPr lang="en-GB" dirty="0" smtClean="0"/>
              <a:t>Alcohol &amp; sedatives</a:t>
            </a:r>
          </a:p>
          <a:p>
            <a:endParaRPr lang="en-GB" dirty="0"/>
          </a:p>
          <a:p>
            <a:r>
              <a:rPr lang="en-GB" dirty="0" smtClean="0"/>
              <a:t>Melatonin supplementation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 </a:t>
            </a:r>
            <a:r>
              <a:rPr lang="en-GB" smtClean="0"/>
              <a:t>and motivation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Dopamine disruption</a:t>
            </a:r>
          </a:p>
          <a:p>
            <a:endParaRPr lang="en-GB" dirty="0" smtClean="0"/>
          </a:p>
          <a:p>
            <a:r>
              <a:rPr lang="en-GB" dirty="0" smtClean="0"/>
              <a:t>Attention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9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 and peak performance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539402"/>
          </a:xfrm>
        </p:spPr>
        <p:txBody>
          <a:bodyPr/>
          <a:lstStyle/>
          <a:p>
            <a:r>
              <a:rPr lang="en-GB" dirty="0" smtClean="0"/>
              <a:t>Lowered effect of µ-opioid receptor</a:t>
            </a:r>
          </a:p>
          <a:p>
            <a:endParaRPr lang="en-GB" dirty="0"/>
          </a:p>
          <a:p>
            <a:r>
              <a:rPr lang="en-GB" dirty="0" smtClean="0"/>
              <a:t>Disrupted dopamine / serotonin</a:t>
            </a:r>
          </a:p>
          <a:p>
            <a:endParaRPr lang="en-GB" dirty="0"/>
          </a:p>
          <a:p>
            <a:r>
              <a:rPr lang="en-GB" dirty="0" smtClean="0"/>
              <a:t>Increased stress sensitivity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5760" y="4592321"/>
            <a:ext cx="11318240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Zant</a:t>
            </a:r>
            <a:r>
              <a:rPr lang="en-GB" sz="1200" dirty="0"/>
              <a:t>, J. C., </a:t>
            </a:r>
            <a:r>
              <a:rPr lang="en-GB" sz="1200" dirty="0" err="1"/>
              <a:t>Leenaars</a:t>
            </a:r>
            <a:r>
              <a:rPr lang="en-GB" sz="1200" dirty="0"/>
              <a:t>, C. H. C., </a:t>
            </a:r>
            <a:r>
              <a:rPr lang="en-GB" sz="1200" dirty="0" err="1"/>
              <a:t>Kostin</a:t>
            </a:r>
            <a:r>
              <a:rPr lang="en-GB" sz="1200" dirty="0"/>
              <a:t>, A., Van </a:t>
            </a:r>
            <a:r>
              <a:rPr lang="en-GB" sz="1200" dirty="0" err="1"/>
              <a:t>Someren</a:t>
            </a:r>
            <a:r>
              <a:rPr lang="en-GB" sz="1200" dirty="0"/>
              <a:t>, E. J. W., &amp; </a:t>
            </a:r>
            <a:r>
              <a:rPr lang="en-GB" sz="1200" dirty="0" err="1"/>
              <a:t>Porkka-Heiskanen</a:t>
            </a:r>
            <a:r>
              <a:rPr lang="en-GB" sz="1200" dirty="0"/>
              <a:t>, T. (2011). Increases in extracellular serotonin and dopamine metabolite levels in the basal forebrain during sleep deprivation. </a:t>
            </a:r>
            <a:r>
              <a:rPr lang="en-GB" sz="1200" i="1" dirty="0"/>
              <a:t>Brain Research</a:t>
            </a:r>
            <a:r>
              <a:rPr lang="en-GB" sz="1200" dirty="0"/>
              <a:t>, </a:t>
            </a:r>
            <a:r>
              <a:rPr lang="en-GB" sz="1200" i="1" dirty="0"/>
              <a:t>1399</a:t>
            </a:r>
            <a:r>
              <a:rPr lang="en-GB" sz="1200" dirty="0"/>
              <a:t>, 40–48. https://doi.org/10.1016/j.brainres.2011.05.008</a:t>
            </a:r>
          </a:p>
          <a:p>
            <a:r>
              <a:rPr lang="en-GB" sz="1200" dirty="0" err="1"/>
              <a:t>Longordo</a:t>
            </a:r>
            <a:r>
              <a:rPr lang="en-GB" sz="1200" dirty="0"/>
              <a:t>, F., Kopp, C., &amp; </a:t>
            </a:r>
            <a:r>
              <a:rPr lang="en-GB" sz="1200" dirty="0" err="1"/>
              <a:t>Lüthi</a:t>
            </a:r>
            <a:r>
              <a:rPr lang="en-GB" sz="1200" dirty="0"/>
              <a:t>, A. (2009). Consequences of sleep deprivation on neurotransmitter receptor expression and function. </a:t>
            </a:r>
            <a:r>
              <a:rPr lang="en-GB" sz="1200" i="1" dirty="0"/>
              <a:t>European Journal of Neuroscience</a:t>
            </a:r>
            <a:r>
              <a:rPr lang="en-GB" sz="1200" dirty="0"/>
              <a:t>, </a:t>
            </a:r>
            <a:r>
              <a:rPr lang="en-GB" sz="1200" i="1" dirty="0"/>
              <a:t>29</a:t>
            </a:r>
            <a:r>
              <a:rPr lang="en-GB" sz="1200" dirty="0"/>
              <a:t>(9), 1810–1819. https://doi.org/10.1111/j.1460-9568.2009.06719.x</a:t>
            </a:r>
          </a:p>
          <a:p>
            <a:r>
              <a:rPr lang="en-GB" sz="1200" dirty="0"/>
              <a:t>Benedetti, F., </a:t>
            </a:r>
            <a:r>
              <a:rPr lang="en-GB" sz="1200" dirty="0" err="1"/>
              <a:t>Barbini</a:t>
            </a:r>
            <a:r>
              <a:rPr lang="en-GB" sz="1200" dirty="0"/>
              <a:t>, B., </a:t>
            </a:r>
            <a:r>
              <a:rPr lang="en-GB" sz="1200" dirty="0" err="1"/>
              <a:t>Campori</a:t>
            </a:r>
            <a:r>
              <a:rPr lang="en-GB" sz="1200" dirty="0"/>
              <a:t>, E., Colombo, C., &amp; </a:t>
            </a:r>
            <a:r>
              <a:rPr lang="en-GB" sz="1200" dirty="0" err="1"/>
              <a:t>Smeraldi</a:t>
            </a:r>
            <a:r>
              <a:rPr lang="en-GB" sz="1200" dirty="0"/>
              <a:t>, E. (1996). Dopamine agonist </a:t>
            </a:r>
            <a:r>
              <a:rPr lang="en-GB" sz="1200" dirty="0" err="1"/>
              <a:t>amineptine</a:t>
            </a:r>
            <a:r>
              <a:rPr lang="en-GB" sz="1200" dirty="0"/>
              <a:t> prevents the antidepressant effect of sleep deprivation. </a:t>
            </a:r>
            <a:r>
              <a:rPr lang="en-GB" sz="1200" i="1" dirty="0"/>
              <a:t>Psychiatry Research</a:t>
            </a:r>
            <a:r>
              <a:rPr lang="en-GB" sz="1200" dirty="0"/>
              <a:t>, </a:t>
            </a:r>
            <a:r>
              <a:rPr lang="en-GB" sz="1200" i="1" dirty="0"/>
              <a:t>65</a:t>
            </a:r>
            <a:r>
              <a:rPr lang="en-GB" sz="1200" dirty="0"/>
              <a:t>(3), 179–184. https://doi.org/10.1016/S0165-1781(96)03000-4</a:t>
            </a:r>
          </a:p>
          <a:p>
            <a:r>
              <a:rPr lang="en-GB" sz="1200" dirty="0" err="1"/>
              <a:t>Staffe</a:t>
            </a:r>
            <a:r>
              <a:rPr lang="en-GB" sz="1200" dirty="0"/>
              <a:t>, A. T., </a:t>
            </a:r>
            <a:r>
              <a:rPr lang="en-GB" sz="1200" dirty="0" err="1"/>
              <a:t>Bech</a:t>
            </a:r>
            <a:r>
              <a:rPr lang="en-GB" sz="1200" dirty="0"/>
              <a:t>, M. W., </a:t>
            </a:r>
            <a:r>
              <a:rPr lang="en-GB" sz="1200" dirty="0" err="1"/>
              <a:t>Clemmensen</a:t>
            </a:r>
            <a:r>
              <a:rPr lang="en-GB" sz="1200" dirty="0"/>
              <a:t>, S. L. K., Nielsen, H. T., Larsen, D. B., &amp; Petersen, K. K. (2019). Total sleep deprivation increases pain sensitivity, impairs conditioned pain modulation and facilitates temporal summation of pain in healthy participants. </a:t>
            </a:r>
            <a:r>
              <a:rPr lang="en-GB" sz="1200" i="1" dirty="0" err="1"/>
              <a:t>PLoS</a:t>
            </a:r>
            <a:r>
              <a:rPr lang="en-GB" sz="1200" i="1" dirty="0"/>
              <a:t> ONE</a:t>
            </a:r>
            <a:r>
              <a:rPr lang="en-GB" sz="1200" dirty="0"/>
              <a:t>, </a:t>
            </a:r>
            <a:r>
              <a:rPr lang="en-GB" sz="1200" i="1" dirty="0"/>
              <a:t>14</a:t>
            </a:r>
            <a:r>
              <a:rPr lang="en-GB" sz="1200" dirty="0"/>
              <a:t>(12), 1–14. https://doi.org/10.1371/journal.pone.0225849</a:t>
            </a:r>
          </a:p>
          <a:p>
            <a:r>
              <a:rPr lang="en-GB" sz="1200" dirty="0" err="1"/>
              <a:t>Kundermann</a:t>
            </a:r>
            <a:r>
              <a:rPr lang="en-GB" sz="1200" dirty="0"/>
              <a:t>, B., Krieg, J. C., Schreiber, W., &amp; </a:t>
            </a:r>
            <a:r>
              <a:rPr lang="en-GB" sz="1200" dirty="0" err="1"/>
              <a:t>Lautenbacher</a:t>
            </a:r>
            <a:r>
              <a:rPr lang="en-GB" sz="1200" dirty="0"/>
              <a:t>, S. (2004). The effect of sleep deprivation on pain. </a:t>
            </a:r>
            <a:r>
              <a:rPr lang="en-GB" sz="1200" i="1" dirty="0"/>
              <a:t>Pain Research and Management</a:t>
            </a:r>
            <a:r>
              <a:rPr lang="en-GB" sz="1200" dirty="0"/>
              <a:t>, </a:t>
            </a:r>
            <a:r>
              <a:rPr lang="en-GB" sz="1200" i="1" dirty="0"/>
              <a:t>9</a:t>
            </a:r>
            <a:r>
              <a:rPr lang="en-GB" sz="1200" dirty="0"/>
              <a:t>(1), 25–32. https://doi.org/10.1155/2004/949187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9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Rest: one of the most important components of peak performance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Learning </a:t>
            </a:r>
          </a:p>
          <a:p>
            <a:pPr lvl="1"/>
            <a:r>
              <a:rPr lang="en-GB" dirty="0" smtClean="0"/>
              <a:t>We store information when we sleep</a:t>
            </a:r>
          </a:p>
          <a:p>
            <a:pPr lvl="1"/>
            <a:endParaRPr lang="en-GB" dirty="0"/>
          </a:p>
          <a:p>
            <a:r>
              <a:rPr lang="en-GB" dirty="0" smtClean="0"/>
              <a:t>Physical performance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3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was the last time you were delusional?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99" y="2123935"/>
            <a:ext cx="8068235" cy="45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importance of sleep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160" y="2052919"/>
            <a:ext cx="10393680" cy="22549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Nature has not provided us with a means to store sleep. The sleep we do not get is lost.</a:t>
            </a:r>
          </a:p>
          <a:p>
            <a:endParaRPr lang="en-GB" dirty="0"/>
          </a:p>
          <a:p>
            <a:pPr lvl="1"/>
            <a:r>
              <a:rPr lang="en-GB" dirty="0" smtClean="0"/>
              <a:t>Immune system</a:t>
            </a:r>
          </a:p>
          <a:p>
            <a:pPr lvl="1"/>
            <a:r>
              <a:rPr lang="en-GB" dirty="0" smtClean="0"/>
              <a:t>Endocrine system</a:t>
            </a:r>
          </a:p>
          <a:p>
            <a:pPr lvl="1"/>
            <a:r>
              <a:rPr lang="en-GB" dirty="0" smtClean="0"/>
              <a:t>Cognitive function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840" y="4680232"/>
            <a:ext cx="11673840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Almondes</a:t>
            </a:r>
            <a:r>
              <a:rPr lang="en-GB" sz="1200" dirty="0"/>
              <a:t>, K. M. de, </a:t>
            </a:r>
            <a:r>
              <a:rPr lang="en-GB" sz="1200" dirty="0" err="1"/>
              <a:t>Marín</a:t>
            </a:r>
            <a:r>
              <a:rPr lang="en-GB" sz="1200" dirty="0"/>
              <a:t> </a:t>
            </a:r>
            <a:r>
              <a:rPr lang="en-GB" sz="1200" dirty="0" err="1"/>
              <a:t>Agudelo</a:t>
            </a:r>
            <a:r>
              <a:rPr lang="en-GB" sz="1200" dirty="0"/>
              <a:t>, H. A., &amp; Jiménez-Correa, U. (2021). Impact of Sleep Deprivation on Emotional Regulation and the Immune System of Healthcare Workers as a Risk Factor for COVID 19: Practical Recommendations From a Task Force of the Latin American Association of Sleep Psychology. </a:t>
            </a:r>
            <a:r>
              <a:rPr lang="en-GB" sz="1200" i="1" dirty="0"/>
              <a:t>Frontiers in Psychology</a:t>
            </a:r>
            <a:r>
              <a:rPr lang="en-GB" sz="1200" dirty="0"/>
              <a:t>, </a:t>
            </a:r>
            <a:r>
              <a:rPr lang="en-GB" sz="1200" i="1" dirty="0"/>
              <a:t>12</a:t>
            </a:r>
            <a:r>
              <a:rPr lang="en-GB" sz="1200" dirty="0"/>
              <a:t>(May), 1–10. https://doi.org/10.3389/fpsyg.2021.564227</a:t>
            </a:r>
          </a:p>
          <a:p>
            <a:r>
              <a:rPr lang="en-GB" sz="1200" dirty="0" err="1"/>
              <a:t>Garbarino</a:t>
            </a:r>
            <a:r>
              <a:rPr lang="en-GB" sz="1200" dirty="0"/>
              <a:t>, S., </a:t>
            </a:r>
            <a:r>
              <a:rPr lang="en-GB" sz="1200" dirty="0" err="1"/>
              <a:t>Lanteri</a:t>
            </a:r>
            <a:r>
              <a:rPr lang="en-GB" sz="1200" dirty="0"/>
              <a:t>, P., </a:t>
            </a:r>
            <a:r>
              <a:rPr lang="en-GB" sz="1200" dirty="0" err="1"/>
              <a:t>Bragazzi</a:t>
            </a:r>
            <a:r>
              <a:rPr lang="en-GB" sz="1200" dirty="0"/>
              <a:t>, N. L., </a:t>
            </a:r>
            <a:r>
              <a:rPr lang="en-GB" sz="1200" dirty="0" err="1"/>
              <a:t>Magnavita</a:t>
            </a:r>
            <a:r>
              <a:rPr lang="en-GB" sz="1200" dirty="0"/>
              <a:t>, N., &amp; </a:t>
            </a:r>
            <a:r>
              <a:rPr lang="en-GB" sz="1200" dirty="0" err="1"/>
              <a:t>Scoditti</a:t>
            </a:r>
            <a:r>
              <a:rPr lang="en-GB" sz="1200" dirty="0"/>
              <a:t>, E. (2021). Role of sleep deprivation in immune-related disease risk and outcomes. </a:t>
            </a:r>
            <a:r>
              <a:rPr lang="en-GB" sz="1200" i="1" dirty="0"/>
              <a:t>Communications Biology</a:t>
            </a:r>
            <a:r>
              <a:rPr lang="en-GB" sz="1200" dirty="0"/>
              <a:t>, </a:t>
            </a:r>
            <a:r>
              <a:rPr lang="en-GB" sz="1200" i="1" dirty="0"/>
              <a:t>4</a:t>
            </a:r>
            <a:r>
              <a:rPr lang="en-GB" sz="1200" dirty="0"/>
              <a:t>(1). https://doi.org/10.1038/s42003-021-02825-4</a:t>
            </a:r>
          </a:p>
          <a:p>
            <a:r>
              <a:rPr lang="en-GB" sz="1200" dirty="0"/>
              <a:t>Lateef, O. M., &amp; </a:t>
            </a:r>
            <a:r>
              <a:rPr lang="en-GB" sz="1200" dirty="0" err="1"/>
              <a:t>Akintubosun</a:t>
            </a:r>
            <a:r>
              <a:rPr lang="en-GB" sz="1200" dirty="0"/>
              <a:t>, M. O. (2020). Sleep and reproductive health. </a:t>
            </a:r>
            <a:r>
              <a:rPr lang="en-GB" sz="1200" i="1" dirty="0"/>
              <a:t>Journal of Circadian Rhythms</a:t>
            </a:r>
            <a:r>
              <a:rPr lang="en-GB" sz="1200" dirty="0"/>
              <a:t>, </a:t>
            </a:r>
            <a:r>
              <a:rPr lang="en-GB" sz="1200" i="1" dirty="0"/>
              <a:t>18</a:t>
            </a:r>
            <a:r>
              <a:rPr lang="en-GB" sz="1200" dirty="0"/>
              <a:t>(1), 1–11. https://doi.org/10.5334/jcr.190</a:t>
            </a:r>
          </a:p>
          <a:p>
            <a:r>
              <a:rPr lang="en-GB" sz="1200" dirty="0"/>
              <a:t>Su, L., Zhang, S. </a:t>
            </a:r>
            <a:r>
              <a:rPr lang="en-GB" sz="1200" dirty="0" err="1"/>
              <a:t>zheng</a:t>
            </a:r>
            <a:r>
              <a:rPr lang="en-GB" sz="1200" dirty="0"/>
              <a:t>, Zhu, J., Wu, J., &amp; Jiao, Y. </a:t>
            </a:r>
            <a:r>
              <a:rPr lang="en-GB" sz="1200" dirty="0" err="1"/>
              <a:t>zheng</a:t>
            </a:r>
            <a:r>
              <a:rPr lang="en-GB" sz="1200" dirty="0"/>
              <a:t>. (2021). Effect of partial and total sleep deprivation on serum testosterone in healthy males: a systematic review and meta-analysis. </a:t>
            </a:r>
            <a:r>
              <a:rPr lang="en-GB" sz="1200" i="1" dirty="0"/>
              <a:t>Sleep Medicine</a:t>
            </a:r>
            <a:r>
              <a:rPr lang="en-GB" sz="1200" dirty="0"/>
              <a:t>, </a:t>
            </a:r>
            <a:r>
              <a:rPr lang="en-GB" sz="1200" i="1" dirty="0"/>
              <a:t>88</a:t>
            </a:r>
            <a:r>
              <a:rPr lang="en-GB" sz="1200" dirty="0"/>
              <a:t>, 267–273.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doi.org/10.1016/j.sleep.2021.10.031</a:t>
            </a:r>
            <a:endParaRPr lang="cs-CZ" sz="1200" dirty="0" smtClean="0"/>
          </a:p>
          <a:p>
            <a:r>
              <a:rPr lang="en-GB" sz="1200" dirty="0" err="1"/>
              <a:t>Csipo</a:t>
            </a:r>
            <a:r>
              <a:rPr lang="en-GB" sz="1200" dirty="0"/>
              <a:t>, T., </a:t>
            </a:r>
            <a:r>
              <a:rPr lang="en-GB" sz="1200" dirty="0" err="1"/>
              <a:t>Lipecz</a:t>
            </a:r>
            <a:r>
              <a:rPr lang="en-GB" sz="1200" dirty="0"/>
              <a:t>, A., Owens, C., </a:t>
            </a:r>
            <a:r>
              <a:rPr lang="en-GB" sz="1200" dirty="0" err="1"/>
              <a:t>Mukli</a:t>
            </a:r>
            <a:r>
              <a:rPr lang="en-GB" sz="1200" dirty="0"/>
              <a:t>, P., Perry, J. W., </a:t>
            </a:r>
            <a:r>
              <a:rPr lang="en-GB" sz="1200" dirty="0" err="1"/>
              <a:t>Tarantini</a:t>
            </a:r>
            <a:r>
              <a:rPr lang="en-GB" sz="1200" dirty="0"/>
              <a:t>, S., … </a:t>
            </a:r>
            <a:r>
              <a:rPr lang="en-GB" sz="1200" dirty="0" err="1"/>
              <a:t>Yabluchanskiy</a:t>
            </a:r>
            <a:r>
              <a:rPr lang="en-GB" sz="1200" dirty="0"/>
              <a:t>, A. (2021). Sleep deprivation impairs cognitive performance, alters task-associated cerebral blood flow and decreases cortical neurovascular coupling-related hemodynamic responses. </a:t>
            </a:r>
            <a:r>
              <a:rPr lang="en-GB" sz="1200" i="1" dirty="0"/>
              <a:t>Scientific Reports</a:t>
            </a:r>
            <a:r>
              <a:rPr lang="en-GB" sz="1200" dirty="0"/>
              <a:t>, </a:t>
            </a:r>
            <a:r>
              <a:rPr lang="en-GB" sz="1200" i="1" dirty="0"/>
              <a:t>11</a:t>
            </a:r>
            <a:r>
              <a:rPr lang="en-GB" sz="1200" dirty="0"/>
              <a:t>(1), 1–13. https://</a:t>
            </a:r>
            <a:r>
              <a:rPr lang="en-GB" sz="1200" dirty="0" smtClean="0"/>
              <a:t>doi.org/10.1038/s41598-021-00188-8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5186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sleep: and their importance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en-US" dirty="0" smtClean="0"/>
          </a:p>
          <a:p>
            <a:pPr lvl="1"/>
            <a:r>
              <a:rPr lang="en-US" dirty="0" smtClean="0"/>
              <a:t>Delta waves / slow waves</a:t>
            </a:r>
          </a:p>
          <a:p>
            <a:pPr lvl="1"/>
            <a:r>
              <a:rPr lang="en-US" dirty="0" smtClean="0"/>
              <a:t>Memory consolidation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Rapid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en-US" dirty="0" smtClean="0"/>
              <a:t>Movement sleep</a:t>
            </a:r>
          </a:p>
          <a:p>
            <a:pPr lvl="1"/>
            <a:r>
              <a:rPr lang="en-US" dirty="0" smtClean="0"/>
              <a:t>Dream state</a:t>
            </a:r>
          </a:p>
          <a:p>
            <a:pPr lvl="1"/>
            <a:r>
              <a:rPr lang="en-US" dirty="0" smtClean="0"/>
              <a:t>Memory contextualization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97840" y="5984240"/>
            <a:ext cx="1104392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Walker, M. (2017). </a:t>
            </a:r>
            <a:r>
              <a:rPr lang="en-GB" sz="1200" i="1"/>
              <a:t>Why We Sleep: Unlocking the Power of Sleep and Dreams</a:t>
            </a:r>
            <a:r>
              <a:rPr lang="en-GB" sz="1200"/>
              <a:t>. Retrieved from https://www.ptonline.com/articles/how-to-get-better-mfi-results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333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sleep is so important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1575398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Acute extreme sleep deprivation can </a:t>
            </a:r>
          </a:p>
          <a:p>
            <a:pPr lvl="1"/>
            <a:r>
              <a:rPr lang="en-GB" dirty="0" smtClean="0"/>
              <a:t>Be fatal</a:t>
            </a:r>
          </a:p>
          <a:p>
            <a:pPr lvl="1"/>
            <a:r>
              <a:rPr lang="en-GB" dirty="0"/>
              <a:t>Lead </a:t>
            </a:r>
            <a:r>
              <a:rPr lang="en-GB" dirty="0" smtClean="0"/>
              <a:t>to exacerbation of mental issues</a:t>
            </a:r>
          </a:p>
          <a:p>
            <a:pPr lvl="1"/>
            <a:r>
              <a:rPr lang="en-GB" dirty="0" smtClean="0"/>
              <a:t>Will lead to psychotic symptoms while sleep deprived</a:t>
            </a:r>
          </a:p>
          <a:p>
            <a:pPr lvl="1"/>
            <a:endParaRPr lang="en-GB" dirty="0"/>
          </a:p>
          <a:p>
            <a:r>
              <a:rPr lang="en-GB" dirty="0" smtClean="0"/>
              <a:t>Chronic sleep deprivation</a:t>
            </a:r>
          </a:p>
          <a:p>
            <a:pPr lvl="1"/>
            <a:r>
              <a:rPr lang="en-GB" dirty="0" smtClean="0"/>
              <a:t>Testosterone (a few nights of 4-5 hours – drop to levels of someone 10 years older)</a:t>
            </a:r>
          </a:p>
          <a:p>
            <a:pPr lvl="1"/>
            <a:r>
              <a:rPr lang="en-GB" dirty="0" smtClean="0"/>
              <a:t>Blood sugar dysregulation</a:t>
            </a:r>
          </a:p>
          <a:p>
            <a:pPr lvl="1"/>
            <a:r>
              <a:rPr lang="en-GB" dirty="0" smtClean="0"/>
              <a:t>Immune system failure</a:t>
            </a:r>
          </a:p>
          <a:p>
            <a:pPr lvl="1"/>
            <a:r>
              <a:rPr lang="en-GB" dirty="0" smtClean="0"/>
              <a:t>Effect on gene-expression </a:t>
            </a:r>
          </a:p>
          <a:p>
            <a:pPr lvl="1"/>
            <a:r>
              <a:rPr lang="en-GB" dirty="0" smtClean="0"/>
              <a:t>1 night of 4 hours – a 70 % drop in natural killer cells</a:t>
            </a:r>
          </a:p>
          <a:p>
            <a:pPr lvl="1"/>
            <a:r>
              <a:rPr lang="en-GB" dirty="0" smtClean="0"/>
              <a:t>Alzheimer's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7840" y="5984240"/>
            <a:ext cx="1104392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Walker, M. (2017). </a:t>
            </a:r>
            <a:r>
              <a:rPr lang="en-GB" sz="1200" i="1"/>
              <a:t>Why We Sleep: Unlocking the Power of Sleep and Dreams</a:t>
            </a:r>
            <a:r>
              <a:rPr lang="en-GB" sz="1200"/>
              <a:t>. Retrieved from https://www.ptonline.com/articles/how-to-get-better-mfi-results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10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sleep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748848" cy="3382683"/>
          </a:xfrm>
        </p:spPr>
        <p:txBody>
          <a:bodyPr/>
          <a:lstStyle/>
          <a:p>
            <a:r>
              <a:rPr lang="en-US" dirty="0" smtClean="0"/>
              <a:t>During sleep core body temperature drops about 1 degree</a:t>
            </a:r>
          </a:p>
          <a:p>
            <a:r>
              <a:rPr lang="en-US" dirty="0" smtClean="0"/>
              <a:t>You need to get colder to get to sleep </a:t>
            </a:r>
          </a:p>
          <a:p>
            <a:pPr lvl="1"/>
            <a:r>
              <a:rPr lang="en-US" dirty="0" smtClean="0"/>
              <a:t>Warm bath </a:t>
            </a:r>
          </a:p>
          <a:p>
            <a:pPr lvl="1"/>
            <a:r>
              <a:rPr lang="en-US" dirty="0" smtClean="0"/>
              <a:t>Feet out </a:t>
            </a:r>
          </a:p>
          <a:p>
            <a:r>
              <a:rPr lang="en-US" dirty="0" smtClean="0"/>
              <a:t>You need to get warm to wake up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1222" r="10835"/>
          <a:stretch/>
        </p:blipFill>
        <p:spPr>
          <a:xfrm>
            <a:off x="7647276" y="2052919"/>
            <a:ext cx="3447443" cy="33826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2320" y="6390640"/>
            <a:ext cx="1088136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Walker, M. (2017). </a:t>
            </a:r>
            <a:r>
              <a:rPr lang="en-GB" sz="1200" i="1" dirty="0"/>
              <a:t>Why We Sleep: Unlocking the Power of Sleep and Dreams</a:t>
            </a:r>
            <a:r>
              <a:rPr lang="en-GB" sz="1200" dirty="0"/>
              <a:t>. </a:t>
            </a:r>
            <a:r>
              <a:rPr lang="en-GB" sz="1200" dirty="0" smtClean="0"/>
              <a:t>New York.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603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and sleep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077881"/>
          </a:xfrm>
        </p:spPr>
        <p:txBody>
          <a:bodyPr/>
          <a:lstStyle/>
          <a:p>
            <a:r>
              <a:rPr lang="en-GB" dirty="0" smtClean="0"/>
              <a:t>Early morning light starts the production of adenosine</a:t>
            </a:r>
          </a:p>
          <a:p>
            <a:pPr lvl="1"/>
            <a:r>
              <a:rPr lang="en-GB" dirty="0" smtClean="0"/>
              <a:t>Caffeine</a:t>
            </a:r>
          </a:p>
          <a:p>
            <a:pPr lvl="1"/>
            <a:endParaRPr lang="en-GB" dirty="0"/>
          </a:p>
          <a:p>
            <a:r>
              <a:rPr lang="en-GB" dirty="0" smtClean="0"/>
              <a:t>Late afternoon / early evening light and dark stimulate melatonin</a:t>
            </a:r>
          </a:p>
          <a:p>
            <a:pPr lvl="1"/>
            <a:r>
              <a:rPr lang="en-US" dirty="0" smtClean="0"/>
              <a:t>Blue light filters</a:t>
            </a:r>
          </a:p>
          <a:p>
            <a:pPr lvl="1"/>
            <a:r>
              <a:rPr lang="en-US" dirty="0" smtClean="0"/>
              <a:t>Using your mobile devices before sleep</a:t>
            </a:r>
            <a:endParaRPr lang="en-GB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54671" y="5445760"/>
            <a:ext cx="1079404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Article, O. (2001). </a:t>
            </a:r>
            <a:r>
              <a:rPr lang="en-GB" sz="1200" i="1"/>
              <a:t>Circadian Time of Morning Light Administration and Therapeutic Response in Winter Depression</a:t>
            </a:r>
            <a:r>
              <a:rPr lang="en-GB" sz="1200"/>
              <a:t>. </a:t>
            </a:r>
            <a:r>
              <a:rPr lang="en-GB" sz="1200" i="1"/>
              <a:t>58</a:t>
            </a:r>
            <a:r>
              <a:rPr lang="en-GB" sz="1200"/>
              <a:t>.</a:t>
            </a:r>
          </a:p>
          <a:p>
            <a:r>
              <a:rPr lang="en-GB" sz="1200"/>
              <a:t>Choi, K., Shin, C., Kim, T., Chung, H. J., &amp; Suk, H. (2019). </a:t>
            </a:r>
            <a:r>
              <a:rPr lang="en-GB" sz="1200" i="1"/>
              <a:t>Awakening effects of blue- enriched morning light exposure on university students ’ physiological and subjective responses</a:t>
            </a:r>
            <a:r>
              <a:rPr lang="en-GB" sz="1200"/>
              <a:t>. (November 2018), 1–8. https://doi.org/10.1038/s41598-018-36791-5</a:t>
            </a:r>
          </a:p>
          <a:p>
            <a:r>
              <a:rPr lang="en-GB" sz="1200"/>
              <a:t>Lawrenson, J. G., Hull, C. C., &amp; Downie, L. E. (2017). </a:t>
            </a:r>
            <a:r>
              <a:rPr lang="en-GB" sz="1200" i="1"/>
              <a:t>The effect of blue-light blocking spectacle lenses on visual performance , macular health and the sleep-wake cycle : a systematic review of the literature</a:t>
            </a:r>
            <a:r>
              <a:rPr lang="en-GB" sz="1200"/>
              <a:t>. </a:t>
            </a:r>
            <a:r>
              <a:rPr lang="en-GB" sz="1200" i="1"/>
              <a:t>37</a:t>
            </a:r>
            <a:r>
              <a:rPr lang="en-GB" sz="1200"/>
              <a:t>, 644–654. https://doi.org/10.1111/opo.12406</a:t>
            </a:r>
          </a:p>
          <a:p>
            <a:r>
              <a:rPr lang="en-GB" sz="1200"/>
              <a:t>Tosini, G., Ferguson, I., &amp; Tsubota, K. (2016). </a:t>
            </a:r>
            <a:r>
              <a:rPr lang="en-GB" sz="1200" i="1"/>
              <a:t>Effects of blue light on the circadian system and eye physiology</a:t>
            </a:r>
            <a:r>
              <a:rPr lang="en-GB" sz="1200"/>
              <a:t>. (August 2015), 61–72.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417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 and nutrition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006761"/>
          </a:xfrm>
        </p:spPr>
        <p:txBody>
          <a:bodyPr/>
          <a:lstStyle/>
          <a:p>
            <a:r>
              <a:rPr lang="en-GB" dirty="0" smtClean="0"/>
              <a:t>Disruption of hunger hormones</a:t>
            </a:r>
          </a:p>
          <a:p>
            <a:pPr lvl="1"/>
            <a:r>
              <a:rPr lang="en-GB" dirty="0" smtClean="0"/>
              <a:t>Leptin</a:t>
            </a:r>
          </a:p>
          <a:p>
            <a:pPr lvl="1"/>
            <a:r>
              <a:rPr lang="en-GB" dirty="0" smtClean="0"/>
              <a:t>Ghrelin</a:t>
            </a:r>
          </a:p>
          <a:p>
            <a:endParaRPr lang="en-US" dirty="0" smtClean="0"/>
          </a:p>
          <a:p>
            <a:r>
              <a:rPr lang="en-US" dirty="0" smtClean="0"/>
              <a:t>Increased appetite</a:t>
            </a:r>
            <a:endParaRPr lang="en-US" dirty="0"/>
          </a:p>
          <a:p>
            <a:pPr lvl="1"/>
            <a:r>
              <a:rPr lang="en-US" dirty="0" smtClean="0"/>
              <a:t>Especially for savory and high carbohydrate foods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1" y="5445760"/>
            <a:ext cx="1102772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Rasaei</a:t>
            </a:r>
            <a:r>
              <a:rPr lang="en-GB" sz="1200" dirty="0"/>
              <a:t>, B., Karim, N. A., </a:t>
            </a:r>
            <a:r>
              <a:rPr lang="en-GB" sz="1200" dirty="0" err="1"/>
              <a:t>Talib</a:t>
            </a:r>
            <a:r>
              <a:rPr lang="en-GB" sz="1200" dirty="0"/>
              <a:t>, R. A., </a:t>
            </a:r>
            <a:r>
              <a:rPr lang="en-GB" sz="1200" dirty="0" err="1"/>
              <a:t>Mohd</a:t>
            </a:r>
            <a:r>
              <a:rPr lang="en-GB" sz="1200" dirty="0"/>
              <a:t> Noor, I., &amp; </a:t>
            </a:r>
            <a:r>
              <a:rPr lang="en-GB" sz="1200" dirty="0" err="1"/>
              <a:t>Karandish</a:t>
            </a:r>
            <a:r>
              <a:rPr lang="en-GB" sz="1200" dirty="0"/>
              <a:t>, M. (2019). The Effect of Simultaneous Consumption of Coffee Caffeine and Sleep Deprivation on Plasma Ghrelin and Leptin Levels. </a:t>
            </a:r>
            <a:r>
              <a:rPr lang="en-GB" sz="1200" i="1" dirty="0" err="1"/>
              <a:t>Int</a:t>
            </a:r>
            <a:r>
              <a:rPr lang="en-GB" sz="1200" i="1" dirty="0"/>
              <a:t> J </a:t>
            </a:r>
            <a:r>
              <a:rPr lang="en-GB" sz="1200" i="1" dirty="0" err="1"/>
              <a:t>Nutr</a:t>
            </a:r>
            <a:r>
              <a:rPr lang="en-GB" sz="1200" i="1" dirty="0"/>
              <a:t> </a:t>
            </a:r>
            <a:r>
              <a:rPr lang="en-GB" sz="1200" i="1" dirty="0" err="1"/>
              <a:t>Sci</a:t>
            </a:r>
            <a:r>
              <a:rPr lang="en-GB" sz="1200" dirty="0"/>
              <a:t>, </a:t>
            </a:r>
            <a:r>
              <a:rPr lang="en-GB" sz="1200" i="1" dirty="0"/>
              <a:t>4</a:t>
            </a:r>
            <a:r>
              <a:rPr lang="en-GB" sz="1200" dirty="0"/>
              <a:t>(2), 88–96. https://doi.org/10.30476/IJNS.2019.82136.1017.Introduction</a:t>
            </a:r>
          </a:p>
          <a:p>
            <a:r>
              <a:rPr lang="en-GB" sz="1200" dirty="0" err="1"/>
              <a:t>Kazemizadeh</a:t>
            </a:r>
            <a:r>
              <a:rPr lang="en-GB" sz="1200" dirty="0"/>
              <a:t>, V., &amp; </a:t>
            </a:r>
            <a:r>
              <a:rPr lang="en-GB" sz="1200" dirty="0" err="1"/>
              <a:t>Behpour</a:t>
            </a:r>
            <a:r>
              <a:rPr lang="en-GB" sz="1200" dirty="0"/>
              <a:t>, N. (2021). </a:t>
            </a:r>
            <a:r>
              <a:rPr lang="en-GB" sz="1200" i="1" dirty="0"/>
              <a:t>The Effect of 30-Hours Sleep Deprivation on the Response of Leptin and Ghrelin Levels to an Exhaustive Activity Among Active Male Students</a:t>
            </a:r>
            <a:r>
              <a:rPr lang="en-GB" sz="1200" dirty="0"/>
              <a:t>. </a:t>
            </a:r>
            <a:r>
              <a:rPr lang="en-GB" sz="1200" i="1" dirty="0"/>
              <a:t>28</a:t>
            </a:r>
            <a:r>
              <a:rPr lang="en-GB" sz="1200" dirty="0"/>
              <a:t>(4), 569–580.</a:t>
            </a:r>
          </a:p>
          <a:p>
            <a:r>
              <a:rPr lang="en-GB" sz="1200" dirty="0"/>
              <a:t>Lin, J., Jiang, Y., Wang, G., </a:t>
            </a:r>
            <a:r>
              <a:rPr lang="en-GB" sz="1200" dirty="0" err="1"/>
              <a:t>Meng</a:t>
            </a:r>
            <a:r>
              <a:rPr lang="en-GB" sz="1200" dirty="0"/>
              <a:t>, M., Zhu, Q., Mei, H., … Jiang, F. (2020). Associations of short sleep duration with appetite-regulating hormones and </a:t>
            </a:r>
            <a:r>
              <a:rPr lang="en-GB" sz="1200" dirty="0" err="1"/>
              <a:t>adipokines</a:t>
            </a:r>
            <a:r>
              <a:rPr lang="en-GB" sz="1200" dirty="0"/>
              <a:t>: A systematic review and meta-analysis. </a:t>
            </a:r>
            <a:r>
              <a:rPr lang="en-GB" sz="1200" i="1" dirty="0"/>
              <a:t>Obesity Reviews</a:t>
            </a:r>
            <a:r>
              <a:rPr lang="en-GB" sz="1200" dirty="0"/>
              <a:t>, </a:t>
            </a:r>
            <a:r>
              <a:rPr lang="en-GB" sz="1200" i="1" dirty="0"/>
              <a:t>21</a:t>
            </a:r>
            <a:r>
              <a:rPr lang="en-GB" sz="1200" dirty="0"/>
              <a:t>(11), 1–15. https://doi.org/10.1111/obr.13051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483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2048</TotalTime>
  <Words>1215</Words>
  <Application>Microsoft Office PowerPoint</Application>
  <PresentationFormat>Širokoúhlá obrazovka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Performing under Pressure; on the Biology, Psychology and Sociology of stress in high-performance professions</vt:lpstr>
      <vt:lpstr>Rest: one of the most important components of peak performance</vt:lpstr>
      <vt:lpstr>When was the last time you were delusional?</vt:lpstr>
      <vt:lpstr>On the importance of sleep</vt:lpstr>
      <vt:lpstr>Stages of sleep: and their importance</vt:lpstr>
      <vt:lpstr>Why sleep is so important</vt:lpstr>
      <vt:lpstr>Temperature and sleep</vt:lpstr>
      <vt:lpstr>Light and sleep</vt:lpstr>
      <vt:lpstr>Sleep and nutrition</vt:lpstr>
      <vt:lpstr>Stimulating and buffering sleepiness</vt:lpstr>
      <vt:lpstr>Sleep and motivation</vt:lpstr>
      <vt:lpstr>Sleep and peak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under Pressure; on the Biology, Psychology and Sociology of stress in high-performance professions</dc:title>
  <dc:creator>Mac Gillavry David William</dc:creator>
  <cp:lastModifiedBy>Mac Gillavry David William</cp:lastModifiedBy>
  <cp:revision>24</cp:revision>
  <dcterms:created xsi:type="dcterms:W3CDTF">2023-01-02T13:05:38Z</dcterms:created>
  <dcterms:modified xsi:type="dcterms:W3CDTF">2023-01-15T22:36:09Z</dcterms:modified>
</cp:coreProperties>
</file>