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4" r:id="rId4"/>
    <p:sldId id="261" r:id="rId5"/>
    <p:sldId id="265" r:id="rId6"/>
    <p:sldId id="269" r:id="rId7"/>
    <p:sldId id="270" r:id="rId8"/>
    <p:sldId id="266" r:id="rId9"/>
    <p:sldId id="267" r:id="rId10"/>
    <p:sldId id="268" r:id="rId11"/>
    <p:sldId id="260"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smtClean="0"/>
              <a:t>Upravte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1210/en.2009-091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54955" y="4045788"/>
            <a:ext cx="10050758" cy="1827145"/>
          </a:xfrm>
        </p:spPr>
        <p:txBody>
          <a:bodyPr/>
          <a:lstStyle/>
          <a:p>
            <a:pPr algn="ctr"/>
            <a:r>
              <a:rPr lang="en-GB" sz="4000" dirty="0"/>
              <a:t>Performing under Pressure; on the Biology, Psychology and Sociology of stress in high-performance professions</a:t>
            </a:r>
          </a:p>
        </p:txBody>
      </p:sp>
      <p:sp>
        <p:nvSpPr>
          <p:cNvPr id="3" name="Podnadpis 2"/>
          <p:cNvSpPr>
            <a:spLocks noGrp="1"/>
          </p:cNvSpPr>
          <p:nvPr>
            <p:ph type="subTitle" idx="1"/>
          </p:nvPr>
        </p:nvSpPr>
        <p:spPr>
          <a:xfrm>
            <a:off x="1154955" y="6183485"/>
            <a:ext cx="8825658" cy="484734"/>
          </a:xfrm>
        </p:spPr>
        <p:txBody>
          <a:bodyPr/>
          <a:lstStyle/>
          <a:p>
            <a:r>
              <a:rPr lang="en-GB" dirty="0" smtClean="0"/>
              <a:t>III - On </a:t>
            </a:r>
            <a:r>
              <a:rPr lang="en-GB" dirty="0"/>
              <a:t>the </a:t>
            </a:r>
            <a:r>
              <a:rPr lang="en-GB" dirty="0" smtClean="0"/>
              <a:t>Psychology </a:t>
            </a:r>
            <a:r>
              <a:rPr lang="en-GB" dirty="0"/>
              <a:t>of stress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709" y="215053"/>
            <a:ext cx="6534150" cy="3675459"/>
          </a:xfrm>
          <a:prstGeom prst="rect">
            <a:avLst/>
          </a:prstGeom>
        </p:spPr>
      </p:pic>
    </p:spTree>
    <p:extLst>
      <p:ext uri="{BB962C8B-B14F-4D97-AF65-F5344CB8AC3E}">
        <p14:creationId xmlns:p14="http://schemas.microsoft.com/office/powerpoint/2010/main" val="280286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6600" dirty="0" smtClean="0"/>
              <a:t>Your family’s past: how those before you set you up for life</a:t>
            </a:r>
            <a:endParaRPr lang="en-GB" sz="6600" dirty="0"/>
          </a:p>
        </p:txBody>
      </p:sp>
    </p:spTree>
    <p:extLst>
      <p:ext uri="{BB962C8B-B14F-4D97-AF65-F5344CB8AC3E}">
        <p14:creationId xmlns:p14="http://schemas.microsoft.com/office/powerpoint/2010/main" val="362249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importance of your family’s past</a:t>
            </a:r>
            <a:endParaRPr lang="en-GB" dirty="0"/>
          </a:p>
        </p:txBody>
      </p:sp>
      <p:sp>
        <p:nvSpPr>
          <p:cNvPr id="3" name="Zástupný symbol pro obsah 2"/>
          <p:cNvSpPr>
            <a:spLocks noGrp="1"/>
          </p:cNvSpPr>
          <p:nvPr>
            <p:ph idx="1"/>
          </p:nvPr>
        </p:nvSpPr>
        <p:spPr/>
        <p:txBody>
          <a:bodyPr/>
          <a:lstStyle/>
          <a:p>
            <a:r>
              <a:rPr lang="en-GB" dirty="0" smtClean="0"/>
              <a:t>Transmission of trauma through generations</a:t>
            </a:r>
          </a:p>
          <a:p>
            <a:pPr lvl="1"/>
            <a:r>
              <a:rPr lang="en-GB" dirty="0" smtClean="0"/>
              <a:t>Stressed out mommy rat</a:t>
            </a:r>
          </a:p>
          <a:p>
            <a:pPr lvl="1"/>
            <a:r>
              <a:rPr lang="en-GB" dirty="0" smtClean="0"/>
              <a:t>Holocaust survivors and the shock wave through the generations</a:t>
            </a:r>
          </a:p>
          <a:p>
            <a:pPr lvl="1"/>
            <a:endParaRPr lang="en-GB" dirty="0"/>
          </a:p>
          <a:p>
            <a:r>
              <a:rPr lang="en-GB" dirty="0" smtClean="0"/>
              <a:t>Grooming behaviour by mom</a:t>
            </a:r>
          </a:p>
          <a:p>
            <a:endParaRPr lang="en-GB" dirty="0"/>
          </a:p>
          <a:p>
            <a:endParaRPr lang="en-GB" dirty="0"/>
          </a:p>
        </p:txBody>
      </p:sp>
      <p:sp>
        <p:nvSpPr>
          <p:cNvPr id="4" name="TextovéPole 3"/>
          <p:cNvSpPr txBox="1"/>
          <p:nvPr/>
        </p:nvSpPr>
        <p:spPr>
          <a:xfrm>
            <a:off x="293298" y="5279366"/>
            <a:ext cx="11585275" cy="1384995"/>
          </a:xfrm>
          <a:prstGeom prst="rect">
            <a:avLst/>
          </a:prstGeom>
          <a:noFill/>
          <a:ln>
            <a:solidFill>
              <a:schemeClr val="bg1"/>
            </a:solidFill>
          </a:ln>
        </p:spPr>
        <p:txBody>
          <a:bodyPr wrap="square" rtlCol="0">
            <a:spAutoFit/>
          </a:bodyPr>
          <a:lstStyle/>
          <a:p>
            <a:r>
              <a:rPr lang="en-GB" sz="1200" dirty="0"/>
              <a:t>Matthews, S. G., &amp; Phillips, D. I. W. (2010). </a:t>
            </a:r>
            <a:r>
              <a:rPr lang="en-GB" sz="1200" dirty="0" err="1"/>
              <a:t>Minireview</a:t>
            </a:r>
            <a:r>
              <a:rPr lang="en-GB" sz="1200" dirty="0"/>
              <a:t>: Transgenerational inheritance of the stress response: A new frontier in stress research. </a:t>
            </a:r>
            <a:r>
              <a:rPr lang="en-GB" sz="1200" i="1" dirty="0"/>
              <a:t>Endocrinology</a:t>
            </a:r>
            <a:r>
              <a:rPr lang="en-GB" sz="1200" dirty="0"/>
              <a:t>, </a:t>
            </a:r>
            <a:r>
              <a:rPr lang="en-GB" sz="1200" i="1" dirty="0"/>
              <a:t>151</a:t>
            </a:r>
            <a:r>
              <a:rPr lang="en-GB" sz="1200" dirty="0"/>
              <a:t>(1), 7–13. </a:t>
            </a:r>
            <a:r>
              <a:rPr lang="en-GB" sz="1200" dirty="0">
                <a:hlinkClick r:id="rId2"/>
              </a:rPr>
              <a:t>https://</a:t>
            </a:r>
            <a:r>
              <a:rPr lang="en-GB" sz="1200" dirty="0" smtClean="0">
                <a:hlinkClick r:id="rId2"/>
              </a:rPr>
              <a:t>doi.org/10.1210/en.2009-0916</a:t>
            </a:r>
            <a:endParaRPr lang="en-GB" sz="1200" dirty="0" smtClean="0"/>
          </a:p>
          <a:p>
            <a:r>
              <a:rPr lang="en-GB" sz="1200" dirty="0" err="1"/>
              <a:t>Krippner</a:t>
            </a:r>
            <a:r>
              <a:rPr lang="en-GB" sz="1200" dirty="0"/>
              <a:t>, S., &amp; Barrett, D. (2019). Transgenerational trauma: The role of epigenetics. </a:t>
            </a:r>
            <a:r>
              <a:rPr lang="en-GB" sz="1200" i="1" dirty="0"/>
              <a:t>Journal of Mind and </a:t>
            </a:r>
            <a:r>
              <a:rPr lang="en-GB" sz="1200" i="1" dirty="0" err="1"/>
              <a:t>Behavior</a:t>
            </a:r>
            <a:r>
              <a:rPr lang="en-GB" sz="1200" dirty="0"/>
              <a:t>, </a:t>
            </a:r>
            <a:r>
              <a:rPr lang="en-GB" sz="1200" i="1" dirty="0"/>
              <a:t>40</a:t>
            </a:r>
            <a:r>
              <a:rPr lang="en-GB" sz="1200" dirty="0"/>
              <a:t>(1), 53–62.</a:t>
            </a:r>
          </a:p>
          <a:p>
            <a:r>
              <a:rPr lang="en-GB" sz="1200" dirty="0"/>
              <a:t>Sharp, H., Pickles, A., </a:t>
            </a:r>
            <a:r>
              <a:rPr lang="en-GB" sz="1200" dirty="0" err="1"/>
              <a:t>Meaney</a:t>
            </a:r>
            <a:r>
              <a:rPr lang="en-GB" sz="1200" dirty="0"/>
              <a:t>, M., Marshall, K., </a:t>
            </a:r>
            <a:r>
              <a:rPr lang="en-GB" sz="1200" dirty="0" err="1"/>
              <a:t>Tibu</a:t>
            </a:r>
            <a:r>
              <a:rPr lang="en-GB" sz="1200" dirty="0"/>
              <a:t>, F., &amp; Hill, J. (2012). Frequency of Infant Stroking Reported by Mothers Moderates the Effect of Prenatal Depression on Infant Behavioural and Physiological Outcomes. </a:t>
            </a:r>
            <a:r>
              <a:rPr lang="en-GB" sz="1200" i="1" dirty="0" err="1"/>
              <a:t>PLoS</a:t>
            </a:r>
            <a:r>
              <a:rPr lang="en-GB" sz="1200" i="1" dirty="0"/>
              <a:t> ONE</a:t>
            </a:r>
            <a:r>
              <a:rPr lang="en-GB" sz="1200" dirty="0"/>
              <a:t>, </a:t>
            </a:r>
            <a:r>
              <a:rPr lang="en-GB" sz="1200" i="1" dirty="0"/>
              <a:t>7</a:t>
            </a:r>
            <a:r>
              <a:rPr lang="en-GB" sz="1200" dirty="0"/>
              <a:t>(10). https://doi.org/10.1371/journal.pone.0045446</a:t>
            </a:r>
          </a:p>
          <a:p>
            <a:r>
              <a:rPr lang="en-GB" sz="1200" dirty="0" err="1"/>
              <a:t>Strathearn</a:t>
            </a:r>
            <a:r>
              <a:rPr lang="en-GB" sz="1200" dirty="0"/>
              <a:t>, L. (2011). Maternal neglect: Oxytocin, dopamine and the neurobiology of attachment. </a:t>
            </a:r>
            <a:r>
              <a:rPr lang="en-GB" sz="1200" i="1" dirty="0"/>
              <a:t>Journal of Neuroendocrinology</a:t>
            </a:r>
            <a:r>
              <a:rPr lang="en-GB" sz="1200" dirty="0"/>
              <a:t>, </a:t>
            </a:r>
            <a:r>
              <a:rPr lang="en-GB" sz="1200" i="1" dirty="0"/>
              <a:t>23</a:t>
            </a:r>
            <a:r>
              <a:rPr lang="en-GB" sz="1200" dirty="0"/>
              <a:t>(11), 1054–1065. https://</a:t>
            </a:r>
            <a:r>
              <a:rPr lang="en-GB" sz="1200" dirty="0" smtClean="0"/>
              <a:t>doi.org/10.1111/j.1365-2826.2011.02228.x</a:t>
            </a:r>
            <a:endParaRPr lang="en-GB" sz="1200" dirty="0"/>
          </a:p>
        </p:txBody>
      </p:sp>
    </p:spTree>
    <p:extLst>
      <p:ext uri="{BB962C8B-B14F-4D97-AF65-F5344CB8AC3E}">
        <p14:creationId xmlns:p14="http://schemas.microsoft.com/office/powerpoint/2010/main" val="58394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importance of culture</a:t>
            </a:r>
            <a:endParaRPr lang="en-GB" dirty="0"/>
          </a:p>
        </p:txBody>
      </p:sp>
      <p:sp>
        <p:nvSpPr>
          <p:cNvPr id="3" name="Zástupný symbol pro obsah 2"/>
          <p:cNvSpPr>
            <a:spLocks noGrp="1"/>
          </p:cNvSpPr>
          <p:nvPr>
            <p:ph idx="1"/>
          </p:nvPr>
        </p:nvSpPr>
        <p:spPr/>
        <p:txBody>
          <a:bodyPr/>
          <a:lstStyle/>
          <a:p>
            <a:r>
              <a:rPr lang="en-GB" dirty="0" smtClean="0"/>
              <a:t>What does your culture eat?</a:t>
            </a:r>
          </a:p>
          <a:p>
            <a:endParaRPr lang="en-GB" dirty="0"/>
          </a:p>
          <a:p>
            <a:r>
              <a:rPr lang="en-GB" dirty="0" smtClean="0"/>
              <a:t>Where did it emerge?</a:t>
            </a:r>
          </a:p>
          <a:p>
            <a:endParaRPr lang="en-GB" dirty="0"/>
          </a:p>
          <a:p>
            <a:r>
              <a:rPr lang="en-GB" dirty="0" smtClean="0"/>
              <a:t>How do you arrange inheritance</a:t>
            </a:r>
          </a:p>
          <a:p>
            <a:endParaRPr lang="en-GB" dirty="0"/>
          </a:p>
          <a:p>
            <a:endParaRPr lang="en-GB" dirty="0"/>
          </a:p>
        </p:txBody>
      </p:sp>
      <p:sp>
        <p:nvSpPr>
          <p:cNvPr id="5" name="TextovéPole 4"/>
          <p:cNvSpPr txBox="1"/>
          <p:nvPr/>
        </p:nvSpPr>
        <p:spPr>
          <a:xfrm>
            <a:off x="646111" y="6142007"/>
            <a:ext cx="10076522" cy="461665"/>
          </a:xfrm>
          <a:prstGeom prst="rect">
            <a:avLst/>
          </a:prstGeom>
          <a:noFill/>
          <a:ln>
            <a:solidFill>
              <a:schemeClr val="bg1"/>
            </a:solidFill>
          </a:ln>
        </p:spPr>
        <p:txBody>
          <a:bodyPr wrap="square" rtlCol="0">
            <a:spAutoFit/>
          </a:bodyPr>
          <a:lstStyle/>
          <a:p>
            <a:r>
              <a:rPr lang="en-GB" sz="1200" dirty="0" err="1"/>
              <a:t>Sapolsky</a:t>
            </a:r>
            <a:r>
              <a:rPr lang="en-GB" sz="1200" dirty="0"/>
              <a:t>, R. M. (2017). Behave! The biology of humans at our best and worst. In </a:t>
            </a:r>
            <a:r>
              <a:rPr lang="en-GB" sz="1200" i="1" dirty="0"/>
              <a:t>Penguin Press</a:t>
            </a:r>
            <a:r>
              <a:rPr lang="en-GB" sz="1200" dirty="0"/>
              <a:t> (1st ed.). https://doi.org/10.1111/1467-8357.00356</a:t>
            </a:r>
            <a:endParaRPr lang="en-GB" sz="1200" dirty="0">
              <a:effectLst/>
            </a:endParaRPr>
          </a:p>
        </p:txBody>
      </p:sp>
    </p:spTree>
    <p:extLst>
      <p:ext uri="{BB962C8B-B14F-4D97-AF65-F5344CB8AC3E}">
        <p14:creationId xmlns:p14="http://schemas.microsoft.com/office/powerpoint/2010/main" val="242941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Stress as a subjective experience</a:t>
            </a:r>
            <a:endParaRPr lang="en-GB" dirty="0"/>
          </a:p>
        </p:txBody>
      </p:sp>
      <p:sp>
        <p:nvSpPr>
          <p:cNvPr id="3" name="Zástupný symbol pro obsah 2"/>
          <p:cNvSpPr>
            <a:spLocks noGrp="1"/>
          </p:cNvSpPr>
          <p:nvPr>
            <p:ph idx="1"/>
          </p:nvPr>
        </p:nvSpPr>
        <p:spPr/>
        <p:txBody>
          <a:bodyPr/>
          <a:lstStyle/>
          <a:p>
            <a:r>
              <a:rPr lang="en-GB" dirty="0" smtClean="0"/>
              <a:t>Like </a:t>
            </a:r>
            <a:r>
              <a:rPr lang="en-GB" dirty="0" smtClean="0"/>
              <a:t>many </a:t>
            </a:r>
            <a:r>
              <a:rPr lang="en-GB" dirty="0" smtClean="0"/>
              <a:t>evolved behaviours, the phenomenological expression of stress (how people behave in response to stress) may vary widely, while the underlying physiology is universal.</a:t>
            </a:r>
          </a:p>
          <a:p>
            <a:r>
              <a:rPr lang="en-GB" dirty="0" smtClean="0"/>
              <a:t>Often the behavioural expression depends heavily on the context in which stress is experienced.</a:t>
            </a:r>
          </a:p>
          <a:p>
            <a:pPr lvl="1"/>
            <a:r>
              <a:rPr lang="en-GB" dirty="0" smtClean="0"/>
              <a:t>Panic / Hyper focus</a:t>
            </a:r>
          </a:p>
          <a:p>
            <a:pPr lvl="1"/>
            <a:r>
              <a:rPr lang="en-GB" dirty="0" smtClean="0"/>
              <a:t>Egocentrism / altruistic care for others</a:t>
            </a:r>
          </a:p>
          <a:p>
            <a:pPr lvl="1"/>
            <a:r>
              <a:rPr lang="en-GB" dirty="0" smtClean="0"/>
              <a:t>Enabling others / taking on the problem at hand</a:t>
            </a:r>
          </a:p>
          <a:p>
            <a:pPr marL="457200" lvl="1" indent="0">
              <a:buNone/>
            </a:pPr>
            <a:endParaRPr lang="en-GB" dirty="0"/>
          </a:p>
        </p:txBody>
      </p:sp>
    </p:spTree>
    <p:extLst>
      <p:ext uri="{BB962C8B-B14F-4D97-AF65-F5344CB8AC3E}">
        <p14:creationId xmlns:p14="http://schemas.microsoft.com/office/powerpoint/2010/main" val="55042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73105" y="1561380"/>
            <a:ext cx="9189195" cy="3847381"/>
          </a:xfrm>
        </p:spPr>
        <p:txBody>
          <a:bodyPr/>
          <a:lstStyle/>
          <a:p>
            <a:pPr algn="ctr"/>
            <a:r>
              <a:rPr lang="en-GB" sz="4800" dirty="0" smtClean="0"/>
              <a:t>On the role </a:t>
            </a:r>
            <a:r>
              <a:rPr lang="en-GB" sz="4800" dirty="0" smtClean="0"/>
              <a:t>of physiological stressors in the appraisal of psychological </a:t>
            </a:r>
            <a:r>
              <a:rPr lang="en-GB" sz="4800" dirty="0" smtClean="0"/>
              <a:t>stress: How rational </a:t>
            </a:r>
            <a:r>
              <a:rPr lang="en-GB" sz="4800" dirty="0"/>
              <a:t>is </a:t>
            </a:r>
            <a:r>
              <a:rPr lang="en-GB" sz="4800" dirty="0" smtClean="0"/>
              <a:t>our experience of stress </a:t>
            </a:r>
            <a:r>
              <a:rPr lang="en-GB" sz="4800" dirty="0"/>
              <a:t>really</a:t>
            </a:r>
            <a:r>
              <a:rPr lang="en-GB" sz="4800" dirty="0" smtClean="0"/>
              <a:t>? </a:t>
            </a:r>
            <a:endParaRPr lang="en-GB" sz="4800" dirty="0"/>
          </a:p>
        </p:txBody>
      </p:sp>
    </p:spTree>
    <p:extLst>
      <p:ext uri="{BB962C8B-B14F-4D97-AF65-F5344CB8AC3E}">
        <p14:creationId xmlns:p14="http://schemas.microsoft.com/office/powerpoint/2010/main" val="376305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importance of the preceding minutes to hours</a:t>
            </a:r>
            <a:endParaRPr lang="en-GB" dirty="0"/>
          </a:p>
        </p:txBody>
      </p:sp>
      <p:sp>
        <p:nvSpPr>
          <p:cNvPr id="3" name="Zástupný symbol pro obsah 2"/>
          <p:cNvSpPr>
            <a:spLocks noGrp="1"/>
          </p:cNvSpPr>
          <p:nvPr>
            <p:ph idx="1"/>
          </p:nvPr>
        </p:nvSpPr>
        <p:spPr>
          <a:xfrm>
            <a:off x="1103313" y="2052918"/>
            <a:ext cx="4598748" cy="3882056"/>
          </a:xfrm>
        </p:spPr>
        <p:txBody>
          <a:bodyPr>
            <a:normAutofit fontScale="62500" lnSpcReduction="20000"/>
          </a:bodyPr>
          <a:lstStyle/>
          <a:p>
            <a:r>
              <a:rPr lang="en-GB" sz="2400" dirty="0" smtClean="0"/>
              <a:t>Are you hungry</a:t>
            </a:r>
            <a:r>
              <a:rPr lang="en-GB" sz="2400" dirty="0"/>
              <a:t> </a:t>
            </a:r>
            <a:r>
              <a:rPr lang="en-GB" sz="2400" dirty="0" smtClean="0"/>
              <a:t>or thirsty?</a:t>
            </a:r>
          </a:p>
          <a:p>
            <a:endParaRPr lang="en-GB" sz="2400" dirty="0"/>
          </a:p>
          <a:p>
            <a:r>
              <a:rPr lang="en-GB" sz="2400" dirty="0" smtClean="0"/>
              <a:t>Did you get enough sleep?</a:t>
            </a:r>
          </a:p>
          <a:p>
            <a:endParaRPr lang="en-GB" sz="2400" dirty="0"/>
          </a:p>
          <a:p>
            <a:r>
              <a:rPr lang="en-GB" sz="2400" dirty="0" smtClean="0"/>
              <a:t>Are you ill / in pain</a:t>
            </a:r>
            <a:r>
              <a:rPr lang="en-GB" sz="2400" dirty="0" smtClean="0"/>
              <a:t>?</a:t>
            </a:r>
          </a:p>
          <a:p>
            <a:endParaRPr lang="en-GB" sz="2400" dirty="0"/>
          </a:p>
          <a:p>
            <a:r>
              <a:rPr lang="en-GB" sz="2400" dirty="0" smtClean="0"/>
              <a:t>Are you deficient in something</a:t>
            </a:r>
          </a:p>
          <a:p>
            <a:pPr lvl="1"/>
            <a:r>
              <a:rPr lang="en-GB" sz="2200" dirty="0" smtClean="0"/>
              <a:t>Dehydration</a:t>
            </a:r>
          </a:p>
          <a:p>
            <a:pPr lvl="1"/>
            <a:r>
              <a:rPr lang="en-GB" sz="2200" dirty="0" smtClean="0"/>
              <a:t>Magnesium</a:t>
            </a:r>
          </a:p>
          <a:p>
            <a:pPr lvl="1"/>
            <a:r>
              <a:rPr lang="en-GB" sz="2200" dirty="0" smtClean="0"/>
              <a:t>Etc.</a:t>
            </a:r>
            <a:endParaRPr lang="en-GB" sz="2200" dirty="0" smtClean="0"/>
          </a:p>
          <a:p>
            <a:endParaRPr lang="en-GB" sz="2400" dirty="0"/>
          </a:p>
          <a:p>
            <a:r>
              <a:rPr lang="en-GB" sz="2400" dirty="0" smtClean="0"/>
              <a:t>Did something else stress you in the receding minutes</a:t>
            </a:r>
            <a:endParaRPr lang="en-GB" sz="2400" dirty="0" smtClean="0"/>
          </a:p>
        </p:txBody>
      </p:sp>
      <p:sp>
        <p:nvSpPr>
          <p:cNvPr id="4" name="TextovéPole 3"/>
          <p:cNvSpPr txBox="1"/>
          <p:nvPr/>
        </p:nvSpPr>
        <p:spPr>
          <a:xfrm>
            <a:off x="272714" y="6076326"/>
            <a:ext cx="11486147" cy="646331"/>
          </a:xfrm>
          <a:prstGeom prst="rect">
            <a:avLst/>
          </a:prstGeom>
          <a:noFill/>
          <a:ln>
            <a:solidFill>
              <a:schemeClr val="bg1"/>
            </a:solidFill>
          </a:ln>
        </p:spPr>
        <p:txBody>
          <a:bodyPr wrap="square" rtlCol="0">
            <a:spAutoFit/>
          </a:bodyPr>
          <a:lstStyle/>
          <a:p>
            <a:r>
              <a:rPr lang="en-GB" sz="1200" dirty="0" err="1"/>
              <a:t>Bublitz</a:t>
            </a:r>
            <a:r>
              <a:rPr lang="en-GB" sz="1200" dirty="0"/>
              <a:t>, J. C. (2020). What is wrong with hungry judges ? A case study of legal implications of cognitive science. In R. </a:t>
            </a:r>
            <a:r>
              <a:rPr lang="en-GB" sz="1200" dirty="0" err="1"/>
              <a:t>Waltermann</a:t>
            </a:r>
            <a:r>
              <a:rPr lang="en-GB" sz="1200" dirty="0"/>
              <a:t> &amp; J. </a:t>
            </a:r>
            <a:r>
              <a:rPr lang="en-GB" sz="1200" dirty="0" err="1"/>
              <a:t>Hage</a:t>
            </a:r>
            <a:r>
              <a:rPr lang="en-GB" sz="1200" dirty="0"/>
              <a:t> (Eds.), </a:t>
            </a:r>
            <a:r>
              <a:rPr lang="en-GB" sz="1200" i="1" dirty="0"/>
              <a:t>Law, Science and Rationality</a:t>
            </a:r>
            <a:r>
              <a:rPr lang="en-GB" sz="1200" dirty="0"/>
              <a:t> (Vol. 124, pp. 727–749). The Hague: Maastricht Law Studies</a:t>
            </a:r>
            <a:r>
              <a:rPr lang="en-GB" sz="1200" dirty="0" smtClean="0"/>
              <a:t>.</a:t>
            </a:r>
          </a:p>
          <a:p>
            <a:r>
              <a:rPr lang="en-GB" sz="1200" dirty="0" err="1"/>
              <a:t>Sapolsky</a:t>
            </a:r>
            <a:r>
              <a:rPr lang="en-GB" sz="1200" dirty="0"/>
              <a:t>, R. M. (2017). Behave! The biology of humans at our best and worst. In </a:t>
            </a:r>
            <a:r>
              <a:rPr lang="en-GB" sz="1200" i="1" dirty="0"/>
              <a:t>Penguin Press</a:t>
            </a:r>
            <a:r>
              <a:rPr lang="en-GB" sz="1200" dirty="0"/>
              <a:t> (1st ed.). https://</a:t>
            </a:r>
            <a:r>
              <a:rPr lang="en-GB" sz="1200" dirty="0" smtClean="0"/>
              <a:t>doi.org/10.1111/1467-8357.00356</a:t>
            </a:r>
            <a:endParaRPr lang="en-GB" sz="1200" dirty="0"/>
          </a:p>
        </p:txBody>
      </p:sp>
      <p:pic>
        <p:nvPicPr>
          <p:cNvPr id="5" name="Obrázek 4"/>
          <p:cNvPicPr>
            <a:picLocks noChangeAspect="1"/>
          </p:cNvPicPr>
          <p:nvPr/>
        </p:nvPicPr>
        <p:blipFill>
          <a:blip r:embed="rId2"/>
          <a:stretch>
            <a:fillRect/>
          </a:stretch>
        </p:blipFill>
        <p:spPr>
          <a:xfrm>
            <a:off x="6015787" y="2052918"/>
            <a:ext cx="5777417" cy="3119805"/>
          </a:xfrm>
          <a:prstGeom prst="rect">
            <a:avLst/>
          </a:prstGeom>
        </p:spPr>
      </p:pic>
    </p:spTree>
    <p:extLst>
      <p:ext uri="{BB962C8B-B14F-4D97-AF65-F5344CB8AC3E}">
        <p14:creationId xmlns:p14="http://schemas.microsoft.com/office/powerpoint/2010/main" val="145481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Feedback </a:t>
            </a:r>
            <a:r>
              <a:rPr lang="en-GB" dirty="0" smtClean="0"/>
              <a:t>loops: The perception of stress without a direct stressor</a:t>
            </a:r>
            <a:endParaRPr lang="en-GB" dirty="0"/>
          </a:p>
        </p:txBody>
      </p:sp>
      <p:sp>
        <p:nvSpPr>
          <p:cNvPr id="3" name="Zástupný symbol pro obsah 2"/>
          <p:cNvSpPr>
            <a:spLocks noGrp="1"/>
          </p:cNvSpPr>
          <p:nvPr>
            <p:ph idx="1"/>
          </p:nvPr>
        </p:nvSpPr>
        <p:spPr>
          <a:xfrm>
            <a:off x="1103312" y="2052918"/>
            <a:ext cx="4866167" cy="3648075"/>
          </a:xfrm>
        </p:spPr>
        <p:txBody>
          <a:bodyPr>
            <a:normAutofit fontScale="92500" lnSpcReduction="20000"/>
          </a:bodyPr>
          <a:lstStyle/>
          <a:p>
            <a:r>
              <a:rPr lang="en-GB" dirty="0" smtClean="0"/>
              <a:t>Neurotransmitter metabolism takes time</a:t>
            </a:r>
          </a:p>
          <a:p>
            <a:pPr lvl="1"/>
            <a:r>
              <a:rPr lang="en-GB" dirty="0" smtClean="0"/>
              <a:t>Transferred anger</a:t>
            </a:r>
          </a:p>
          <a:p>
            <a:endParaRPr lang="en-GB" dirty="0"/>
          </a:p>
          <a:p>
            <a:r>
              <a:rPr lang="en-GB" dirty="0" smtClean="0"/>
              <a:t>Non-stressor related cortisol functioning and its psychological effects</a:t>
            </a:r>
          </a:p>
          <a:p>
            <a:pPr lvl="1"/>
            <a:r>
              <a:rPr lang="en-GB" dirty="0" smtClean="0"/>
              <a:t>Inflammation </a:t>
            </a:r>
            <a:r>
              <a:rPr lang="en-GB" dirty="0" smtClean="0"/>
              <a:t>raises cortisol levels to push immune </a:t>
            </a:r>
            <a:r>
              <a:rPr lang="en-GB" dirty="0" smtClean="0"/>
              <a:t>system</a:t>
            </a:r>
          </a:p>
          <a:p>
            <a:pPr lvl="1"/>
            <a:r>
              <a:rPr lang="en-GB" dirty="0" smtClean="0"/>
              <a:t>Nightmares and morning cortisol levels</a:t>
            </a:r>
          </a:p>
          <a:p>
            <a:pPr lvl="1"/>
            <a:r>
              <a:rPr lang="en-GB" dirty="0" smtClean="0"/>
              <a:t>Excessive carbohydrate intake</a:t>
            </a:r>
            <a:endParaRPr lang="en-GB" dirty="0" smtClean="0"/>
          </a:p>
        </p:txBody>
      </p:sp>
      <p:pic>
        <p:nvPicPr>
          <p:cNvPr id="4" name="Obrázek 3"/>
          <p:cNvPicPr>
            <a:picLocks noChangeAspect="1"/>
          </p:cNvPicPr>
          <p:nvPr/>
        </p:nvPicPr>
        <p:blipFill rotWithShape="1">
          <a:blip r:embed="rId2"/>
          <a:srcRect l="28367" r="6070"/>
          <a:stretch/>
        </p:blipFill>
        <p:spPr>
          <a:xfrm>
            <a:off x="6944264" y="2052918"/>
            <a:ext cx="4252822" cy="3648075"/>
          </a:xfrm>
          <a:prstGeom prst="rect">
            <a:avLst/>
          </a:prstGeom>
        </p:spPr>
      </p:pic>
      <p:sp>
        <p:nvSpPr>
          <p:cNvPr id="5" name="TextovéPole 4"/>
          <p:cNvSpPr txBox="1"/>
          <p:nvPr/>
        </p:nvSpPr>
        <p:spPr>
          <a:xfrm>
            <a:off x="957532" y="6280030"/>
            <a:ext cx="10627743" cy="461665"/>
          </a:xfrm>
          <a:prstGeom prst="rect">
            <a:avLst/>
          </a:prstGeom>
          <a:noFill/>
          <a:ln>
            <a:solidFill>
              <a:schemeClr val="bg1"/>
            </a:solidFill>
          </a:ln>
        </p:spPr>
        <p:txBody>
          <a:bodyPr wrap="square" rtlCol="0">
            <a:spAutoFit/>
          </a:bodyPr>
          <a:lstStyle/>
          <a:p>
            <a:r>
              <a:rPr lang="en-GB" sz="1200"/>
              <a:t>Sapolsky, R. M. (2004). Why zebras don’t get ulcers: A guide to stress, stress related diseases, and coping. In </a:t>
            </a:r>
            <a:r>
              <a:rPr lang="en-GB" sz="1200" i="1"/>
              <a:t>Natural History</a:t>
            </a:r>
            <a:r>
              <a:rPr lang="en-GB" sz="1200"/>
              <a:t>. https://doi.org/10.1002/cir.3880060119</a:t>
            </a:r>
            <a:endParaRPr lang="en-GB" sz="1200">
              <a:effectLst/>
            </a:endParaRPr>
          </a:p>
        </p:txBody>
      </p:sp>
    </p:spTree>
    <p:extLst>
      <p:ext uri="{BB962C8B-B14F-4D97-AF65-F5344CB8AC3E}">
        <p14:creationId xmlns:p14="http://schemas.microsoft.com/office/powerpoint/2010/main" val="17582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Throughout this course we will see examples of feedback loops and how they can be utilised to optimise function under stressful conditions!!! </a:t>
            </a:r>
            <a:endParaRPr lang="en-GB" dirty="0"/>
          </a:p>
        </p:txBody>
      </p:sp>
    </p:spTree>
    <p:extLst>
      <p:ext uri="{BB962C8B-B14F-4D97-AF65-F5344CB8AC3E}">
        <p14:creationId xmlns:p14="http://schemas.microsoft.com/office/powerpoint/2010/main" val="83969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Nutritional deficiencies</a:t>
            </a:r>
            <a:endParaRPr lang="en-GB" dirty="0"/>
          </a:p>
        </p:txBody>
      </p:sp>
      <p:sp>
        <p:nvSpPr>
          <p:cNvPr id="3" name="Zástupný symbol pro obsah 2"/>
          <p:cNvSpPr>
            <a:spLocks noGrp="1"/>
          </p:cNvSpPr>
          <p:nvPr>
            <p:ph idx="1"/>
          </p:nvPr>
        </p:nvSpPr>
        <p:spPr/>
        <p:txBody>
          <a:bodyPr/>
          <a:lstStyle/>
          <a:p>
            <a:r>
              <a:rPr lang="en-GB" dirty="0" smtClean="0"/>
              <a:t>A deficiency in vitamins, minerals or water can have serious effects on neurological functioning. If you are feeling stressed or frustrated and cannot figure out why it may make sense to get bloodwork done to see if you are not deficient in anything. Common deficiencies to look out for:</a:t>
            </a:r>
          </a:p>
          <a:p>
            <a:pPr lvl="1"/>
            <a:r>
              <a:rPr lang="en-GB" dirty="0" smtClean="0"/>
              <a:t>Magnesium</a:t>
            </a:r>
          </a:p>
          <a:p>
            <a:pPr lvl="1"/>
            <a:r>
              <a:rPr lang="en-GB" dirty="0" smtClean="0"/>
              <a:t>Calcium</a:t>
            </a:r>
          </a:p>
          <a:p>
            <a:pPr lvl="1"/>
            <a:r>
              <a:rPr lang="en-GB" dirty="0" smtClean="0"/>
              <a:t>Iodine</a:t>
            </a:r>
          </a:p>
          <a:p>
            <a:pPr lvl="1"/>
            <a:r>
              <a:rPr lang="en-GB" dirty="0" smtClean="0"/>
              <a:t>Iron</a:t>
            </a:r>
          </a:p>
          <a:p>
            <a:pPr lvl="1"/>
            <a:r>
              <a:rPr lang="en-GB" dirty="0" smtClean="0"/>
              <a:t>Vitamin D, A, B12, </a:t>
            </a:r>
          </a:p>
          <a:p>
            <a:pPr lvl="1"/>
            <a:endParaRPr lang="en-GB" dirty="0"/>
          </a:p>
        </p:txBody>
      </p:sp>
    </p:spTree>
    <p:extLst>
      <p:ext uri="{BB962C8B-B14F-4D97-AF65-F5344CB8AC3E}">
        <p14:creationId xmlns:p14="http://schemas.microsoft.com/office/powerpoint/2010/main" val="29954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sz="5400" dirty="0" smtClean="0"/>
              <a:t>Experience: we react in line with what we have tried before</a:t>
            </a:r>
            <a:endParaRPr lang="en-GB" sz="5400" dirty="0"/>
          </a:p>
        </p:txBody>
      </p:sp>
    </p:spTree>
    <p:extLst>
      <p:ext uri="{BB962C8B-B14F-4D97-AF65-F5344CB8AC3E}">
        <p14:creationId xmlns:p14="http://schemas.microsoft.com/office/powerpoint/2010/main" val="131015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Anticipation of future problems based on previous experiences</a:t>
            </a:r>
            <a:endParaRPr lang="en-GB" dirty="0"/>
          </a:p>
        </p:txBody>
      </p:sp>
      <p:sp>
        <p:nvSpPr>
          <p:cNvPr id="3" name="Zástupný symbol pro obsah 2"/>
          <p:cNvSpPr>
            <a:spLocks noGrp="1"/>
          </p:cNvSpPr>
          <p:nvPr>
            <p:ph idx="1"/>
          </p:nvPr>
        </p:nvSpPr>
        <p:spPr>
          <a:xfrm>
            <a:off x="1103312" y="2052919"/>
            <a:ext cx="8946541" cy="3942440"/>
          </a:xfrm>
        </p:spPr>
        <p:txBody>
          <a:bodyPr>
            <a:normAutofit fontScale="92500" lnSpcReduction="20000"/>
          </a:bodyPr>
          <a:lstStyle/>
          <a:p>
            <a:r>
              <a:rPr lang="en-GB" dirty="0" smtClean="0"/>
              <a:t>Triggers for stress reactions</a:t>
            </a:r>
          </a:p>
          <a:p>
            <a:pPr lvl="1"/>
            <a:r>
              <a:rPr lang="en-GB" dirty="0" smtClean="0"/>
              <a:t>What were your parents like</a:t>
            </a:r>
          </a:p>
          <a:p>
            <a:pPr lvl="1"/>
            <a:r>
              <a:rPr lang="en-GB" dirty="0" smtClean="0"/>
              <a:t>What were your peers in early life like</a:t>
            </a:r>
          </a:p>
          <a:p>
            <a:pPr lvl="1"/>
            <a:r>
              <a:rPr lang="en-GB" dirty="0" smtClean="0"/>
              <a:t>Where did you grow up (place and social strata)</a:t>
            </a:r>
          </a:p>
          <a:p>
            <a:pPr lvl="1"/>
            <a:endParaRPr lang="en-GB" dirty="0"/>
          </a:p>
          <a:p>
            <a:r>
              <a:rPr lang="en-GB" dirty="0" smtClean="0"/>
              <a:t>Experiences with specific individuals</a:t>
            </a:r>
          </a:p>
          <a:p>
            <a:pPr lvl="1"/>
            <a:r>
              <a:rPr lang="en-GB" dirty="0" smtClean="0"/>
              <a:t>How did they react previously?</a:t>
            </a:r>
          </a:p>
          <a:p>
            <a:pPr lvl="1"/>
            <a:endParaRPr lang="en-GB" dirty="0" smtClean="0"/>
          </a:p>
          <a:p>
            <a:r>
              <a:rPr lang="en-GB" dirty="0"/>
              <a:t>Which </a:t>
            </a:r>
            <a:r>
              <a:rPr lang="en-GB" dirty="0" smtClean="0"/>
              <a:t>responses worked </a:t>
            </a:r>
            <a:r>
              <a:rPr lang="en-GB" dirty="0"/>
              <a:t>in the past to get you </a:t>
            </a:r>
            <a:r>
              <a:rPr lang="en-GB" dirty="0" smtClean="0"/>
              <a:t>out?</a:t>
            </a:r>
          </a:p>
          <a:p>
            <a:pPr lvl="1"/>
            <a:r>
              <a:rPr lang="en-GB" dirty="0" smtClean="0"/>
              <a:t>Familiar </a:t>
            </a:r>
            <a:r>
              <a:rPr lang="en-GB" dirty="0"/>
              <a:t>reactions and </a:t>
            </a:r>
            <a:r>
              <a:rPr lang="en-GB" dirty="0" smtClean="0"/>
              <a:t>behaviours</a:t>
            </a:r>
          </a:p>
          <a:p>
            <a:pPr lvl="1"/>
            <a:r>
              <a:rPr lang="en-GB" dirty="0" smtClean="0"/>
              <a:t>Certainty </a:t>
            </a:r>
            <a:r>
              <a:rPr lang="en-GB" dirty="0"/>
              <a:t>of outcome (the devil you know)</a:t>
            </a:r>
          </a:p>
          <a:p>
            <a:pPr marL="0" indent="0">
              <a:buNone/>
            </a:pPr>
            <a:endParaRPr lang="en-GB" dirty="0" smtClean="0"/>
          </a:p>
        </p:txBody>
      </p:sp>
      <p:sp>
        <p:nvSpPr>
          <p:cNvPr id="4" name="TextovéPole 3"/>
          <p:cNvSpPr txBox="1"/>
          <p:nvPr/>
        </p:nvSpPr>
        <p:spPr>
          <a:xfrm>
            <a:off x="646111" y="6142007"/>
            <a:ext cx="10076522" cy="461665"/>
          </a:xfrm>
          <a:prstGeom prst="rect">
            <a:avLst/>
          </a:prstGeom>
          <a:noFill/>
          <a:ln>
            <a:solidFill>
              <a:schemeClr val="bg1"/>
            </a:solidFill>
          </a:ln>
        </p:spPr>
        <p:txBody>
          <a:bodyPr wrap="square" rtlCol="0">
            <a:spAutoFit/>
          </a:bodyPr>
          <a:lstStyle/>
          <a:p>
            <a:r>
              <a:rPr lang="en-GB" sz="1200" dirty="0" err="1"/>
              <a:t>Sapolsky</a:t>
            </a:r>
            <a:r>
              <a:rPr lang="en-GB" sz="1200" dirty="0"/>
              <a:t>, R. M. (2017). Behave! The biology of humans at our best and worst. In </a:t>
            </a:r>
            <a:r>
              <a:rPr lang="en-GB" sz="1200" i="1" dirty="0"/>
              <a:t>Penguin Press</a:t>
            </a:r>
            <a:r>
              <a:rPr lang="en-GB" sz="1200" dirty="0"/>
              <a:t> (1st ed.). https://doi.org/10.1111/1467-8357.00356</a:t>
            </a:r>
            <a:endParaRPr lang="en-GB" sz="1200" dirty="0">
              <a:effectLst/>
            </a:endParaRPr>
          </a:p>
        </p:txBody>
      </p:sp>
    </p:spTree>
    <p:extLst>
      <p:ext uri="{BB962C8B-B14F-4D97-AF65-F5344CB8AC3E}">
        <p14:creationId xmlns:p14="http://schemas.microsoft.com/office/powerpoint/2010/main" val="470652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314</TotalTime>
  <Words>777</Words>
  <Application>Microsoft Office PowerPoint</Application>
  <PresentationFormat>Širokoúhlá obrazovka</PresentationFormat>
  <Paragraphs>73</Paragraphs>
  <Slides>12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12</vt:i4>
      </vt:variant>
    </vt:vector>
  </HeadingPairs>
  <TitlesOfParts>
    <vt:vector size="16" baseType="lpstr">
      <vt:lpstr>Arial</vt:lpstr>
      <vt:lpstr>Century Gothic</vt:lpstr>
      <vt:lpstr>Wingdings 3</vt:lpstr>
      <vt:lpstr>Ion</vt:lpstr>
      <vt:lpstr>Performing under Pressure; on the Biology, Psychology and Sociology of stress in high-performance professions</vt:lpstr>
      <vt:lpstr>Stress as a subjective experience</vt:lpstr>
      <vt:lpstr>On the role of physiological stressors in the appraisal of psychological stress: How rational is our experience of stress really? </vt:lpstr>
      <vt:lpstr>The importance of the preceding minutes to hours</vt:lpstr>
      <vt:lpstr>Feedback loops: The perception of stress without a direct stressor</vt:lpstr>
      <vt:lpstr>Throughout this course we will see examples of feedback loops and how they can be utilised to optimise function under stressful conditions!!! </vt:lpstr>
      <vt:lpstr>Nutritional deficiencies</vt:lpstr>
      <vt:lpstr>Experience: we react in line with what we have tried before</vt:lpstr>
      <vt:lpstr>Anticipation of future problems based on previous experiences</vt:lpstr>
      <vt:lpstr>Your family’s past: how those before you set you up for life</vt:lpstr>
      <vt:lpstr>The importance of your family’s past</vt:lpstr>
      <vt:lpstr>The importance of culture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Performing under Pressure; on the Biology, Psychology and Sociology of stress in high-performance professions</dc:title>
  <dc:creator>Mac Gillavry David William</dc:creator>
  <cp:lastModifiedBy>Mac Gillavry David William</cp:lastModifiedBy>
  <cp:revision>16</cp:revision>
  <dcterms:created xsi:type="dcterms:W3CDTF">2022-12-19T10:52:08Z</dcterms:created>
  <dcterms:modified xsi:type="dcterms:W3CDTF">2023-01-15T20:11:57Z</dcterms:modified>
</cp:coreProperties>
</file>