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2" r:id="rId3"/>
    <p:sldId id="268" r:id="rId4"/>
    <p:sldId id="259" r:id="rId5"/>
    <p:sldId id="270" r:id="rId6"/>
    <p:sldId id="260" r:id="rId7"/>
    <p:sldId id="261" r:id="rId8"/>
    <p:sldId id="269" r:id="rId9"/>
    <p:sldId id="267" r:id="rId10"/>
    <p:sldId id="263" r:id="rId11"/>
    <p:sldId id="264" r:id="rId12"/>
    <p:sldId id="266" r:id="rId13"/>
    <p:sldId id="26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images.csmonitor.com%2Fcsm%2F2015%2F07%2F918517_1_0701-august-landmesser_standard_1.jpg%3Falias%3Dstandard_900x600&amp;imgrefurl=https%3A%2F%2Fwww.csmonitor.com%2FWorld%2F2015%2F0701%2FWhat-happened-to-the-man-who-refused-to-give-a-Nazi-salute&amp;tbnid=H1npaVdMzZxt4M&amp;vet=10CBQQxiAoAmoXChMIoIOB_LmF_AIVAAAAAB0AAAAAEAY..i&amp;docid=EH9PYsO_tGIpwM&amp;w=900&amp;h=600&amp;itg=1&amp;q=nazi%20rally%20one%20who%20did%20not%20salute&amp;hl=en-GB&amp;client=firefox-b-e&amp;ved=0CBQQxiAoAmoXChMIoIOB_LmF_AIVAAAAAB0AAAAAEAY" TargetMode="External"/><Relationship Id="rId2" Type="http://schemas.openxmlformats.org/officeDocument/2006/relationships/hyperlink" Target="https://www.google.com/imgres?imgurl=https%3A%2F%2Fimg.buzzfeed.com%2Fbuzzfeed-static%2Fstatic%2Fcampaign_images%2Fwebdr03%2F2012%2F11%2F15%2F14%2Fthe-german-guy-who-refused-to-give-a-nazi-salute--1-3114-1353007469-4_big.jpg%3Fresize%3D1200%3A*&amp;imgrefurl=https%3A%2F%2Fwww.buzzfeednews.com%2Farticle%2Fandrewkaczynski%2Fthe-german-guy-who-refused-to-give-a-nazi-salute-w&amp;tbnid=IHATctgmceybyM&amp;vet=12ahUKEwjUzYXpuYX8AhW5kv0HHUNADFcQMygDegUIARCUAQ..i&amp;docid=WyK5aBr7KwzSvM&amp;w=1200&amp;h=798&amp;q=nazi%20rally%20one%20who%20did%20not%20salute&amp;hl=en-GB&amp;client=firefox-b-e&amp;ved=2ahUKEwjUzYXpuYX8AhW5kv0HHUNADFcQMygDegUIARCUA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2/JCI12898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165/00007256-198401020-0000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73/pnas.101531610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google.com/imgres?imgurl=https%3A%2F%2Fi.natgeofe.com%2Fn%2Fd4b88865-5e9b-4792-9f10-396fde2637e8%2FChimp_3x2.jpg&amp;imgrefurl=https%3A%2F%2Fwww.nationalgeographic.com%2Fscience%2Farticle%2Fthe-early-chimp-gets-the-fig&amp;tbnid=fxMpL0l58KHu5M&amp;vet=10CAIQxiAoAGoXChMIyJKbw5Hn-wIVAAAAAB0AAAAAEBo..i&amp;docid=rFMlx8ZmwSOP0M&amp;w=3072&amp;h=2048&amp;itg=1&amp;q=chimp&amp;client=firefox-b-e&amp;ved=0CAIQxiAoAGoXChMIyJKbw5Hn-wIVAAAAAB0AAAAAEB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i.natgeofe.com%2Fn%2Fd4b88865-5e9b-4792-9f10-396fde2637e8%2FChimp_3x2.jpg&amp;imgrefurl=https%3A%2F%2Fwww.nationalgeographic.com%2Fscience%2Farticle%2Fthe-early-chimp-gets-the-fig&amp;tbnid=fxMpL0l58KHu5M&amp;vet=10CAIQxiAoAGoXChMIyJKbw5Hn-wIVAAAAAB0AAAAAEBo..i&amp;docid=rFMlx8ZmwSOP0M&amp;w=3072&amp;h=2048&amp;itg=1&amp;q=chimp&amp;client=firefox-b-e&amp;ved=0CAIQxiAoAGoXChMIyJKbw5Hn-wIVAAAAAB0AAAAAEBo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opsyc.2019.09.01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4045788"/>
            <a:ext cx="10050758" cy="1827145"/>
          </a:xfrm>
        </p:spPr>
        <p:txBody>
          <a:bodyPr/>
          <a:lstStyle/>
          <a:p>
            <a:pPr algn="ctr"/>
            <a:r>
              <a:rPr lang="en-GB" sz="4000" dirty="0"/>
              <a:t>Performing under Pressure; on the Biology, Psychology and Sociology of stress in high-performance professions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6183485"/>
            <a:ext cx="8825658" cy="484734"/>
          </a:xfrm>
        </p:spPr>
        <p:txBody>
          <a:bodyPr/>
          <a:lstStyle/>
          <a:p>
            <a:r>
              <a:rPr lang="en-GB" dirty="0" smtClean="0"/>
              <a:t>IV - On </a:t>
            </a:r>
            <a:r>
              <a:rPr lang="en-GB" dirty="0"/>
              <a:t>the </a:t>
            </a:r>
            <a:r>
              <a:rPr lang="en-GB" dirty="0" smtClean="0"/>
              <a:t>social psychology </a:t>
            </a:r>
            <a:r>
              <a:rPr lang="en-GB" dirty="0"/>
              <a:t>of stress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/>
          <a:stretch/>
        </p:blipFill>
        <p:spPr>
          <a:xfrm>
            <a:off x="2533802" y="232912"/>
            <a:ext cx="6067964" cy="35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1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connection &amp; stress modulation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184680" cy="4195763"/>
          </a:xfrm>
        </p:spPr>
        <p:txBody>
          <a:bodyPr/>
          <a:lstStyle/>
          <a:p>
            <a:r>
              <a:rPr lang="en-GB" dirty="0" smtClean="0"/>
              <a:t>Social connection has a strong effect on stress appraisal</a:t>
            </a:r>
          </a:p>
          <a:p>
            <a:pPr lvl="1"/>
            <a:endParaRPr lang="en-GB" dirty="0" smtClean="0"/>
          </a:p>
          <a:p>
            <a:pPr lvl="1"/>
            <a:r>
              <a:rPr lang="el-GR" dirty="0" smtClean="0"/>
              <a:t>Β</a:t>
            </a:r>
            <a:r>
              <a:rPr lang="en-GB" dirty="0" smtClean="0"/>
              <a:t>-endorphin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Oxytocin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endParaRPr lang="en-GB" dirty="0">
              <a:hlinkClick r:id="rId3"/>
            </a:endParaRPr>
          </a:p>
          <a:p>
            <a:endParaRPr lang="en-GB" dirty="0"/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2" t="181" r="671" b="3038"/>
          <a:stretch/>
        </p:blipFill>
        <p:spPr>
          <a:xfrm>
            <a:off x="5896032" y="2056092"/>
            <a:ext cx="5279367" cy="41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6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GB" dirty="0" smtClean="0"/>
              <a:t>-endorphin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µ-Opioid agonist</a:t>
            </a:r>
          </a:p>
          <a:p>
            <a:pPr lvl="1"/>
            <a:r>
              <a:rPr lang="en-GB" dirty="0" smtClean="0"/>
              <a:t>Opiate drugs act upon this receptor</a:t>
            </a:r>
          </a:p>
          <a:p>
            <a:pPr lvl="2"/>
            <a:r>
              <a:rPr lang="en-GB" dirty="0" smtClean="0"/>
              <a:t>Trauma in heroin addicts</a:t>
            </a:r>
          </a:p>
          <a:p>
            <a:pPr lvl="2"/>
            <a:r>
              <a:rPr lang="en-GB" dirty="0" smtClean="0"/>
              <a:t>Opiate abuse among PTSD sufferers</a:t>
            </a:r>
          </a:p>
          <a:p>
            <a:pPr lvl="2"/>
            <a:r>
              <a:rPr lang="en-GB" dirty="0" smtClean="0"/>
              <a:t>Morphine &amp; PTSD susceptibility</a:t>
            </a:r>
          </a:p>
          <a:p>
            <a:pPr lvl="2"/>
            <a:r>
              <a:rPr lang="en-GB" dirty="0" smtClean="0"/>
              <a:t>Social connection as a treatment option for PTSD</a:t>
            </a:r>
          </a:p>
          <a:p>
            <a:pPr lvl="1"/>
            <a:r>
              <a:rPr lang="en-GB" dirty="0" smtClean="0"/>
              <a:t>µ-Opioid receptor / </a:t>
            </a:r>
            <a:r>
              <a:rPr lang="en-GB" dirty="0" err="1" smtClean="0"/>
              <a:t>Galanin</a:t>
            </a:r>
            <a:r>
              <a:rPr lang="en-GB" dirty="0" smtClean="0"/>
              <a:t> 1 receptor </a:t>
            </a:r>
            <a:r>
              <a:rPr lang="en-GB" dirty="0" err="1" smtClean="0"/>
              <a:t>heteromers</a:t>
            </a:r>
            <a:r>
              <a:rPr lang="en-GB" dirty="0" smtClean="0"/>
              <a:t> in the tail of the ventral tegmental area. </a:t>
            </a:r>
          </a:p>
          <a:p>
            <a:pPr lvl="1"/>
            <a:r>
              <a:rPr lang="en-GB" dirty="0" smtClean="0"/>
              <a:t>Analgesia </a:t>
            </a:r>
          </a:p>
          <a:p>
            <a:pPr lvl="1"/>
            <a:r>
              <a:rPr lang="en-GB" dirty="0" smtClean="0"/>
              <a:t>Passive coping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5992" y="6012611"/>
            <a:ext cx="1091241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Serafini</a:t>
            </a:r>
            <a:r>
              <a:rPr lang="en-GB" sz="1200" dirty="0"/>
              <a:t>, R. A., &amp; </a:t>
            </a:r>
            <a:r>
              <a:rPr lang="en-GB" sz="1200" dirty="0" err="1"/>
              <a:t>Zachariou</a:t>
            </a:r>
            <a:r>
              <a:rPr lang="en-GB" sz="1200" dirty="0"/>
              <a:t>, V. (2019). Opioid-</a:t>
            </a:r>
            <a:r>
              <a:rPr lang="en-GB" sz="1200" dirty="0" err="1"/>
              <a:t>galanin</a:t>
            </a:r>
            <a:r>
              <a:rPr lang="en-GB" sz="1200" dirty="0"/>
              <a:t> receptor </a:t>
            </a:r>
            <a:r>
              <a:rPr lang="en-GB" sz="1200" dirty="0" err="1"/>
              <a:t>heteromers</a:t>
            </a:r>
            <a:r>
              <a:rPr lang="en-GB" sz="1200" dirty="0"/>
              <a:t> differentiate the dopaminergic effects of morphine and methadone. </a:t>
            </a:r>
            <a:r>
              <a:rPr lang="en-GB" sz="1200" i="1" dirty="0"/>
              <a:t>Journal of Clinical Investigation</a:t>
            </a:r>
            <a:r>
              <a:rPr lang="en-GB" sz="1200" dirty="0"/>
              <a:t>, </a:t>
            </a:r>
            <a:r>
              <a:rPr lang="en-GB" sz="1200" i="1" dirty="0"/>
              <a:t>129</a:t>
            </a:r>
            <a:r>
              <a:rPr lang="en-GB" sz="1200" dirty="0"/>
              <a:t>(7), 2653–2654.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doi.org/10.1172/JCI128987</a:t>
            </a:r>
            <a:endParaRPr lang="en-GB" sz="1200" dirty="0" smtClean="0"/>
          </a:p>
          <a:p>
            <a:r>
              <a:rPr lang="en-GB" sz="1200" dirty="0" err="1"/>
              <a:t>Ullrich</a:t>
            </a:r>
            <a:r>
              <a:rPr lang="en-GB" sz="1200" dirty="0"/>
              <a:t>, D., &amp; Mac </a:t>
            </a:r>
            <a:r>
              <a:rPr lang="en-GB" sz="1200" dirty="0" err="1"/>
              <a:t>Gillavry</a:t>
            </a:r>
            <a:r>
              <a:rPr lang="en-GB" sz="1200" dirty="0"/>
              <a:t>, D. W. (2021). Mini-review : A possible role for </a:t>
            </a:r>
            <a:r>
              <a:rPr lang="en-GB" sz="1200" dirty="0" err="1"/>
              <a:t>galanin</a:t>
            </a:r>
            <a:r>
              <a:rPr lang="en-GB" sz="1200" dirty="0"/>
              <a:t> in post-traumatic stress disorder. </a:t>
            </a:r>
            <a:r>
              <a:rPr lang="en-GB" sz="1200" i="1" dirty="0"/>
              <a:t>Neuroscience Letters</a:t>
            </a:r>
            <a:r>
              <a:rPr lang="en-GB" sz="1200" dirty="0"/>
              <a:t>, </a:t>
            </a:r>
            <a:r>
              <a:rPr lang="en-GB" sz="1200" i="1" dirty="0"/>
              <a:t>756</a:t>
            </a:r>
            <a:r>
              <a:rPr lang="en-GB" sz="1200" dirty="0"/>
              <a:t>(May), 135980. https://</a:t>
            </a:r>
            <a:r>
              <a:rPr lang="en-GB" sz="1200" dirty="0" smtClean="0"/>
              <a:t>doi.org/10.1016/j.neulet.2021.135980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7163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increase </a:t>
            </a:r>
            <a:r>
              <a:rPr lang="el-GR" dirty="0" smtClean="0"/>
              <a:t>β</a:t>
            </a:r>
            <a:r>
              <a:rPr lang="en-GB" dirty="0" smtClean="0"/>
              <a:t>-endorphin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269579"/>
          </a:xfrm>
        </p:spPr>
        <p:txBody>
          <a:bodyPr>
            <a:normAutofit/>
          </a:bodyPr>
          <a:lstStyle/>
          <a:p>
            <a:r>
              <a:rPr lang="en-GB" dirty="0" smtClean="0"/>
              <a:t>Collective exercise and hardship</a:t>
            </a:r>
          </a:p>
          <a:p>
            <a:pPr lvl="1"/>
            <a:r>
              <a:rPr lang="en-GB" dirty="0" smtClean="0"/>
              <a:t>Sports</a:t>
            </a:r>
          </a:p>
          <a:p>
            <a:pPr lvl="1"/>
            <a:r>
              <a:rPr lang="en-GB" dirty="0" smtClean="0"/>
              <a:t>Struggle</a:t>
            </a:r>
          </a:p>
          <a:p>
            <a:r>
              <a:rPr lang="en-GB" dirty="0" smtClean="0"/>
              <a:t>Collective rituals</a:t>
            </a:r>
          </a:p>
          <a:p>
            <a:pPr lvl="1"/>
            <a:r>
              <a:rPr lang="en-GB" dirty="0" smtClean="0"/>
              <a:t>Uniforms &amp; behaviours</a:t>
            </a:r>
          </a:p>
          <a:p>
            <a:pPr lvl="1"/>
            <a:r>
              <a:rPr lang="en-GB" dirty="0" smtClean="0"/>
              <a:t>Religious ritual </a:t>
            </a:r>
          </a:p>
          <a:p>
            <a:pPr lvl="2"/>
            <a:r>
              <a:rPr lang="en-GB" dirty="0" smtClean="0"/>
              <a:t>Unity with God</a:t>
            </a:r>
          </a:p>
          <a:p>
            <a:r>
              <a:rPr lang="en-GB" dirty="0" smtClean="0"/>
              <a:t>Pain</a:t>
            </a: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2641" y="5546785"/>
            <a:ext cx="1025680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Harber</a:t>
            </a:r>
            <a:r>
              <a:rPr lang="en-GB" sz="1200" dirty="0"/>
              <a:t>, V. J., &amp; Sutton, J. R. (1984). Endorphins and Exercise. </a:t>
            </a:r>
            <a:r>
              <a:rPr lang="en-GB" sz="1200" i="1" dirty="0"/>
              <a:t>Sports Medicine: An International Journal of Applied Medicine and Science in Sport and Exercise</a:t>
            </a:r>
            <a:r>
              <a:rPr lang="en-GB" sz="1200" dirty="0"/>
              <a:t>, </a:t>
            </a:r>
            <a:r>
              <a:rPr lang="en-GB" sz="1200" i="1" dirty="0"/>
              <a:t>1</a:t>
            </a:r>
            <a:r>
              <a:rPr lang="en-GB" sz="1200" dirty="0"/>
              <a:t>(2), 154–171.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doi.org/10.2165/00007256-198401020-00004</a:t>
            </a:r>
            <a:endParaRPr lang="en-GB" sz="1200" dirty="0" smtClean="0"/>
          </a:p>
          <a:p>
            <a:r>
              <a:rPr lang="en-GB" sz="1200" dirty="0"/>
              <a:t>Lang, M., </a:t>
            </a:r>
            <a:r>
              <a:rPr lang="en-GB" sz="1200" dirty="0" err="1"/>
              <a:t>Bahna</a:t>
            </a:r>
            <a:r>
              <a:rPr lang="en-GB" sz="1200" dirty="0"/>
              <a:t>, V., Shaver, J. H., Reddish, P., &amp; </a:t>
            </a:r>
            <a:r>
              <a:rPr lang="en-GB" sz="1200" dirty="0" err="1"/>
              <a:t>Xygalatas</a:t>
            </a:r>
            <a:r>
              <a:rPr lang="en-GB" sz="1200" dirty="0"/>
              <a:t>, D. (2017). Sync to link: Endorphin-mediated synchrony effects on cooperation. </a:t>
            </a:r>
            <a:r>
              <a:rPr lang="en-GB" sz="1200" i="1" dirty="0"/>
              <a:t>Biological Psychology</a:t>
            </a:r>
            <a:r>
              <a:rPr lang="en-GB" sz="1200" dirty="0"/>
              <a:t>, </a:t>
            </a:r>
            <a:r>
              <a:rPr lang="en-GB" sz="1200" i="1" dirty="0"/>
              <a:t>127</a:t>
            </a:r>
            <a:r>
              <a:rPr lang="en-GB" sz="1200" dirty="0"/>
              <a:t>(June), 191–197. https://</a:t>
            </a:r>
            <a:r>
              <a:rPr lang="en-GB" sz="1200" dirty="0" smtClean="0"/>
              <a:t>doi.org/10.1016/j.biopsycho.2017.06.001</a:t>
            </a:r>
          </a:p>
          <a:p>
            <a:r>
              <a:rPr lang="en-GB" sz="1200" dirty="0" err="1"/>
              <a:t>Corder</a:t>
            </a:r>
            <a:r>
              <a:rPr lang="en-GB" sz="1200" dirty="0"/>
              <a:t>, G., Castro, D. C., </a:t>
            </a:r>
            <a:r>
              <a:rPr lang="en-GB" sz="1200" dirty="0" err="1"/>
              <a:t>Bruchas</a:t>
            </a:r>
            <a:r>
              <a:rPr lang="en-GB" sz="1200" dirty="0"/>
              <a:t>, M. R., &amp; </a:t>
            </a:r>
            <a:r>
              <a:rPr lang="en-GB" sz="1200" dirty="0" err="1"/>
              <a:t>Scherrer</a:t>
            </a:r>
            <a:r>
              <a:rPr lang="en-GB" sz="1200" dirty="0"/>
              <a:t>, G. (2018). Endogenous and Exogenous Opioids in Pain. </a:t>
            </a:r>
            <a:r>
              <a:rPr lang="en-GB" sz="1200" i="1" dirty="0"/>
              <a:t>Annual Review of Neuroscience</a:t>
            </a:r>
            <a:r>
              <a:rPr lang="en-GB" sz="1200" dirty="0"/>
              <a:t>, </a:t>
            </a:r>
            <a:r>
              <a:rPr lang="en-GB" sz="1200" i="1" dirty="0"/>
              <a:t>41</a:t>
            </a:r>
            <a:r>
              <a:rPr lang="en-GB" sz="1200" dirty="0"/>
              <a:t>(1), 453–473. https://</a:t>
            </a:r>
            <a:r>
              <a:rPr lang="en-GB" sz="1200" dirty="0" smtClean="0"/>
              <a:t>doi.org/10.1146/annurev-neuro-080317-061522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2718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Oxytocin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Modulates PTSD susceptibility and symptom severity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Enhances ethnocentric/in-group sentiment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Proactive coping </a:t>
            </a: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845389" y="5417389"/>
            <a:ext cx="1061049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De </a:t>
            </a:r>
            <a:r>
              <a:rPr lang="en-GB" sz="1200" dirty="0" err="1"/>
              <a:t>Dreu</a:t>
            </a:r>
            <a:r>
              <a:rPr lang="en-GB" sz="1200" dirty="0"/>
              <a:t>, C. K. W., Greer, L. L., Van </a:t>
            </a:r>
            <a:r>
              <a:rPr lang="en-GB" sz="1200" dirty="0" err="1"/>
              <a:t>Kleef</a:t>
            </a:r>
            <a:r>
              <a:rPr lang="en-GB" sz="1200" dirty="0"/>
              <a:t>, G. A., </a:t>
            </a:r>
            <a:r>
              <a:rPr lang="en-GB" sz="1200" dirty="0" err="1"/>
              <a:t>Shalvi</a:t>
            </a:r>
            <a:r>
              <a:rPr lang="en-GB" sz="1200" dirty="0"/>
              <a:t>, S., &amp; </a:t>
            </a:r>
            <a:r>
              <a:rPr lang="en-GB" sz="1200" dirty="0" err="1"/>
              <a:t>Handgraaf</a:t>
            </a:r>
            <a:r>
              <a:rPr lang="en-GB" sz="1200" dirty="0"/>
              <a:t>, M. J. J. (2011). Oxytocin promotes human ethnocentrism. </a:t>
            </a:r>
            <a:r>
              <a:rPr lang="en-GB" sz="1200" i="1" dirty="0"/>
              <a:t>Proceedings of the National Academy of Sciences</a:t>
            </a:r>
            <a:r>
              <a:rPr lang="en-GB" sz="1200" dirty="0"/>
              <a:t>, </a:t>
            </a:r>
            <a:r>
              <a:rPr lang="en-GB" sz="1200" i="1" dirty="0"/>
              <a:t>108</a:t>
            </a:r>
            <a:r>
              <a:rPr lang="en-GB" sz="1200" dirty="0"/>
              <a:t>(4), 1262–1266.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doi.org/10.1073/pnas.1015316108</a:t>
            </a:r>
            <a:endParaRPr lang="en-GB" sz="1200" dirty="0" smtClean="0"/>
          </a:p>
          <a:p>
            <a:r>
              <a:rPr lang="en-GB" sz="1200" dirty="0"/>
              <a:t>van </a:t>
            </a:r>
            <a:r>
              <a:rPr lang="en-GB" sz="1200" dirty="0" err="1"/>
              <a:t>Zuiden</a:t>
            </a:r>
            <a:r>
              <a:rPr lang="en-GB" sz="1200" dirty="0"/>
              <a:t>, M., </a:t>
            </a:r>
            <a:r>
              <a:rPr lang="en-GB" sz="1200" dirty="0" err="1"/>
              <a:t>Frijling</a:t>
            </a:r>
            <a:r>
              <a:rPr lang="en-GB" sz="1200" dirty="0"/>
              <a:t>, J. L., </a:t>
            </a:r>
            <a:r>
              <a:rPr lang="en-GB" sz="1200" dirty="0" err="1"/>
              <a:t>Nawijn</a:t>
            </a:r>
            <a:r>
              <a:rPr lang="en-GB" sz="1200" dirty="0"/>
              <a:t>, L., Koch, S. B. J., Goslings, J. C., </a:t>
            </a:r>
            <a:r>
              <a:rPr lang="en-GB" sz="1200" dirty="0" err="1"/>
              <a:t>Luitse</a:t>
            </a:r>
            <a:r>
              <a:rPr lang="en-GB" sz="1200" dirty="0"/>
              <a:t>, J. S., … </a:t>
            </a:r>
            <a:r>
              <a:rPr lang="en-GB" sz="1200" dirty="0" err="1"/>
              <a:t>Olff</a:t>
            </a:r>
            <a:r>
              <a:rPr lang="en-GB" sz="1200" dirty="0"/>
              <a:t>, M. (2017). Intranasal Oxytocin to Prevent Posttraumatic Stress Disorder Symptoms: A Randomized Controlled Trial in Emergency Department Patients. </a:t>
            </a:r>
            <a:r>
              <a:rPr lang="en-GB" sz="1200" i="1" dirty="0"/>
              <a:t>Biological Psychiatry</a:t>
            </a:r>
            <a:r>
              <a:rPr lang="en-GB" sz="1200" dirty="0"/>
              <a:t>, </a:t>
            </a:r>
            <a:r>
              <a:rPr lang="en-GB" sz="1200" i="1" dirty="0"/>
              <a:t>81</a:t>
            </a:r>
            <a:r>
              <a:rPr lang="en-GB" sz="1200" dirty="0"/>
              <a:t>(12), 1030–1040. https://</a:t>
            </a:r>
            <a:r>
              <a:rPr lang="en-GB" sz="1200" dirty="0" smtClean="0"/>
              <a:t>doi.org/10.1016/j.biopsych.2016.11.012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9846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6945134" cy="1400530"/>
          </a:xfrm>
        </p:spPr>
        <p:txBody>
          <a:bodyPr/>
          <a:lstStyle/>
          <a:p>
            <a:r>
              <a:rPr lang="en-GB" dirty="0" smtClean="0"/>
              <a:t>What does this mean for peak performance?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158801" cy="4195481"/>
          </a:xfrm>
        </p:spPr>
        <p:txBody>
          <a:bodyPr/>
          <a:lstStyle/>
          <a:p>
            <a:r>
              <a:rPr lang="en-GB" dirty="0" smtClean="0"/>
              <a:t>In-group cohesion </a:t>
            </a:r>
          </a:p>
          <a:p>
            <a:pPr lvl="1"/>
            <a:r>
              <a:rPr lang="en-GB" dirty="0" smtClean="0"/>
              <a:t>Endorphin &amp; oxytocin</a:t>
            </a:r>
          </a:p>
          <a:p>
            <a:pPr lvl="1"/>
            <a:endParaRPr lang="en-GB" dirty="0"/>
          </a:p>
          <a:p>
            <a:r>
              <a:rPr lang="en-GB" dirty="0" smtClean="0"/>
              <a:t>Analgesia and resilience</a:t>
            </a:r>
          </a:p>
          <a:p>
            <a:endParaRPr lang="en-GB" dirty="0" smtClean="0"/>
          </a:p>
          <a:p>
            <a:r>
              <a:rPr lang="en-GB" dirty="0" smtClean="0"/>
              <a:t>Competition vs teamwork</a:t>
            </a:r>
          </a:p>
          <a:p>
            <a:pPr lvl="1"/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5" y="0"/>
            <a:ext cx="437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7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Social stress and the problem of inbreeding</a:t>
            </a:r>
            <a:endParaRPr lang="en-GB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60" y="1938607"/>
            <a:ext cx="7040023" cy="4435213"/>
          </a:xfrm>
        </p:spPr>
      </p:pic>
    </p:spTree>
    <p:extLst>
      <p:ext uri="{BB962C8B-B14F-4D97-AF65-F5344CB8AC3E}">
        <p14:creationId xmlns:p14="http://schemas.microsoft.com/office/powerpoint/2010/main" val="288843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991" y="300318"/>
            <a:ext cx="9404723" cy="1400530"/>
          </a:xfrm>
        </p:spPr>
        <p:txBody>
          <a:bodyPr/>
          <a:lstStyle/>
          <a:p>
            <a:r>
              <a:rPr lang="en-GB" dirty="0" smtClean="0"/>
              <a:t>Who leaves the troop?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17" y="2271215"/>
            <a:ext cx="2510465" cy="3778250"/>
          </a:xfrm>
        </p:spPr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>
              <a:hlinkClick r:id="rId3"/>
            </a:endParaRPr>
          </a:p>
          <a:p>
            <a:endParaRPr lang="en-GB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9"/>
          <a:stretch/>
        </p:blipFill>
        <p:spPr>
          <a:xfrm>
            <a:off x="6476351" y="2271215"/>
            <a:ext cx="2501153" cy="37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5814A757-063A-874F-A980-5603DB61F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496" r="11033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147126-9C3E-234B-B778-7064459B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Hans </a:t>
            </a:r>
            <a:r>
              <a:rPr lang="en-US" sz="3200" dirty="0" err="1">
                <a:solidFill>
                  <a:srgbClr val="FEFFFF"/>
                </a:solidFill>
              </a:rPr>
              <a:t>Selye</a:t>
            </a:r>
            <a:r>
              <a:rPr lang="en-US" sz="3200" dirty="0">
                <a:solidFill>
                  <a:srgbClr val="FEFFFF"/>
                </a:solidFill>
              </a:rPr>
              <a:t> </a:t>
            </a:r>
            <a:r>
              <a:rPr lang="en-US" sz="3200" dirty="0" smtClean="0">
                <a:solidFill>
                  <a:srgbClr val="FEFFFF"/>
                </a:solidFill>
              </a:rPr>
              <a:t>– The Granddaddy of stress science</a:t>
            </a:r>
            <a:endParaRPr lang="en-US" sz="3200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D5D5-5586-5A4F-9EB8-690D25C96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866" y="2032000"/>
            <a:ext cx="7145867" cy="38792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 smtClean="0"/>
              <a:t>Stress as a physiological reaction to general unpleasantness</a:t>
            </a:r>
            <a:r>
              <a:rPr lang="cs-CZ" dirty="0" smtClean="0"/>
              <a:t>. 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Seyle</a:t>
            </a:r>
            <a:r>
              <a:rPr lang="en-GB" dirty="0" smtClean="0"/>
              <a:t> </a:t>
            </a:r>
            <a:r>
              <a:rPr lang="en-GB" dirty="0" smtClean="0"/>
              <a:t>assumed that the negative effects of stress are the result of stress hormones running out. This is not the case. Rather, at a certain point we invest so much in the stress response that other processes become neglected. </a:t>
            </a:r>
            <a:endParaRPr lang="cs-CZ" dirty="0"/>
          </a:p>
          <a:p>
            <a:pPr marL="0" indent="0">
              <a:buNone/>
            </a:pP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50494" y="6053723"/>
            <a:ext cx="730817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Selye</a:t>
            </a:r>
            <a:r>
              <a:rPr lang="en-GB" sz="1200" dirty="0"/>
              <a:t>, H. (1936). A Syndrome Produced by Diverse Nocuous agents. </a:t>
            </a:r>
            <a:r>
              <a:rPr lang="en-GB" sz="1200" i="1" dirty="0"/>
              <a:t>Nature</a:t>
            </a:r>
            <a:r>
              <a:rPr lang="en-GB" sz="1200" dirty="0" smtClean="0"/>
              <a:t>.</a:t>
            </a:r>
          </a:p>
          <a:p>
            <a:r>
              <a:rPr lang="en-GB" sz="1200" dirty="0"/>
              <a:t>Szabo, S. (2017). </a:t>
            </a:r>
            <a:r>
              <a:rPr lang="en-GB" sz="1200" i="1" dirty="0"/>
              <a:t>“Stress” is 80 Years Old: From Hans </a:t>
            </a:r>
            <a:r>
              <a:rPr lang="en-GB" sz="1200" i="1" dirty="0" err="1"/>
              <a:t>Selye</a:t>
            </a:r>
            <a:r>
              <a:rPr lang="en-GB" sz="1200" i="1" dirty="0"/>
              <a:t> Original Paper in 1936 to Recent Advances in GI Ulceration</a:t>
            </a:r>
            <a:r>
              <a:rPr lang="en-GB" sz="1200" dirty="0"/>
              <a:t>. (December). https://</a:t>
            </a:r>
            <a:r>
              <a:rPr lang="en-GB" sz="1200" dirty="0" smtClean="0"/>
              <a:t>doi.org/10.2174/1381612823666170622110046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362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have an outlet?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Sports</a:t>
            </a:r>
          </a:p>
          <a:p>
            <a:endParaRPr lang="en-GB" dirty="0" smtClean="0"/>
          </a:p>
          <a:p>
            <a:r>
              <a:rPr lang="en-GB" dirty="0" smtClean="0"/>
              <a:t>Social </a:t>
            </a:r>
            <a:r>
              <a:rPr lang="en-GB" dirty="0" smtClean="0"/>
              <a:t>interaction</a:t>
            </a:r>
          </a:p>
          <a:p>
            <a:endParaRPr lang="en-GB" dirty="0" smtClean="0"/>
          </a:p>
          <a:p>
            <a:r>
              <a:rPr lang="en-GB" dirty="0" smtClean="0"/>
              <a:t>Social care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4"/>
          <a:stretch/>
        </p:blipFill>
        <p:spPr>
          <a:xfrm>
            <a:off x="6180886" y="2060575"/>
            <a:ext cx="5162281" cy="4195763"/>
          </a:xfrm>
        </p:spPr>
      </p:pic>
    </p:spTree>
    <p:extLst>
      <p:ext uri="{BB962C8B-B14F-4D97-AF65-F5344CB8AC3E}">
        <p14:creationId xmlns:p14="http://schemas.microsoft.com/office/powerpoint/2010/main" val="209366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9E7676-1762-C14B-B819-6380D6577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1ADC99-6594-504A-9C9D-AE1458B3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Acting out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6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32B4CF5-E518-E647-B8F9-41A036EEF4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11221"/>
          <a:stretch/>
        </p:blipFill>
        <p:spPr bwMode="auto">
          <a:xfrm>
            <a:off x="8229598" y="10"/>
            <a:ext cx="39624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57F5C6-EC69-2443-A599-AD113D09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 dirty="0" smtClean="0">
                <a:solidFill>
                  <a:srgbClr val="FEFFFF"/>
                </a:solidFill>
              </a:rPr>
              <a:t>Social hierarchy and the dynamics of acting out</a:t>
            </a:r>
            <a:endParaRPr lang="cs-CZ" sz="2500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25E0A-71A5-424B-9F0C-B97ACE652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866" y="2032000"/>
            <a:ext cx="7145867" cy="35320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GB" dirty="0" smtClean="0">
                <a:solidFill>
                  <a:srgbClr val="FEFFFF"/>
                </a:solidFill>
              </a:rPr>
              <a:t>We mainly act out down the social hierarchy</a:t>
            </a:r>
            <a:r>
              <a:rPr lang="cs-CZ" dirty="0">
                <a:solidFill>
                  <a:srgbClr val="FEFFFF"/>
                </a:solidFill>
              </a:rPr>
              <a:t> </a:t>
            </a:r>
            <a:endParaRPr lang="en-GB" dirty="0" smtClean="0">
              <a:solidFill>
                <a:srgbClr val="FEFFFF"/>
              </a:solidFill>
            </a:endParaRPr>
          </a:p>
          <a:p>
            <a:endParaRPr lang="cs-CZ" dirty="0">
              <a:solidFill>
                <a:srgbClr val="FEFFFF"/>
              </a:solidFill>
            </a:endParaRPr>
          </a:p>
          <a:p>
            <a:r>
              <a:rPr lang="en-GB" dirty="0" smtClean="0">
                <a:solidFill>
                  <a:srgbClr val="FEFFFF"/>
                </a:solidFill>
              </a:rPr>
              <a:t>In a stable social hierarchy, stress and its negative health outcomes accumulate at the bottom. </a:t>
            </a:r>
          </a:p>
          <a:p>
            <a:pPr marL="0" indent="0">
              <a:buNone/>
            </a:pPr>
            <a:endParaRPr lang="cs-CZ" dirty="0">
              <a:solidFill>
                <a:srgbClr val="FEFFFF"/>
              </a:solidFill>
            </a:endParaRPr>
          </a:p>
          <a:p>
            <a:r>
              <a:rPr lang="en-GB" dirty="0" smtClean="0">
                <a:solidFill>
                  <a:srgbClr val="FEFFFF"/>
                </a:solidFill>
              </a:rPr>
              <a:t>In an unstable social hierarchy, stress effects most members equally</a:t>
            </a:r>
            <a:r>
              <a:rPr lang="cs-CZ" dirty="0">
                <a:solidFill>
                  <a:srgbClr val="FEFFFF"/>
                </a:solidFill>
              </a:rPr>
              <a:t> </a:t>
            </a:r>
            <a:endParaRPr lang="en-GB" dirty="0" smtClean="0">
              <a:solidFill>
                <a:srgbClr val="FEFFFF"/>
              </a:solidFill>
            </a:endParaRPr>
          </a:p>
          <a:p>
            <a:endParaRPr lang="en-GB" dirty="0">
              <a:solidFill>
                <a:srgbClr val="FEFFFF"/>
              </a:solidFill>
            </a:endParaRPr>
          </a:p>
          <a:p>
            <a:r>
              <a:rPr lang="en-GB" dirty="0" smtClean="0">
                <a:solidFill>
                  <a:srgbClr val="FEFFFF"/>
                </a:solidFill>
              </a:rPr>
              <a:t>Poverty, social strata and the meritocracy</a:t>
            </a:r>
          </a:p>
          <a:p>
            <a:endParaRPr lang="cs-CZ" dirty="0">
              <a:solidFill>
                <a:srgbClr val="FEFFFF"/>
              </a:solidFill>
            </a:endParaRPr>
          </a:p>
          <a:p>
            <a:r>
              <a:rPr lang="en-GB" dirty="0" smtClean="0">
                <a:solidFill>
                  <a:srgbClr val="FEFFFF"/>
                </a:solidFill>
              </a:rPr>
              <a:t>Testosterone, competition and your place on the hierarchy</a:t>
            </a:r>
            <a:r>
              <a:rPr lang="cs-CZ" dirty="0" smtClean="0">
                <a:solidFill>
                  <a:srgbClr val="FEFFFF"/>
                </a:solidFill>
              </a:rPr>
              <a:t> </a:t>
            </a:r>
            <a:endParaRPr lang="cs-CZ" dirty="0">
              <a:solidFill>
                <a:srgbClr val="FEFFFF"/>
              </a:solidFill>
            </a:endParaRPr>
          </a:p>
          <a:p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1866" y="5736566"/>
            <a:ext cx="7289321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Sherman, G. D., &amp; Mehta, P. H. (2020). Stress , cortisol , and social hierarchy. </a:t>
            </a:r>
            <a:r>
              <a:rPr lang="en-GB" sz="1200" i="1" dirty="0"/>
              <a:t>Current Opinion in Psychology</a:t>
            </a:r>
            <a:r>
              <a:rPr lang="en-GB" sz="1200" dirty="0"/>
              <a:t>, </a:t>
            </a:r>
            <a:r>
              <a:rPr lang="en-GB" sz="1200" i="1" dirty="0"/>
              <a:t>33</a:t>
            </a:r>
            <a:r>
              <a:rPr lang="en-GB" sz="1200" dirty="0"/>
              <a:t>, 227–232.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doi.org/10.1016/j.copsyc.2019.09.013</a:t>
            </a:r>
            <a:endParaRPr lang="en-GB" sz="1200" dirty="0" smtClean="0"/>
          </a:p>
          <a:p>
            <a:r>
              <a:rPr lang="en-GB" sz="1200" dirty="0"/>
              <a:t>Bernal, D. R., </a:t>
            </a:r>
            <a:r>
              <a:rPr lang="en-GB" sz="1200" dirty="0" err="1"/>
              <a:t>Ho</a:t>
            </a:r>
            <a:r>
              <a:rPr lang="en-GB" sz="1200" dirty="0"/>
              <a:t>, K., Johanna, M., &amp; </a:t>
            </a:r>
            <a:r>
              <a:rPr lang="en-GB" sz="1200" dirty="0" err="1"/>
              <a:t>Niki</a:t>
            </a:r>
            <a:r>
              <a:rPr lang="en-GB" sz="1200" dirty="0"/>
              <a:t>, A. (2022). Second ‑ class citizens ? Subjective social status , acculturative stress , and immigrant well ‑ being. </a:t>
            </a:r>
            <a:r>
              <a:rPr lang="en-GB" sz="1200" i="1" dirty="0"/>
              <a:t>SN Social Sciences</a:t>
            </a:r>
            <a:r>
              <a:rPr lang="en-GB" sz="1200" dirty="0"/>
              <a:t>, </a:t>
            </a:r>
            <a:r>
              <a:rPr lang="en-GB" sz="1200" i="1" dirty="0"/>
              <a:t>2</a:t>
            </a:r>
            <a:r>
              <a:rPr lang="en-GB" sz="1200" dirty="0"/>
              <a:t>(7), 1–18. https://</a:t>
            </a:r>
            <a:r>
              <a:rPr lang="en-GB" sz="1200" dirty="0" smtClean="0"/>
              <a:t>doi.org/10.1007/s43545-022-00371-2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5172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Ideal human group size and its effects on performance: Dunbar’s number</a:t>
            </a:r>
            <a:endParaRPr lang="en-GB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293" y="2019049"/>
            <a:ext cx="8946541" cy="4195481"/>
          </a:xfrm>
        </p:spPr>
        <p:txBody>
          <a:bodyPr/>
          <a:lstStyle/>
          <a:p>
            <a:r>
              <a:rPr lang="en-GB" dirty="0" smtClean="0"/>
              <a:t>The human frontal cortex can comfortably retain information on +/- 150 individuals. </a:t>
            </a:r>
          </a:p>
          <a:p>
            <a:pPr lvl="1"/>
            <a:r>
              <a:rPr lang="en-GB" dirty="0" smtClean="0"/>
              <a:t>Over a 150 individuals the group has to either</a:t>
            </a:r>
          </a:p>
          <a:p>
            <a:pPr lvl="2"/>
            <a:r>
              <a:rPr lang="en-GB" dirty="0" smtClean="0"/>
              <a:t>Split in two</a:t>
            </a:r>
          </a:p>
          <a:p>
            <a:pPr lvl="2"/>
            <a:r>
              <a:rPr lang="en-GB" dirty="0" smtClean="0"/>
              <a:t>Develop solutions to the emerging lack of social cohesion</a:t>
            </a:r>
          </a:p>
          <a:p>
            <a:pPr lvl="3"/>
            <a:r>
              <a:rPr lang="en-GB" dirty="0" smtClean="0"/>
              <a:t>Money</a:t>
            </a:r>
          </a:p>
          <a:p>
            <a:pPr lvl="3"/>
            <a:r>
              <a:rPr lang="en-GB" dirty="0" smtClean="0"/>
              <a:t>Formal power structures</a:t>
            </a:r>
          </a:p>
          <a:p>
            <a:pPr lvl="1"/>
            <a:r>
              <a:rPr lang="en-GB" dirty="0" smtClean="0"/>
              <a:t>Steps up from 2-5, 9-12, +/- 45, +/- 150.</a:t>
            </a:r>
          </a:p>
          <a:p>
            <a:pPr lvl="2"/>
            <a:r>
              <a:rPr lang="en-GB" dirty="0" smtClean="0"/>
              <a:t>Sports teams</a:t>
            </a:r>
          </a:p>
          <a:p>
            <a:pPr lvl="2"/>
            <a:r>
              <a:rPr lang="en-GB" dirty="0" smtClean="0"/>
              <a:t>Military company</a:t>
            </a:r>
          </a:p>
          <a:p>
            <a:pPr lvl="2"/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04293" y="6380331"/>
            <a:ext cx="1002389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Dunbar, R. (2010). </a:t>
            </a:r>
            <a:r>
              <a:rPr lang="en-GB" sz="1200" i="1" dirty="0"/>
              <a:t>How Many Friends Does One Person Need?</a:t>
            </a:r>
            <a:r>
              <a:rPr lang="en-GB" sz="1200" dirty="0"/>
              <a:t> </a:t>
            </a:r>
            <a:r>
              <a:rPr lang="en-GB" sz="1200" dirty="0" smtClean="0"/>
              <a:t>Cambridge</a:t>
            </a:r>
            <a:r>
              <a:rPr lang="en-GB" sz="1200" dirty="0"/>
              <a:t>: Harvard University Press.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053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position in society and stress levels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649142"/>
          </a:xfrm>
        </p:spPr>
        <p:txBody>
          <a:bodyPr/>
          <a:lstStyle/>
          <a:p>
            <a:r>
              <a:rPr lang="en-GB" dirty="0" smtClean="0"/>
              <a:t>Village elder </a:t>
            </a:r>
          </a:p>
          <a:p>
            <a:pPr lvl="1"/>
            <a:r>
              <a:rPr lang="en-GB" dirty="0" smtClean="0"/>
              <a:t>Age and authority</a:t>
            </a:r>
          </a:p>
          <a:p>
            <a:pPr lvl="1"/>
            <a:endParaRPr lang="en-GB" dirty="0"/>
          </a:p>
          <a:p>
            <a:r>
              <a:rPr lang="en-GB" dirty="0" smtClean="0"/>
              <a:t>Power and wealth as a buffer against </a:t>
            </a:r>
            <a:r>
              <a:rPr lang="en-GB" dirty="0" smtClean="0"/>
              <a:t>stress</a:t>
            </a:r>
          </a:p>
          <a:p>
            <a:endParaRPr lang="en-GB" dirty="0"/>
          </a:p>
          <a:p>
            <a:r>
              <a:rPr lang="en-GB" dirty="0" smtClean="0"/>
              <a:t>Testosterone and position</a:t>
            </a:r>
          </a:p>
          <a:p>
            <a:pPr lvl="1"/>
            <a:r>
              <a:rPr lang="en-GB" dirty="0" smtClean="0"/>
              <a:t>The lower down the social ladder, the more supressed your testosterone levels will be.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1819" y="5978106"/>
            <a:ext cx="856603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/>
              <a:t>Sapolsky, R. M. (2017). Behave! The biology of humans at our best and worst. In </a:t>
            </a:r>
            <a:r>
              <a:rPr lang="en-GB" sz="1200" i="1"/>
              <a:t>Penguin Press</a:t>
            </a:r>
            <a:r>
              <a:rPr lang="en-GB" sz="1200"/>
              <a:t> (1st ed.). https://doi.org/10.1111/1467-8357.00356</a:t>
            </a:r>
            <a:endParaRPr lang="en-GB" sz="1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7340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4777</TotalTime>
  <Words>926</Words>
  <Application>Microsoft Office PowerPoint</Application>
  <PresentationFormat>Širokoúhlá obrazovka</PresentationFormat>
  <Paragraphs>95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Performing under Pressure; on the Biology, Psychology and Sociology of stress in high-performance professions</vt:lpstr>
      <vt:lpstr>Social stress and the problem of inbreeding</vt:lpstr>
      <vt:lpstr>Who leaves the troop?</vt:lpstr>
      <vt:lpstr>Hans Selye – The Granddaddy of stress science</vt:lpstr>
      <vt:lpstr>Do you have an outlet?</vt:lpstr>
      <vt:lpstr>Acting out</vt:lpstr>
      <vt:lpstr>Social hierarchy and the dynamics of acting out</vt:lpstr>
      <vt:lpstr>Ideal human group size and its effects on performance: Dunbar’s number</vt:lpstr>
      <vt:lpstr>Your position in society and stress levels</vt:lpstr>
      <vt:lpstr>Social connection &amp; stress modulation </vt:lpstr>
      <vt:lpstr>β-endorphin</vt:lpstr>
      <vt:lpstr>How to increase β-endorphin </vt:lpstr>
      <vt:lpstr>Oxytocin</vt:lpstr>
      <vt:lpstr>What does this mean for peak performance?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under Pressure; on the Biology, Psychology and Sociology of stress in high-performance professions</dc:title>
  <dc:creator>Mac Gillavry David William</dc:creator>
  <cp:lastModifiedBy>Mac Gillavry David William</cp:lastModifiedBy>
  <cp:revision>19</cp:revision>
  <dcterms:created xsi:type="dcterms:W3CDTF">2022-12-18T20:58:17Z</dcterms:created>
  <dcterms:modified xsi:type="dcterms:W3CDTF">2023-01-15T20:17:11Z</dcterms:modified>
</cp:coreProperties>
</file>