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70" r:id="rId3"/>
    <p:sldId id="259" r:id="rId4"/>
    <p:sldId id="264" r:id="rId5"/>
    <p:sldId id="272" r:id="rId6"/>
    <p:sldId id="271" r:id="rId7"/>
    <p:sldId id="273" r:id="rId8"/>
    <p:sldId id="274" r:id="rId9"/>
    <p:sldId id="265" r:id="rId10"/>
    <p:sldId id="275" r:id="rId11"/>
    <p:sldId id="276" r:id="rId12"/>
    <p:sldId id="262" r:id="rId13"/>
    <p:sldId id="263"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c Gillavry David William" initials="MGDW" lastIdx="2" clrIdx="0">
    <p:extLst>
      <p:ext uri="{19B8F6BF-5375-455C-9EA6-DF929625EA0E}">
        <p15:presenceInfo xmlns:p15="http://schemas.microsoft.com/office/powerpoint/2012/main" userId="S-1-5-21-1411591940-1581450243-18564361-529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2-28T20:05:06.369" idx="1">
    <p:pos x="10" y="10"/>
    <p:text/>
    <p:extLst>
      <p:ext uri="{C676402C-5697-4E1C-873F-D02D1690AC5C}">
        <p15:threadingInfo xmlns:p15="http://schemas.microsoft.com/office/powerpoint/2012/main" timeZoneBias="-6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smtClean="0"/>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smtClean="0"/>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smtClean="0"/>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smtClean="0"/>
              <a:t>Upravte styly předlohy textu.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smtClean="0"/>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smtClean="0"/>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9796027F-7875-4030-9381-8BD8C4F21935}" type="datetimeFigureOut">
              <a:rPr lang="en-US" dirty="0"/>
              <a:t>1/15/2023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smtClean="0"/>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7"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09A250-FF31-4206-8172-F9D3106AACB1}" type="datetimeFigureOut">
              <a:rPr lang="en-US" dirty="0"/>
              <a:t>1/15/2023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smtClean="0"/>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1/15/2023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oi.org/10.2147/NDT.S1961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oi.org/10.1176/appi.books.9780890425596.744053"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oi.org/10.1016/j.biopsych.2016.11.012"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oi.org/10.1007/s40474-019-00182-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16/j.pneurobio.2010.06.00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hyperlink" Target="https://doi.org/10.1002/cpp.6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154955" y="4045788"/>
            <a:ext cx="10050758" cy="1827145"/>
          </a:xfrm>
        </p:spPr>
        <p:txBody>
          <a:bodyPr/>
          <a:lstStyle/>
          <a:p>
            <a:pPr algn="ctr"/>
            <a:r>
              <a:rPr lang="en-GB" sz="4000" dirty="0"/>
              <a:t>Performing under Pressure; on the Biology, Psychology and Sociology of stress in high-performance professions</a:t>
            </a:r>
          </a:p>
        </p:txBody>
      </p:sp>
      <p:sp>
        <p:nvSpPr>
          <p:cNvPr id="3" name="Podnadpis 2"/>
          <p:cNvSpPr>
            <a:spLocks noGrp="1"/>
          </p:cNvSpPr>
          <p:nvPr>
            <p:ph type="subTitle" idx="1"/>
          </p:nvPr>
        </p:nvSpPr>
        <p:spPr>
          <a:xfrm>
            <a:off x="1154955" y="6002330"/>
            <a:ext cx="8825658" cy="605504"/>
          </a:xfrm>
        </p:spPr>
        <p:txBody>
          <a:bodyPr>
            <a:noAutofit/>
          </a:bodyPr>
          <a:lstStyle/>
          <a:p>
            <a:r>
              <a:rPr lang="en-GB" sz="1800" dirty="0">
                <a:solidFill>
                  <a:schemeClr val="bg2">
                    <a:lumMod val="60000"/>
                    <a:lumOff val="40000"/>
                  </a:schemeClr>
                </a:solidFill>
              </a:rPr>
              <a:t>V</a:t>
            </a:r>
            <a:r>
              <a:rPr lang="en-GB" sz="1800" dirty="0" smtClean="0">
                <a:solidFill>
                  <a:schemeClr val="bg2">
                    <a:lumMod val="60000"/>
                    <a:lumOff val="40000"/>
                  </a:schemeClr>
                </a:solidFill>
              </a:rPr>
              <a:t> - </a:t>
            </a:r>
            <a:r>
              <a:rPr lang="en-GB" sz="1800" dirty="0">
                <a:solidFill>
                  <a:schemeClr val="bg2">
                    <a:lumMod val="60000"/>
                    <a:lumOff val="40000"/>
                  </a:schemeClr>
                </a:solidFill>
              </a:rPr>
              <a:t>Stress related disorders and what they can teach us about performance </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286" y="45682"/>
            <a:ext cx="3600096" cy="4000106"/>
          </a:xfrm>
          <a:prstGeom prst="rect">
            <a:avLst/>
          </a:prstGeom>
        </p:spPr>
      </p:pic>
    </p:spTree>
    <p:extLst>
      <p:ext uri="{BB962C8B-B14F-4D97-AF65-F5344CB8AC3E}">
        <p14:creationId xmlns:p14="http://schemas.microsoft.com/office/powerpoint/2010/main" val="3598431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6815" y="452718"/>
            <a:ext cx="9654019" cy="1400530"/>
          </a:xfrm>
        </p:spPr>
        <p:txBody>
          <a:bodyPr/>
          <a:lstStyle/>
          <a:p>
            <a:r>
              <a:rPr lang="en-GB" sz="3600" dirty="0"/>
              <a:t>Stress in </a:t>
            </a:r>
            <a:r>
              <a:rPr lang="en-GB" sz="3600" dirty="0" smtClean="0"/>
              <a:t>mental </a:t>
            </a:r>
            <a:r>
              <a:rPr lang="en-GB" sz="3600" dirty="0"/>
              <a:t>disorders </a:t>
            </a:r>
            <a:r>
              <a:rPr lang="en-GB" sz="3600" dirty="0" smtClean="0"/>
              <a:t>II: the trigger and accelerator</a:t>
            </a:r>
            <a:endParaRPr lang="en-GB" sz="3600" dirty="0"/>
          </a:p>
        </p:txBody>
      </p:sp>
      <p:sp>
        <p:nvSpPr>
          <p:cNvPr id="3" name="Zástupný symbol pro obsah 2"/>
          <p:cNvSpPr>
            <a:spLocks noGrp="1"/>
          </p:cNvSpPr>
          <p:nvPr>
            <p:ph idx="1"/>
          </p:nvPr>
        </p:nvSpPr>
        <p:spPr>
          <a:xfrm>
            <a:off x="1103312" y="2052919"/>
            <a:ext cx="8946541" cy="3217822"/>
          </a:xfrm>
        </p:spPr>
        <p:txBody>
          <a:bodyPr/>
          <a:lstStyle/>
          <a:p>
            <a:r>
              <a:rPr lang="en-GB" dirty="0" smtClean="0"/>
              <a:t>Major depression</a:t>
            </a:r>
          </a:p>
          <a:p>
            <a:pPr marL="0" indent="0">
              <a:buNone/>
            </a:pPr>
            <a:endParaRPr lang="en-GB" dirty="0" smtClean="0"/>
          </a:p>
          <a:p>
            <a:pPr lvl="1"/>
            <a:r>
              <a:rPr lang="en-GB" dirty="0" smtClean="0"/>
              <a:t>Strong evidence for a genetic predisposition</a:t>
            </a:r>
          </a:p>
          <a:p>
            <a:pPr lvl="1"/>
            <a:endParaRPr lang="en-GB" dirty="0" smtClean="0"/>
          </a:p>
          <a:p>
            <a:pPr lvl="1"/>
            <a:r>
              <a:rPr lang="en-GB" dirty="0" smtClean="0"/>
              <a:t>Stress triggers the disorder (3-4 episodes of severe prolonged stress)</a:t>
            </a:r>
          </a:p>
          <a:p>
            <a:pPr lvl="1"/>
            <a:endParaRPr lang="en-GB" dirty="0" smtClean="0"/>
          </a:p>
          <a:p>
            <a:pPr lvl="1"/>
            <a:r>
              <a:rPr lang="en-GB" dirty="0" smtClean="0"/>
              <a:t>After the first episode it becomes much easier to trigger the next one</a:t>
            </a:r>
          </a:p>
          <a:p>
            <a:pPr lvl="1"/>
            <a:endParaRPr lang="en-GB" dirty="0"/>
          </a:p>
        </p:txBody>
      </p:sp>
      <p:sp>
        <p:nvSpPr>
          <p:cNvPr id="4" name="TextovéPole 3"/>
          <p:cNvSpPr txBox="1"/>
          <p:nvPr/>
        </p:nvSpPr>
        <p:spPr>
          <a:xfrm>
            <a:off x="1103312" y="6081622"/>
            <a:ext cx="8946653" cy="461665"/>
          </a:xfrm>
          <a:prstGeom prst="rect">
            <a:avLst/>
          </a:prstGeom>
          <a:noFill/>
          <a:ln>
            <a:solidFill>
              <a:schemeClr val="bg1"/>
            </a:solidFill>
          </a:ln>
        </p:spPr>
        <p:txBody>
          <a:bodyPr wrap="square" rtlCol="0">
            <a:spAutoFit/>
          </a:bodyPr>
          <a:lstStyle/>
          <a:p>
            <a:r>
              <a:rPr lang="en-GB" sz="1200"/>
              <a:t>American Psychiatric Association. (2013). Diagnostic and statistical manual of mental disorders (5th. In </a:t>
            </a:r>
            <a:r>
              <a:rPr lang="en-GB" sz="1200" i="1"/>
              <a:t>American Journal of Psychiatry</a:t>
            </a:r>
            <a:r>
              <a:rPr lang="en-GB" sz="1200"/>
              <a:t>. https://doi.org/10.1176/appi.books.9780890425596.744053</a:t>
            </a:r>
            <a:endParaRPr lang="en-GB" sz="1200">
              <a:effectLst/>
            </a:endParaRPr>
          </a:p>
        </p:txBody>
      </p:sp>
    </p:spTree>
    <p:extLst>
      <p:ext uri="{BB962C8B-B14F-4D97-AF65-F5344CB8AC3E}">
        <p14:creationId xmlns:p14="http://schemas.microsoft.com/office/powerpoint/2010/main" val="121882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Symptoms and importance to stress research</a:t>
            </a:r>
            <a:endParaRPr lang="en-GB" dirty="0"/>
          </a:p>
        </p:txBody>
      </p:sp>
      <p:sp>
        <p:nvSpPr>
          <p:cNvPr id="3" name="Zástupný symbol pro obsah 2"/>
          <p:cNvSpPr>
            <a:spLocks noGrp="1"/>
          </p:cNvSpPr>
          <p:nvPr>
            <p:ph idx="1"/>
          </p:nvPr>
        </p:nvSpPr>
        <p:spPr>
          <a:xfrm>
            <a:off x="1103312" y="2052919"/>
            <a:ext cx="8946541" cy="2898644"/>
          </a:xfrm>
        </p:spPr>
        <p:txBody>
          <a:bodyPr/>
          <a:lstStyle/>
          <a:p>
            <a:r>
              <a:rPr lang="en-GB" dirty="0"/>
              <a:t>The inability to get back on your feet after a period of grieving</a:t>
            </a:r>
          </a:p>
          <a:p>
            <a:endParaRPr lang="en-GB" dirty="0"/>
          </a:p>
          <a:p>
            <a:pPr lvl="1"/>
            <a:r>
              <a:rPr lang="en-GB" dirty="0" smtClean="0"/>
              <a:t>Symptom clusters </a:t>
            </a:r>
            <a:endParaRPr lang="en-GB" dirty="0"/>
          </a:p>
          <a:p>
            <a:pPr lvl="2"/>
            <a:r>
              <a:rPr lang="en-GB" dirty="0"/>
              <a:t>Psychomotor retardation (noradrenergic disruption)</a:t>
            </a:r>
          </a:p>
          <a:p>
            <a:pPr lvl="2"/>
            <a:r>
              <a:rPr lang="en-GB" dirty="0"/>
              <a:t>Anhedonia (dopaminergic disruption)</a:t>
            </a:r>
          </a:p>
          <a:p>
            <a:pPr lvl="2"/>
            <a:r>
              <a:rPr lang="en-GB" dirty="0"/>
              <a:t>The inability to find comfort (serotonergic disruption)</a:t>
            </a:r>
          </a:p>
          <a:p>
            <a:endParaRPr lang="en-GB" dirty="0"/>
          </a:p>
        </p:txBody>
      </p:sp>
      <p:sp>
        <p:nvSpPr>
          <p:cNvPr id="4" name="TextovéPole 3"/>
          <p:cNvSpPr txBox="1"/>
          <p:nvPr/>
        </p:nvSpPr>
        <p:spPr>
          <a:xfrm>
            <a:off x="896278" y="4964182"/>
            <a:ext cx="10249050" cy="1754326"/>
          </a:xfrm>
          <a:prstGeom prst="rect">
            <a:avLst/>
          </a:prstGeom>
          <a:noFill/>
          <a:ln>
            <a:solidFill>
              <a:schemeClr val="bg1"/>
            </a:solidFill>
          </a:ln>
        </p:spPr>
        <p:txBody>
          <a:bodyPr wrap="square" rtlCol="0">
            <a:spAutoFit/>
          </a:bodyPr>
          <a:lstStyle/>
          <a:p>
            <a:r>
              <a:rPr lang="en-GB" sz="1200" dirty="0" err="1"/>
              <a:t>Moret</a:t>
            </a:r>
            <a:r>
              <a:rPr lang="en-GB" sz="1200" dirty="0"/>
              <a:t>, C., &amp; Briley, M. (2011). The importance of norepinephrine in depression. </a:t>
            </a:r>
            <a:r>
              <a:rPr lang="en-GB" sz="1200" i="1" dirty="0"/>
              <a:t>Neuropsychiatric Disease and Treatment</a:t>
            </a:r>
            <a:r>
              <a:rPr lang="en-GB" sz="1200" dirty="0"/>
              <a:t>, </a:t>
            </a:r>
            <a:r>
              <a:rPr lang="en-GB" sz="1200" i="1" dirty="0"/>
              <a:t>7</a:t>
            </a:r>
            <a:r>
              <a:rPr lang="en-GB" sz="1200" dirty="0"/>
              <a:t>(SUPPL.), 9–13. </a:t>
            </a:r>
            <a:r>
              <a:rPr lang="en-GB" sz="1200" dirty="0">
                <a:hlinkClick r:id="rId2"/>
              </a:rPr>
              <a:t>https://</a:t>
            </a:r>
            <a:r>
              <a:rPr lang="en-GB" sz="1200" dirty="0" smtClean="0">
                <a:hlinkClick r:id="rId2"/>
              </a:rPr>
              <a:t>doi.org/10.2147/NDT.S19619</a:t>
            </a:r>
            <a:endParaRPr lang="en-GB" sz="1200" dirty="0" smtClean="0"/>
          </a:p>
          <a:p>
            <a:r>
              <a:rPr lang="en-GB" sz="1200" dirty="0"/>
              <a:t>Lutz, P. (2018). </a:t>
            </a:r>
            <a:r>
              <a:rPr lang="en-GB" sz="1200" i="1" dirty="0"/>
              <a:t>The opioid system and the social brain : implications for depression and suicide</a:t>
            </a:r>
            <a:r>
              <a:rPr lang="en-GB" sz="1200" dirty="0"/>
              <a:t>. (February), 1–13. https://doi.org/10.1002/jnr.24269</a:t>
            </a:r>
          </a:p>
          <a:p>
            <a:r>
              <a:rPr lang="en-GB" sz="1200" dirty="0" err="1"/>
              <a:t>Weele</a:t>
            </a:r>
            <a:r>
              <a:rPr lang="en-GB" sz="1200" dirty="0"/>
              <a:t>, C. M. V., </a:t>
            </a:r>
            <a:r>
              <a:rPr lang="en-GB" sz="1200" dirty="0" err="1"/>
              <a:t>Siciliano</a:t>
            </a:r>
            <a:r>
              <a:rPr lang="en-GB" sz="1200" dirty="0"/>
              <a:t>, C. A., &amp; </a:t>
            </a:r>
            <a:r>
              <a:rPr lang="en-GB" sz="1200" dirty="0" err="1"/>
              <a:t>Tye</a:t>
            </a:r>
            <a:r>
              <a:rPr lang="en-GB" sz="1200" dirty="0"/>
              <a:t>, K. M. (2019). Dopamine tunes prefrontal outputs to orchestrate aversive processing. </a:t>
            </a:r>
            <a:r>
              <a:rPr lang="en-GB" sz="1200" i="1" dirty="0"/>
              <a:t>Brain Research</a:t>
            </a:r>
            <a:r>
              <a:rPr lang="en-GB" sz="1200" dirty="0"/>
              <a:t>, </a:t>
            </a:r>
            <a:r>
              <a:rPr lang="en-GB" sz="1200" i="1" dirty="0"/>
              <a:t>1713</a:t>
            </a:r>
            <a:r>
              <a:rPr lang="en-GB" sz="1200" dirty="0"/>
              <a:t>(August 2018), 16–31. https://doi.org/10.1016/j.brainres.2018.11.044</a:t>
            </a:r>
          </a:p>
          <a:p>
            <a:r>
              <a:rPr lang="en-GB" sz="1200" dirty="0"/>
              <a:t>Kilpatrick, D. G., </a:t>
            </a:r>
            <a:r>
              <a:rPr lang="en-GB" sz="1200" dirty="0" err="1"/>
              <a:t>Ph</a:t>
            </a:r>
            <a:r>
              <a:rPr lang="en-GB" sz="1200" dirty="0"/>
              <a:t>, D., </a:t>
            </a:r>
            <a:r>
              <a:rPr lang="en-GB" sz="1200" dirty="0" err="1"/>
              <a:t>Koenen</a:t>
            </a:r>
            <a:r>
              <a:rPr lang="en-GB" sz="1200" dirty="0"/>
              <a:t>, K. C., </a:t>
            </a:r>
            <a:r>
              <a:rPr lang="en-GB" sz="1200" dirty="0" err="1"/>
              <a:t>Ph</a:t>
            </a:r>
            <a:r>
              <a:rPr lang="en-GB" sz="1200" dirty="0"/>
              <a:t>, D., Ruggiero, K. J., </a:t>
            </a:r>
            <a:r>
              <a:rPr lang="en-GB" sz="1200" dirty="0" err="1"/>
              <a:t>Ph</a:t>
            </a:r>
            <a:r>
              <a:rPr lang="en-GB" sz="1200" dirty="0"/>
              <a:t>, D., … Gelernter, J. (2007). The Serotonin Transporter Genotype and Social Support and Moderation of Posttraumatic Stress Disorder and Depression in Hurricane-Exposed Adults. </a:t>
            </a:r>
            <a:r>
              <a:rPr lang="en-GB" sz="1200" i="1" dirty="0"/>
              <a:t>American Journal of Psychiatry</a:t>
            </a:r>
            <a:r>
              <a:rPr lang="en-GB" sz="1200" dirty="0"/>
              <a:t>, </a:t>
            </a:r>
            <a:r>
              <a:rPr lang="en-GB" sz="1200" i="1" dirty="0"/>
              <a:t>164</a:t>
            </a:r>
            <a:r>
              <a:rPr lang="en-GB" sz="1200" dirty="0"/>
              <a:t>(November), 1693–1699</a:t>
            </a:r>
            <a:r>
              <a:rPr lang="en-GB" sz="1200" dirty="0" smtClean="0"/>
              <a:t>.</a:t>
            </a:r>
            <a:endParaRPr lang="en-GB" sz="1200" dirty="0"/>
          </a:p>
        </p:txBody>
      </p:sp>
    </p:spTree>
    <p:extLst>
      <p:ext uri="{BB962C8B-B14F-4D97-AF65-F5344CB8AC3E}">
        <p14:creationId xmlns:p14="http://schemas.microsoft.com/office/powerpoint/2010/main" val="1500382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sz="3600" dirty="0" smtClean="0"/>
              <a:t>Stress induced mental disorders </a:t>
            </a:r>
            <a:r>
              <a:rPr lang="en-GB" sz="3600" dirty="0" smtClean="0"/>
              <a:t>III: disorders in which stress is the defining feature</a:t>
            </a:r>
            <a:endParaRPr lang="en-GB" sz="3600" dirty="0"/>
          </a:p>
        </p:txBody>
      </p:sp>
      <p:sp>
        <p:nvSpPr>
          <p:cNvPr id="3" name="Zástupný symbol pro obsah 2"/>
          <p:cNvSpPr>
            <a:spLocks noGrp="1"/>
          </p:cNvSpPr>
          <p:nvPr>
            <p:ph idx="1"/>
          </p:nvPr>
        </p:nvSpPr>
        <p:spPr>
          <a:xfrm>
            <a:off x="1104293" y="2423854"/>
            <a:ext cx="8946541" cy="3062546"/>
          </a:xfrm>
        </p:spPr>
        <p:txBody>
          <a:bodyPr>
            <a:normAutofit/>
          </a:bodyPr>
          <a:lstStyle/>
          <a:p>
            <a:r>
              <a:rPr lang="en-GB" dirty="0" smtClean="0"/>
              <a:t>Post-traumatic stress disorder</a:t>
            </a:r>
          </a:p>
          <a:p>
            <a:pPr lvl="1"/>
            <a:r>
              <a:rPr lang="en-GB" dirty="0" smtClean="0"/>
              <a:t>Reaction </a:t>
            </a:r>
            <a:r>
              <a:rPr lang="en-GB" dirty="0" smtClean="0"/>
              <a:t>to extreme stressor</a:t>
            </a:r>
          </a:p>
          <a:p>
            <a:pPr lvl="2"/>
            <a:r>
              <a:rPr lang="en-GB" dirty="0" smtClean="0"/>
              <a:t>Acute or repeated exposure</a:t>
            </a:r>
          </a:p>
          <a:p>
            <a:pPr lvl="1"/>
            <a:r>
              <a:rPr lang="en-GB" dirty="0" smtClean="0"/>
              <a:t>Hypervigilance</a:t>
            </a:r>
          </a:p>
          <a:p>
            <a:pPr lvl="1"/>
            <a:r>
              <a:rPr lang="en-GB" dirty="0" smtClean="0"/>
              <a:t>Flashbacks and intrusive thoughts</a:t>
            </a:r>
          </a:p>
          <a:p>
            <a:pPr lvl="1"/>
            <a:r>
              <a:rPr lang="en-GB" dirty="0" smtClean="0"/>
              <a:t>Nightmares</a:t>
            </a:r>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p:txBody>
      </p:sp>
      <p:sp>
        <p:nvSpPr>
          <p:cNvPr id="4" name="TextovéPole 3"/>
          <p:cNvSpPr txBox="1"/>
          <p:nvPr/>
        </p:nvSpPr>
        <p:spPr>
          <a:xfrm>
            <a:off x="1164566" y="5684808"/>
            <a:ext cx="9721970" cy="830997"/>
          </a:xfrm>
          <a:prstGeom prst="rect">
            <a:avLst/>
          </a:prstGeom>
          <a:noFill/>
          <a:ln>
            <a:solidFill>
              <a:schemeClr val="bg1"/>
            </a:solidFill>
          </a:ln>
        </p:spPr>
        <p:txBody>
          <a:bodyPr wrap="square" rtlCol="0">
            <a:spAutoFit/>
          </a:bodyPr>
          <a:lstStyle/>
          <a:p>
            <a:r>
              <a:rPr lang="en-GB" sz="1200" dirty="0" smtClean="0"/>
              <a:t>American Psychiatric Association. (2013). Diagnostic and statistical manual of mental disorders (5th. In </a:t>
            </a:r>
            <a:r>
              <a:rPr lang="en-GB" sz="1200" i="1" dirty="0" smtClean="0"/>
              <a:t>American Journal of Psychiatry</a:t>
            </a:r>
            <a:r>
              <a:rPr lang="en-GB" sz="1200" dirty="0" smtClean="0"/>
              <a:t>. </a:t>
            </a:r>
            <a:r>
              <a:rPr lang="en-GB" sz="1200" dirty="0" smtClean="0">
                <a:hlinkClick r:id="rId2"/>
              </a:rPr>
              <a:t>https://doi.org/10.1176/appi.books.9780890425596.744053</a:t>
            </a:r>
            <a:endParaRPr lang="en-GB" sz="1200" dirty="0" smtClean="0"/>
          </a:p>
          <a:p>
            <a:r>
              <a:rPr lang="en-GB" sz="1200" dirty="0"/>
              <a:t>World Health Organization. (1993). </a:t>
            </a:r>
            <a:r>
              <a:rPr lang="en-GB" sz="1200" i="1" dirty="0"/>
              <a:t>The ICD-10 classification of mental and behavioural disorders: Diagnostic criteria for research</a:t>
            </a:r>
            <a:r>
              <a:rPr lang="en-GB" sz="1200" dirty="0"/>
              <a:t> (pp. 155–157). pp. 155–157. https://doi.org/10.1002/1520-6505(2000)9:5&lt;201::</a:t>
            </a:r>
            <a:r>
              <a:rPr lang="en-GB" sz="1200" dirty="0" smtClean="0"/>
              <a:t>AID-EVAN2&gt;3.3.CO;2-P</a:t>
            </a:r>
            <a:endParaRPr lang="en-GB" sz="1200" dirty="0"/>
          </a:p>
        </p:txBody>
      </p:sp>
    </p:spTree>
    <p:extLst>
      <p:ext uri="{BB962C8B-B14F-4D97-AF65-F5344CB8AC3E}">
        <p14:creationId xmlns:p14="http://schemas.microsoft.com/office/powerpoint/2010/main" val="3140105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46111" y="452718"/>
            <a:ext cx="9404723" cy="815366"/>
          </a:xfrm>
        </p:spPr>
        <p:txBody>
          <a:bodyPr/>
          <a:lstStyle/>
          <a:p>
            <a:r>
              <a:rPr lang="en-GB" dirty="0" smtClean="0"/>
              <a:t>Neuromodulators involved in PTSD</a:t>
            </a:r>
            <a:endParaRPr lang="en-GB" dirty="0"/>
          </a:p>
        </p:txBody>
      </p:sp>
      <p:sp>
        <p:nvSpPr>
          <p:cNvPr id="3" name="Zástupný symbol pro obsah 2"/>
          <p:cNvSpPr>
            <a:spLocks noGrp="1"/>
          </p:cNvSpPr>
          <p:nvPr>
            <p:ph idx="1"/>
          </p:nvPr>
        </p:nvSpPr>
        <p:spPr>
          <a:xfrm>
            <a:off x="1103312" y="1518249"/>
            <a:ext cx="8946541" cy="3234905"/>
          </a:xfrm>
        </p:spPr>
        <p:txBody>
          <a:bodyPr>
            <a:normAutofit fontScale="92500" lnSpcReduction="20000"/>
          </a:bodyPr>
          <a:lstStyle/>
          <a:p>
            <a:r>
              <a:rPr lang="en-GB" dirty="0" smtClean="0"/>
              <a:t>Noradrenaline &amp; the locus </a:t>
            </a:r>
            <a:r>
              <a:rPr lang="en-GB" dirty="0" err="1" smtClean="0"/>
              <a:t>coeruleus</a:t>
            </a:r>
            <a:endParaRPr lang="en-GB" dirty="0" smtClean="0"/>
          </a:p>
          <a:p>
            <a:endParaRPr lang="en-GB" dirty="0"/>
          </a:p>
          <a:p>
            <a:r>
              <a:rPr lang="en-GB" dirty="0" smtClean="0"/>
              <a:t>Dopamine</a:t>
            </a:r>
          </a:p>
          <a:p>
            <a:endParaRPr lang="en-GB" dirty="0" smtClean="0"/>
          </a:p>
          <a:p>
            <a:r>
              <a:rPr lang="el-GR" dirty="0" smtClean="0"/>
              <a:t>β</a:t>
            </a:r>
            <a:r>
              <a:rPr lang="en-GB" dirty="0" smtClean="0"/>
              <a:t>-endorphin </a:t>
            </a:r>
          </a:p>
          <a:p>
            <a:pPr lvl="1"/>
            <a:r>
              <a:rPr lang="en-GB" dirty="0" smtClean="0"/>
              <a:t>Morphine</a:t>
            </a:r>
          </a:p>
          <a:p>
            <a:pPr lvl="1"/>
            <a:r>
              <a:rPr lang="en-GB" dirty="0" smtClean="0"/>
              <a:t>Post-combat delayed onset</a:t>
            </a:r>
          </a:p>
          <a:p>
            <a:pPr lvl="1"/>
            <a:endParaRPr lang="en-GB" dirty="0"/>
          </a:p>
          <a:p>
            <a:r>
              <a:rPr lang="en-GB" dirty="0" smtClean="0"/>
              <a:t>Oxytocin</a:t>
            </a:r>
            <a:endParaRPr lang="en-GB" dirty="0"/>
          </a:p>
        </p:txBody>
      </p:sp>
      <p:sp>
        <p:nvSpPr>
          <p:cNvPr id="4" name="TextovéPole 3"/>
          <p:cNvSpPr txBox="1"/>
          <p:nvPr/>
        </p:nvSpPr>
        <p:spPr>
          <a:xfrm>
            <a:off x="646111" y="5003319"/>
            <a:ext cx="11335108" cy="1754326"/>
          </a:xfrm>
          <a:prstGeom prst="rect">
            <a:avLst/>
          </a:prstGeom>
          <a:noFill/>
          <a:ln>
            <a:solidFill>
              <a:schemeClr val="bg1"/>
            </a:solidFill>
          </a:ln>
        </p:spPr>
        <p:txBody>
          <a:bodyPr wrap="square" rtlCol="0">
            <a:spAutoFit/>
          </a:bodyPr>
          <a:lstStyle/>
          <a:p>
            <a:r>
              <a:rPr lang="en-GB" sz="1200" dirty="0"/>
              <a:t>van </a:t>
            </a:r>
            <a:r>
              <a:rPr lang="en-GB" sz="1200" dirty="0" err="1"/>
              <a:t>Zuiden</a:t>
            </a:r>
            <a:r>
              <a:rPr lang="en-GB" sz="1200" dirty="0"/>
              <a:t>, M., </a:t>
            </a:r>
            <a:r>
              <a:rPr lang="en-GB" sz="1200" dirty="0" err="1"/>
              <a:t>Frijling</a:t>
            </a:r>
            <a:r>
              <a:rPr lang="en-GB" sz="1200" dirty="0"/>
              <a:t>, J. L., </a:t>
            </a:r>
            <a:r>
              <a:rPr lang="en-GB" sz="1200" dirty="0" err="1"/>
              <a:t>Nawijn</a:t>
            </a:r>
            <a:r>
              <a:rPr lang="en-GB" sz="1200" dirty="0"/>
              <a:t>, L., Koch, S. B. J., Goslings, J. C., </a:t>
            </a:r>
            <a:r>
              <a:rPr lang="en-GB" sz="1200" dirty="0" err="1"/>
              <a:t>Luitse</a:t>
            </a:r>
            <a:r>
              <a:rPr lang="en-GB" sz="1200" dirty="0"/>
              <a:t>, J. S., … </a:t>
            </a:r>
            <a:r>
              <a:rPr lang="en-GB" sz="1200" dirty="0" err="1"/>
              <a:t>Olff</a:t>
            </a:r>
            <a:r>
              <a:rPr lang="en-GB" sz="1200" dirty="0"/>
              <a:t>, M. (2017). Intranasal Oxytocin to Prevent Posttraumatic Stress Disorder Symptoms: A Randomized Controlled Trial in Emergency Department Patients. </a:t>
            </a:r>
            <a:r>
              <a:rPr lang="en-GB" sz="1200" i="1" dirty="0"/>
              <a:t>Biological Psychiatry</a:t>
            </a:r>
            <a:r>
              <a:rPr lang="en-GB" sz="1200" dirty="0"/>
              <a:t>, </a:t>
            </a:r>
            <a:r>
              <a:rPr lang="en-GB" sz="1200" i="1" dirty="0"/>
              <a:t>81</a:t>
            </a:r>
            <a:r>
              <a:rPr lang="en-GB" sz="1200" dirty="0"/>
              <a:t>(12), 1030–1040. </a:t>
            </a:r>
            <a:r>
              <a:rPr lang="en-GB" sz="1200" dirty="0">
                <a:hlinkClick r:id="rId2"/>
              </a:rPr>
              <a:t>https://</a:t>
            </a:r>
            <a:r>
              <a:rPr lang="en-GB" sz="1200" dirty="0" smtClean="0">
                <a:hlinkClick r:id="rId2"/>
              </a:rPr>
              <a:t>doi.org/10.1016/j.biopsych.2016.11.012</a:t>
            </a:r>
            <a:endParaRPr lang="en-GB" sz="1200" dirty="0" smtClean="0"/>
          </a:p>
          <a:p>
            <a:r>
              <a:rPr lang="en-GB" sz="1200" dirty="0" err="1"/>
              <a:t>Ullrich</a:t>
            </a:r>
            <a:r>
              <a:rPr lang="en-GB" sz="1200" dirty="0"/>
              <a:t>, D., &amp; Mac </a:t>
            </a:r>
            <a:r>
              <a:rPr lang="en-GB" sz="1200" dirty="0" err="1"/>
              <a:t>Gillavry</a:t>
            </a:r>
            <a:r>
              <a:rPr lang="en-GB" sz="1200" dirty="0"/>
              <a:t>, D. W. (2021). Mini-review : A possible role for </a:t>
            </a:r>
            <a:r>
              <a:rPr lang="en-GB" sz="1200" dirty="0" err="1"/>
              <a:t>galanin</a:t>
            </a:r>
            <a:r>
              <a:rPr lang="en-GB" sz="1200" dirty="0"/>
              <a:t> in post-traumatic stress disorder. </a:t>
            </a:r>
            <a:r>
              <a:rPr lang="en-GB" sz="1200" i="1" dirty="0"/>
              <a:t>Neuroscience Letters</a:t>
            </a:r>
            <a:r>
              <a:rPr lang="en-GB" sz="1200" dirty="0"/>
              <a:t>, </a:t>
            </a:r>
            <a:r>
              <a:rPr lang="en-GB" sz="1200" i="1" dirty="0"/>
              <a:t>756</a:t>
            </a:r>
            <a:r>
              <a:rPr lang="en-GB" sz="1200" dirty="0"/>
              <a:t>(May), 135980. https://doi.org/10.1016/j.neulet.2021.135980</a:t>
            </a:r>
          </a:p>
          <a:p>
            <a:r>
              <a:rPr lang="en-GB" sz="1200" dirty="0"/>
              <a:t>Lee, J. C., Wang, L. P., &amp; </a:t>
            </a:r>
            <a:r>
              <a:rPr lang="en-GB" sz="1200" dirty="0" err="1"/>
              <a:t>Tsien</a:t>
            </a:r>
            <a:r>
              <a:rPr lang="en-GB" sz="1200" dirty="0"/>
              <a:t>, J. Z. (2016). Dopamine rebound-excitation theory: Putting brakes on PTSD. </a:t>
            </a:r>
            <a:r>
              <a:rPr lang="en-GB" sz="1200" i="1" dirty="0"/>
              <a:t>Frontiers in Psychiatry</a:t>
            </a:r>
            <a:r>
              <a:rPr lang="en-GB" sz="1200" dirty="0"/>
              <a:t>, </a:t>
            </a:r>
            <a:r>
              <a:rPr lang="en-GB" sz="1200" i="1" dirty="0"/>
              <a:t>7</a:t>
            </a:r>
            <a:r>
              <a:rPr lang="en-GB" sz="1200" dirty="0"/>
              <a:t>(SEP). https://doi.org/10.3389/fpsyt.2016.00163</a:t>
            </a:r>
          </a:p>
          <a:p>
            <a:r>
              <a:rPr lang="en-GB" sz="1200" dirty="0"/>
              <a:t>Pan, X., </a:t>
            </a:r>
            <a:r>
              <a:rPr lang="en-GB" sz="1200" dirty="0" err="1"/>
              <a:t>Kaminga</a:t>
            </a:r>
            <a:r>
              <a:rPr lang="en-GB" sz="1200" dirty="0"/>
              <a:t>, A. C., Wen, S. W., &amp; Liu, A. (2018). </a:t>
            </a:r>
            <a:r>
              <a:rPr lang="en-GB" sz="1200" dirty="0" err="1"/>
              <a:t>Catecholamines</a:t>
            </a:r>
            <a:r>
              <a:rPr lang="en-GB" sz="1200" dirty="0"/>
              <a:t> in post-traumatic stress disorder: A systematic review and meta-analysis. </a:t>
            </a:r>
            <a:r>
              <a:rPr lang="en-GB" sz="1200" i="1" dirty="0"/>
              <a:t>Frontiers in Molecular Neuroscience</a:t>
            </a:r>
            <a:r>
              <a:rPr lang="en-GB" sz="1200" dirty="0"/>
              <a:t>, </a:t>
            </a:r>
            <a:r>
              <a:rPr lang="en-GB" sz="1200" i="1" dirty="0"/>
              <a:t>11</a:t>
            </a:r>
            <a:r>
              <a:rPr lang="en-GB" sz="1200" dirty="0"/>
              <a:t>(December). https://</a:t>
            </a:r>
            <a:r>
              <a:rPr lang="en-GB" sz="1200" dirty="0" smtClean="0"/>
              <a:t>doi.org/10.3389/fnmol.2018.00450</a:t>
            </a:r>
            <a:endParaRPr lang="en-GB" sz="1200" dirty="0"/>
          </a:p>
        </p:txBody>
      </p:sp>
    </p:spTree>
    <p:extLst>
      <p:ext uri="{BB962C8B-B14F-4D97-AF65-F5344CB8AC3E}">
        <p14:creationId xmlns:p14="http://schemas.microsoft.com/office/powerpoint/2010/main" val="288126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Relevance to peak performance</a:t>
            </a:r>
            <a:endParaRPr lang="en-GB" dirty="0"/>
          </a:p>
        </p:txBody>
      </p:sp>
      <p:sp>
        <p:nvSpPr>
          <p:cNvPr id="3" name="Zástupný symbol pro obsah 2"/>
          <p:cNvSpPr>
            <a:spLocks noGrp="1"/>
          </p:cNvSpPr>
          <p:nvPr>
            <p:ph idx="1"/>
          </p:nvPr>
        </p:nvSpPr>
        <p:spPr>
          <a:xfrm>
            <a:off x="1103313" y="1853248"/>
            <a:ext cx="5582160" cy="4395151"/>
          </a:xfrm>
        </p:spPr>
        <p:txBody>
          <a:bodyPr>
            <a:normAutofit fontScale="85000" lnSpcReduction="20000"/>
          </a:bodyPr>
          <a:lstStyle/>
          <a:p>
            <a:r>
              <a:rPr lang="en-GB" dirty="0" smtClean="0"/>
              <a:t>Most mental disorders, except perhaps under certain specific circumstances PTSD, are detrimental to peak performance.</a:t>
            </a:r>
          </a:p>
          <a:p>
            <a:endParaRPr lang="en-GB" dirty="0"/>
          </a:p>
          <a:p>
            <a:pPr lvl="1"/>
            <a:r>
              <a:rPr lang="en-GB" dirty="0" smtClean="0"/>
              <a:t>Dopamine and noradrenaline disruption can massively affect physical and mental output. </a:t>
            </a:r>
          </a:p>
          <a:p>
            <a:pPr lvl="1"/>
            <a:endParaRPr lang="en-GB" dirty="0"/>
          </a:p>
          <a:p>
            <a:pPr lvl="1"/>
            <a:r>
              <a:rPr lang="en-GB" dirty="0" smtClean="0"/>
              <a:t>Conversely, practices that raise reactivity or sensitivity of these neuromodulators can thus protect or even boost output</a:t>
            </a:r>
          </a:p>
          <a:p>
            <a:pPr lvl="2"/>
            <a:r>
              <a:rPr lang="en-GB" dirty="0" smtClean="0"/>
              <a:t>Cold exposure (see lecture 6)</a:t>
            </a:r>
          </a:p>
          <a:p>
            <a:pPr lvl="2"/>
            <a:r>
              <a:rPr lang="en-GB" dirty="0" smtClean="0"/>
              <a:t>Nutritional solutions (see lecture 9) </a:t>
            </a:r>
          </a:p>
          <a:p>
            <a:pPr lvl="2"/>
            <a:r>
              <a:rPr lang="en-GB" dirty="0" smtClean="0"/>
              <a:t>Behavioural practices </a:t>
            </a:r>
          </a:p>
          <a:p>
            <a:pPr lvl="3"/>
            <a:r>
              <a:rPr lang="en-GB" dirty="0" smtClean="0"/>
              <a:t>Physical exercise</a:t>
            </a:r>
          </a:p>
          <a:p>
            <a:pPr lvl="3"/>
            <a:r>
              <a:rPr lang="en-GB" dirty="0" smtClean="0"/>
              <a:t>Communal synchronisation</a:t>
            </a:r>
          </a:p>
          <a:p>
            <a:pPr lvl="3"/>
            <a:r>
              <a:rPr lang="en-GB" dirty="0" smtClean="0"/>
              <a:t>Meditation</a:t>
            </a:r>
            <a:endParaRPr lang="en-GB" dirty="0"/>
          </a:p>
        </p:txBody>
      </p:sp>
      <p:pic>
        <p:nvPicPr>
          <p:cNvPr id="4" name="Obrázek 3"/>
          <p:cNvPicPr>
            <a:picLocks noChangeAspect="1"/>
          </p:cNvPicPr>
          <p:nvPr/>
        </p:nvPicPr>
        <p:blipFill rotWithShape="1">
          <a:blip r:embed="rId2"/>
          <a:srcRect l="21144" r="11353"/>
          <a:stretch/>
        </p:blipFill>
        <p:spPr>
          <a:xfrm>
            <a:off x="7142675" y="2267316"/>
            <a:ext cx="4037162" cy="3349205"/>
          </a:xfrm>
          <a:prstGeom prst="rect">
            <a:avLst/>
          </a:prstGeom>
        </p:spPr>
      </p:pic>
    </p:spTree>
    <p:extLst>
      <p:ext uri="{BB962C8B-B14F-4D97-AF65-F5344CB8AC3E}">
        <p14:creationId xmlns:p14="http://schemas.microsoft.com/office/powerpoint/2010/main" val="66150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0962" y="120770"/>
            <a:ext cx="8915399" cy="6547448"/>
          </a:xfrm>
        </p:spPr>
        <p:txBody>
          <a:bodyPr>
            <a:normAutofit fontScale="90000"/>
          </a:bodyPr>
          <a:lstStyle/>
          <a:p>
            <a:pPr algn="ctr"/>
            <a:r>
              <a:rPr lang="en-GB" b="1" dirty="0" smtClean="0"/>
              <a:t>Disclaimer</a:t>
            </a:r>
            <a:br>
              <a:rPr lang="en-GB" b="1" dirty="0" smtClean="0"/>
            </a:br>
            <a:r>
              <a:rPr lang="en-GB" b="1" dirty="0"/>
              <a:t/>
            </a:r>
            <a:br>
              <a:rPr lang="en-GB" b="1" dirty="0"/>
            </a:br>
            <a:r>
              <a:rPr lang="en-GB" b="1" dirty="0" smtClean="0"/>
              <a:t>I am not a psychiatrist! I am a scientist! Especially if you are experiencing mental health issues, do NOT try anything we discuss today without first consulting your specialist. Non of the information discussed today reflects individual differences and your personal physician can judge much better than I ever can, how this information may affect you. </a:t>
            </a:r>
            <a:endParaRPr lang="en-GB" b="1" dirty="0"/>
          </a:p>
        </p:txBody>
      </p:sp>
    </p:spTree>
    <p:extLst>
      <p:ext uri="{BB962C8B-B14F-4D97-AF65-F5344CB8AC3E}">
        <p14:creationId xmlns:p14="http://schemas.microsoft.com/office/powerpoint/2010/main" val="3911950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8420" y="1958196"/>
            <a:ext cx="8825657" cy="3060723"/>
          </a:xfrm>
        </p:spPr>
        <p:txBody>
          <a:bodyPr/>
          <a:lstStyle/>
          <a:p>
            <a:pPr algn="ctr"/>
            <a:r>
              <a:rPr lang="en-GB" dirty="0" smtClean="0"/>
              <a:t>Through the study of stress related disorders, we can gain knowledge of the stress system in healthy populations, that we would otherwise not be privy to.</a:t>
            </a:r>
            <a:endParaRPr lang="en-GB" dirty="0"/>
          </a:p>
        </p:txBody>
      </p:sp>
    </p:spTree>
    <p:extLst>
      <p:ext uri="{BB962C8B-B14F-4D97-AF65-F5344CB8AC3E}">
        <p14:creationId xmlns:p14="http://schemas.microsoft.com/office/powerpoint/2010/main" val="12803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One example</a:t>
            </a:r>
            <a:endParaRPr lang="en-GB" dirty="0"/>
          </a:p>
        </p:txBody>
      </p:sp>
      <p:sp>
        <p:nvSpPr>
          <p:cNvPr id="3" name="Zástupný symbol pro obsah 2"/>
          <p:cNvSpPr>
            <a:spLocks noGrp="1"/>
          </p:cNvSpPr>
          <p:nvPr>
            <p:ph idx="1"/>
          </p:nvPr>
        </p:nvSpPr>
        <p:spPr>
          <a:xfrm>
            <a:off x="1104294" y="1638851"/>
            <a:ext cx="5822717" cy="3459360"/>
          </a:xfrm>
        </p:spPr>
        <p:txBody>
          <a:bodyPr>
            <a:normAutofit fontScale="92500" lnSpcReduction="10000"/>
          </a:bodyPr>
          <a:lstStyle/>
          <a:p>
            <a:r>
              <a:rPr lang="en-GB" dirty="0" smtClean="0"/>
              <a:t>Attention deficit / hyperactive disorder (ADHD)</a:t>
            </a:r>
          </a:p>
          <a:p>
            <a:pPr lvl="1"/>
            <a:r>
              <a:rPr lang="en-GB" dirty="0" smtClean="0"/>
              <a:t>Diminished dopamine signalling in the frontal cortex</a:t>
            </a:r>
          </a:p>
          <a:p>
            <a:pPr lvl="1"/>
            <a:r>
              <a:rPr lang="en-GB" dirty="0" smtClean="0"/>
              <a:t>Short </a:t>
            </a:r>
            <a:r>
              <a:rPr lang="en-GB" dirty="0" smtClean="0"/>
              <a:t>bursts of hyper focus</a:t>
            </a:r>
          </a:p>
          <a:p>
            <a:pPr lvl="1"/>
            <a:r>
              <a:rPr lang="en-GB" dirty="0" smtClean="0"/>
              <a:t>Methylphenidate (Ritalin), a common neurotropic treatment for ADHD, also mitigates symptoms in PTSD</a:t>
            </a:r>
          </a:p>
          <a:p>
            <a:pPr lvl="1"/>
            <a:r>
              <a:rPr lang="en-GB" dirty="0" smtClean="0"/>
              <a:t>If </a:t>
            </a:r>
            <a:r>
              <a:rPr lang="en-GB" dirty="0" smtClean="0"/>
              <a:t>we can figure out how to hyper focus works </a:t>
            </a:r>
            <a:r>
              <a:rPr lang="en-GB" dirty="0" smtClean="0"/>
              <a:t>in ADHD and </a:t>
            </a:r>
            <a:r>
              <a:rPr lang="en-GB" dirty="0" smtClean="0"/>
              <a:t>can be </a:t>
            </a:r>
            <a:r>
              <a:rPr lang="en-GB" dirty="0" smtClean="0"/>
              <a:t>reproduced</a:t>
            </a:r>
            <a:r>
              <a:rPr lang="en-GB" dirty="0" smtClean="0"/>
              <a:t>, we can </a:t>
            </a:r>
            <a:r>
              <a:rPr lang="en-GB" dirty="0" smtClean="0"/>
              <a:t>potentially increase </a:t>
            </a:r>
            <a:r>
              <a:rPr lang="en-GB" dirty="0" smtClean="0"/>
              <a:t>cognitive </a:t>
            </a:r>
            <a:r>
              <a:rPr lang="en-GB" dirty="0" smtClean="0"/>
              <a:t>and physical output out put</a:t>
            </a:r>
            <a:r>
              <a:rPr lang="en-GB" dirty="0" smtClean="0"/>
              <a:t> in non ADHD individuals</a:t>
            </a:r>
            <a:endParaRPr lang="en-GB" dirty="0"/>
          </a:p>
          <a:p>
            <a:endParaRPr lang="en-GB" dirty="0"/>
          </a:p>
        </p:txBody>
      </p:sp>
      <p:sp>
        <p:nvSpPr>
          <p:cNvPr id="4" name="TextovéPole 3"/>
          <p:cNvSpPr txBox="1"/>
          <p:nvPr/>
        </p:nvSpPr>
        <p:spPr>
          <a:xfrm>
            <a:off x="646111" y="5357005"/>
            <a:ext cx="10334445" cy="1384995"/>
          </a:xfrm>
          <a:prstGeom prst="rect">
            <a:avLst/>
          </a:prstGeom>
          <a:noFill/>
          <a:ln>
            <a:solidFill>
              <a:schemeClr val="bg1"/>
            </a:solidFill>
          </a:ln>
        </p:spPr>
        <p:txBody>
          <a:bodyPr wrap="square" rtlCol="0">
            <a:spAutoFit/>
          </a:bodyPr>
          <a:lstStyle/>
          <a:p>
            <a:r>
              <a:rPr lang="en-GB" sz="1200" dirty="0"/>
              <a:t>Mehta, T. R., </a:t>
            </a:r>
            <a:r>
              <a:rPr lang="en-GB" sz="1200" dirty="0" err="1"/>
              <a:t>Monegro</a:t>
            </a:r>
            <a:r>
              <a:rPr lang="en-GB" sz="1200" dirty="0"/>
              <a:t>, A., Nene, Y., </a:t>
            </a:r>
            <a:r>
              <a:rPr lang="en-GB" sz="1200" dirty="0" err="1"/>
              <a:t>Fayyaz</a:t>
            </a:r>
            <a:r>
              <a:rPr lang="en-GB" sz="1200" dirty="0"/>
              <a:t>, M., &amp; </a:t>
            </a:r>
            <a:r>
              <a:rPr lang="en-GB" sz="1200" dirty="0" err="1"/>
              <a:t>Bollu</a:t>
            </a:r>
            <a:r>
              <a:rPr lang="en-GB" sz="1200" dirty="0"/>
              <a:t>, P. C. (2019). Neurobiology of ADHD: A Review. </a:t>
            </a:r>
            <a:r>
              <a:rPr lang="en-GB" sz="1200" i="1" dirty="0"/>
              <a:t>Current Developmental Disorders Reports</a:t>
            </a:r>
            <a:r>
              <a:rPr lang="en-GB" sz="1200" dirty="0"/>
              <a:t>, </a:t>
            </a:r>
            <a:r>
              <a:rPr lang="en-GB" sz="1200" i="1" dirty="0"/>
              <a:t>6</a:t>
            </a:r>
            <a:r>
              <a:rPr lang="en-GB" sz="1200" dirty="0"/>
              <a:t>(4), 235–240. </a:t>
            </a:r>
            <a:r>
              <a:rPr lang="en-GB" sz="1200" dirty="0">
                <a:hlinkClick r:id="rId2"/>
              </a:rPr>
              <a:t>https://</a:t>
            </a:r>
            <a:r>
              <a:rPr lang="en-GB" sz="1200" dirty="0" smtClean="0">
                <a:hlinkClick r:id="rId2"/>
              </a:rPr>
              <a:t>doi.org/10.1007/s40474-019-00182-w</a:t>
            </a:r>
            <a:endParaRPr lang="en-GB" sz="1200" dirty="0" smtClean="0"/>
          </a:p>
          <a:p>
            <a:r>
              <a:rPr lang="en-GB" sz="1200" dirty="0" err="1"/>
              <a:t>Antshel</a:t>
            </a:r>
            <a:r>
              <a:rPr lang="en-GB" sz="1200" dirty="0"/>
              <a:t>, K. M., </a:t>
            </a:r>
            <a:r>
              <a:rPr lang="en-GB" sz="1200" dirty="0" err="1"/>
              <a:t>Biederman</a:t>
            </a:r>
            <a:r>
              <a:rPr lang="en-GB" sz="1200" dirty="0"/>
              <a:t>, J., Spencer, T. J., &amp; </a:t>
            </a:r>
            <a:r>
              <a:rPr lang="en-GB" sz="1200" dirty="0" err="1"/>
              <a:t>Faraone</a:t>
            </a:r>
            <a:r>
              <a:rPr lang="en-GB" sz="1200" dirty="0"/>
              <a:t>, S. V. (2016). The Neuropsychological Profile of Comorbid Post-Traumatic Stress Disorder in Adult ADHD. </a:t>
            </a:r>
            <a:r>
              <a:rPr lang="en-GB" sz="1200" i="1" dirty="0"/>
              <a:t>Journal of Attention Disorders</a:t>
            </a:r>
            <a:r>
              <a:rPr lang="en-GB" sz="1200" dirty="0"/>
              <a:t>, </a:t>
            </a:r>
            <a:r>
              <a:rPr lang="en-GB" sz="1200" i="1" dirty="0"/>
              <a:t>20</a:t>
            </a:r>
            <a:r>
              <a:rPr lang="en-GB" sz="1200" dirty="0"/>
              <a:t>(12), 1047–1055. https://doi.org/10.1177/1087054714522512</a:t>
            </a:r>
          </a:p>
          <a:p>
            <a:r>
              <a:rPr lang="en-GB" sz="1200" dirty="0"/>
              <a:t>Aga-Mizrachi, S., </a:t>
            </a:r>
            <a:r>
              <a:rPr lang="en-GB" sz="1200" dirty="0" err="1"/>
              <a:t>Cymerblit-Sabba</a:t>
            </a:r>
            <a:r>
              <a:rPr lang="en-GB" sz="1200" dirty="0"/>
              <a:t>, A., </a:t>
            </a:r>
            <a:r>
              <a:rPr lang="en-GB" sz="1200" dirty="0" err="1"/>
              <a:t>Gurman</a:t>
            </a:r>
            <a:r>
              <a:rPr lang="en-GB" sz="1200" dirty="0"/>
              <a:t>, O., </a:t>
            </a:r>
            <a:r>
              <a:rPr lang="en-GB" sz="1200" dirty="0" err="1"/>
              <a:t>Balan</a:t>
            </a:r>
            <a:r>
              <a:rPr lang="en-GB" sz="1200" dirty="0"/>
              <a:t>, A., </a:t>
            </a:r>
            <a:r>
              <a:rPr lang="en-GB" sz="1200" dirty="0" err="1"/>
              <a:t>Shwam</a:t>
            </a:r>
            <a:r>
              <a:rPr lang="en-GB" sz="1200" dirty="0"/>
              <a:t>, G., </a:t>
            </a:r>
            <a:r>
              <a:rPr lang="en-GB" sz="1200" dirty="0" err="1"/>
              <a:t>Deshe</a:t>
            </a:r>
            <a:r>
              <a:rPr lang="en-GB" sz="1200" dirty="0"/>
              <a:t>, R., … Avital, A. (2014). Methylphenidate and </a:t>
            </a:r>
            <a:r>
              <a:rPr lang="en-GB" sz="1200" dirty="0" err="1"/>
              <a:t>desipramine</a:t>
            </a:r>
            <a:r>
              <a:rPr lang="en-GB" sz="1200" dirty="0"/>
              <a:t> combined treatment improves PTSD symptomatology in a rat model. </a:t>
            </a:r>
            <a:r>
              <a:rPr lang="en-GB" sz="1200" i="1" dirty="0"/>
              <a:t>Translational Psychiatry</a:t>
            </a:r>
            <a:r>
              <a:rPr lang="en-GB" sz="1200" dirty="0"/>
              <a:t>, </a:t>
            </a:r>
            <a:r>
              <a:rPr lang="en-GB" sz="1200" i="1" dirty="0"/>
              <a:t>4</a:t>
            </a:r>
            <a:r>
              <a:rPr lang="en-GB" sz="1200" dirty="0"/>
              <a:t>(9). https://</a:t>
            </a:r>
            <a:r>
              <a:rPr lang="en-GB" sz="1200" dirty="0" smtClean="0"/>
              <a:t>doi.org/10.1038/tp.2014.82</a:t>
            </a:r>
            <a:endParaRPr lang="en-GB" sz="1200" dirty="0"/>
          </a:p>
        </p:txBody>
      </p:sp>
      <p:pic>
        <p:nvPicPr>
          <p:cNvPr id="5" name="Obrázek 4"/>
          <p:cNvPicPr>
            <a:picLocks noChangeAspect="1"/>
          </p:cNvPicPr>
          <p:nvPr/>
        </p:nvPicPr>
        <p:blipFill rotWithShape="1">
          <a:blip r:embed="rId3"/>
          <a:srcRect l="34439" r="6656"/>
          <a:stretch/>
        </p:blipFill>
        <p:spPr>
          <a:xfrm>
            <a:off x="7385194" y="1853248"/>
            <a:ext cx="3450567" cy="2857500"/>
          </a:xfrm>
          <a:prstGeom prst="rect">
            <a:avLst/>
          </a:prstGeom>
        </p:spPr>
      </p:pic>
    </p:spTree>
    <p:extLst>
      <p:ext uri="{BB962C8B-B14F-4D97-AF65-F5344CB8AC3E}">
        <p14:creationId xmlns:p14="http://schemas.microsoft.com/office/powerpoint/2010/main" val="24815327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The role of stress in mental disorders</a:t>
            </a:r>
            <a:endParaRPr lang="en-GB" dirty="0"/>
          </a:p>
        </p:txBody>
      </p:sp>
      <p:sp>
        <p:nvSpPr>
          <p:cNvPr id="3" name="Zástupný symbol pro obsah 2"/>
          <p:cNvSpPr>
            <a:spLocks noGrp="1"/>
          </p:cNvSpPr>
          <p:nvPr>
            <p:ph idx="1"/>
          </p:nvPr>
        </p:nvSpPr>
        <p:spPr/>
        <p:txBody>
          <a:bodyPr/>
          <a:lstStyle/>
          <a:p>
            <a:r>
              <a:rPr lang="en-GB" dirty="0" smtClean="0"/>
              <a:t>Stress plays a role in most mental disorders. Even in disorders where it does not play a causal role, it usually makes things much worse</a:t>
            </a:r>
          </a:p>
          <a:p>
            <a:endParaRPr lang="en-GB" dirty="0"/>
          </a:p>
          <a:p>
            <a:r>
              <a:rPr lang="en-GB" dirty="0" smtClean="0"/>
              <a:t>Three levels of analysis (which are completely artificial)</a:t>
            </a:r>
          </a:p>
          <a:p>
            <a:pPr lvl="1"/>
            <a:r>
              <a:rPr lang="en-GB" dirty="0" smtClean="0"/>
              <a:t>Genetics</a:t>
            </a:r>
          </a:p>
          <a:p>
            <a:pPr lvl="1"/>
            <a:r>
              <a:rPr lang="en-GB" dirty="0" smtClean="0"/>
              <a:t>Epigenetics</a:t>
            </a:r>
          </a:p>
          <a:p>
            <a:pPr lvl="1"/>
            <a:r>
              <a:rPr lang="en-GB" dirty="0" smtClean="0"/>
              <a:t>Context</a:t>
            </a:r>
            <a:endParaRPr lang="en-GB" dirty="0"/>
          </a:p>
        </p:txBody>
      </p:sp>
    </p:spTree>
    <p:extLst>
      <p:ext uri="{BB962C8B-B14F-4D97-AF65-F5344CB8AC3E}">
        <p14:creationId xmlns:p14="http://schemas.microsoft.com/office/powerpoint/2010/main" val="634804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Genetic disruption of the stress system</a:t>
            </a:r>
            <a:endParaRPr lang="en-GB" dirty="0"/>
          </a:p>
        </p:txBody>
      </p:sp>
      <p:sp>
        <p:nvSpPr>
          <p:cNvPr id="3" name="Zástupný symbol pro obsah 2"/>
          <p:cNvSpPr>
            <a:spLocks noGrp="1"/>
          </p:cNvSpPr>
          <p:nvPr>
            <p:ph idx="1"/>
          </p:nvPr>
        </p:nvSpPr>
        <p:spPr>
          <a:xfrm>
            <a:off x="1103312" y="2052918"/>
            <a:ext cx="8946541" cy="3364471"/>
          </a:xfrm>
        </p:spPr>
        <p:txBody>
          <a:bodyPr>
            <a:normAutofit fontScale="92500" lnSpcReduction="10000"/>
          </a:bodyPr>
          <a:lstStyle/>
          <a:p>
            <a:r>
              <a:rPr lang="en-GB" dirty="0" smtClean="0"/>
              <a:t>Although there seem to be heritable components to stress sensitivity and there are specific genetic disorders in which the stress system is dysregulated, in general there is remarkably little evidence for genetic ‘determinism’. Potential exceptions:</a:t>
            </a:r>
          </a:p>
          <a:p>
            <a:pPr lvl="1"/>
            <a:r>
              <a:rPr lang="en-GB" dirty="0" smtClean="0"/>
              <a:t>A polymorphism on the </a:t>
            </a:r>
            <a:r>
              <a:rPr lang="en-GB" dirty="0" smtClean="0"/>
              <a:t>OPRM1 (protects against PTDS but increases sensitivity to addiction) </a:t>
            </a:r>
            <a:endParaRPr lang="en-GB" dirty="0" smtClean="0"/>
          </a:p>
          <a:p>
            <a:pPr lvl="1"/>
            <a:r>
              <a:rPr lang="en-GB" dirty="0"/>
              <a:t>DAT Polymorphisms in major depression</a:t>
            </a:r>
          </a:p>
          <a:p>
            <a:pPr marL="457200" lvl="1" indent="0">
              <a:buNone/>
            </a:pPr>
            <a:endParaRPr lang="en-GB" dirty="0" smtClean="0"/>
          </a:p>
          <a:p>
            <a:r>
              <a:rPr lang="en-GB" dirty="0" smtClean="0"/>
              <a:t>Rather many genes which code for components of the stress system express </a:t>
            </a:r>
            <a:r>
              <a:rPr lang="en-GB" dirty="0" smtClean="0"/>
              <a:t>dysfunctional </a:t>
            </a:r>
            <a:r>
              <a:rPr lang="en-GB" dirty="0" smtClean="0"/>
              <a:t>if, and only if, certain conditions are </a:t>
            </a:r>
            <a:r>
              <a:rPr lang="en-GB" dirty="0" smtClean="0"/>
              <a:t>met (i.e. epigenetics).</a:t>
            </a:r>
            <a:endParaRPr lang="en-GB" dirty="0" smtClean="0"/>
          </a:p>
        </p:txBody>
      </p:sp>
      <p:sp>
        <p:nvSpPr>
          <p:cNvPr id="4" name="TextovéPole 3"/>
          <p:cNvSpPr txBox="1"/>
          <p:nvPr/>
        </p:nvSpPr>
        <p:spPr>
          <a:xfrm>
            <a:off x="646111" y="5495026"/>
            <a:ext cx="10403456" cy="1200329"/>
          </a:xfrm>
          <a:prstGeom prst="rect">
            <a:avLst/>
          </a:prstGeom>
          <a:noFill/>
          <a:ln>
            <a:solidFill>
              <a:schemeClr val="bg1"/>
            </a:solidFill>
          </a:ln>
        </p:spPr>
        <p:txBody>
          <a:bodyPr wrap="square" rtlCol="0">
            <a:spAutoFit/>
          </a:bodyPr>
          <a:lstStyle/>
          <a:p>
            <a:r>
              <a:rPr lang="en-GB" sz="1200" dirty="0" err="1"/>
              <a:t>Opmeer</a:t>
            </a:r>
            <a:r>
              <a:rPr lang="en-GB" sz="1200" dirty="0"/>
              <a:t>, E. M., </a:t>
            </a:r>
            <a:r>
              <a:rPr lang="en-GB" sz="1200" dirty="0" err="1"/>
              <a:t>Kortekaas</a:t>
            </a:r>
            <a:r>
              <a:rPr lang="en-GB" sz="1200" dirty="0"/>
              <a:t>, R., &amp; Aleman, A. (2010). Depression and the role of genes involved in dopamine metabolism and signalling. </a:t>
            </a:r>
            <a:r>
              <a:rPr lang="en-GB" sz="1200" i="1" dirty="0"/>
              <a:t>Progress in Neurobiology</a:t>
            </a:r>
            <a:r>
              <a:rPr lang="en-GB" sz="1200" dirty="0"/>
              <a:t>, </a:t>
            </a:r>
            <a:r>
              <a:rPr lang="en-GB" sz="1200" i="1" dirty="0"/>
              <a:t>92</a:t>
            </a:r>
            <a:r>
              <a:rPr lang="en-GB" sz="1200" dirty="0"/>
              <a:t>(2), 112–133. </a:t>
            </a:r>
            <a:r>
              <a:rPr lang="en-GB" sz="1200" dirty="0">
                <a:hlinkClick r:id="rId2"/>
              </a:rPr>
              <a:t>https://</a:t>
            </a:r>
            <a:r>
              <a:rPr lang="en-GB" sz="1200" dirty="0" smtClean="0">
                <a:hlinkClick r:id="rId2"/>
              </a:rPr>
              <a:t>doi.org/10.1016/j.pneurobio.2010.06.003</a:t>
            </a:r>
            <a:endParaRPr lang="en-GB" sz="1200" dirty="0" smtClean="0"/>
          </a:p>
          <a:p>
            <a:r>
              <a:rPr lang="en-GB" sz="1200" dirty="0"/>
              <a:t>Gelernter, J., &amp; </a:t>
            </a:r>
            <a:r>
              <a:rPr lang="en-GB" sz="1200" dirty="0" err="1"/>
              <a:t>Polimanti</a:t>
            </a:r>
            <a:r>
              <a:rPr lang="en-GB" sz="1200" dirty="0"/>
              <a:t>, R. (2021). Genetics of substance use disorders in the era of big data. </a:t>
            </a:r>
            <a:r>
              <a:rPr lang="en-GB" sz="1200" i="1" dirty="0"/>
              <a:t>Nature Reviews Genetics</a:t>
            </a:r>
            <a:r>
              <a:rPr lang="en-GB" sz="1200" dirty="0"/>
              <a:t>, </a:t>
            </a:r>
            <a:r>
              <a:rPr lang="en-GB" sz="1200" i="1" dirty="0"/>
              <a:t>22</a:t>
            </a:r>
            <a:r>
              <a:rPr lang="en-GB" sz="1200" dirty="0"/>
              <a:t>(11), 712–729. https://doi.org/10.1038/s41576-021-00377-1</a:t>
            </a:r>
          </a:p>
          <a:p>
            <a:r>
              <a:rPr lang="en-GB" sz="1200" dirty="0"/>
              <a:t>Nugent, N. R., </a:t>
            </a:r>
            <a:r>
              <a:rPr lang="en-GB" sz="1200" dirty="0" err="1"/>
              <a:t>Lally</a:t>
            </a:r>
            <a:r>
              <a:rPr lang="en-GB" sz="1200" dirty="0"/>
              <a:t>, M. A., Brown, L., </a:t>
            </a:r>
            <a:r>
              <a:rPr lang="en-GB" sz="1200" dirty="0" err="1"/>
              <a:t>Knopik</a:t>
            </a:r>
            <a:r>
              <a:rPr lang="en-GB" sz="1200" dirty="0"/>
              <a:t>, V. S., &amp; </a:t>
            </a:r>
            <a:r>
              <a:rPr lang="en-GB" sz="1200" dirty="0" err="1"/>
              <a:t>McGeary</a:t>
            </a:r>
            <a:r>
              <a:rPr lang="en-GB" sz="1200" dirty="0"/>
              <a:t>, J. E. (2012). OPRM1 and diagnosis-related posttraumatic stress disorder in binge-drinking patients living with HIV. </a:t>
            </a:r>
            <a:r>
              <a:rPr lang="en-GB" sz="1200" i="1" dirty="0"/>
              <a:t>AIDS and </a:t>
            </a:r>
            <a:r>
              <a:rPr lang="en-GB" sz="1200" i="1" dirty="0" err="1"/>
              <a:t>Behavior</a:t>
            </a:r>
            <a:r>
              <a:rPr lang="en-GB" sz="1200" dirty="0"/>
              <a:t>, </a:t>
            </a:r>
            <a:r>
              <a:rPr lang="en-GB" sz="1200" i="1" dirty="0"/>
              <a:t>16</a:t>
            </a:r>
            <a:r>
              <a:rPr lang="en-GB" sz="1200" dirty="0"/>
              <a:t>(8), 2171–2180. https://</a:t>
            </a:r>
            <a:r>
              <a:rPr lang="en-GB" sz="1200" dirty="0" smtClean="0"/>
              <a:t>doi.org/10.1007/s10461-011-0095-8</a:t>
            </a:r>
            <a:endParaRPr lang="en-GB" sz="1200" dirty="0"/>
          </a:p>
        </p:txBody>
      </p:sp>
    </p:spTree>
    <p:extLst>
      <p:ext uri="{BB962C8B-B14F-4D97-AF65-F5344CB8AC3E}">
        <p14:creationId xmlns:p14="http://schemas.microsoft.com/office/powerpoint/2010/main" val="42798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Heritability</a:t>
            </a:r>
            <a:endParaRPr lang="en-GB" dirty="0"/>
          </a:p>
        </p:txBody>
      </p:sp>
      <p:sp>
        <p:nvSpPr>
          <p:cNvPr id="3" name="Zástupný symbol pro obsah 2"/>
          <p:cNvSpPr>
            <a:spLocks noGrp="1"/>
          </p:cNvSpPr>
          <p:nvPr>
            <p:ph idx="1"/>
          </p:nvPr>
        </p:nvSpPr>
        <p:spPr/>
        <p:txBody>
          <a:bodyPr/>
          <a:lstStyle/>
          <a:p>
            <a:r>
              <a:rPr lang="en-GB" dirty="0" smtClean="0"/>
              <a:t>Many mental disorders come with a certain level of heritability. However this may not necessarily derive from genetic predispositions alone. </a:t>
            </a:r>
          </a:p>
          <a:p>
            <a:pPr lvl="1"/>
            <a:endParaRPr lang="en-GB" dirty="0"/>
          </a:p>
          <a:p>
            <a:pPr lvl="1"/>
            <a:r>
              <a:rPr lang="en-GB" dirty="0" smtClean="0"/>
              <a:t>Prenatal influences (see lecture 3)</a:t>
            </a:r>
          </a:p>
          <a:p>
            <a:pPr lvl="1"/>
            <a:endParaRPr lang="en-GB" dirty="0"/>
          </a:p>
          <a:p>
            <a:pPr lvl="1"/>
            <a:r>
              <a:rPr lang="en-GB" dirty="0" smtClean="0"/>
              <a:t>Parental behaviour</a:t>
            </a:r>
          </a:p>
          <a:p>
            <a:pPr lvl="1"/>
            <a:endParaRPr lang="en-GB" dirty="0"/>
          </a:p>
          <a:p>
            <a:pPr lvl="1"/>
            <a:r>
              <a:rPr lang="en-GB" dirty="0" smtClean="0"/>
              <a:t>Societal interactions</a:t>
            </a:r>
            <a:endParaRPr lang="en-GB" dirty="0"/>
          </a:p>
        </p:txBody>
      </p:sp>
    </p:spTree>
    <p:extLst>
      <p:ext uri="{BB962C8B-B14F-4D97-AF65-F5344CB8AC3E}">
        <p14:creationId xmlns:p14="http://schemas.microsoft.com/office/powerpoint/2010/main" val="2395609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GB" dirty="0" smtClean="0"/>
              <a:t>Contextual influences on mental disorders</a:t>
            </a:r>
            <a:endParaRPr lang="en-GB" dirty="0"/>
          </a:p>
        </p:txBody>
      </p:sp>
      <p:sp>
        <p:nvSpPr>
          <p:cNvPr id="3" name="Zástupný symbol pro obsah 2"/>
          <p:cNvSpPr>
            <a:spLocks noGrp="1"/>
          </p:cNvSpPr>
          <p:nvPr>
            <p:ph idx="1"/>
          </p:nvPr>
        </p:nvSpPr>
        <p:spPr>
          <a:xfrm>
            <a:off x="1103312" y="2052919"/>
            <a:ext cx="8946541" cy="3355844"/>
          </a:xfrm>
        </p:spPr>
        <p:txBody>
          <a:bodyPr/>
          <a:lstStyle/>
          <a:p>
            <a:r>
              <a:rPr lang="en-GB" dirty="0" smtClean="0"/>
              <a:t>Sometimes, mental disorders are mostly the result of circumstances. Of course, however, a certain susceptibility is required, so genetics and epigenetics do play a role.</a:t>
            </a:r>
            <a:endParaRPr lang="en-GB" dirty="0"/>
          </a:p>
          <a:p>
            <a:pPr lvl="1"/>
            <a:r>
              <a:rPr lang="en-GB" dirty="0" smtClean="0"/>
              <a:t>Post-traumatic stress disorder</a:t>
            </a:r>
          </a:p>
          <a:p>
            <a:pPr lvl="2"/>
            <a:r>
              <a:rPr lang="en-GB" dirty="0" smtClean="0"/>
              <a:t>Triggered by trauma</a:t>
            </a:r>
          </a:p>
          <a:p>
            <a:pPr lvl="1"/>
            <a:endParaRPr lang="en-GB" dirty="0" smtClean="0"/>
          </a:p>
          <a:p>
            <a:pPr lvl="1"/>
            <a:r>
              <a:rPr lang="en-GB" dirty="0" smtClean="0"/>
              <a:t>Multiple personality disorder (nowadays dissociative Identity disorder) and the satanic panic</a:t>
            </a:r>
          </a:p>
        </p:txBody>
      </p:sp>
      <p:sp>
        <p:nvSpPr>
          <p:cNvPr id="4" name="TextovéPole 3"/>
          <p:cNvSpPr txBox="1"/>
          <p:nvPr/>
        </p:nvSpPr>
        <p:spPr>
          <a:xfrm>
            <a:off x="1103312" y="5408763"/>
            <a:ext cx="9049109" cy="1200329"/>
          </a:xfrm>
          <a:prstGeom prst="rect">
            <a:avLst/>
          </a:prstGeom>
          <a:noFill/>
          <a:ln>
            <a:solidFill>
              <a:schemeClr val="bg1"/>
            </a:solidFill>
          </a:ln>
        </p:spPr>
        <p:txBody>
          <a:bodyPr wrap="square" rtlCol="0">
            <a:spAutoFit/>
          </a:bodyPr>
          <a:lstStyle/>
          <a:p>
            <a:r>
              <a:rPr lang="en-GB" sz="1200" dirty="0" err="1"/>
              <a:t>Mulhern</a:t>
            </a:r>
            <a:r>
              <a:rPr lang="en-GB" sz="1200" dirty="0"/>
              <a:t>, S. (2008). </a:t>
            </a:r>
            <a:r>
              <a:rPr lang="en-GB" sz="1200" i="1" dirty="0"/>
              <a:t>Satanism , Ritual Abuse , and Multiple Personality Disorder : A </a:t>
            </a:r>
            <a:r>
              <a:rPr lang="en-GB" sz="1200" i="1" dirty="0" err="1"/>
              <a:t>Sociohistorical</a:t>
            </a:r>
            <a:r>
              <a:rPr lang="en-GB" sz="1200" i="1" dirty="0"/>
              <a:t> Perspective SATANISM , RITUAL ABUSE , AND MULTIPLE PERSONALITY DISORDER :</a:t>
            </a:r>
            <a:r>
              <a:rPr lang="en-GB" sz="1200" dirty="0"/>
              <a:t> </a:t>
            </a:r>
            <a:r>
              <a:rPr lang="en-GB" sz="1200" i="1" dirty="0"/>
              <a:t>7144</a:t>
            </a:r>
            <a:r>
              <a:rPr lang="en-GB" sz="1200" dirty="0"/>
              <a:t>. https://doi.org/10.1080/00207149408409359</a:t>
            </a:r>
          </a:p>
          <a:p>
            <a:r>
              <a:rPr lang="en-GB" sz="1200" dirty="0" err="1"/>
              <a:t>Spanos</a:t>
            </a:r>
            <a:r>
              <a:rPr lang="en-GB" sz="1200" dirty="0"/>
              <a:t>, N. P. (1994). </a:t>
            </a:r>
            <a:r>
              <a:rPr lang="en-GB" sz="1200" i="1" dirty="0"/>
              <a:t>Multiple Identity Enactments and Multiple Personality Disorder : A </a:t>
            </a:r>
            <a:r>
              <a:rPr lang="en-GB" sz="1200" i="1" dirty="0" err="1"/>
              <a:t>Sociocognitive</a:t>
            </a:r>
            <a:r>
              <a:rPr lang="en-GB" sz="1200" i="1" dirty="0"/>
              <a:t> Perspective</a:t>
            </a:r>
            <a:r>
              <a:rPr lang="en-GB" sz="1200" dirty="0"/>
              <a:t>. </a:t>
            </a:r>
            <a:r>
              <a:rPr lang="en-GB" sz="1200" i="1" dirty="0"/>
              <a:t>II</a:t>
            </a:r>
            <a:r>
              <a:rPr lang="en-GB" sz="1200" dirty="0"/>
              <a:t>(1), 143–165</a:t>
            </a:r>
            <a:r>
              <a:rPr lang="en-GB" sz="1200" dirty="0" smtClean="0"/>
              <a:t>.</a:t>
            </a:r>
          </a:p>
          <a:p>
            <a:r>
              <a:rPr lang="en-GB" sz="1200" dirty="0"/>
              <a:t>Mac </a:t>
            </a:r>
            <a:r>
              <a:rPr lang="en-GB" sz="1200" dirty="0" err="1"/>
              <a:t>Gillavry</a:t>
            </a:r>
            <a:r>
              <a:rPr lang="en-GB" sz="1200" dirty="0"/>
              <a:t>, D. W., &amp; </a:t>
            </a:r>
            <a:r>
              <a:rPr lang="en-GB" sz="1200" dirty="0" err="1"/>
              <a:t>Ullrich</a:t>
            </a:r>
            <a:r>
              <a:rPr lang="en-GB" sz="1200" dirty="0"/>
              <a:t>, D. (2020). A novel theory on the predictive value of variation in the β-endorphin system on the risk and severity of PTSD. </a:t>
            </a:r>
            <a:r>
              <a:rPr lang="en-GB" sz="1200" i="1" dirty="0"/>
              <a:t>Military Psychology</a:t>
            </a:r>
            <a:r>
              <a:rPr lang="en-GB" sz="1200" dirty="0"/>
              <a:t>, 1–14. https://</a:t>
            </a:r>
            <a:r>
              <a:rPr lang="en-GB" sz="1200" dirty="0" smtClean="0"/>
              <a:t>doi.org/10.1080/08995605.2020.1730111</a:t>
            </a:r>
            <a:endParaRPr lang="en-GB" sz="1200" dirty="0"/>
          </a:p>
        </p:txBody>
      </p:sp>
    </p:spTree>
    <p:extLst>
      <p:ext uri="{BB962C8B-B14F-4D97-AF65-F5344CB8AC3E}">
        <p14:creationId xmlns:p14="http://schemas.microsoft.com/office/powerpoint/2010/main" val="265132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91707" y="452718"/>
            <a:ext cx="9816860" cy="1400530"/>
          </a:xfrm>
        </p:spPr>
        <p:txBody>
          <a:bodyPr/>
          <a:lstStyle/>
          <a:p>
            <a:r>
              <a:rPr lang="en-GB" sz="3200" dirty="0" smtClean="0"/>
              <a:t>Stress in </a:t>
            </a:r>
            <a:r>
              <a:rPr lang="en-GB" sz="3200" dirty="0" smtClean="0"/>
              <a:t>mental disorders I: It does not cause it, but does make everything much worse.</a:t>
            </a:r>
            <a:endParaRPr lang="en-GB" sz="3200" dirty="0"/>
          </a:p>
        </p:txBody>
      </p:sp>
      <p:sp>
        <p:nvSpPr>
          <p:cNvPr id="3" name="Zástupný symbol pro obsah 2"/>
          <p:cNvSpPr>
            <a:spLocks noGrp="1"/>
          </p:cNvSpPr>
          <p:nvPr>
            <p:ph idx="1"/>
          </p:nvPr>
        </p:nvSpPr>
        <p:spPr>
          <a:xfrm>
            <a:off x="1104293" y="1853248"/>
            <a:ext cx="8946541" cy="3450735"/>
          </a:xfrm>
        </p:spPr>
        <p:txBody>
          <a:bodyPr>
            <a:normAutofit lnSpcReduction="10000"/>
          </a:bodyPr>
          <a:lstStyle/>
          <a:p>
            <a:r>
              <a:rPr lang="en-GB" dirty="0" smtClean="0"/>
              <a:t>Schizotypal </a:t>
            </a:r>
            <a:r>
              <a:rPr lang="en-GB" dirty="0" smtClean="0"/>
              <a:t>episodes </a:t>
            </a:r>
          </a:p>
          <a:p>
            <a:pPr lvl="1"/>
            <a:r>
              <a:rPr lang="en-GB" dirty="0" smtClean="0"/>
              <a:t>Schizophrenia</a:t>
            </a:r>
          </a:p>
          <a:p>
            <a:pPr lvl="2"/>
            <a:r>
              <a:rPr lang="en-GB" dirty="0" smtClean="0"/>
              <a:t>Delusions (usually auditory hallucinations) (dopaminergic component)</a:t>
            </a:r>
          </a:p>
          <a:p>
            <a:pPr lvl="2"/>
            <a:r>
              <a:rPr lang="en-GB" dirty="0" smtClean="0"/>
              <a:t>Disordered thought</a:t>
            </a:r>
          </a:p>
          <a:p>
            <a:pPr lvl="2"/>
            <a:r>
              <a:rPr lang="en-GB" dirty="0" smtClean="0"/>
              <a:t>Highly disturbing and stressful</a:t>
            </a:r>
          </a:p>
          <a:p>
            <a:pPr lvl="1"/>
            <a:endParaRPr lang="en-GB" dirty="0" smtClean="0"/>
          </a:p>
          <a:p>
            <a:pPr lvl="1"/>
            <a:r>
              <a:rPr lang="en-GB" dirty="0" smtClean="0"/>
              <a:t>Schizotypal </a:t>
            </a:r>
            <a:r>
              <a:rPr lang="en-GB" dirty="0" smtClean="0"/>
              <a:t>experiences</a:t>
            </a:r>
          </a:p>
          <a:p>
            <a:pPr lvl="2"/>
            <a:r>
              <a:rPr lang="en-GB" dirty="0" smtClean="0"/>
              <a:t>Religious visions</a:t>
            </a:r>
          </a:p>
          <a:p>
            <a:pPr lvl="2"/>
            <a:r>
              <a:rPr lang="en-GB" dirty="0" smtClean="0"/>
              <a:t>Random, usually non-stressful, experiences </a:t>
            </a:r>
            <a:endParaRPr lang="en-GB" dirty="0"/>
          </a:p>
        </p:txBody>
      </p:sp>
      <p:sp>
        <p:nvSpPr>
          <p:cNvPr id="5" name="TextovéPole 4"/>
          <p:cNvSpPr txBox="1"/>
          <p:nvPr/>
        </p:nvSpPr>
        <p:spPr>
          <a:xfrm>
            <a:off x="819510" y="5822831"/>
            <a:ext cx="10506973" cy="830997"/>
          </a:xfrm>
          <a:prstGeom prst="rect">
            <a:avLst/>
          </a:prstGeom>
          <a:noFill/>
          <a:ln>
            <a:solidFill>
              <a:schemeClr val="bg1"/>
            </a:solidFill>
          </a:ln>
        </p:spPr>
        <p:txBody>
          <a:bodyPr wrap="square" rtlCol="0">
            <a:spAutoFit/>
          </a:bodyPr>
          <a:lstStyle/>
          <a:p>
            <a:r>
              <a:rPr lang="en-GB" sz="1200" dirty="0" smtClean="0"/>
              <a:t>Smith</a:t>
            </a:r>
            <a:r>
              <a:rPr lang="en-GB" sz="1200" dirty="0"/>
              <a:t>, L., Riley, S., &amp; Peters, E. R. (2009). </a:t>
            </a:r>
            <a:r>
              <a:rPr lang="en-GB" sz="1200" dirty="0" err="1"/>
              <a:t>Schizotypy</a:t>
            </a:r>
            <a:r>
              <a:rPr lang="en-GB" sz="1200" dirty="0"/>
              <a:t>, delusional ideation and well-being in an American new religious movement population. </a:t>
            </a:r>
            <a:r>
              <a:rPr lang="en-GB" sz="1200" i="1" dirty="0"/>
              <a:t>Clinical Psychology and Psychotherapy</a:t>
            </a:r>
            <a:r>
              <a:rPr lang="en-GB" sz="1200" dirty="0"/>
              <a:t>, </a:t>
            </a:r>
            <a:r>
              <a:rPr lang="en-GB" sz="1200" i="1" dirty="0"/>
              <a:t>16</a:t>
            </a:r>
            <a:r>
              <a:rPr lang="en-GB" sz="1200" dirty="0"/>
              <a:t>(6), 479–484. </a:t>
            </a:r>
            <a:r>
              <a:rPr lang="en-GB" sz="1200" dirty="0">
                <a:hlinkClick r:id="rId2"/>
              </a:rPr>
              <a:t>https://</a:t>
            </a:r>
            <a:r>
              <a:rPr lang="en-GB" sz="1200" dirty="0" smtClean="0">
                <a:hlinkClick r:id="rId2"/>
              </a:rPr>
              <a:t>doi.org/10.1002/cpp.645</a:t>
            </a:r>
            <a:endParaRPr lang="en-GB" sz="1200" dirty="0" smtClean="0"/>
          </a:p>
          <a:p>
            <a:r>
              <a:rPr lang="en-GB" sz="1200" dirty="0" err="1"/>
              <a:t>Howes</a:t>
            </a:r>
            <a:r>
              <a:rPr lang="en-GB" sz="1200" dirty="0"/>
              <a:t>, O., McCutcheon, R., &amp; Stone, J. (2015). Glutamate and dopamine in schizophrenia: An update for the 21st century. </a:t>
            </a:r>
            <a:r>
              <a:rPr lang="en-GB" sz="1200" i="1" dirty="0"/>
              <a:t>Journal of Psychopharmacology</a:t>
            </a:r>
            <a:r>
              <a:rPr lang="en-GB" sz="1200" dirty="0"/>
              <a:t>, </a:t>
            </a:r>
            <a:r>
              <a:rPr lang="en-GB" sz="1200" i="1" dirty="0"/>
              <a:t>29</a:t>
            </a:r>
            <a:r>
              <a:rPr lang="en-GB" sz="1200" dirty="0"/>
              <a:t>(2), 97–115. https://</a:t>
            </a:r>
            <a:r>
              <a:rPr lang="en-GB" sz="1200" dirty="0" smtClean="0"/>
              <a:t>doi.org/10.1177/0269881114563634</a:t>
            </a:r>
            <a:endParaRPr lang="en-GB" sz="1200" dirty="0"/>
          </a:p>
        </p:txBody>
      </p:sp>
    </p:spTree>
    <p:extLst>
      <p:ext uri="{BB962C8B-B14F-4D97-AF65-F5344CB8AC3E}">
        <p14:creationId xmlns:p14="http://schemas.microsoft.com/office/powerpoint/2010/main" val="3328192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9166</TotalTime>
  <Words>1600</Words>
  <Application>Microsoft Office PowerPoint</Application>
  <PresentationFormat>Širokoúhlá obrazovka</PresentationFormat>
  <Paragraphs>115</Paragraphs>
  <Slides>14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Century Gothic</vt:lpstr>
      <vt:lpstr>Wingdings 3</vt:lpstr>
      <vt:lpstr>Ion</vt:lpstr>
      <vt:lpstr>Performing under Pressure; on the Biology, Psychology and Sociology of stress in high-performance professions</vt:lpstr>
      <vt:lpstr>Disclaimer  I am not a psychiatrist! I am a scientist! Especially if you are experiencing mental health issues, do NOT try anything we discuss today without first consulting your specialist. Non of the information discussed today reflects individual differences and your personal physician can judge much better than I ever can, how this information may affect you. </vt:lpstr>
      <vt:lpstr>Through the study of stress related disorders, we can gain knowledge of the stress system in healthy populations, that we would otherwise not be privy to.</vt:lpstr>
      <vt:lpstr>One example</vt:lpstr>
      <vt:lpstr>The role of stress in mental disorders</vt:lpstr>
      <vt:lpstr>Genetic disruption of the stress system</vt:lpstr>
      <vt:lpstr>Heritability</vt:lpstr>
      <vt:lpstr>Contextual influences on mental disorders</vt:lpstr>
      <vt:lpstr>Stress in mental disorders I: It does not cause it, but does make everything much worse.</vt:lpstr>
      <vt:lpstr>Stress in mental disorders II: the trigger and accelerator</vt:lpstr>
      <vt:lpstr>Symptoms and importance to stress research</vt:lpstr>
      <vt:lpstr>Stress induced mental disorders III: disorders in which stress is the defining feature</vt:lpstr>
      <vt:lpstr>Neuromodulators involved in PTSD</vt:lpstr>
      <vt:lpstr>Relevance to peak performance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Performing under Pressure; on the Biology, Psychology and Sociology of stress in high-performance professions</dc:title>
  <dc:creator>Mac Gillavry David William</dc:creator>
  <cp:lastModifiedBy>Mac Gillavry David William</cp:lastModifiedBy>
  <cp:revision>38</cp:revision>
  <dcterms:created xsi:type="dcterms:W3CDTF">2022-12-20T19:58:57Z</dcterms:created>
  <dcterms:modified xsi:type="dcterms:W3CDTF">2023-01-15T21:22:41Z</dcterms:modified>
</cp:coreProperties>
</file>