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85" r:id="rId3"/>
    <p:sldId id="286" r:id="rId4"/>
    <p:sldId id="259" r:id="rId5"/>
    <p:sldId id="258" r:id="rId6"/>
    <p:sldId id="261" r:id="rId7"/>
    <p:sldId id="267" r:id="rId8"/>
    <p:sldId id="282" r:id="rId9"/>
    <p:sldId id="262" r:id="rId10"/>
    <p:sldId id="283" r:id="rId11"/>
    <p:sldId id="271" r:id="rId12"/>
    <p:sldId id="273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9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4161/auto.6.6.1237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arr.2016.10.00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4045788"/>
            <a:ext cx="10050758" cy="1827145"/>
          </a:xfrm>
        </p:spPr>
        <p:txBody>
          <a:bodyPr/>
          <a:lstStyle/>
          <a:p>
            <a:pPr algn="ctr"/>
            <a:r>
              <a:rPr lang="en-GB" sz="4000" dirty="0"/>
              <a:t>Performing under Pressure; on the Biology, Psychology and Sociology of stress in high-performance professions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6183485"/>
            <a:ext cx="8825658" cy="484734"/>
          </a:xfrm>
        </p:spPr>
        <p:txBody>
          <a:bodyPr/>
          <a:lstStyle/>
          <a:p>
            <a:r>
              <a:rPr lang="en-GB" dirty="0" smtClean="0"/>
              <a:t>VI – stress management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09" y="353861"/>
            <a:ext cx="75247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exercise affects the stress response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63189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Exercise enhances</a:t>
            </a:r>
          </a:p>
          <a:p>
            <a:pPr lvl="1"/>
            <a:r>
              <a:rPr lang="en-GB" dirty="0" smtClean="0"/>
              <a:t>Mood</a:t>
            </a:r>
          </a:p>
          <a:p>
            <a:pPr lvl="1"/>
            <a:r>
              <a:rPr lang="en-GB" dirty="0" smtClean="0"/>
              <a:t>Energy</a:t>
            </a:r>
          </a:p>
          <a:p>
            <a:pPr lvl="1"/>
            <a:r>
              <a:rPr lang="en-GB" dirty="0" smtClean="0"/>
              <a:t>Memory</a:t>
            </a:r>
          </a:p>
          <a:p>
            <a:pPr lvl="1"/>
            <a:r>
              <a:rPr lang="en-GB" dirty="0" smtClean="0"/>
              <a:t>Attention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A single workout can raise dopamine, noradrenaline and serotonin for at about 2 hours</a:t>
            </a:r>
          </a:p>
          <a:p>
            <a:r>
              <a:rPr lang="en-GB" dirty="0" smtClean="0"/>
              <a:t>Repeated exercise</a:t>
            </a:r>
          </a:p>
          <a:p>
            <a:pPr lvl="1"/>
            <a:r>
              <a:rPr lang="en-GB" dirty="0" smtClean="0"/>
              <a:t>neuroplasticity </a:t>
            </a:r>
          </a:p>
          <a:p>
            <a:pPr lvl="2"/>
            <a:r>
              <a:rPr lang="en-GB" dirty="0" smtClean="0"/>
              <a:t>Hippocampus (memory)</a:t>
            </a:r>
          </a:p>
          <a:p>
            <a:pPr lvl="2"/>
            <a:r>
              <a:rPr lang="en-GB" dirty="0" smtClean="0"/>
              <a:t>Frontal cortex (attention)</a:t>
            </a:r>
          </a:p>
          <a:p>
            <a:pPr lvl="1"/>
            <a:r>
              <a:rPr lang="en-GB" dirty="0" smtClean="0"/>
              <a:t>Brain health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0279" y="5642942"/>
            <a:ext cx="1051560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/>
              <a:t>Suzuki, W. (2017). </a:t>
            </a:r>
            <a:r>
              <a:rPr lang="en-GB" sz="1200" i="1"/>
              <a:t>The brain-changing benefits of exercise</a:t>
            </a:r>
            <a:r>
              <a:rPr lang="en-GB" sz="1200"/>
              <a:t>.</a:t>
            </a:r>
          </a:p>
          <a:p>
            <a:r>
              <a:rPr lang="en-GB" sz="1200"/>
              <a:t>Basso, J. C., Shang, A., Elman, M., Karmouta, R., &amp; Suzuki, W. A. (2015). </a:t>
            </a:r>
            <a:r>
              <a:rPr lang="en-GB" sz="1200" i="1"/>
              <a:t>Acute Exercise Improves Prefrontal Cortex but not Hippocampal Function in Healthy Adults</a:t>
            </a:r>
            <a:r>
              <a:rPr lang="en-GB" sz="1200"/>
              <a:t>. 791–801. https://doi.org/10.1017/S135561771500106X</a:t>
            </a:r>
          </a:p>
          <a:p>
            <a:r>
              <a:rPr lang="en-GB" sz="1200"/>
              <a:t>Basso, J. C., &amp; Suzuki, W. A. (2017). </a:t>
            </a:r>
            <a:r>
              <a:rPr lang="en-GB" sz="1200" i="1"/>
              <a:t>The Effects of Acute Exercise on Mood , Cognition , Neurophysiology , and Neurochemical Pathways : A Review</a:t>
            </a:r>
            <a:r>
              <a:rPr lang="en-GB" sz="1200"/>
              <a:t>. </a:t>
            </a:r>
            <a:r>
              <a:rPr lang="en-GB" sz="1200" i="1"/>
              <a:t>2</a:t>
            </a:r>
            <a:r>
              <a:rPr lang="en-GB" sz="1200"/>
              <a:t>, 127–152. https://doi.org/10.3233/BPL-160040</a:t>
            </a:r>
            <a:endParaRPr lang="en-GB" sz="12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68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87223"/>
            <a:ext cx="9404723" cy="1400530"/>
          </a:xfrm>
        </p:spPr>
        <p:txBody>
          <a:bodyPr/>
          <a:lstStyle/>
          <a:p>
            <a:r>
              <a:rPr lang="en-GB" dirty="0" smtClean="0"/>
              <a:t>Cold exposure: we evolved for uncomfortable climates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3667365"/>
          </a:xfrm>
        </p:spPr>
        <p:txBody>
          <a:bodyPr>
            <a:normAutofit/>
          </a:bodyPr>
          <a:lstStyle/>
          <a:p>
            <a:r>
              <a:rPr lang="en-GB" dirty="0" smtClean="0"/>
              <a:t>We migrated from Africa to places that were significantly colder while many places in Africa itself are not necessarily nice and warm either Evolutionary pressure for adaptation. </a:t>
            </a:r>
          </a:p>
          <a:p>
            <a:pPr lvl="1"/>
            <a:r>
              <a:rPr lang="en-GB" dirty="0" smtClean="0"/>
              <a:t>Adaptations for elevated metabolic rate and blood pressure</a:t>
            </a:r>
          </a:p>
          <a:p>
            <a:pPr lvl="1"/>
            <a:r>
              <a:rPr lang="en-GB" dirty="0" smtClean="0"/>
              <a:t>Adaptations related to fat storage and usage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6990" r="13164" b="9131"/>
          <a:stretch/>
        </p:blipFill>
        <p:spPr>
          <a:xfrm>
            <a:off x="7211683" y="2060575"/>
            <a:ext cx="3847382" cy="425076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46111" y="5546785"/>
            <a:ext cx="6341285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Cardona, A., </a:t>
            </a:r>
            <a:r>
              <a:rPr lang="en-GB" sz="1200" dirty="0" err="1"/>
              <a:t>Pagani</a:t>
            </a:r>
            <a:r>
              <a:rPr lang="en-GB" sz="1200" dirty="0"/>
              <a:t>, L., </a:t>
            </a:r>
            <a:r>
              <a:rPr lang="en-GB" sz="1200" dirty="0" err="1"/>
              <a:t>Antao</a:t>
            </a:r>
            <a:r>
              <a:rPr lang="en-GB" sz="1200" dirty="0"/>
              <a:t>, T., Lawson, D. J., </a:t>
            </a:r>
            <a:r>
              <a:rPr lang="en-GB" sz="1200" dirty="0" err="1"/>
              <a:t>Eichstaedt</a:t>
            </a:r>
            <a:r>
              <a:rPr lang="en-GB" sz="1200" dirty="0"/>
              <a:t>, C. A., </a:t>
            </a:r>
            <a:r>
              <a:rPr lang="en-GB" sz="1200" dirty="0" err="1"/>
              <a:t>Yngvadottir</a:t>
            </a:r>
            <a:r>
              <a:rPr lang="en-GB" sz="1200" dirty="0"/>
              <a:t>, B., … </a:t>
            </a:r>
            <a:r>
              <a:rPr lang="en-GB" sz="1200" dirty="0" err="1"/>
              <a:t>Kivisild</a:t>
            </a:r>
            <a:r>
              <a:rPr lang="en-GB" sz="1200" dirty="0"/>
              <a:t>, T. (2014). Genome-wide analysis of cold adaptation in indigenous Siberian populations. </a:t>
            </a:r>
            <a:r>
              <a:rPr lang="en-GB" sz="1200" i="1" dirty="0" err="1"/>
              <a:t>PLoS</a:t>
            </a:r>
            <a:r>
              <a:rPr lang="en-GB" sz="1200" i="1" dirty="0"/>
              <a:t> ONE</a:t>
            </a:r>
            <a:r>
              <a:rPr lang="en-GB" sz="1200" dirty="0"/>
              <a:t>, </a:t>
            </a:r>
            <a:r>
              <a:rPr lang="en-GB" sz="1200" i="1" dirty="0"/>
              <a:t>9</a:t>
            </a:r>
            <a:r>
              <a:rPr lang="en-GB" sz="1200" dirty="0"/>
              <a:t>(5). https://doi.org/10.1371/journal.pone.0098076</a:t>
            </a:r>
          </a:p>
          <a:p>
            <a:r>
              <a:rPr lang="en-GB" sz="1200" dirty="0" err="1"/>
              <a:t>Makinen</a:t>
            </a:r>
            <a:r>
              <a:rPr lang="en-GB" sz="1200" dirty="0"/>
              <a:t>, T. M. (2010). Different types of cold adaptation in humans. </a:t>
            </a:r>
            <a:r>
              <a:rPr lang="en-GB" sz="1200" i="1" dirty="0"/>
              <a:t>Frontiers in Bioscience</a:t>
            </a:r>
            <a:r>
              <a:rPr lang="en-GB" sz="1200" dirty="0"/>
              <a:t>, 1047–1067.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03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important note to make!!!!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effects of climate (i.e. cold adaptation), interbreeding with other hominins (most commonly Neanderthals or </a:t>
            </a:r>
            <a:r>
              <a:rPr lang="en-GB" dirty="0" err="1" smtClean="0"/>
              <a:t>Denisovans</a:t>
            </a:r>
            <a:r>
              <a:rPr lang="en-GB" dirty="0" smtClean="0"/>
              <a:t>) and other evolutionary influences are often misused by bigots to argue for a qualitative evolved difference between human ethnicities. </a:t>
            </a:r>
          </a:p>
          <a:p>
            <a:endParaRPr lang="en-GB" dirty="0" smtClean="0"/>
          </a:p>
          <a:p>
            <a:r>
              <a:rPr lang="en-GB" dirty="0" smtClean="0"/>
              <a:t>I want to be very clear that there is no evidence of a meaningful evolved difference with regard to quality of character!!!!! Minor differences, which may affect isolated physiological functions do NOT!!! </a:t>
            </a:r>
            <a:r>
              <a:rPr lang="en-GB" dirty="0"/>
              <a:t>e</a:t>
            </a:r>
            <a:r>
              <a:rPr lang="en-GB" dirty="0" smtClean="0"/>
              <a:t>quate to identifiable differences in morality, work ethic, intellectual capacity, etc.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epigenetics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expression of approximately 20 mammalian genes is effected by cold exposure.</a:t>
            </a:r>
          </a:p>
          <a:p>
            <a:pPr lvl="1"/>
            <a:r>
              <a:rPr lang="en-GB" dirty="0" smtClean="0"/>
              <a:t>Metabolism. In fact, there is an argument to be made that the current rise in metabolic disease can be, in part, attributed to diminished metabolic rates due to a reduction in cold adaptation.</a:t>
            </a:r>
          </a:p>
          <a:p>
            <a:pPr lvl="1"/>
            <a:r>
              <a:rPr lang="en-GB" dirty="0" smtClean="0"/>
              <a:t>Brown fat regulation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8463" y="2060575"/>
            <a:ext cx="3962400" cy="39624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46111" y="6232832"/>
            <a:ext cx="619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Makinen</a:t>
            </a:r>
            <a:r>
              <a:rPr lang="en-GB" sz="1200" dirty="0"/>
              <a:t>, T. M. (2010). Different types of cold adaptation in humans. Frontiers in Bioscience, 1047–1067.</a:t>
            </a:r>
          </a:p>
        </p:txBody>
      </p:sp>
    </p:spTree>
    <p:extLst>
      <p:ext uri="{BB962C8B-B14F-4D97-AF65-F5344CB8AC3E}">
        <p14:creationId xmlns:p14="http://schemas.microsoft.com/office/powerpoint/2010/main" val="8787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Acute response to cold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u="sng" dirty="0" smtClean="0"/>
              <a:t>Stress response</a:t>
            </a:r>
          </a:p>
          <a:p>
            <a:endParaRPr lang="en-GB" dirty="0"/>
          </a:p>
          <a:p>
            <a:pPr lvl="1"/>
            <a:r>
              <a:rPr lang="en-GB" dirty="0" smtClean="0"/>
              <a:t>Vasoconstriction</a:t>
            </a:r>
          </a:p>
          <a:p>
            <a:pPr lvl="1"/>
            <a:r>
              <a:rPr lang="en-GB" dirty="0" smtClean="0"/>
              <a:t>Hyperventilation</a:t>
            </a:r>
          </a:p>
          <a:p>
            <a:pPr lvl="1"/>
            <a:r>
              <a:rPr lang="en-GB" dirty="0" smtClean="0"/>
              <a:t>Shivering</a:t>
            </a:r>
          </a:p>
          <a:p>
            <a:pPr lvl="1"/>
            <a:r>
              <a:rPr lang="en-GB" dirty="0" smtClean="0"/>
              <a:t>Sympathetic activation</a:t>
            </a:r>
          </a:p>
          <a:p>
            <a:pPr lvl="2"/>
            <a:r>
              <a:rPr lang="en-GB" dirty="0" smtClean="0"/>
              <a:t>Immune system </a:t>
            </a:r>
          </a:p>
          <a:p>
            <a:pPr lvl="1"/>
            <a:r>
              <a:rPr lang="en-GB" dirty="0" smtClean="0"/>
              <a:t>Noradrenaline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635"/>
          <a:stretch/>
        </p:blipFill>
        <p:spPr>
          <a:xfrm>
            <a:off x="7151296" y="1496219"/>
            <a:ext cx="4313209" cy="49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Secondary response to cold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935179" cy="4195481"/>
          </a:xfrm>
        </p:spPr>
        <p:txBody>
          <a:bodyPr/>
          <a:lstStyle/>
          <a:p>
            <a:r>
              <a:rPr lang="en-GB" dirty="0" smtClean="0"/>
              <a:t>Vasodilation</a:t>
            </a:r>
          </a:p>
          <a:p>
            <a:r>
              <a:rPr lang="en-GB" dirty="0" smtClean="0"/>
              <a:t>Thermogenesis (shivering)</a:t>
            </a:r>
          </a:p>
          <a:p>
            <a:r>
              <a:rPr lang="en-GB" dirty="0" smtClean="0"/>
              <a:t>Parasympathetic activation</a:t>
            </a:r>
          </a:p>
          <a:p>
            <a:r>
              <a:rPr lang="en-GB" dirty="0" smtClean="0"/>
              <a:t>Anti-inflammatory Cytokines</a:t>
            </a:r>
          </a:p>
          <a:p>
            <a:r>
              <a:rPr lang="en-GB" dirty="0" smtClean="0"/>
              <a:t>Mood enhancement (probably in response to </a:t>
            </a:r>
            <a:r>
              <a:rPr lang="en-GB" dirty="0"/>
              <a:t>d</a:t>
            </a:r>
            <a:r>
              <a:rPr lang="en-GB" dirty="0" smtClean="0"/>
              <a:t>opamine outflow)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3298" t="2420" r="6412" b="-2420"/>
          <a:stretch/>
        </p:blipFill>
        <p:spPr>
          <a:xfrm>
            <a:off x="6823494" y="1354178"/>
            <a:ext cx="4712159" cy="52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Repeated cold exposure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4633254" cy="4195481"/>
          </a:xfrm>
        </p:spPr>
        <p:txBody>
          <a:bodyPr/>
          <a:lstStyle/>
          <a:p>
            <a:r>
              <a:rPr lang="en-GB" dirty="0" smtClean="0"/>
              <a:t>Brown fat activation and production</a:t>
            </a:r>
          </a:p>
          <a:p>
            <a:r>
              <a:rPr lang="en-GB" dirty="0" smtClean="0"/>
              <a:t>Non-shivering thermogenesis</a:t>
            </a:r>
          </a:p>
          <a:p>
            <a:r>
              <a:rPr lang="en-GB" dirty="0" smtClean="0"/>
              <a:t>Improved insulin sensitivity</a:t>
            </a:r>
          </a:p>
          <a:p>
            <a:r>
              <a:rPr lang="en-GB" dirty="0" smtClean="0"/>
              <a:t>Weight loss</a:t>
            </a:r>
          </a:p>
          <a:p>
            <a:r>
              <a:rPr lang="en-GB" dirty="0" smtClean="0"/>
              <a:t>Immune activation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40" y="2290810"/>
            <a:ext cx="5571632" cy="31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evolved for hunger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4624628" cy="4195481"/>
          </a:xfrm>
        </p:spPr>
        <p:txBody>
          <a:bodyPr/>
          <a:lstStyle/>
          <a:p>
            <a:r>
              <a:rPr lang="en-GB" dirty="0" smtClean="0"/>
              <a:t>For most of evolutionary history we went through regular short periods of food deprivation.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toring excess energy</a:t>
            </a:r>
          </a:p>
          <a:p>
            <a:pPr lvl="2"/>
            <a:r>
              <a:rPr lang="en-GB" dirty="0" smtClean="0"/>
              <a:t>Insulin</a:t>
            </a:r>
          </a:p>
          <a:p>
            <a:pPr marL="914400" lvl="2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Cleaning out the system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636" r="12007"/>
          <a:stretch/>
        </p:blipFill>
        <p:spPr>
          <a:xfrm>
            <a:off x="5956084" y="2124074"/>
            <a:ext cx="5292762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when you stop eating?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first 24 hours</a:t>
            </a:r>
          </a:p>
          <a:p>
            <a:pPr lvl="1"/>
            <a:r>
              <a:rPr lang="en-GB" dirty="0" smtClean="0"/>
              <a:t>You burn through your glycogen stores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After 2/3 days you switch from burning glucose to fat and protein</a:t>
            </a:r>
            <a:endParaRPr lang="en-GB" dirty="0"/>
          </a:p>
          <a:p>
            <a:pPr lvl="1"/>
            <a:r>
              <a:rPr lang="en-GB" dirty="0" smtClean="0"/>
              <a:t>The more fat adapted you are the easier this transition will be</a:t>
            </a:r>
          </a:p>
          <a:p>
            <a:pPr lvl="1"/>
            <a:r>
              <a:rPr lang="en-GB" dirty="0" smtClean="0"/>
              <a:t>Enhanced mood and cognitive function (due to ketone metabolism)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8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Autophagy: the medicinal qualities of consuming nothing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442108"/>
          </a:xfrm>
        </p:spPr>
        <p:txBody>
          <a:bodyPr/>
          <a:lstStyle/>
          <a:p>
            <a:r>
              <a:rPr lang="en-GB" dirty="0" smtClean="0"/>
              <a:t>During hunger, the body gets a chance to burn off a lot of cells, which do not function optimally.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During refeeding these cells are reconstituted if necessary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8574" y="5832900"/>
            <a:ext cx="11490385" cy="830997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Taylor, P., </a:t>
            </a:r>
            <a:r>
              <a:rPr lang="en-GB" sz="1200" dirty="0" err="1"/>
              <a:t>Alirezaei</a:t>
            </a:r>
            <a:r>
              <a:rPr lang="en-GB" sz="1200" dirty="0"/>
              <a:t>, M., </a:t>
            </a:r>
            <a:r>
              <a:rPr lang="en-GB" sz="1200" dirty="0" err="1"/>
              <a:t>Kemball</a:t>
            </a:r>
            <a:r>
              <a:rPr lang="en-GB" sz="1200" dirty="0"/>
              <a:t>, C. C., Flynn, C. T., Wood, M. R., Lindsay, J., … Whitton, J. L. (2014). </a:t>
            </a:r>
            <a:r>
              <a:rPr lang="en-GB" sz="1200" i="1" dirty="0"/>
              <a:t>Short-term fasting induces profound neuronal autophagy</a:t>
            </a:r>
            <a:r>
              <a:rPr lang="en-GB" sz="1200" dirty="0"/>
              <a:t>. (November), 37–41.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doi.org/10.4161/auto.6.6.12376</a:t>
            </a:r>
            <a:endParaRPr lang="en-GB" sz="1200" dirty="0" smtClean="0"/>
          </a:p>
          <a:p>
            <a:r>
              <a:rPr lang="en-GB" sz="1200" dirty="0" err="1"/>
              <a:t>Pietrocola</a:t>
            </a:r>
            <a:r>
              <a:rPr lang="en-GB" sz="1200" dirty="0"/>
              <a:t>, F., Pol, J., &amp; Prof, G. K. (2016). Fasting improves anticancer </a:t>
            </a:r>
            <a:r>
              <a:rPr lang="en-GB" sz="1200" dirty="0" err="1"/>
              <a:t>immunosurveillance</a:t>
            </a:r>
            <a:r>
              <a:rPr lang="en-GB" sz="1200" dirty="0"/>
              <a:t> via autophagy induction in malignant cells. </a:t>
            </a:r>
            <a:r>
              <a:rPr lang="en-GB" sz="1200" i="1" dirty="0"/>
              <a:t>Cell Cycle</a:t>
            </a:r>
            <a:r>
              <a:rPr lang="en-GB" sz="1200" dirty="0"/>
              <a:t>, </a:t>
            </a:r>
            <a:r>
              <a:rPr lang="en-GB" sz="1200" i="1" dirty="0"/>
              <a:t>15</a:t>
            </a:r>
            <a:r>
              <a:rPr lang="en-GB" sz="1200" dirty="0"/>
              <a:t>(24), 3327–3328. https://</a:t>
            </a:r>
            <a:r>
              <a:rPr lang="en-GB" sz="1200" dirty="0" smtClean="0"/>
              <a:t>doi.org/10.1080/15384101.2016.1224797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165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Syllabus</a:t>
            </a:r>
            <a:endParaRPr lang="en-GB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132335"/>
              </p:ext>
            </p:extLst>
          </p:nvPr>
        </p:nvGraphicFramePr>
        <p:xfrm>
          <a:off x="1103684" y="1604963"/>
          <a:ext cx="9754815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360">
                  <a:extLst>
                    <a:ext uri="{9D8B030D-6E8A-4147-A177-3AD203B41FA5}">
                      <a16:colId xmlns:a16="http://schemas.microsoft.com/office/drawing/2014/main" val="700142180"/>
                    </a:ext>
                  </a:extLst>
                </a:gridCol>
                <a:gridCol w="8085455">
                  <a:extLst>
                    <a:ext uri="{9D8B030D-6E8A-4147-A177-3AD203B41FA5}">
                      <a16:colId xmlns:a16="http://schemas.microsoft.com/office/drawing/2014/main" val="2900192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Lecutre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46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the course and stress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10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physiology of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68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psychology of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18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</a:t>
                      </a:r>
                      <a:r>
                        <a:rPr lang="en-GB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psychology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76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Stress related disorders and what they can teach us about performance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62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Stress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7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under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96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Team-performance under stress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77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Nutrition, stress and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174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Relax, on the importance rest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5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3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878" y="711140"/>
            <a:ext cx="8071269" cy="55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benefits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459361"/>
          </a:xfrm>
        </p:spPr>
        <p:txBody>
          <a:bodyPr/>
          <a:lstStyle/>
          <a:p>
            <a:r>
              <a:rPr lang="en-GB" dirty="0" smtClean="0"/>
              <a:t>Longevity</a:t>
            </a:r>
          </a:p>
          <a:p>
            <a:r>
              <a:rPr lang="en-GB" dirty="0" smtClean="0"/>
              <a:t>Enhanced cognitive performance</a:t>
            </a:r>
          </a:p>
          <a:p>
            <a:r>
              <a:rPr lang="en-GB" dirty="0" smtClean="0"/>
              <a:t>Stress reduction</a:t>
            </a:r>
          </a:p>
          <a:p>
            <a:r>
              <a:rPr lang="en-GB" dirty="0" smtClean="0"/>
              <a:t>Higher efficiency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0935" y="5926348"/>
            <a:ext cx="1125747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Mattson, M. P., Longo, V. D., &amp; </a:t>
            </a:r>
            <a:r>
              <a:rPr lang="en-GB" sz="1200" dirty="0" err="1"/>
              <a:t>Harvie</a:t>
            </a:r>
            <a:r>
              <a:rPr lang="en-GB" sz="1200" dirty="0"/>
              <a:t>, M. (2017). Impact of intermittent fasting on health </a:t>
            </a:r>
            <a:r>
              <a:rPr lang="en-GB" sz="1200" dirty="0" smtClean="0"/>
              <a:t>and </a:t>
            </a:r>
            <a:r>
              <a:rPr lang="en-GB" sz="1200" dirty="0"/>
              <a:t>disease processes. Ageing Research Reviews, 39, 46–58.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doi.org/10.1016/j.arr.2016.10.005</a:t>
            </a:r>
            <a:endParaRPr lang="en-GB" sz="1200" dirty="0" smtClean="0"/>
          </a:p>
          <a:p>
            <a:r>
              <a:rPr lang="en-GB" sz="1200" dirty="0"/>
              <a:t>Gonzalez-Estevez, C., &amp; Flores, I. (2020). Fasting for stem cell </a:t>
            </a:r>
            <a:r>
              <a:rPr lang="en-GB" sz="1200" dirty="0" err="1"/>
              <a:t>Rejuvination</a:t>
            </a:r>
            <a:r>
              <a:rPr lang="en-GB" sz="1200" dirty="0"/>
              <a:t>. </a:t>
            </a:r>
            <a:r>
              <a:rPr lang="en-GB" sz="1200" i="1" dirty="0"/>
              <a:t>Aging</a:t>
            </a:r>
            <a:r>
              <a:rPr lang="en-GB" sz="1200" dirty="0"/>
              <a:t>, </a:t>
            </a:r>
            <a:r>
              <a:rPr lang="en-GB" sz="1200" i="1" dirty="0"/>
              <a:t>12</a:t>
            </a:r>
            <a:r>
              <a:rPr lang="en-GB" sz="1200" dirty="0"/>
              <a:t>(5), 4048–4049</a:t>
            </a:r>
            <a:r>
              <a:rPr lang="en-GB" sz="1200" dirty="0" smtClean="0"/>
              <a:t>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621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Meditation (a great feedback loop?)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Breath work</a:t>
            </a:r>
          </a:p>
          <a:p>
            <a:r>
              <a:rPr lang="en-GB" dirty="0" smtClean="0"/>
              <a:t>Deliberate focus on slowing down mental function</a:t>
            </a:r>
          </a:p>
          <a:p>
            <a:r>
              <a:rPr lang="en-GB" dirty="0" smtClean="0"/>
              <a:t>Focus of the mind</a:t>
            </a:r>
          </a:p>
          <a:p>
            <a:pPr lvl="1"/>
            <a:r>
              <a:rPr lang="en-GB" dirty="0" smtClean="0"/>
              <a:t>Calm</a:t>
            </a:r>
          </a:p>
          <a:p>
            <a:pPr lvl="1"/>
            <a:r>
              <a:rPr lang="en-GB" dirty="0" smtClean="0"/>
              <a:t>Present</a:t>
            </a:r>
          </a:p>
          <a:p>
            <a:pPr lvl="1"/>
            <a:r>
              <a:rPr lang="en-GB" dirty="0" smtClean="0"/>
              <a:t>Positive aspects of one’s life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750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Toxoplasmosis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704821" cy="4195481"/>
          </a:xfrm>
        </p:spPr>
        <p:txBody>
          <a:bodyPr/>
          <a:lstStyle/>
          <a:p>
            <a:r>
              <a:rPr lang="en-GB" dirty="0" smtClean="0"/>
              <a:t>Cat parasite </a:t>
            </a:r>
          </a:p>
          <a:p>
            <a:pPr lvl="1"/>
            <a:r>
              <a:rPr lang="en-GB" dirty="0" smtClean="0"/>
              <a:t>Releases dopamine in the frontal cortex in response to stress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In mice it reduces fear of cats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 people it increases risk taking behaviour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8593" r="18756"/>
          <a:stretch/>
        </p:blipFill>
        <p:spPr>
          <a:xfrm>
            <a:off x="6725264" y="1735261"/>
            <a:ext cx="4414684" cy="422787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3477" y="5473269"/>
            <a:ext cx="618449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Omidian</a:t>
            </a:r>
            <a:r>
              <a:rPr lang="en-GB" sz="1200" dirty="0"/>
              <a:t>, M., </a:t>
            </a:r>
            <a:r>
              <a:rPr lang="en-GB" sz="1200" dirty="0" err="1"/>
              <a:t>Asgari</a:t>
            </a:r>
            <a:r>
              <a:rPr lang="en-GB" sz="1200" dirty="0"/>
              <a:t>, Q., </a:t>
            </a:r>
            <a:r>
              <a:rPr lang="en-GB" sz="1200" dirty="0" err="1"/>
              <a:t>Bahreini</a:t>
            </a:r>
            <a:r>
              <a:rPr lang="en-GB" sz="1200" dirty="0"/>
              <a:t>, M. S., </a:t>
            </a:r>
            <a:r>
              <a:rPr lang="en-GB" sz="1200" dirty="0" err="1"/>
              <a:t>Moshki</a:t>
            </a:r>
            <a:r>
              <a:rPr lang="en-GB" sz="1200" dirty="0"/>
              <a:t>, S., </a:t>
            </a:r>
            <a:r>
              <a:rPr lang="en-GB" sz="1200" dirty="0" err="1"/>
              <a:t>Sedaghat</a:t>
            </a:r>
            <a:r>
              <a:rPr lang="en-GB" sz="1200" dirty="0"/>
              <a:t>, B., &amp; </a:t>
            </a:r>
            <a:r>
              <a:rPr lang="en-GB" sz="1200" dirty="0" err="1"/>
              <a:t>Adnani</a:t>
            </a:r>
            <a:r>
              <a:rPr lang="en-GB" sz="1200" dirty="0"/>
              <a:t> </a:t>
            </a:r>
            <a:r>
              <a:rPr lang="en-GB" sz="1200" dirty="0" err="1"/>
              <a:t>Sadati</a:t>
            </a:r>
            <a:r>
              <a:rPr lang="en-GB" sz="1200" dirty="0"/>
              <a:t>, S. J. (2022). Acute toxoplasmosis can increase serum dopamine level. </a:t>
            </a:r>
            <a:r>
              <a:rPr lang="en-GB" sz="1200" i="1" dirty="0"/>
              <a:t>Journal of Parasitic Diseases</a:t>
            </a:r>
            <a:r>
              <a:rPr lang="en-GB" sz="1200" dirty="0"/>
              <a:t>, </a:t>
            </a:r>
            <a:r>
              <a:rPr lang="en-GB" sz="1200" i="1" dirty="0"/>
              <a:t>46</a:t>
            </a:r>
            <a:r>
              <a:rPr lang="en-GB" sz="1200" dirty="0"/>
              <a:t>(2), 337–342. https://doi.org/10.1007/s12639-021-01447-1</a:t>
            </a:r>
          </a:p>
          <a:p>
            <a:r>
              <a:rPr lang="en-GB" sz="1200" dirty="0" err="1"/>
              <a:t>Prandovszky</a:t>
            </a:r>
            <a:r>
              <a:rPr lang="en-GB" sz="1200" dirty="0"/>
              <a:t>, E., Gaskell, E., Martin, H., Dubey, J. P., Webster, J. P., &amp; </a:t>
            </a:r>
            <a:r>
              <a:rPr lang="en-GB" sz="1200" dirty="0" err="1"/>
              <a:t>McConkey</a:t>
            </a:r>
            <a:r>
              <a:rPr lang="en-GB" sz="1200" dirty="0"/>
              <a:t>, G. A. (2011). The neurotropic parasite toxoplasma </a:t>
            </a:r>
            <a:r>
              <a:rPr lang="en-GB" sz="1200" dirty="0" err="1"/>
              <a:t>gondii</a:t>
            </a:r>
            <a:r>
              <a:rPr lang="en-GB" sz="1200" dirty="0"/>
              <a:t> increases dopamine metabolism. </a:t>
            </a:r>
            <a:r>
              <a:rPr lang="en-GB" sz="1200" i="1" dirty="0" err="1"/>
              <a:t>PLoS</a:t>
            </a:r>
            <a:r>
              <a:rPr lang="en-GB" sz="1200" i="1" dirty="0"/>
              <a:t> ONE</a:t>
            </a:r>
            <a:r>
              <a:rPr lang="en-GB" sz="1200" dirty="0"/>
              <a:t>, </a:t>
            </a:r>
            <a:r>
              <a:rPr lang="en-GB" sz="1200" i="1" dirty="0"/>
              <a:t>6</a:t>
            </a:r>
            <a:r>
              <a:rPr lang="en-GB" sz="1200" dirty="0"/>
              <a:t>(9). https://doi.org/10.1371/journal.pone.0023866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98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paper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676400"/>
            <a:ext cx="8946541" cy="4571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Min 8 pages (2.0 </a:t>
            </a:r>
            <a:r>
              <a:rPr lang="en-US" dirty="0" smtClean="0"/>
              <a:t>spacing, times new roman)</a:t>
            </a:r>
          </a:p>
          <a:p>
            <a:endParaRPr lang="en-US" dirty="0"/>
          </a:p>
          <a:p>
            <a:r>
              <a:rPr lang="en-US" dirty="0"/>
              <a:t>Proper bibliography and referencing (preferably </a:t>
            </a:r>
            <a:r>
              <a:rPr lang="en-US" dirty="0" smtClean="0"/>
              <a:t>American Psychological Association, APA)</a:t>
            </a:r>
          </a:p>
          <a:p>
            <a:pPr lvl="1"/>
            <a:r>
              <a:rPr lang="en-US" dirty="0" smtClean="0"/>
              <a:t>Download a referencing tool!! </a:t>
            </a:r>
          </a:p>
          <a:p>
            <a:pPr lvl="2"/>
            <a:r>
              <a:rPr lang="en-US" dirty="0" err="1" smtClean="0"/>
              <a:t>Menedley</a:t>
            </a:r>
            <a:r>
              <a:rPr lang="en-US" dirty="0" smtClean="0"/>
              <a:t>, </a:t>
            </a:r>
            <a:r>
              <a:rPr lang="en-US" dirty="0" err="1" smtClean="0"/>
              <a:t>zotero</a:t>
            </a:r>
            <a:r>
              <a:rPr lang="en-US" dirty="0" smtClean="0"/>
              <a:t>, etc. </a:t>
            </a:r>
          </a:p>
          <a:p>
            <a:pPr lvl="1"/>
            <a:r>
              <a:rPr lang="en-US" dirty="0" smtClean="0"/>
              <a:t>At minimum 10 references. Preferably more!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Subject of your choosing as long as it relates to stress and peak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Ideally, pick something from our discussions, so you have a place to start from.</a:t>
            </a:r>
          </a:p>
          <a:p>
            <a:pPr lvl="1"/>
            <a:r>
              <a:rPr lang="en-US" dirty="0" smtClean="0"/>
              <a:t>Make sure you are interested enough in your subject to see it through</a:t>
            </a:r>
          </a:p>
          <a:p>
            <a:pPr lvl="1"/>
            <a:r>
              <a:rPr lang="en-US" dirty="0" smtClean="0"/>
              <a:t>If you are not sure about your topic or need help with anything, please do not hesitate to contact me!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1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128" y="185298"/>
            <a:ext cx="9404723" cy="2851200"/>
          </a:xfrm>
        </p:spPr>
        <p:txBody>
          <a:bodyPr/>
          <a:lstStyle/>
          <a:p>
            <a:pPr algn="ctr"/>
            <a:r>
              <a:rPr lang="en-US" sz="3800" dirty="0" smtClean="0"/>
              <a:t>Stress management and reduction/elimination are NOT the same thing! Without stress you would quickly become bored and nothing would happen </a:t>
            </a:r>
            <a:endParaRPr lang="en-GB" sz="38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7" y="3329796"/>
            <a:ext cx="6295607" cy="3322239"/>
          </a:xfrm>
        </p:spPr>
      </p:pic>
    </p:spTree>
    <p:extLst>
      <p:ext uri="{BB962C8B-B14F-4D97-AF65-F5344CB8AC3E}">
        <p14:creationId xmlns:p14="http://schemas.microsoft.com/office/powerpoint/2010/main" val="41476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GB" dirty="0" smtClean="0"/>
              <a:t>Good” stress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timespan</a:t>
            </a:r>
          </a:p>
          <a:p>
            <a:endParaRPr lang="en-US" dirty="0" smtClean="0"/>
          </a:p>
          <a:p>
            <a:r>
              <a:rPr lang="en-US" dirty="0" smtClean="0"/>
              <a:t>Predictability</a:t>
            </a:r>
          </a:p>
          <a:p>
            <a:endParaRPr lang="en-US" dirty="0" smtClean="0"/>
          </a:p>
          <a:p>
            <a:r>
              <a:rPr lang="en-US" dirty="0" smtClean="0"/>
              <a:t>Retrospective reflection</a:t>
            </a:r>
          </a:p>
          <a:p>
            <a:endParaRPr lang="en-US" dirty="0"/>
          </a:p>
          <a:p>
            <a:r>
              <a:rPr lang="en-US" dirty="0" smtClean="0"/>
              <a:t>A feeling of control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851" y="0"/>
            <a:ext cx="5395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program: preparation for stressful events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Next week: Stress and Performance</a:t>
            </a:r>
          </a:p>
          <a:p>
            <a:pPr lvl="1"/>
            <a:r>
              <a:rPr lang="en-GB" dirty="0" smtClean="0"/>
              <a:t>Managing the acute stress response</a:t>
            </a:r>
          </a:p>
          <a:p>
            <a:pPr lvl="1"/>
            <a:r>
              <a:rPr lang="en-GB" dirty="0" smtClean="0"/>
              <a:t>Optimising physical and cognitive output</a:t>
            </a:r>
          </a:p>
          <a:p>
            <a:endParaRPr lang="en-GB" dirty="0"/>
          </a:p>
          <a:p>
            <a:r>
              <a:rPr lang="en-GB" dirty="0" smtClean="0"/>
              <a:t>The week after: Team-performance under stress</a:t>
            </a:r>
          </a:p>
          <a:p>
            <a:pPr lvl="1"/>
            <a:r>
              <a:rPr lang="en-GB" dirty="0" smtClean="0"/>
              <a:t>Communal coping and stress management</a:t>
            </a:r>
          </a:p>
          <a:p>
            <a:pPr lvl="1"/>
            <a:r>
              <a:rPr lang="en-GB" dirty="0" smtClean="0"/>
              <a:t>Manipulating the acute stress response in others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3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850" y="3195918"/>
            <a:ext cx="9404723" cy="1400530"/>
          </a:xfrm>
        </p:spPr>
        <p:txBody>
          <a:bodyPr/>
          <a:lstStyle/>
          <a:p>
            <a:pPr algn="ctr"/>
            <a:r>
              <a:rPr lang="en-GB" dirty="0" smtClean="0"/>
              <a:t>Social support!! (see lecture 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8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8035" y="3191773"/>
            <a:ext cx="8825657" cy="653954"/>
          </a:xfrm>
        </p:spPr>
        <p:txBody>
          <a:bodyPr/>
          <a:lstStyle/>
          <a:p>
            <a:pPr algn="ctr"/>
            <a:r>
              <a:rPr lang="en-GB" dirty="0" smtClean="0"/>
              <a:t>Sleep and rest (See lecture 10)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9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Regulated exposure to limited physiological stress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Short term exposure to mild physiological and psychological stressors</a:t>
            </a:r>
          </a:p>
          <a:p>
            <a:pPr lvl="1"/>
            <a:r>
              <a:rPr lang="en-GB" dirty="0" smtClean="0"/>
              <a:t>Controlled </a:t>
            </a:r>
            <a:r>
              <a:rPr lang="en-GB" dirty="0"/>
              <a:t>or simulated psychological stressors </a:t>
            </a:r>
          </a:p>
          <a:p>
            <a:pPr lvl="2"/>
            <a:r>
              <a:rPr lang="en-GB" dirty="0"/>
              <a:t>Play &amp; competition</a:t>
            </a:r>
          </a:p>
          <a:p>
            <a:pPr lvl="2"/>
            <a:r>
              <a:rPr lang="en-GB" dirty="0"/>
              <a:t>Controlled passive experience</a:t>
            </a:r>
          </a:p>
          <a:p>
            <a:pPr lvl="3"/>
            <a:r>
              <a:rPr lang="en-GB" dirty="0"/>
              <a:t>Fiction (horror, thriller,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lvl="3"/>
            <a:r>
              <a:rPr lang="en-US" dirty="0"/>
              <a:t>Safe stressors (rollercoasters, harmless “scary stimuli</a:t>
            </a:r>
            <a:r>
              <a:rPr lang="en-US" dirty="0" smtClean="0"/>
              <a:t>”)</a:t>
            </a:r>
            <a:endParaRPr lang="en-GB" dirty="0" smtClean="0"/>
          </a:p>
          <a:p>
            <a:pPr lvl="1"/>
            <a:r>
              <a:rPr lang="en-GB" dirty="0" smtClean="0"/>
              <a:t>Cold </a:t>
            </a:r>
          </a:p>
          <a:p>
            <a:pPr lvl="1"/>
            <a:r>
              <a:rPr lang="en-GB" dirty="0" smtClean="0"/>
              <a:t>Hunger (fasting)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2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1606</TotalTime>
  <Words>1283</Words>
  <Application>Microsoft Office PowerPoint</Application>
  <PresentationFormat>Širokoúhlá obrazovka</PresentationFormat>
  <Paragraphs>163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Performing under Pressure; on the Biology, Psychology and Sociology of stress in high-performance professions</vt:lpstr>
      <vt:lpstr>Syllabus</vt:lpstr>
      <vt:lpstr>Final paper</vt:lpstr>
      <vt:lpstr>Stress management and reduction/elimination are NOT the same thing! Without stress you would quickly become bored and nothing would happen </vt:lpstr>
      <vt:lpstr>“Good” stress</vt:lpstr>
      <vt:lpstr>Today’s program: preparation for stressful events</vt:lpstr>
      <vt:lpstr>Social support!! (see lecture 4)</vt:lpstr>
      <vt:lpstr>Sleep and rest (See lecture 10)</vt:lpstr>
      <vt:lpstr>Regulated exposure to limited physiological stress</vt:lpstr>
      <vt:lpstr>How exercise affects the stress response</vt:lpstr>
      <vt:lpstr>Cold exposure: we evolved for uncomfortable climates</vt:lpstr>
      <vt:lpstr>One important note to make!!!!</vt:lpstr>
      <vt:lpstr>On the epigenetics</vt:lpstr>
      <vt:lpstr>Acute response to cold</vt:lpstr>
      <vt:lpstr>Secondary response to cold</vt:lpstr>
      <vt:lpstr>Repeated cold exposure</vt:lpstr>
      <vt:lpstr>We evolved for hunger</vt:lpstr>
      <vt:lpstr>What happens when you stop eating?</vt:lpstr>
      <vt:lpstr>Autophagy: the medicinal qualities of consuming nothing</vt:lpstr>
      <vt:lpstr>Prezentace aplikace PowerPoint</vt:lpstr>
      <vt:lpstr>Health benefits </vt:lpstr>
      <vt:lpstr>Meditation (a great feedback loop?)</vt:lpstr>
      <vt:lpstr>Toxoplasmosis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Performing under Pressure; on the Biology, Psychology and Sociology of stress in high-performance professions</dc:title>
  <dc:creator>Mac Gillavry David William</dc:creator>
  <cp:lastModifiedBy>Mac Gillavry David William</cp:lastModifiedBy>
  <cp:revision>44</cp:revision>
  <dcterms:created xsi:type="dcterms:W3CDTF">2023-01-01T19:16:06Z</dcterms:created>
  <dcterms:modified xsi:type="dcterms:W3CDTF">2023-11-29T12:13:13Z</dcterms:modified>
</cp:coreProperties>
</file>