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65" r:id="rId3"/>
    <p:sldId id="262" r:id="rId4"/>
    <p:sldId id="257" r:id="rId5"/>
    <p:sldId id="266" r:id="rId6"/>
    <p:sldId id="258" r:id="rId7"/>
    <p:sldId id="259" r:id="rId8"/>
    <p:sldId id="260" r:id="rId9"/>
    <p:sldId id="263" r:id="rId10"/>
    <p:sldId id="264" r:id="rId11"/>
    <p:sldId id="267" r:id="rId12"/>
    <p:sldId id="268" r:id="rId13"/>
    <p:sldId id="269" r:id="rId14"/>
    <p:sldId id="270" r:id="rId15"/>
    <p:sldId id="271" r:id="rId16"/>
    <p:sldId id="272" r:id="rId17"/>
    <p:sldId id="261" r:id="rId18"/>
    <p:sldId id="273" r:id="rId19"/>
    <p:sldId id="274" r:id="rId20"/>
    <p:sldId id="275" r:id="rId21"/>
    <p:sldId id="276" r:id="rId22"/>
    <p:sldId id="277" r:id="rId23"/>
    <p:sldId id="278" r:id="rId24"/>
    <p:sldId id="279" r:id="rId25"/>
    <p:sldId id="281" r:id="rId26"/>
    <p:sldId id="280" r:id="rId27"/>
    <p:sldId id="282"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93883" autoAdjust="0"/>
  </p:normalViewPr>
  <p:slideViewPr>
    <p:cSldViewPr snapToGrid="0">
      <p:cViewPr varScale="1">
        <p:scale>
          <a:sx n="106" d="100"/>
          <a:sy n="106" d="100"/>
        </p:scale>
        <p:origin x="906" y="102"/>
      </p:cViewPr>
      <p:guideLst/>
    </p:cSldViewPr>
  </p:slideViewPr>
  <p:outlineViewPr>
    <p:cViewPr>
      <p:scale>
        <a:sx n="33" d="100"/>
        <a:sy n="33" d="100"/>
      </p:scale>
      <p:origin x="0" y="-267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8712B-45C8-4189-B2F4-DE3576E6CB0D}" type="datetimeFigureOut">
              <a:rPr lang="cs-CZ" smtClean="0"/>
              <a:t>23.09.2024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F34BBD-BD15-4A15-833C-50889854E373}" type="slidenum">
              <a:rPr lang="cs-CZ" smtClean="0"/>
              <a:t>‹#›</a:t>
            </a:fld>
            <a:endParaRPr lang="cs-CZ"/>
          </a:p>
        </p:txBody>
      </p:sp>
    </p:spTree>
    <p:extLst>
      <p:ext uri="{BB962C8B-B14F-4D97-AF65-F5344CB8AC3E}">
        <p14:creationId xmlns:p14="http://schemas.microsoft.com/office/powerpoint/2010/main" val="742944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4</a:t>
            </a:fld>
            <a:endParaRPr lang="cs-CZ"/>
          </a:p>
        </p:txBody>
      </p:sp>
    </p:spTree>
    <p:extLst>
      <p:ext uri="{BB962C8B-B14F-4D97-AF65-F5344CB8AC3E}">
        <p14:creationId xmlns:p14="http://schemas.microsoft.com/office/powerpoint/2010/main" val="983715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1500"/>
              </a:spcAft>
            </a:pP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What</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is</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Understanding</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Digital Arena</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1500"/>
              </a:spcAft>
            </a:pP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short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electronic</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refers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playing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video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Just as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traditional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have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athletes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stadiums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filled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with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fans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comprises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players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engage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video game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while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audiences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watch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both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in-person and online.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rise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has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transformed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video gaming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from</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simple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recreational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activity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into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lucrative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professional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endeavor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many.</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1.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Evolution</a:t>
            </a: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Esport</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early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days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video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1970s and 1980s,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were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local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informal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They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took</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place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arcades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among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friends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living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rooms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As technology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evolved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so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did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scale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these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By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2000s,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with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rise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online multiplayer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better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internet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connectivity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became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bigger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more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organized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1500"/>
              </a:spcAft>
            </a:pP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Today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encompasses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vast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variety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ranging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from</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real-time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strategy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StarCraft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first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-person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shooters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Counter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-Strike: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Global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Offensive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multiplayer online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battle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arenas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MOBAs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League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Legends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Dota</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2".</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300"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6</a:t>
            </a:fld>
            <a:endParaRPr lang="cs-CZ"/>
          </a:p>
        </p:txBody>
      </p:sp>
    </p:spTree>
    <p:extLst>
      <p:ext uri="{BB962C8B-B14F-4D97-AF65-F5344CB8AC3E}">
        <p14:creationId xmlns:p14="http://schemas.microsoft.com/office/powerpoint/2010/main" val="4212269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7</a:t>
            </a:fld>
            <a:endParaRPr lang="cs-CZ"/>
          </a:p>
        </p:txBody>
      </p:sp>
    </p:spTree>
    <p:extLst>
      <p:ext uri="{BB962C8B-B14F-4D97-AF65-F5344CB8AC3E}">
        <p14:creationId xmlns:p14="http://schemas.microsoft.com/office/powerpoint/2010/main" val="3417554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8</a:t>
            </a:fld>
            <a:endParaRPr lang="cs-CZ"/>
          </a:p>
        </p:txBody>
      </p:sp>
    </p:spTree>
    <p:extLst>
      <p:ext uri="{BB962C8B-B14F-4D97-AF65-F5344CB8AC3E}">
        <p14:creationId xmlns:p14="http://schemas.microsoft.com/office/powerpoint/2010/main" val="1274177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10</a:t>
            </a:fld>
            <a:endParaRPr lang="cs-CZ"/>
          </a:p>
        </p:txBody>
      </p:sp>
    </p:spTree>
    <p:extLst>
      <p:ext uri="{BB962C8B-B14F-4D97-AF65-F5344CB8AC3E}">
        <p14:creationId xmlns:p14="http://schemas.microsoft.com/office/powerpoint/2010/main" val="1387079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17</a:t>
            </a:fld>
            <a:endParaRPr lang="cs-CZ"/>
          </a:p>
        </p:txBody>
      </p:sp>
    </p:spTree>
    <p:extLst>
      <p:ext uri="{BB962C8B-B14F-4D97-AF65-F5344CB8AC3E}">
        <p14:creationId xmlns:p14="http://schemas.microsoft.com/office/powerpoint/2010/main" val="219901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9/23/2024</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76798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87131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9/23/2024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728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60495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9/23/2024</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524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0233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9/23/2024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323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9/23/2024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48566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9/23/2024</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7948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9/23/2024</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0640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9/23/2024</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1721698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9/23/2024</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462906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1" r:id="rId6"/>
    <p:sldLayoutId id="2147483697" r:id="rId7"/>
    <p:sldLayoutId id="2147483698" r:id="rId8"/>
    <p:sldLayoutId id="2147483699" r:id="rId9"/>
    <p:sldLayoutId id="2147483700" r:id="rId10"/>
    <p:sldLayoutId id="2147483702"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rayyan.ai/reviews/64027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A22F210-7186-4074-94C5-FAD2C2EB1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ED93057-B056-4D1D-B0DA-F1619DAAF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B7D9DBB-4285-CAC7-F465-E0007865AE7F}"/>
              </a:ext>
            </a:extLst>
          </p:cNvPr>
          <p:cNvSpPr>
            <a:spLocks noGrp="1"/>
          </p:cNvSpPr>
          <p:nvPr>
            <p:ph type="ctrTitle"/>
          </p:nvPr>
        </p:nvSpPr>
        <p:spPr>
          <a:xfrm>
            <a:off x="1635103" y="1057522"/>
            <a:ext cx="4741843" cy="2173433"/>
          </a:xfrm>
        </p:spPr>
        <p:txBody>
          <a:bodyPr>
            <a:normAutofit/>
          </a:bodyPr>
          <a:lstStyle/>
          <a:p>
            <a:r>
              <a:rPr lang="cs-CZ" sz="4400" dirty="0" err="1">
                <a:solidFill>
                  <a:schemeClr val="bg1"/>
                </a:solidFill>
              </a:rPr>
              <a:t>Esport</a:t>
            </a:r>
            <a:endParaRPr lang="cs-CZ" sz="4400" dirty="0">
              <a:solidFill>
                <a:schemeClr val="bg1"/>
              </a:solidFill>
            </a:endParaRPr>
          </a:p>
        </p:txBody>
      </p:sp>
      <p:sp>
        <p:nvSpPr>
          <p:cNvPr id="3" name="Podnadpis 2">
            <a:extLst>
              <a:ext uri="{FF2B5EF4-FFF2-40B4-BE49-F238E27FC236}">
                <a16:creationId xmlns:a16="http://schemas.microsoft.com/office/drawing/2014/main" id="{9CCF16AB-E57C-D888-AF8F-F485DA761E8B}"/>
              </a:ext>
            </a:extLst>
          </p:cNvPr>
          <p:cNvSpPr>
            <a:spLocks noGrp="1"/>
          </p:cNvSpPr>
          <p:nvPr>
            <p:ph type="subTitle" idx="1"/>
          </p:nvPr>
        </p:nvSpPr>
        <p:spPr>
          <a:xfrm>
            <a:off x="1635104" y="3751119"/>
            <a:ext cx="4797502" cy="1606163"/>
          </a:xfrm>
        </p:spPr>
        <p:txBody>
          <a:bodyPr anchor="t">
            <a:normAutofit fontScale="85000" lnSpcReduction="20000"/>
          </a:bodyPr>
          <a:lstStyle/>
          <a:p>
            <a:r>
              <a:rPr lang="cs-CZ" dirty="0">
                <a:solidFill>
                  <a:schemeClr val="tx1">
                    <a:lumMod val="75000"/>
                    <a:lumOff val="25000"/>
                  </a:schemeClr>
                </a:solidFill>
              </a:rPr>
              <a:t>Martin Sebera</a:t>
            </a:r>
          </a:p>
          <a:p>
            <a:r>
              <a:rPr lang="cs-CZ" dirty="0" err="1">
                <a:solidFill>
                  <a:schemeClr val="tx1">
                    <a:lumMod val="75000"/>
                    <a:lumOff val="25000"/>
                  </a:schemeClr>
                </a:solidFill>
              </a:rPr>
              <a:t>Faculty</a:t>
            </a:r>
            <a:r>
              <a:rPr lang="cs-CZ" dirty="0">
                <a:solidFill>
                  <a:schemeClr val="tx1">
                    <a:lumMod val="75000"/>
                    <a:lumOff val="25000"/>
                  </a:schemeClr>
                </a:solidFill>
              </a:rPr>
              <a:t> of </a:t>
            </a:r>
            <a:r>
              <a:rPr lang="cs-CZ" dirty="0" err="1">
                <a:solidFill>
                  <a:schemeClr val="tx1">
                    <a:lumMod val="75000"/>
                    <a:lumOff val="25000"/>
                  </a:schemeClr>
                </a:solidFill>
              </a:rPr>
              <a:t>Sports</a:t>
            </a:r>
            <a:r>
              <a:rPr lang="cs-CZ" dirty="0">
                <a:solidFill>
                  <a:schemeClr val="tx1">
                    <a:lumMod val="75000"/>
                    <a:lumOff val="25000"/>
                  </a:schemeClr>
                </a:solidFill>
              </a:rPr>
              <a:t> </a:t>
            </a:r>
            <a:r>
              <a:rPr lang="cs-CZ" dirty="0" err="1">
                <a:solidFill>
                  <a:schemeClr val="tx1">
                    <a:lumMod val="75000"/>
                    <a:lumOff val="25000"/>
                  </a:schemeClr>
                </a:solidFill>
              </a:rPr>
              <a:t>Studies</a:t>
            </a:r>
            <a:endParaRPr lang="cs-CZ" dirty="0">
              <a:solidFill>
                <a:schemeClr val="tx1">
                  <a:lumMod val="75000"/>
                  <a:lumOff val="25000"/>
                </a:schemeClr>
              </a:solidFill>
            </a:endParaRPr>
          </a:p>
          <a:p>
            <a:r>
              <a:rPr lang="cs-CZ" dirty="0" err="1">
                <a:solidFill>
                  <a:schemeClr val="tx1">
                    <a:lumMod val="75000"/>
                    <a:lumOff val="25000"/>
                  </a:schemeClr>
                </a:solidFill>
              </a:rPr>
              <a:t>Autumn</a:t>
            </a:r>
            <a:r>
              <a:rPr lang="cs-CZ">
                <a:solidFill>
                  <a:schemeClr val="tx1">
                    <a:lumMod val="75000"/>
                    <a:lumOff val="25000"/>
                  </a:schemeClr>
                </a:solidFill>
              </a:rPr>
              <a:t> 2024</a:t>
            </a:r>
            <a:endParaRPr lang="cs-CZ" dirty="0">
              <a:solidFill>
                <a:schemeClr val="tx1">
                  <a:lumMod val="75000"/>
                  <a:lumOff val="25000"/>
                </a:schemeClr>
              </a:solidFill>
            </a:endParaRPr>
          </a:p>
        </p:txBody>
      </p:sp>
      <p:sp>
        <p:nvSpPr>
          <p:cNvPr id="20" name="Rectangle 19">
            <a:extLst>
              <a:ext uri="{FF2B5EF4-FFF2-40B4-BE49-F238E27FC236}">
                <a16:creationId xmlns:a16="http://schemas.microsoft.com/office/drawing/2014/main" id="{F5B41592-BC5E-4AE2-8CA7-91C73FD8F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574A3D-9991-4D4A-91DF-0D0DE47DB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5A56255-4961-41E1-887B-7319F23C9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vučina spojených bodů">
            <a:extLst>
              <a:ext uri="{FF2B5EF4-FFF2-40B4-BE49-F238E27FC236}">
                <a16:creationId xmlns:a16="http://schemas.microsoft.com/office/drawing/2014/main" id="{87639155-C2EB-05AA-3942-7F5FB0A01B99}"/>
              </a:ext>
            </a:extLst>
          </p:cNvPr>
          <p:cNvPicPr>
            <a:picLocks noChangeAspect="1"/>
          </p:cNvPicPr>
          <p:nvPr/>
        </p:nvPicPr>
        <p:blipFill rotWithShape="1">
          <a:blip r:embed="rId2"/>
          <a:srcRect l="42080" r="23127"/>
          <a:stretch/>
        </p:blipFill>
        <p:spPr>
          <a:xfrm>
            <a:off x="6859936" y="-2"/>
            <a:ext cx="5332064" cy="6858002"/>
          </a:xfrm>
          <a:prstGeom prst="rect">
            <a:avLst/>
          </a:prstGeom>
        </p:spPr>
      </p:pic>
    </p:spTree>
    <p:extLst>
      <p:ext uri="{BB962C8B-B14F-4D97-AF65-F5344CB8AC3E}">
        <p14:creationId xmlns:p14="http://schemas.microsoft.com/office/powerpoint/2010/main" val="2267523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52024638-1FB0-1F46-0F36-85BE56A3E165}"/>
              </a:ext>
            </a:extLst>
          </p:cNvPr>
          <p:cNvSpPr>
            <a:spLocks noGrp="1"/>
          </p:cNvSpPr>
          <p:nvPr>
            <p:ph type="title"/>
          </p:nvPr>
        </p:nvSpPr>
        <p:spPr>
          <a:xfrm>
            <a:off x="0" y="728263"/>
            <a:ext cx="3411973" cy="5197498"/>
          </a:xfrm>
        </p:spPr>
        <p:txBody>
          <a:bodyPr/>
          <a:lstStyle/>
          <a:p>
            <a:r>
              <a:rPr lang="cs-CZ" dirty="0" err="1">
                <a:solidFill>
                  <a:srgbClr val="00B050"/>
                </a:solidFill>
              </a:rPr>
              <a:t>Result</a:t>
            </a:r>
            <a:br>
              <a:rPr lang="cs-CZ" dirty="0">
                <a:solidFill>
                  <a:srgbClr val="00B050"/>
                </a:solidFill>
              </a:rPr>
            </a:br>
            <a:r>
              <a:rPr lang="cs-CZ" dirty="0">
                <a:solidFill>
                  <a:srgbClr val="00B050"/>
                </a:solidFill>
              </a:rPr>
              <a:t>1b</a:t>
            </a:r>
          </a:p>
        </p:txBody>
      </p:sp>
      <p:sp>
        <p:nvSpPr>
          <p:cNvPr id="5" name="Zástupný obsah 2">
            <a:extLst>
              <a:ext uri="{FF2B5EF4-FFF2-40B4-BE49-F238E27FC236}">
                <a16:creationId xmlns:a16="http://schemas.microsoft.com/office/drawing/2014/main" id="{72F8913F-E266-1AAC-7098-28913FB1B620}"/>
              </a:ext>
            </a:extLst>
          </p:cNvPr>
          <p:cNvSpPr>
            <a:spLocks noGrp="1"/>
          </p:cNvSpPr>
          <p:nvPr>
            <p:ph idx="1"/>
          </p:nvPr>
        </p:nvSpPr>
        <p:spPr>
          <a:xfrm>
            <a:off x="1759352" y="104172"/>
            <a:ext cx="10432649" cy="6753827"/>
          </a:xfrm>
        </p:spPr>
        <p:txBody>
          <a:bodyPr>
            <a:normAutofit fontScale="85000" lnSpcReduction="20000"/>
          </a:bodyPr>
          <a:lstStyle/>
          <a:p>
            <a:r>
              <a:rPr lang="en-US" i="1" dirty="0"/>
              <a:t>Divergences:</a:t>
            </a:r>
            <a:endParaRPr lang="en-US" b="0" i="1" dirty="0"/>
          </a:p>
          <a:p>
            <a:r>
              <a:rPr lang="en-US" dirty="0"/>
              <a:t>Physical vs. Virtual:</a:t>
            </a:r>
            <a:r>
              <a:rPr lang="en-US" b="0" dirty="0"/>
              <a:t> </a:t>
            </a:r>
            <a:r>
              <a:rPr lang="cs-CZ" b="0" dirty="0"/>
              <a:t>T</a:t>
            </a:r>
            <a:r>
              <a:rPr lang="en-US" b="0" dirty="0" err="1"/>
              <a:t>raditional</a:t>
            </a:r>
            <a:r>
              <a:rPr lang="en-US" b="0" dirty="0"/>
              <a:t> sports involve physical activities, while esports are played in virtual environments. Traditional sports require physical conditioning, endurance, and athleticism, whereas esports rely on mental dexterity and hand-eye coordination.</a:t>
            </a:r>
          </a:p>
          <a:p>
            <a:r>
              <a:rPr lang="en-US" dirty="0"/>
              <a:t>Age and Physical Fitness:</a:t>
            </a:r>
            <a:r>
              <a:rPr lang="en-US" b="0" dirty="0"/>
              <a:t> Traditional sports often have age limitations, and athletes' physical fitness plays a crucial role in their performance. In contrast, esports athletes can have more extended careers and do not require the same level of physical fitness.</a:t>
            </a:r>
          </a:p>
          <a:p>
            <a:r>
              <a:rPr lang="en-US" dirty="0"/>
              <a:t>Infrastructure and Facilities:</a:t>
            </a:r>
            <a:r>
              <a:rPr lang="en-US" b="0" dirty="0"/>
              <a:t> Traditional sports require extensive infrastructure, including stadiums, arenas, and sports equipment. Esports competitions can take place virtually, requiring only a computer, an internet connection, and gaming peripherals.</a:t>
            </a:r>
          </a:p>
          <a:p>
            <a:r>
              <a:rPr lang="en-US" dirty="0"/>
              <a:t>Accessibility:</a:t>
            </a:r>
            <a:r>
              <a:rPr lang="en-US" b="0" dirty="0"/>
              <a:t> Esports are generally more accessible to a global audience because they do not rely on location-based events. Traditional sports events often require fans to be physically present, limiting accessibility for some.</a:t>
            </a:r>
          </a:p>
          <a:p>
            <a:r>
              <a:rPr lang="en-US" dirty="0"/>
              <a:t>Recognition and Regulation:</a:t>
            </a:r>
            <a:r>
              <a:rPr lang="en-US" b="0" dirty="0"/>
              <a:t> Traditional sports have established governing bodies, regulations, and international organizations (e.g., FIFA, IOC) that oversee and standardize competitions. Esports are still evolving in terms of governance and regulation, with different game publishers and organizations.</a:t>
            </a:r>
          </a:p>
          <a:p>
            <a:r>
              <a:rPr lang="en-US" dirty="0"/>
              <a:t>Physical Injuries vs. Repetitive Strain:</a:t>
            </a:r>
            <a:r>
              <a:rPr lang="en-US" b="0" dirty="0"/>
              <a:t> While traditional athletes may experience physical injuries, such as sprains or fractures, esports athletes are more prone to repetitive strain injuries, such as carpal tunnel syndrome and eyestrain, due to the extended hours spent on gaming.</a:t>
            </a:r>
          </a:p>
        </p:txBody>
      </p:sp>
    </p:spTree>
    <p:extLst>
      <p:ext uri="{BB962C8B-B14F-4D97-AF65-F5344CB8AC3E}">
        <p14:creationId xmlns:p14="http://schemas.microsoft.com/office/powerpoint/2010/main" val="3125000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FD53C0-0F1F-3BD3-CF90-07A33601ADD9}"/>
              </a:ext>
            </a:extLst>
          </p:cNvPr>
          <p:cNvSpPr>
            <a:spLocks noGrp="1"/>
          </p:cNvSpPr>
          <p:nvPr>
            <p:ph type="title"/>
          </p:nvPr>
        </p:nvSpPr>
        <p:spPr>
          <a:xfrm>
            <a:off x="541176" y="705113"/>
            <a:ext cx="3881534" cy="5197498"/>
          </a:xfrm>
        </p:spPr>
        <p:txBody>
          <a:bodyPr>
            <a:normAutofit/>
          </a:bodyPr>
          <a:lstStyle/>
          <a:p>
            <a:r>
              <a:rPr lang="cs-CZ" dirty="0" err="1">
                <a:effectLst/>
                <a:latin typeface="Meiryo" panose="020B0604030504040204" pitchFamily="34" charset="-128"/>
                <a:ea typeface="Meiryo" panose="020B0604030504040204" pitchFamily="34" charset="-128"/>
                <a:cs typeface="Times New Roman" panose="02020603050405020304" pitchFamily="18" charset="0"/>
              </a:rPr>
              <a:t>what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does</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esport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lack</a:t>
            </a:r>
            <a:r>
              <a:rPr lang="cs-CZ" dirty="0">
                <a:effectLst/>
                <a:latin typeface="Meiryo" panose="020B0604030504040204" pitchFamily="34" charset="-128"/>
                <a:ea typeface="Meiryo" panose="020B0604030504040204" pitchFamily="34" charset="-128"/>
                <a:cs typeface="Times New Roman" panose="02020603050405020304" pitchFamily="18" charset="0"/>
              </a:rPr>
              <a:t> to </a:t>
            </a:r>
            <a:r>
              <a:rPr lang="cs-CZ" dirty="0" err="1">
                <a:effectLst/>
                <a:latin typeface="Meiryo" panose="020B0604030504040204" pitchFamily="34" charset="-128"/>
                <a:ea typeface="Meiryo" panose="020B0604030504040204" pitchFamily="34" charset="-128"/>
                <a:cs typeface="Times New Roman" panose="02020603050405020304" pitchFamily="18" charset="0"/>
              </a:rPr>
              <a:t>be</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recognized</a:t>
            </a:r>
            <a:r>
              <a:rPr lang="cs-CZ" dirty="0">
                <a:effectLst/>
                <a:latin typeface="Meiryo" panose="020B0604030504040204" pitchFamily="34" charset="-128"/>
                <a:ea typeface="Meiryo" panose="020B0604030504040204" pitchFamily="34" charset="-128"/>
                <a:cs typeface="Times New Roman" panose="02020603050405020304" pitchFamily="18" charset="0"/>
              </a:rPr>
              <a:t> as a sport?</a:t>
            </a:r>
            <a:endParaRPr lang="cs-CZ" dirty="0">
              <a:latin typeface="Meiryo" panose="020B0604030504040204" pitchFamily="34" charset="-128"/>
              <a:ea typeface="Meiryo" panose="020B0604030504040204" pitchFamily="34" charset="-128"/>
            </a:endParaRPr>
          </a:p>
        </p:txBody>
      </p:sp>
      <p:sp>
        <p:nvSpPr>
          <p:cNvPr id="3" name="Zástupný obsah 2">
            <a:extLst>
              <a:ext uri="{FF2B5EF4-FFF2-40B4-BE49-F238E27FC236}">
                <a16:creationId xmlns:a16="http://schemas.microsoft.com/office/drawing/2014/main" id="{3B25E55B-E4B3-733D-1516-F1E486101FB6}"/>
              </a:ext>
            </a:extLst>
          </p:cNvPr>
          <p:cNvSpPr>
            <a:spLocks noGrp="1"/>
          </p:cNvSpPr>
          <p:nvPr>
            <p:ph idx="1"/>
          </p:nvPr>
        </p:nvSpPr>
        <p:spPr>
          <a:xfrm>
            <a:off x="4907902" y="149290"/>
            <a:ext cx="7284098" cy="6559419"/>
          </a:xfrm>
        </p:spPr>
        <p:txBody>
          <a:bodyPr>
            <a:noAutofit/>
          </a:bodyPr>
          <a:lstStyle/>
          <a:p>
            <a:r>
              <a:rPr lang="en-US" sz="1500" b="0" dirty="0"/>
              <a:t>Several factors influence why esports may not be recognized as a "traditional" sport in some areas:</a:t>
            </a:r>
          </a:p>
          <a:p>
            <a:r>
              <a:rPr lang="en-US" sz="1500" dirty="0"/>
              <a:t>1. Physical activity</a:t>
            </a:r>
            <a:r>
              <a:rPr lang="en-US" sz="1500" b="0" dirty="0"/>
              <a:t>: Traditional sports usually require a high level of physical activity, while esports are mainly based on mental skills and fast motor skills.</a:t>
            </a:r>
          </a:p>
          <a:p>
            <a:r>
              <a:rPr lang="en-US" sz="1500" dirty="0"/>
              <a:t>2. History and Tradition</a:t>
            </a:r>
            <a:r>
              <a:rPr lang="en-US" sz="1500" b="0" dirty="0"/>
              <a:t>: Most traditional sports have a long history and are deeply rooted in the cultures of many countries. Esports are new in comparison.</a:t>
            </a:r>
          </a:p>
          <a:p>
            <a:r>
              <a:rPr lang="en-US" sz="1500" dirty="0"/>
              <a:t>3. Public Perception</a:t>
            </a:r>
            <a:r>
              <a:rPr lang="en-US" sz="1500" b="0" dirty="0"/>
              <a:t>: Many people still see video games as entertainment and do not take them seriously as a sport.</a:t>
            </a:r>
          </a:p>
          <a:p>
            <a:r>
              <a:rPr lang="en-US" sz="1500" dirty="0"/>
              <a:t>4. Regulation and standardization</a:t>
            </a:r>
            <a:r>
              <a:rPr lang="en-US" sz="1500" b="0" dirty="0"/>
              <a:t>: Traditional sports often have long-established organizations that oversee the rules, tournaments, and other aspects of the sport. Although esports leagues and organizations are growing, they are still not as recognized as traditional sports organizations.</a:t>
            </a:r>
          </a:p>
        </p:txBody>
      </p:sp>
    </p:spTree>
    <p:extLst>
      <p:ext uri="{BB962C8B-B14F-4D97-AF65-F5344CB8AC3E}">
        <p14:creationId xmlns:p14="http://schemas.microsoft.com/office/powerpoint/2010/main" val="266030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2">
            <a:extLst>
              <a:ext uri="{FF2B5EF4-FFF2-40B4-BE49-F238E27FC236}">
                <a16:creationId xmlns:a16="http://schemas.microsoft.com/office/drawing/2014/main" id="{D408E9D8-A7D4-70A9-139C-61FDE6D141CD}"/>
              </a:ext>
            </a:extLst>
          </p:cNvPr>
          <p:cNvSpPr>
            <a:spLocks noGrp="1"/>
          </p:cNvSpPr>
          <p:nvPr>
            <p:ph idx="1"/>
          </p:nvPr>
        </p:nvSpPr>
        <p:spPr>
          <a:xfrm>
            <a:off x="4907902" y="149290"/>
            <a:ext cx="7284098" cy="6559419"/>
          </a:xfrm>
        </p:spPr>
        <p:txBody>
          <a:bodyPr>
            <a:noAutofit/>
          </a:bodyPr>
          <a:lstStyle/>
          <a:p>
            <a:r>
              <a:rPr lang="en-US" sz="1500" dirty="0"/>
              <a:t>5. Health Concerns</a:t>
            </a:r>
            <a:r>
              <a:rPr lang="en-US" sz="1500" b="0" dirty="0"/>
              <a:t>: Some critics point to the potential health risks associated with sitting in front of a computer or screen for long periods of time.</a:t>
            </a:r>
          </a:p>
          <a:p>
            <a:r>
              <a:rPr lang="en-US" sz="1500" dirty="0"/>
              <a:t>6. Economic and media interests</a:t>
            </a:r>
            <a:r>
              <a:rPr lang="en-US" sz="1500" b="0" dirty="0"/>
              <a:t>: Although esports is experiencing enormous growth in viewership and investment, some traditional sports organizations may be interested in maintaining the status quo due to economic and media interests.</a:t>
            </a:r>
          </a:p>
          <a:p>
            <a:r>
              <a:rPr lang="en-US" sz="1500" dirty="0"/>
              <a:t>7. Generational differences</a:t>
            </a:r>
            <a:r>
              <a:rPr lang="en-US" sz="1500" b="0" dirty="0"/>
              <a:t>: Younger generations who grew up with video games may find it easier to see esports as a legitimate sport, while older generations may struggle with this view.</a:t>
            </a:r>
          </a:p>
          <a:p>
            <a:endParaRPr lang="cs-CZ" sz="1500" b="0" dirty="0"/>
          </a:p>
        </p:txBody>
      </p:sp>
      <p:sp>
        <p:nvSpPr>
          <p:cNvPr id="8" name="Nadpis 1">
            <a:extLst>
              <a:ext uri="{FF2B5EF4-FFF2-40B4-BE49-F238E27FC236}">
                <a16:creationId xmlns:a16="http://schemas.microsoft.com/office/drawing/2014/main" id="{D934F6EA-686D-C588-02C2-25FE2C622917}"/>
              </a:ext>
            </a:extLst>
          </p:cNvPr>
          <p:cNvSpPr>
            <a:spLocks noGrp="1"/>
          </p:cNvSpPr>
          <p:nvPr>
            <p:ph type="title"/>
          </p:nvPr>
        </p:nvSpPr>
        <p:spPr>
          <a:xfrm>
            <a:off x="541176" y="705113"/>
            <a:ext cx="3881534" cy="5197498"/>
          </a:xfrm>
        </p:spPr>
        <p:txBody>
          <a:bodyPr>
            <a:normAutofit/>
          </a:bodyPr>
          <a:lstStyle/>
          <a:p>
            <a:r>
              <a:rPr lang="cs-CZ" dirty="0" err="1">
                <a:effectLst/>
                <a:latin typeface="Meiryo" panose="020B0604030504040204" pitchFamily="34" charset="-128"/>
                <a:ea typeface="Meiryo" panose="020B0604030504040204" pitchFamily="34" charset="-128"/>
                <a:cs typeface="Times New Roman" panose="02020603050405020304" pitchFamily="18" charset="0"/>
              </a:rPr>
              <a:t>what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does</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esport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lack</a:t>
            </a:r>
            <a:r>
              <a:rPr lang="cs-CZ" dirty="0">
                <a:effectLst/>
                <a:latin typeface="Meiryo" panose="020B0604030504040204" pitchFamily="34" charset="-128"/>
                <a:ea typeface="Meiryo" panose="020B0604030504040204" pitchFamily="34" charset="-128"/>
                <a:cs typeface="Times New Roman" panose="02020603050405020304" pitchFamily="18" charset="0"/>
              </a:rPr>
              <a:t> to </a:t>
            </a:r>
            <a:r>
              <a:rPr lang="cs-CZ" dirty="0" err="1">
                <a:effectLst/>
                <a:latin typeface="Meiryo" panose="020B0604030504040204" pitchFamily="34" charset="-128"/>
                <a:ea typeface="Meiryo" panose="020B0604030504040204" pitchFamily="34" charset="-128"/>
                <a:cs typeface="Times New Roman" panose="02020603050405020304" pitchFamily="18" charset="0"/>
              </a:rPr>
              <a:t>be</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recognized</a:t>
            </a:r>
            <a:r>
              <a:rPr lang="cs-CZ" dirty="0">
                <a:effectLst/>
                <a:latin typeface="Meiryo" panose="020B0604030504040204" pitchFamily="34" charset="-128"/>
                <a:ea typeface="Meiryo" panose="020B0604030504040204" pitchFamily="34" charset="-128"/>
                <a:cs typeface="Times New Roman" panose="02020603050405020304" pitchFamily="18" charset="0"/>
              </a:rPr>
              <a:t> as a sport?</a:t>
            </a:r>
            <a:endParaRPr lang="cs-CZ"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115053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7237B-3C75-E8E3-5979-0D3F82EA45A1}"/>
              </a:ext>
            </a:extLst>
          </p:cNvPr>
          <p:cNvSpPr>
            <a:spLocks noGrp="1"/>
          </p:cNvSpPr>
          <p:nvPr>
            <p:ph type="title"/>
          </p:nvPr>
        </p:nvSpPr>
        <p:spPr>
          <a:xfrm>
            <a:off x="401216" y="705113"/>
            <a:ext cx="3872204" cy="5197498"/>
          </a:xfrm>
        </p:spPr>
        <p:txBody>
          <a:bodyPr/>
          <a:lstStyle/>
          <a:p>
            <a:r>
              <a:rPr lang="en-US" dirty="0"/>
              <a:t>why isn't esports in the </a:t>
            </a:r>
            <a:r>
              <a:rPr lang="en-US" dirty="0" err="1"/>
              <a:t>olympics</a:t>
            </a:r>
            <a:r>
              <a:rPr lang="en-US" dirty="0"/>
              <a:t> yet?</a:t>
            </a:r>
            <a:br>
              <a:rPr lang="en-US" dirty="0"/>
            </a:br>
            <a:endParaRPr lang="cs-CZ" dirty="0"/>
          </a:p>
        </p:txBody>
      </p:sp>
      <p:sp>
        <p:nvSpPr>
          <p:cNvPr id="3" name="Zástupný obsah 2">
            <a:extLst>
              <a:ext uri="{FF2B5EF4-FFF2-40B4-BE49-F238E27FC236}">
                <a16:creationId xmlns:a16="http://schemas.microsoft.com/office/drawing/2014/main" id="{DD9747AE-E47C-CEA4-2037-D1EA7A2BF017}"/>
              </a:ext>
            </a:extLst>
          </p:cNvPr>
          <p:cNvSpPr>
            <a:spLocks noGrp="1"/>
          </p:cNvSpPr>
          <p:nvPr>
            <p:ph idx="1"/>
          </p:nvPr>
        </p:nvSpPr>
        <p:spPr>
          <a:xfrm>
            <a:off x="4889241" y="705113"/>
            <a:ext cx="7203232" cy="5197497"/>
          </a:xfrm>
        </p:spPr>
        <p:txBody>
          <a:bodyPr>
            <a:noAutofit/>
          </a:bodyPr>
          <a:lstStyle/>
          <a:p>
            <a:r>
              <a:rPr lang="en-US" sz="1500" b="0" dirty="0"/>
              <a:t>There are several reasons why esports have not yet been included in the Olympic Games:</a:t>
            </a:r>
          </a:p>
          <a:p>
            <a:r>
              <a:rPr lang="en-US" sz="1500" dirty="0"/>
              <a:t>1. Definition of sport</a:t>
            </a:r>
            <a:r>
              <a:rPr lang="en-US" sz="1500" b="0" dirty="0"/>
              <a:t>: The Olympic Games have historically reflected physical performance and skill. Although esports requires a high level of skill, coordination, strategy and teamwork, many argue that it lacks the physical exertion characteristic of traditional sports.</a:t>
            </a:r>
          </a:p>
          <a:p>
            <a:r>
              <a:rPr lang="en-US" sz="1500" dirty="0"/>
              <a:t>2. Inconsistency with Olympic Values</a:t>
            </a:r>
            <a:r>
              <a:rPr lang="en-US" sz="1500" b="0" dirty="0"/>
              <a:t>: Some members of the International Olympic Committee (IOC) are concerned that video games may promote violence and are inconsistent with the Olympic values, which emphasize peace, friendship and mutual respect.</a:t>
            </a:r>
          </a:p>
          <a:p>
            <a:r>
              <a:rPr lang="en-US" sz="1500" dirty="0"/>
              <a:t>3. Culture and tradition</a:t>
            </a:r>
            <a:r>
              <a:rPr lang="en-US" sz="1500" b="0" dirty="0"/>
              <a:t>: The Olympic Games have a long and rich history. The inclusion of a new sport, especially one that is so different from traditional sports, can be seen as breaking with tradition.</a:t>
            </a:r>
          </a:p>
        </p:txBody>
      </p:sp>
    </p:spTree>
    <p:extLst>
      <p:ext uri="{BB962C8B-B14F-4D97-AF65-F5344CB8AC3E}">
        <p14:creationId xmlns:p14="http://schemas.microsoft.com/office/powerpoint/2010/main" val="993410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2306E6D9-0DE4-296D-EB9F-24EA4E9B9200}"/>
              </a:ext>
            </a:extLst>
          </p:cNvPr>
          <p:cNvSpPr>
            <a:spLocks noGrp="1"/>
          </p:cNvSpPr>
          <p:nvPr>
            <p:ph type="title"/>
          </p:nvPr>
        </p:nvSpPr>
        <p:spPr>
          <a:xfrm>
            <a:off x="401216" y="705113"/>
            <a:ext cx="3872204" cy="5197498"/>
          </a:xfrm>
        </p:spPr>
        <p:txBody>
          <a:bodyPr/>
          <a:lstStyle/>
          <a:p>
            <a:r>
              <a:rPr lang="en-US" dirty="0"/>
              <a:t>why isn't esports in the </a:t>
            </a:r>
            <a:r>
              <a:rPr lang="en-US" dirty="0" err="1"/>
              <a:t>olympics</a:t>
            </a:r>
            <a:r>
              <a:rPr lang="en-US" dirty="0"/>
              <a:t> yet?</a:t>
            </a:r>
            <a:br>
              <a:rPr lang="en-US" dirty="0"/>
            </a:br>
            <a:endParaRPr lang="cs-CZ" dirty="0"/>
          </a:p>
        </p:txBody>
      </p:sp>
      <p:sp>
        <p:nvSpPr>
          <p:cNvPr id="5" name="Zástupný obsah 2">
            <a:extLst>
              <a:ext uri="{FF2B5EF4-FFF2-40B4-BE49-F238E27FC236}">
                <a16:creationId xmlns:a16="http://schemas.microsoft.com/office/drawing/2014/main" id="{9E424F7E-8E38-B888-7053-442BDA2FB5D3}"/>
              </a:ext>
            </a:extLst>
          </p:cNvPr>
          <p:cNvSpPr>
            <a:spLocks noGrp="1"/>
          </p:cNvSpPr>
          <p:nvPr>
            <p:ph idx="1"/>
          </p:nvPr>
        </p:nvSpPr>
        <p:spPr>
          <a:xfrm>
            <a:off x="4889241" y="326571"/>
            <a:ext cx="7203232" cy="6036907"/>
          </a:xfrm>
        </p:spPr>
        <p:txBody>
          <a:bodyPr>
            <a:noAutofit/>
          </a:bodyPr>
          <a:lstStyle/>
          <a:p>
            <a:r>
              <a:rPr lang="en-US" sz="1500" dirty="0"/>
              <a:t>4. Violence in games</a:t>
            </a:r>
            <a:r>
              <a:rPr lang="en-US" sz="1500" b="0" dirty="0"/>
              <a:t>: Some popular esports titles include violent elements. Olympic organizers may be concerned about the presentation of violent games as part of the Olympics.</a:t>
            </a:r>
          </a:p>
          <a:p>
            <a:r>
              <a:rPr lang="en-US" sz="1500" dirty="0"/>
              <a:t>5. Standardization</a:t>
            </a:r>
            <a:r>
              <a:rPr lang="en-US" sz="1500" b="0" dirty="0"/>
              <a:t>: There are many esports games and not all of them have the same rules, formats or structures. Traditional sports usually have clear and standardized rules and formats.</a:t>
            </a:r>
          </a:p>
          <a:p>
            <a:r>
              <a:rPr lang="en-US" sz="1500" dirty="0"/>
              <a:t>6. Game Diversity</a:t>
            </a:r>
            <a:r>
              <a:rPr lang="en-US" sz="1500" b="0" dirty="0"/>
              <a:t>: There are many different video games and games played within esports, each with its own rules and formats. Deciding which games should be included in the Olympic program could be tricky.</a:t>
            </a:r>
          </a:p>
          <a:p>
            <a:r>
              <a:rPr lang="en-US" sz="1500" dirty="0"/>
              <a:t>7. Commercial Interests and Licensing</a:t>
            </a:r>
            <a:r>
              <a:rPr lang="en-US" sz="1500" b="0" dirty="0"/>
              <a:t>: Video games are commercial products owned by specific companies. Licensing, sponsorship and commercial rights issues can complicate the inclusion of esports in the Olympics.</a:t>
            </a:r>
          </a:p>
        </p:txBody>
      </p:sp>
    </p:spTree>
    <p:extLst>
      <p:ext uri="{BB962C8B-B14F-4D97-AF65-F5344CB8AC3E}">
        <p14:creationId xmlns:p14="http://schemas.microsoft.com/office/powerpoint/2010/main" val="1477845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6E07F74-9CF6-91C9-0D4A-7EB76E50B3C8}"/>
              </a:ext>
            </a:extLst>
          </p:cNvPr>
          <p:cNvSpPr>
            <a:spLocks noGrp="1"/>
          </p:cNvSpPr>
          <p:nvPr>
            <p:ph idx="1"/>
          </p:nvPr>
        </p:nvSpPr>
        <p:spPr>
          <a:xfrm>
            <a:off x="5047861" y="466531"/>
            <a:ext cx="6885992" cy="5924938"/>
          </a:xfrm>
        </p:spPr>
        <p:txBody>
          <a:bodyPr>
            <a:normAutofit fontScale="92500"/>
          </a:bodyPr>
          <a:lstStyle/>
          <a:p>
            <a:r>
              <a:rPr lang="en-US" sz="1500" dirty="0"/>
              <a:t>8. Rapidly evolving technology and games</a:t>
            </a:r>
            <a:r>
              <a:rPr lang="en-US" sz="1500" b="0" dirty="0"/>
              <a:t>: While traditional sports remain fairly constant, video games evolve and change rap</a:t>
            </a:r>
            <a:r>
              <a:rPr lang="en-US" sz="1600" b="0" dirty="0">
                <a:latin typeface="+mj-lt"/>
              </a:rPr>
              <a:t>idly. This could complicate the inclusion of a particular game in the Olympics for a longer period of time.</a:t>
            </a:r>
            <a:endParaRPr lang="cs-CZ" sz="1600" b="0" dirty="0">
              <a:latin typeface="+mj-lt"/>
            </a:endParaRPr>
          </a:p>
          <a:p>
            <a:r>
              <a:rPr lang="cs-CZ" sz="1600" kern="0" dirty="0">
                <a:effectLst/>
                <a:latin typeface="+mj-lt"/>
                <a:ea typeface="Times New Roman" panose="02020603050405020304" pitchFamily="18" charset="0"/>
                <a:cs typeface="Times New Roman" panose="02020603050405020304" pitchFamily="18" charset="0"/>
              </a:rPr>
              <a:t>9. Doping</a:t>
            </a:r>
            <a:r>
              <a:rPr lang="cs-CZ" sz="1600" b="0" kern="0" dirty="0">
                <a:effectLst/>
                <a:latin typeface="+mj-lt"/>
                <a:ea typeface="Times New Roman" panose="02020603050405020304" pitchFamily="18" charset="0"/>
                <a:cs typeface="Times New Roman" panose="02020603050405020304" pitchFamily="18" charset="0"/>
              </a:rPr>
              <a:t>: </a:t>
            </a:r>
            <a:r>
              <a:rPr lang="en-US" sz="1600" b="0" kern="0" dirty="0">
                <a:effectLst/>
                <a:latin typeface="+mj-lt"/>
                <a:ea typeface="Times New Roman" panose="02020603050405020304" pitchFamily="18" charset="0"/>
                <a:cs typeface="Times New Roman" panose="02020603050405020304" pitchFamily="18" charset="0"/>
              </a:rPr>
              <a:t>As in traditional sports, there is also a problem with doping in esports. Physiological (stimulants, ...) and technical (cheating using prohibited software, so-called "cheats").</a:t>
            </a:r>
            <a:endParaRPr lang="cs-CZ" sz="1600" b="0" kern="100" dirty="0">
              <a:effectLst/>
              <a:latin typeface="+mj-lt"/>
              <a:ea typeface="Calibri" panose="020F0502020204030204" pitchFamily="34" charset="0"/>
              <a:cs typeface="Times New Roman" panose="02020603050405020304" pitchFamily="18" charset="0"/>
            </a:endParaRPr>
          </a:p>
          <a:p>
            <a:r>
              <a:rPr lang="cs-CZ" sz="1600" dirty="0">
                <a:latin typeface="+mj-lt"/>
              </a:rPr>
              <a:t>10</a:t>
            </a:r>
            <a:r>
              <a:rPr lang="en-US" sz="1600" dirty="0">
                <a:latin typeface="+mj-lt"/>
              </a:rPr>
              <a:t>. Generational differences</a:t>
            </a:r>
            <a:r>
              <a:rPr lang="en-US" sz="1600" b="0" dirty="0">
                <a:latin typeface="+mj-lt"/>
              </a:rPr>
              <a:t>: Some IOC members and other sta</a:t>
            </a:r>
            <a:r>
              <a:rPr lang="en-US" sz="1500" b="0" dirty="0"/>
              <a:t>keholders may have a limited understanding or appreciation for esports due to generational differences.</a:t>
            </a:r>
          </a:p>
          <a:p>
            <a:endParaRPr lang="cs-CZ" sz="1500" b="0" dirty="0"/>
          </a:p>
          <a:p>
            <a:r>
              <a:rPr lang="en-US" sz="1500" b="0" dirty="0"/>
              <a:t>Nevertheless, it is important to note that interest in the inclusion of esports in the Olympic Games is growing. In 2018, esports was part of the Asian Games as a demonstration sport, a significant step towards its possible inclusion in future international sporting events.</a:t>
            </a:r>
            <a:endParaRPr lang="cs-CZ" sz="1500" b="0" dirty="0"/>
          </a:p>
          <a:p>
            <a:endParaRPr lang="cs-CZ" sz="1500" dirty="0"/>
          </a:p>
        </p:txBody>
      </p:sp>
      <p:sp>
        <p:nvSpPr>
          <p:cNvPr id="6" name="Nadpis 1">
            <a:extLst>
              <a:ext uri="{FF2B5EF4-FFF2-40B4-BE49-F238E27FC236}">
                <a16:creationId xmlns:a16="http://schemas.microsoft.com/office/drawing/2014/main" id="{A28E7F6C-97A1-5443-67B3-F671EBF9E55F}"/>
              </a:ext>
            </a:extLst>
          </p:cNvPr>
          <p:cNvSpPr txBox="1">
            <a:spLocks/>
          </p:cNvSpPr>
          <p:nvPr/>
        </p:nvSpPr>
        <p:spPr>
          <a:xfrm>
            <a:off x="401216" y="705113"/>
            <a:ext cx="3872204" cy="5197498"/>
          </a:xfrm>
          <a:prstGeom prst="rect">
            <a:avLst/>
          </a:prstGeom>
        </p:spPr>
        <p:txBody>
          <a:bodyPr vert="horz" lIns="109728" tIns="109728" rIns="109728" bIns="91440" rtlCol="0" anchor="ctr">
            <a:normAutofit/>
          </a:bodyPr>
          <a:lst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a:lstStyle>
          <a:p>
            <a:r>
              <a:rPr lang="en-US"/>
              <a:t>why isn't esports in the olympics yet?</a:t>
            </a:r>
            <a:br>
              <a:rPr lang="en-US"/>
            </a:br>
            <a:endParaRPr lang="cs-CZ" dirty="0"/>
          </a:p>
        </p:txBody>
      </p:sp>
    </p:spTree>
    <p:extLst>
      <p:ext uri="{BB962C8B-B14F-4D97-AF65-F5344CB8AC3E}">
        <p14:creationId xmlns:p14="http://schemas.microsoft.com/office/powerpoint/2010/main" val="1468359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D28C977F-119A-76A1-0118-2E35801D8108}"/>
              </a:ext>
            </a:extLst>
          </p:cNvPr>
          <p:cNvSpPr>
            <a:spLocks noGrp="1"/>
          </p:cNvSpPr>
          <p:nvPr>
            <p:ph type="title"/>
          </p:nvPr>
        </p:nvSpPr>
        <p:spPr>
          <a:xfrm>
            <a:off x="642918" y="705113"/>
            <a:ext cx="3411973" cy="5197498"/>
          </a:xfrm>
        </p:spPr>
        <p:txBody>
          <a:bodyPr/>
          <a:lstStyle/>
          <a:p>
            <a:r>
              <a:rPr lang="cs-CZ" dirty="0" err="1">
                <a:solidFill>
                  <a:srgbClr val="00B050"/>
                </a:solidFill>
              </a:rPr>
              <a:t>Exercise</a:t>
            </a:r>
            <a:r>
              <a:rPr lang="cs-CZ" dirty="0">
                <a:solidFill>
                  <a:srgbClr val="00B050"/>
                </a:solidFill>
              </a:rPr>
              <a:t> 2</a:t>
            </a:r>
          </a:p>
        </p:txBody>
      </p:sp>
      <p:sp>
        <p:nvSpPr>
          <p:cNvPr id="5" name="Zástupný obsah 2">
            <a:extLst>
              <a:ext uri="{FF2B5EF4-FFF2-40B4-BE49-F238E27FC236}">
                <a16:creationId xmlns:a16="http://schemas.microsoft.com/office/drawing/2014/main" id="{1EF89E53-3CEC-387E-E603-574B697CC94C}"/>
              </a:ext>
            </a:extLst>
          </p:cNvPr>
          <p:cNvSpPr>
            <a:spLocks noGrp="1"/>
          </p:cNvSpPr>
          <p:nvPr>
            <p:ph idx="1"/>
          </p:nvPr>
        </p:nvSpPr>
        <p:spPr>
          <a:xfrm>
            <a:off x="5376670" y="705113"/>
            <a:ext cx="6361239" cy="5197497"/>
          </a:xfrm>
        </p:spPr>
        <p:txBody>
          <a:bodyPr/>
          <a:lstStyle/>
          <a:p>
            <a:r>
              <a:rPr lang="cs-CZ" dirty="0">
                <a:solidFill>
                  <a:srgbClr val="00B050"/>
                </a:solidFill>
              </a:rPr>
              <a:t>T</a:t>
            </a:r>
            <a:r>
              <a:rPr lang="en-US" dirty="0" err="1">
                <a:solidFill>
                  <a:srgbClr val="00B050"/>
                </a:solidFill>
              </a:rPr>
              <a:t>ry</a:t>
            </a:r>
            <a:r>
              <a:rPr lang="en-US" dirty="0">
                <a:solidFill>
                  <a:srgbClr val="00B050"/>
                </a:solidFill>
              </a:rPr>
              <a:t> to think about the positives </a:t>
            </a:r>
            <a:r>
              <a:rPr lang="cs-CZ" dirty="0">
                <a:solidFill>
                  <a:srgbClr val="00B050"/>
                </a:solidFill>
              </a:rPr>
              <a:t>(</a:t>
            </a:r>
            <a:r>
              <a:rPr lang="cs-CZ" dirty="0" err="1">
                <a:solidFill>
                  <a:srgbClr val="00B050"/>
                </a:solidFill>
              </a:rPr>
              <a:t>benefits</a:t>
            </a:r>
            <a:r>
              <a:rPr lang="cs-CZ" dirty="0">
                <a:solidFill>
                  <a:srgbClr val="00B050"/>
                </a:solidFill>
              </a:rPr>
              <a:t>, </a:t>
            </a:r>
            <a:r>
              <a:rPr lang="cs-CZ" dirty="0" err="1">
                <a:solidFill>
                  <a:srgbClr val="00B050"/>
                </a:solidFill>
              </a:rPr>
              <a:t>advantages</a:t>
            </a:r>
            <a:r>
              <a:rPr lang="cs-CZ" dirty="0">
                <a:solidFill>
                  <a:srgbClr val="00B050"/>
                </a:solidFill>
              </a:rPr>
              <a:t>) </a:t>
            </a:r>
            <a:r>
              <a:rPr lang="en-US" dirty="0">
                <a:solidFill>
                  <a:srgbClr val="00B050"/>
                </a:solidFill>
              </a:rPr>
              <a:t>and negatives </a:t>
            </a:r>
            <a:r>
              <a:rPr lang="cs-CZ" dirty="0">
                <a:solidFill>
                  <a:srgbClr val="00B050"/>
                </a:solidFill>
              </a:rPr>
              <a:t>(</a:t>
            </a:r>
            <a:r>
              <a:rPr lang="cs-CZ" dirty="0" err="1">
                <a:solidFill>
                  <a:srgbClr val="00B050"/>
                </a:solidFill>
              </a:rPr>
              <a:t>disadvantages</a:t>
            </a:r>
            <a:r>
              <a:rPr lang="cs-CZ" dirty="0">
                <a:solidFill>
                  <a:srgbClr val="00B050"/>
                </a:solidFill>
              </a:rPr>
              <a:t>) </a:t>
            </a:r>
            <a:r>
              <a:rPr lang="en-US" dirty="0">
                <a:solidFill>
                  <a:srgbClr val="00B050"/>
                </a:solidFill>
              </a:rPr>
              <a:t>of </a:t>
            </a:r>
            <a:r>
              <a:rPr lang="en-US" dirty="0" err="1">
                <a:solidFill>
                  <a:srgbClr val="00B050"/>
                </a:solidFill>
              </a:rPr>
              <a:t>esport</a:t>
            </a:r>
            <a:r>
              <a:rPr lang="cs-CZ" dirty="0">
                <a:solidFill>
                  <a:srgbClr val="00B050"/>
                </a:solidFill>
              </a:rPr>
              <a:t>...</a:t>
            </a:r>
          </a:p>
        </p:txBody>
      </p:sp>
    </p:spTree>
    <p:extLst>
      <p:ext uri="{BB962C8B-B14F-4D97-AF65-F5344CB8AC3E}">
        <p14:creationId xmlns:p14="http://schemas.microsoft.com/office/powerpoint/2010/main" val="3075527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42712-DDCD-4BA4-8935-492DB8878060}"/>
              </a:ext>
            </a:extLst>
          </p:cNvPr>
          <p:cNvSpPr>
            <a:spLocks noGrp="1"/>
          </p:cNvSpPr>
          <p:nvPr>
            <p:ph type="title"/>
          </p:nvPr>
        </p:nvSpPr>
        <p:spPr/>
        <p:txBody>
          <a:bodyPr/>
          <a:lstStyle/>
          <a:p>
            <a:r>
              <a:rPr lang="cs-CZ" dirty="0" err="1"/>
              <a:t>Benefits</a:t>
            </a:r>
            <a:r>
              <a:rPr lang="cs-CZ" dirty="0"/>
              <a:t>, </a:t>
            </a:r>
            <a:r>
              <a:rPr lang="cs-CZ" dirty="0" err="1"/>
              <a:t>advanteges</a:t>
            </a:r>
            <a:endParaRPr lang="cs-CZ" dirty="0"/>
          </a:p>
        </p:txBody>
      </p:sp>
      <p:sp>
        <p:nvSpPr>
          <p:cNvPr id="3" name="Zástupný obsah 2">
            <a:extLst>
              <a:ext uri="{FF2B5EF4-FFF2-40B4-BE49-F238E27FC236}">
                <a16:creationId xmlns:a16="http://schemas.microsoft.com/office/drawing/2014/main" id="{84296C53-5318-61CD-BE46-EFD68744E395}"/>
              </a:ext>
            </a:extLst>
          </p:cNvPr>
          <p:cNvSpPr>
            <a:spLocks noGrp="1"/>
          </p:cNvSpPr>
          <p:nvPr>
            <p:ph idx="1"/>
          </p:nvPr>
        </p:nvSpPr>
        <p:spPr>
          <a:xfrm>
            <a:off x="5376671" y="302005"/>
            <a:ext cx="6172412" cy="6165908"/>
          </a:xfrm>
        </p:spPr>
        <p:txBody>
          <a:bodyPr>
            <a:normAutofit/>
          </a:bodyPr>
          <a:lstStyle/>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have been proven to raise </a:t>
            </a:r>
            <a:r>
              <a:rPr lang="en-US" sz="1800" b="0" i="0" u="none" strike="noStrike" baseline="0" dirty="0" err="1">
                <a:solidFill>
                  <a:srgbClr val="000000"/>
                </a:solidFill>
                <a:latin typeface="TrebuchetMS"/>
              </a:rPr>
              <a:t>selfesteem</a:t>
            </a:r>
            <a:r>
              <a:rPr lang="cs-CZ" b="0" dirty="0">
                <a:solidFill>
                  <a:srgbClr val="000000"/>
                </a:solidFill>
                <a:latin typeface="TrebuchetMS"/>
              </a:rPr>
              <a:t> </a:t>
            </a:r>
            <a:r>
              <a:rPr lang="cs-CZ" sz="1800" b="0" i="0" u="none" strike="noStrike" baseline="0" dirty="0">
                <a:solidFill>
                  <a:srgbClr val="000000"/>
                </a:solidFill>
                <a:latin typeface="TrebuchetMS"/>
              </a:rPr>
              <a:t>and build </a:t>
            </a:r>
            <a:r>
              <a:rPr lang="cs-CZ" sz="1800" b="0" i="0" u="none" strike="noStrike" baseline="0" dirty="0" err="1">
                <a:solidFill>
                  <a:srgbClr val="000000"/>
                </a:solidFill>
                <a:latin typeface="TrebuchetMS"/>
              </a:rPr>
              <a:t>confidence</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It gives people an opportunity to do things that</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they cannot do offline, and to discover new</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things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about</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themselves</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There is a social aspect to gaming as </a:t>
            </a:r>
            <a:r>
              <a:rPr lang="en-US" sz="1800" b="0" i="0" u="none" strike="noStrike" baseline="0" dirty="0" err="1">
                <a:solidFill>
                  <a:srgbClr val="000000"/>
                </a:solidFill>
                <a:latin typeface="TrebuchetMS"/>
              </a:rPr>
              <a:t>wellresearch</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has shown that a third of video game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players make good friends online.</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are also considered to be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therapeutic as it helps to relive stress.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studies have been shown to</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negatively effect a players health and mental</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state, while positive effects can be overlooked.</a:t>
            </a:r>
            <a:endParaRPr lang="cs-CZ" dirty="0"/>
          </a:p>
        </p:txBody>
      </p:sp>
    </p:spTree>
    <p:extLst>
      <p:ext uri="{BB962C8B-B14F-4D97-AF65-F5344CB8AC3E}">
        <p14:creationId xmlns:p14="http://schemas.microsoft.com/office/powerpoint/2010/main" val="186000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F044A07-8B11-433B-872F-1E4D627AF4E8}"/>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57B87888-B69C-46C8-9B3C-808EF1FB669D}"/>
              </a:ext>
            </a:extLst>
          </p:cNvPr>
          <p:cNvSpPr>
            <a:spLocks noGrp="1"/>
          </p:cNvSpPr>
          <p:nvPr>
            <p:ph idx="1"/>
          </p:nvPr>
        </p:nvSpPr>
        <p:spPr>
          <a:xfrm>
            <a:off x="5051834" y="302005"/>
            <a:ext cx="6953061" cy="6165908"/>
          </a:xfrm>
        </p:spPr>
        <p:txBody>
          <a:bodyPr>
            <a:noAutofit/>
          </a:bodyPr>
          <a:lstStyle/>
          <a:p>
            <a:pPr marL="285750" indent="-285750" algn="l">
              <a:buFont typeface="Arial" panose="020B0604020202020204" pitchFamily="34" charset="0"/>
              <a:buChar char="•"/>
            </a:pPr>
            <a:r>
              <a:rPr lang="en-US" sz="1600" dirty="0"/>
              <a:t>Aggression and Behavior: There is debate as to whether some video games that are part of esports may cause aggressive or violent behavior in players, especially younger individuals.</a:t>
            </a:r>
          </a:p>
          <a:p>
            <a:pPr marL="285750" indent="-285750" algn="l">
              <a:buFont typeface="Arial" panose="020B0604020202020204" pitchFamily="34" charset="0"/>
              <a:buChar char="•"/>
            </a:pPr>
            <a:r>
              <a:rPr lang="en-US" sz="1600" dirty="0"/>
              <a:t>Professional Gamers and Health: Professional esports players often experience physical and psychological challenges such as carpal tunnel syndrome, burnout and stress. This shows that professional esports can have challenging consequences for players' health.</a:t>
            </a:r>
          </a:p>
          <a:p>
            <a:pPr marL="285750" indent="-285750" algn="l">
              <a:buFont typeface="Arial" panose="020B0604020202020204" pitchFamily="34" charset="0"/>
              <a:buChar char="•"/>
            </a:pPr>
            <a:r>
              <a:rPr lang="en-US" sz="1600" dirty="0"/>
              <a:t>Controversial content in games: Some video games used in esports may contain controversial elements such as violence, profanity or sexualization of characters. This may raise concerns about the influence of these games on younger players.</a:t>
            </a:r>
          </a:p>
        </p:txBody>
      </p:sp>
    </p:spTree>
    <p:extLst>
      <p:ext uri="{BB962C8B-B14F-4D97-AF65-F5344CB8AC3E}">
        <p14:creationId xmlns:p14="http://schemas.microsoft.com/office/powerpoint/2010/main" val="25076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67CFE75-8C0E-4A4C-AFBA-9C07D0091308}"/>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233DE143-E478-425A-8766-E1B5A2BC1930}"/>
              </a:ext>
            </a:extLst>
          </p:cNvPr>
          <p:cNvSpPr>
            <a:spLocks noGrp="1"/>
          </p:cNvSpPr>
          <p:nvPr>
            <p:ph idx="1"/>
          </p:nvPr>
        </p:nvSpPr>
        <p:spPr>
          <a:xfrm>
            <a:off x="4970352" y="108642"/>
            <a:ext cx="6998329" cy="6563762"/>
          </a:xfrm>
        </p:spPr>
        <p:txBody>
          <a:bodyPr>
            <a:noAutofit/>
          </a:bodyPr>
          <a:lstStyle/>
          <a:p>
            <a:pPr marL="285750" indent="-285750">
              <a:buFont typeface="Arial" panose="020B0604020202020204" pitchFamily="34" charset="0"/>
              <a:buChar char="•"/>
            </a:pPr>
            <a:r>
              <a:rPr lang="en-US" sz="1600" dirty="0"/>
              <a:t>It is important to note that the above disclaimers are not universally applicable and do not apply to all esports players. Esports also has many positive aspects such as skill development, teamwork and competitiveness. Discussing these caveats serves to better understand the impact of esports on individuals and society, and to find ways to maximize its positive aspects and minimize its negative aspects.</a:t>
            </a:r>
          </a:p>
          <a:p>
            <a:pPr marL="285750" indent="-285750" algn="l">
              <a:buFont typeface="Arial" panose="020B0604020202020204" pitchFamily="34" charset="0"/>
              <a:buChar char="•"/>
            </a:pPr>
            <a:r>
              <a:rPr lang="en-US" sz="1600" dirty="0"/>
              <a:t>Aggression and Behavior: There is debate as to whether some video games that are part of esports may cause aggressive or violent behavior in players, especially younger individuals.</a:t>
            </a:r>
          </a:p>
          <a:p>
            <a:pPr marL="285750" indent="-285750" algn="l">
              <a:buFont typeface="Arial" panose="020B0604020202020204" pitchFamily="34" charset="0"/>
              <a:buChar char="•"/>
            </a:pPr>
            <a:r>
              <a:rPr lang="en-US" sz="1600" dirty="0"/>
              <a:t>Professional Gamers and Health: Professional esports players often experience physical and psychological challenges such as carpal tunnel syndrome, burnout and stress. This shows that professional esports can have challenging consequences for players' health.</a:t>
            </a:r>
          </a:p>
        </p:txBody>
      </p:sp>
    </p:spTree>
    <p:extLst>
      <p:ext uri="{BB962C8B-B14F-4D97-AF65-F5344CB8AC3E}">
        <p14:creationId xmlns:p14="http://schemas.microsoft.com/office/powerpoint/2010/main" val="3490347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a:t>
            </a:r>
            <a:r>
              <a:rPr lang="en-GB" dirty="0"/>
              <a:t>hat this course will be about</a:t>
            </a:r>
          </a:p>
        </p:txBody>
      </p:sp>
      <p:sp>
        <p:nvSpPr>
          <p:cNvPr id="3" name="Zástupný symbol pro obsah 2"/>
          <p:cNvSpPr>
            <a:spLocks noGrp="1"/>
          </p:cNvSpPr>
          <p:nvPr>
            <p:ph idx="1"/>
          </p:nvPr>
        </p:nvSpPr>
        <p:spPr>
          <a:xfrm>
            <a:off x="5376671" y="705113"/>
            <a:ext cx="6308510" cy="5589361"/>
          </a:xfrm>
        </p:spPr>
        <p:txBody>
          <a:bodyPr>
            <a:normAutofit/>
          </a:bodyPr>
          <a:lstStyle/>
          <a:p>
            <a:r>
              <a:rPr lang="cs-CZ" dirty="0"/>
              <a:t>S</a:t>
            </a:r>
            <a:r>
              <a:rPr lang="en-GB" dirty="0"/>
              <a:t>elect areas </a:t>
            </a:r>
            <a:r>
              <a:rPr lang="cs-CZ" dirty="0" err="1"/>
              <a:t>of</a:t>
            </a:r>
            <a:r>
              <a:rPr lang="cs-CZ" dirty="0"/>
              <a:t> </a:t>
            </a:r>
            <a:r>
              <a:rPr lang="cs-CZ" dirty="0" err="1"/>
              <a:t>esport</a:t>
            </a:r>
            <a:r>
              <a:rPr lang="en-GB" dirty="0"/>
              <a:t> </a:t>
            </a:r>
            <a:endParaRPr lang="cs-CZ" dirty="0"/>
          </a:p>
          <a:p>
            <a:pPr marL="285750" indent="-285750">
              <a:buFont typeface="Arial" panose="020B0604020202020204" pitchFamily="34" charset="0"/>
              <a:buChar char="•"/>
            </a:pPr>
            <a:r>
              <a:rPr lang="cs-CZ" dirty="0" err="1"/>
              <a:t>Definition</a:t>
            </a:r>
            <a:r>
              <a:rPr lang="cs-CZ" dirty="0"/>
              <a:t>, </a:t>
            </a:r>
            <a:r>
              <a:rPr lang="cs-CZ" dirty="0" err="1"/>
              <a:t>positives</a:t>
            </a:r>
            <a:r>
              <a:rPr lang="cs-CZ" dirty="0"/>
              <a:t> and </a:t>
            </a:r>
            <a:r>
              <a:rPr lang="cs-CZ" dirty="0" err="1"/>
              <a:t>negatives</a:t>
            </a:r>
            <a:endParaRPr lang="cs-CZ" dirty="0"/>
          </a:p>
          <a:p>
            <a:pPr marL="285750" indent="-285750">
              <a:buFont typeface="Arial" panose="020B0604020202020204" pitchFamily="34" charset="0"/>
              <a:buChar char="•"/>
            </a:pPr>
            <a:r>
              <a:rPr lang="en-GB" dirty="0"/>
              <a:t>Training</a:t>
            </a:r>
            <a:r>
              <a:rPr lang="cs-CZ" dirty="0"/>
              <a:t> (speed, </a:t>
            </a:r>
            <a:r>
              <a:rPr lang="cs-CZ" dirty="0" err="1"/>
              <a:t>reaction</a:t>
            </a:r>
            <a:r>
              <a:rPr lang="cs-CZ" dirty="0"/>
              <a:t>)</a:t>
            </a:r>
          </a:p>
          <a:p>
            <a:pPr marL="285750" indent="-285750">
              <a:buFont typeface="Arial" panose="020B0604020202020204" pitchFamily="34" charset="0"/>
              <a:buChar char="•"/>
            </a:pPr>
            <a:r>
              <a:rPr lang="en-GB" dirty="0"/>
              <a:t>Stress</a:t>
            </a:r>
            <a:endParaRPr lang="cs-CZ" dirty="0"/>
          </a:p>
          <a:p>
            <a:pPr marL="285750" indent="-285750">
              <a:buFont typeface="Arial" panose="020B0604020202020204" pitchFamily="34" charset="0"/>
              <a:buChar char="•"/>
            </a:pPr>
            <a:r>
              <a:rPr lang="en-GB" dirty="0"/>
              <a:t>Nutrition</a:t>
            </a:r>
            <a:endParaRPr lang="cs-CZ" dirty="0"/>
          </a:p>
          <a:p>
            <a:pPr marL="285750" indent="-285750">
              <a:buFont typeface="Arial" panose="020B0604020202020204" pitchFamily="34" charset="0"/>
              <a:buChar char="•"/>
            </a:pPr>
            <a:r>
              <a:rPr lang="cs-CZ" dirty="0"/>
              <a:t>P</a:t>
            </a:r>
            <a:r>
              <a:rPr lang="en-GB" dirty="0" err="1"/>
              <a:t>revention</a:t>
            </a:r>
            <a:r>
              <a:rPr lang="en-GB" dirty="0"/>
              <a:t> of the most common injuries. </a:t>
            </a:r>
            <a:endParaRPr lang="cs-CZ" dirty="0"/>
          </a:p>
          <a:p>
            <a:pPr marL="285750" indent="-285750">
              <a:buFont typeface="Arial" panose="020B0604020202020204" pitchFamily="34" charset="0"/>
              <a:buChar char="•"/>
            </a:pPr>
            <a:r>
              <a:rPr lang="cs-CZ" dirty="0"/>
              <a:t>O</a:t>
            </a:r>
            <a:r>
              <a:rPr lang="en-GB" dirty="0" err="1"/>
              <a:t>rganization</a:t>
            </a:r>
            <a:r>
              <a:rPr lang="en-GB" dirty="0"/>
              <a:t> and management of the club.</a:t>
            </a:r>
            <a:endParaRPr lang="cs-CZ" dirty="0"/>
          </a:p>
          <a:p>
            <a:pPr marL="285750" indent="-285750">
              <a:buFont typeface="Arial" panose="020B0604020202020204" pitchFamily="34" charset="0"/>
              <a:buChar char="•"/>
            </a:pPr>
            <a:r>
              <a:rPr lang="cs-CZ" dirty="0"/>
              <a:t>P</a:t>
            </a:r>
            <a:r>
              <a:rPr lang="en-GB" dirty="0" err="1"/>
              <a:t>rinciples</a:t>
            </a:r>
            <a:r>
              <a:rPr lang="en-GB" dirty="0"/>
              <a:t> and strategies of the game</a:t>
            </a:r>
          </a:p>
        </p:txBody>
      </p:sp>
    </p:spTree>
    <p:extLst>
      <p:ext uri="{BB962C8B-B14F-4D97-AF65-F5344CB8AC3E}">
        <p14:creationId xmlns:p14="http://schemas.microsoft.com/office/powerpoint/2010/main" val="35098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8E9786AB-2D6E-46CB-B827-020553EC161F}"/>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6C1A9518-01EA-4E69-84F6-E5D618596234}"/>
              </a:ext>
            </a:extLst>
          </p:cNvPr>
          <p:cNvSpPr>
            <a:spLocks noGrp="1"/>
          </p:cNvSpPr>
          <p:nvPr>
            <p:ph idx="1"/>
          </p:nvPr>
        </p:nvSpPr>
        <p:spPr>
          <a:xfrm>
            <a:off x="4916032" y="302004"/>
            <a:ext cx="7088863" cy="6334185"/>
          </a:xfrm>
        </p:spPr>
        <p:txBody>
          <a:bodyPr>
            <a:normAutofit/>
          </a:bodyPr>
          <a:lstStyle/>
          <a:p>
            <a:pPr marL="285750" indent="-285750" algn="l">
              <a:buFont typeface="Arial" panose="020B0604020202020204" pitchFamily="34" charset="0"/>
              <a:buChar char="•"/>
            </a:pPr>
            <a:r>
              <a:rPr lang="en-US" sz="1600" dirty="0"/>
              <a:t>Controversial content in games: Some video games used in esports may contain controversial elements such as violence, profanity or sexualization of characters. This may raise concerns about the influence of these games on younger players.</a:t>
            </a:r>
          </a:p>
          <a:p>
            <a:pPr marL="285750" indent="-285750" algn="l">
              <a:buFont typeface="Arial" panose="020B0604020202020204" pitchFamily="34" charset="0"/>
              <a:buChar char="•"/>
            </a:pPr>
            <a:r>
              <a:rPr lang="en-US" sz="1600" dirty="0"/>
              <a:t>It is important to note that the above disclaimers are not universally applicable and do not apply to all esports players. Esports also has many positive aspects such as skill development, teamwork and competitiveness. Discussing these caveats serves to better understand the impact of esports on individuals and society, and to find ways to maximize its positive aspects and minimize its negative aspects.</a:t>
            </a:r>
          </a:p>
          <a:p>
            <a:pPr marL="285750" indent="-285750" algn="l">
              <a:buFont typeface="Arial" panose="020B0604020202020204" pitchFamily="34" charset="0"/>
              <a:buChar char="•"/>
            </a:pPr>
            <a:endParaRPr lang="cs-CZ" sz="1600" dirty="0"/>
          </a:p>
        </p:txBody>
      </p:sp>
    </p:spTree>
    <p:extLst>
      <p:ext uri="{BB962C8B-B14F-4D97-AF65-F5344CB8AC3E}">
        <p14:creationId xmlns:p14="http://schemas.microsoft.com/office/powerpoint/2010/main" val="376822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1D7A4768-C237-4C97-B3B9-988081146BD6}"/>
              </a:ext>
            </a:extLst>
          </p:cNvPr>
          <p:cNvSpPr>
            <a:spLocks noGrp="1"/>
          </p:cNvSpPr>
          <p:nvPr>
            <p:ph type="title"/>
          </p:nvPr>
        </p:nvSpPr>
        <p:spPr>
          <a:xfrm>
            <a:off x="642918" y="705113"/>
            <a:ext cx="3411973" cy="5197498"/>
          </a:xfrm>
        </p:spPr>
        <p:txBody>
          <a:bodyPr/>
          <a:lstStyle/>
          <a:p>
            <a:r>
              <a:rPr lang="cs-CZ" dirty="0" err="1">
                <a:solidFill>
                  <a:srgbClr val="00B050"/>
                </a:solidFill>
              </a:rPr>
              <a:t>Exercise</a:t>
            </a:r>
            <a:r>
              <a:rPr lang="cs-CZ" dirty="0">
                <a:solidFill>
                  <a:srgbClr val="00B050"/>
                </a:solidFill>
              </a:rPr>
              <a:t> 3</a:t>
            </a:r>
          </a:p>
        </p:txBody>
      </p:sp>
      <p:sp>
        <p:nvSpPr>
          <p:cNvPr id="5" name="Zástupný obsah 2">
            <a:extLst>
              <a:ext uri="{FF2B5EF4-FFF2-40B4-BE49-F238E27FC236}">
                <a16:creationId xmlns:a16="http://schemas.microsoft.com/office/drawing/2014/main" id="{2C5A6ECA-A372-47AC-B549-C62EDDF2868C}"/>
              </a:ext>
            </a:extLst>
          </p:cNvPr>
          <p:cNvSpPr>
            <a:spLocks noGrp="1"/>
          </p:cNvSpPr>
          <p:nvPr>
            <p:ph idx="1"/>
          </p:nvPr>
        </p:nvSpPr>
        <p:spPr>
          <a:xfrm>
            <a:off x="5376670" y="705113"/>
            <a:ext cx="6361239" cy="5197497"/>
          </a:xfrm>
        </p:spPr>
        <p:txBody>
          <a:bodyPr/>
          <a:lstStyle/>
          <a:p>
            <a:r>
              <a:rPr lang="cs-CZ" dirty="0">
                <a:solidFill>
                  <a:srgbClr val="00B050"/>
                </a:solidFill>
              </a:rPr>
              <a:t>F</a:t>
            </a:r>
            <a:r>
              <a:rPr lang="en-US" dirty="0" err="1">
                <a:solidFill>
                  <a:srgbClr val="00B050"/>
                </a:solidFill>
              </a:rPr>
              <a:t>ind</a:t>
            </a:r>
            <a:r>
              <a:rPr lang="en-US" dirty="0">
                <a:solidFill>
                  <a:srgbClr val="00B050"/>
                </a:solidFill>
              </a:rPr>
              <a:t> studies </a:t>
            </a:r>
            <a:r>
              <a:rPr lang="cs-CZ" dirty="0">
                <a:solidFill>
                  <a:srgbClr val="00B050"/>
                </a:solidFill>
              </a:rPr>
              <a:t>(</a:t>
            </a:r>
            <a:r>
              <a:rPr lang="cs-CZ" dirty="0" err="1">
                <a:solidFill>
                  <a:srgbClr val="00B050"/>
                </a:solidFill>
              </a:rPr>
              <a:t>library</a:t>
            </a:r>
            <a:r>
              <a:rPr lang="cs-CZ" dirty="0">
                <a:solidFill>
                  <a:srgbClr val="00B050"/>
                </a:solidFill>
              </a:rPr>
              <a:t> </a:t>
            </a:r>
            <a:r>
              <a:rPr lang="cs-CZ" dirty="0" err="1">
                <a:solidFill>
                  <a:srgbClr val="00B050"/>
                </a:solidFill>
              </a:rPr>
              <a:t>research</a:t>
            </a:r>
            <a:r>
              <a:rPr lang="cs-CZ" dirty="0">
                <a:solidFill>
                  <a:srgbClr val="00B050"/>
                </a:solidFill>
              </a:rPr>
              <a:t>) </a:t>
            </a:r>
            <a:r>
              <a:rPr lang="en-US" dirty="0">
                <a:solidFill>
                  <a:srgbClr val="00B050"/>
                </a:solidFill>
              </a:rPr>
              <a:t>that demonstrate advantages/disadvantages (positives/negatives)</a:t>
            </a:r>
            <a:endParaRPr lang="cs-CZ" dirty="0">
              <a:solidFill>
                <a:srgbClr val="00B050"/>
              </a:solidFill>
            </a:endParaRPr>
          </a:p>
          <a:p>
            <a:endParaRPr lang="cs-CZ" dirty="0">
              <a:solidFill>
                <a:srgbClr val="00B050"/>
              </a:solidFill>
            </a:endParaRPr>
          </a:p>
          <a:p>
            <a:r>
              <a:rPr lang="cs-CZ" dirty="0">
                <a:solidFill>
                  <a:srgbClr val="00B050"/>
                </a:solidFill>
              </a:rPr>
              <a:t>Try to do </a:t>
            </a:r>
            <a:r>
              <a:rPr lang="cs-CZ" dirty="0" err="1">
                <a:solidFill>
                  <a:srgbClr val="00B050"/>
                </a:solidFill>
              </a:rPr>
              <a:t>categorization</a:t>
            </a:r>
            <a:r>
              <a:rPr lang="cs-CZ" dirty="0">
                <a:solidFill>
                  <a:srgbClr val="00B050"/>
                </a:solidFill>
              </a:rPr>
              <a:t> </a:t>
            </a:r>
            <a:r>
              <a:rPr lang="cs-CZ" dirty="0" err="1">
                <a:solidFill>
                  <a:srgbClr val="00B050"/>
                </a:solidFill>
              </a:rPr>
              <a:t>of</a:t>
            </a:r>
            <a:r>
              <a:rPr lang="cs-CZ" dirty="0">
                <a:solidFill>
                  <a:srgbClr val="00B050"/>
                </a:solidFill>
              </a:rPr>
              <a:t> </a:t>
            </a:r>
            <a:r>
              <a:rPr lang="cs-CZ" dirty="0" err="1">
                <a:solidFill>
                  <a:srgbClr val="00B050"/>
                </a:solidFill>
              </a:rPr>
              <a:t>finding</a:t>
            </a:r>
            <a:r>
              <a:rPr lang="cs-CZ" dirty="0">
                <a:solidFill>
                  <a:srgbClr val="00B050"/>
                </a:solidFill>
              </a:rPr>
              <a:t> </a:t>
            </a:r>
            <a:r>
              <a:rPr lang="cs-CZ" dirty="0" err="1">
                <a:solidFill>
                  <a:srgbClr val="00B050"/>
                </a:solidFill>
              </a:rPr>
              <a:t>advanteges</a:t>
            </a:r>
            <a:r>
              <a:rPr lang="cs-CZ" dirty="0">
                <a:solidFill>
                  <a:srgbClr val="00B050"/>
                </a:solidFill>
              </a:rPr>
              <a:t>/</a:t>
            </a:r>
            <a:r>
              <a:rPr lang="cs-CZ" dirty="0" err="1">
                <a:solidFill>
                  <a:srgbClr val="00B050"/>
                </a:solidFill>
              </a:rPr>
              <a:t>disadvanteges</a:t>
            </a:r>
            <a:endParaRPr lang="cs-CZ" dirty="0">
              <a:solidFill>
                <a:srgbClr val="00B050"/>
              </a:solidFill>
            </a:endParaRPr>
          </a:p>
        </p:txBody>
      </p:sp>
    </p:spTree>
    <p:extLst>
      <p:ext uri="{BB962C8B-B14F-4D97-AF65-F5344CB8AC3E}">
        <p14:creationId xmlns:p14="http://schemas.microsoft.com/office/powerpoint/2010/main" val="2396890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1">
            <a:extLst>
              <a:ext uri="{FF2B5EF4-FFF2-40B4-BE49-F238E27FC236}">
                <a16:creationId xmlns:a16="http://schemas.microsoft.com/office/drawing/2014/main" id="{827B707D-3A15-DDA1-A35F-51DFC0DD21CB}"/>
              </a:ext>
            </a:extLst>
          </p:cNvPr>
          <p:cNvSpPr>
            <a:spLocks noGrp="1"/>
          </p:cNvSpPr>
          <p:nvPr>
            <p:ph type="title"/>
          </p:nvPr>
        </p:nvSpPr>
        <p:spPr>
          <a:xfrm>
            <a:off x="325925" y="705113"/>
            <a:ext cx="4019737" cy="5197498"/>
          </a:xfrm>
        </p:spPr>
        <p:txBody>
          <a:bodyPr>
            <a:normAutofit fontScale="90000"/>
          </a:bodyPr>
          <a:lstStyle/>
          <a:p>
            <a:pPr algn="just"/>
            <a:r>
              <a:rPr lang="cs-CZ" dirty="0" err="1"/>
              <a:t>Human</a:t>
            </a:r>
            <a:r>
              <a:rPr lang="cs-CZ" dirty="0"/>
              <a:t> Benchmark</a:t>
            </a:r>
            <a:br>
              <a:rPr lang="cs-CZ" dirty="0"/>
            </a:br>
            <a:r>
              <a:rPr lang="cs-CZ" dirty="0"/>
              <a:t>(.</a:t>
            </a:r>
            <a:r>
              <a:rPr lang="cs-CZ" dirty="0" err="1"/>
              <a:t>com</a:t>
            </a:r>
            <a:r>
              <a:rPr lang="cs-CZ" dirty="0"/>
              <a:t>)</a:t>
            </a:r>
            <a:br>
              <a:rPr lang="cs-CZ" dirty="0"/>
            </a:br>
            <a:r>
              <a:rPr lang="en-US" sz="1700" dirty="0"/>
              <a:t>website designed to test various cognitive abilities of users. The name "Human Benchmark" refers to the idea of comparing human performance to the "standard" or average of other people. The site offers several different tests</a:t>
            </a:r>
            <a:r>
              <a:rPr lang="cs-CZ" sz="1700" dirty="0"/>
              <a:t>:</a:t>
            </a:r>
          </a:p>
        </p:txBody>
      </p:sp>
      <p:sp>
        <p:nvSpPr>
          <p:cNvPr id="9" name="Zástupný obsah 2">
            <a:extLst>
              <a:ext uri="{FF2B5EF4-FFF2-40B4-BE49-F238E27FC236}">
                <a16:creationId xmlns:a16="http://schemas.microsoft.com/office/drawing/2014/main" id="{D1973570-4695-3C52-9B27-2135F306AD0E}"/>
              </a:ext>
            </a:extLst>
          </p:cNvPr>
          <p:cNvSpPr>
            <a:spLocks noGrp="1"/>
          </p:cNvSpPr>
          <p:nvPr>
            <p:ph idx="1"/>
          </p:nvPr>
        </p:nvSpPr>
        <p:spPr>
          <a:xfrm>
            <a:off x="4814596" y="149290"/>
            <a:ext cx="7305869" cy="6634065"/>
          </a:xfrm>
        </p:spPr>
        <p:txBody>
          <a:bodyPr>
            <a:noAutofit/>
          </a:bodyPr>
          <a:lstStyle/>
          <a:p>
            <a:pPr marL="269875" indent="-269875" algn="l">
              <a:lnSpc>
                <a:spcPct val="100000"/>
              </a:lnSpc>
              <a:spcBef>
                <a:spcPts val="330"/>
              </a:spcBef>
              <a:buFont typeface="+mj-lt"/>
              <a:buAutoNum type="arabicPeriod"/>
            </a:pPr>
            <a:r>
              <a:rPr lang="en-US" sz="1400" dirty="0">
                <a:solidFill>
                  <a:srgbClr val="FF0000"/>
                </a:solidFill>
              </a:rPr>
              <a:t>Reaction Time Test</a:t>
            </a:r>
            <a:r>
              <a:rPr lang="en-US" sz="1400" dirty="0"/>
              <a:t>: A basic test where the user clicks the mouse as soon as the screen color changes from red to green. This is how they measure their average reaction time.</a:t>
            </a:r>
          </a:p>
          <a:p>
            <a:pPr marL="269875" indent="-269875" algn="l">
              <a:lnSpc>
                <a:spcPct val="100000"/>
              </a:lnSpc>
              <a:spcBef>
                <a:spcPts val="330"/>
              </a:spcBef>
              <a:buFont typeface="+mj-lt"/>
              <a:buAutoNum type="arabicPeriod"/>
            </a:pPr>
            <a:r>
              <a:rPr lang="en-US" sz="1400" dirty="0">
                <a:solidFill>
                  <a:srgbClr val="FF0000"/>
                </a:solidFill>
              </a:rPr>
              <a:t>Sequence Memory Test</a:t>
            </a:r>
            <a:r>
              <a:rPr lang="en-US" sz="1400" dirty="0"/>
              <a:t>: A visual memory test where the user watches a sequence of squares flash in a random order and then has to repeat the sequence.</a:t>
            </a:r>
          </a:p>
          <a:p>
            <a:pPr marL="269875" indent="-269875" algn="l">
              <a:lnSpc>
                <a:spcPct val="100000"/>
              </a:lnSpc>
              <a:spcBef>
                <a:spcPts val="330"/>
              </a:spcBef>
              <a:buFont typeface="+mj-lt"/>
              <a:buAutoNum type="arabicPeriod"/>
            </a:pPr>
            <a:r>
              <a:rPr lang="en-US" sz="1400" dirty="0">
                <a:solidFill>
                  <a:srgbClr val="FF0000"/>
                </a:solidFill>
              </a:rPr>
              <a:t>Aim Trainer</a:t>
            </a:r>
            <a:r>
              <a:rPr lang="en-US" sz="1400" dirty="0"/>
              <a:t>: Tests the user's ability to quickly and accurately click on the targets that appear on the screen. It's a good way to practice and measure motor skills relevant to shooting games.</a:t>
            </a:r>
          </a:p>
          <a:p>
            <a:pPr marL="269875" indent="-269875" algn="l">
              <a:lnSpc>
                <a:spcPct val="100000"/>
              </a:lnSpc>
              <a:spcBef>
                <a:spcPts val="330"/>
              </a:spcBef>
              <a:buFont typeface="+mj-lt"/>
              <a:buAutoNum type="arabicPeriod"/>
            </a:pPr>
            <a:r>
              <a:rPr lang="en-US" sz="1400" dirty="0">
                <a:solidFill>
                  <a:srgbClr val="FF0000"/>
                </a:solidFill>
              </a:rPr>
              <a:t>Chimp Test</a:t>
            </a:r>
            <a:r>
              <a:rPr lang="en-US" sz="1400" dirty="0"/>
              <a:t>: This test is inspired by research that has shown that chimpanzees have exceptional short-term memory. The user sees numbers on the screen and must then press them in ascending order.</a:t>
            </a:r>
          </a:p>
          <a:p>
            <a:pPr marL="269875" indent="-269875" algn="l">
              <a:lnSpc>
                <a:spcPct val="100000"/>
              </a:lnSpc>
              <a:spcBef>
                <a:spcPts val="330"/>
              </a:spcBef>
              <a:buFont typeface="+mj-lt"/>
              <a:buAutoNum type="arabicPeriod"/>
            </a:pPr>
            <a:r>
              <a:rPr lang="en-US" sz="1400" dirty="0">
                <a:solidFill>
                  <a:srgbClr val="FF0000"/>
                </a:solidFill>
              </a:rPr>
              <a:t>Visual Memory Test</a:t>
            </a:r>
            <a:r>
              <a:rPr lang="en-US" sz="1400" dirty="0"/>
              <a:t>: The user sees a screen full of squares. Some of these squares will change color briefly. The user must then select which squares have changed color.</a:t>
            </a:r>
          </a:p>
          <a:p>
            <a:pPr marL="269875" indent="-269875" algn="l">
              <a:lnSpc>
                <a:spcPct val="100000"/>
              </a:lnSpc>
              <a:spcBef>
                <a:spcPts val="330"/>
              </a:spcBef>
              <a:buFont typeface="+mj-lt"/>
              <a:buAutoNum type="arabicPeriod"/>
            </a:pPr>
            <a:r>
              <a:rPr lang="en-US" sz="1400" dirty="0">
                <a:solidFill>
                  <a:srgbClr val="FF0000"/>
                </a:solidFill>
              </a:rPr>
              <a:t>Number Memory Test</a:t>
            </a:r>
            <a:r>
              <a:rPr lang="en-US" sz="1400" dirty="0"/>
              <a:t>: The user is shown a number that increases by one digit with each new wheel. The task is to remember this number and then enter it correctly.</a:t>
            </a:r>
          </a:p>
          <a:p>
            <a:pPr marL="269875" indent="-269875" algn="l">
              <a:lnSpc>
                <a:spcPct val="100000"/>
              </a:lnSpc>
              <a:spcBef>
                <a:spcPts val="330"/>
              </a:spcBef>
              <a:buFont typeface="+mj-lt"/>
              <a:buAutoNum type="arabicPeriod"/>
            </a:pPr>
            <a:r>
              <a:rPr lang="en-US" sz="1400" dirty="0">
                <a:solidFill>
                  <a:srgbClr val="FF0000"/>
                </a:solidFill>
              </a:rPr>
              <a:t>Typing Test</a:t>
            </a:r>
            <a:r>
              <a:rPr lang="en-US" sz="1400" dirty="0"/>
              <a:t>: Measures the user's typing speed and accuracy.</a:t>
            </a:r>
          </a:p>
          <a:p>
            <a:pPr marL="269875" indent="-269875" algn="l">
              <a:lnSpc>
                <a:spcPct val="100000"/>
              </a:lnSpc>
              <a:spcBef>
                <a:spcPts val="330"/>
              </a:spcBef>
              <a:buFont typeface="+mj-lt"/>
              <a:buAutoNum type="arabicPeriod"/>
            </a:pPr>
            <a:r>
              <a:rPr lang="en-US" sz="1400" dirty="0">
                <a:solidFill>
                  <a:srgbClr val="FF0000"/>
                </a:solidFill>
              </a:rPr>
              <a:t>Verbal Memory Test</a:t>
            </a:r>
            <a:r>
              <a:rPr lang="en-US" sz="1400" dirty="0"/>
              <a:t>: The user sees words and must indicate whether or not they have seen the word before in the test.</a:t>
            </a:r>
          </a:p>
          <a:p>
            <a:pPr algn="l">
              <a:lnSpc>
                <a:spcPct val="100000"/>
              </a:lnSpc>
              <a:spcBef>
                <a:spcPts val="330"/>
              </a:spcBef>
            </a:pPr>
            <a:r>
              <a:rPr lang="en-US" sz="1400" dirty="0">
                <a:solidFill>
                  <a:srgbClr val="00B050"/>
                </a:solidFill>
              </a:rPr>
              <a:t>Users can compare their results with the average results of other site visitors, which can be motivating and fun. In addition, this comparison is often used for self-knowledge and improvement in areas where the individual is lagging behind.</a:t>
            </a:r>
            <a:endParaRPr lang="cs-CZ" sz="1400" dirty="0">
              <a:solidFill>
                <a:srgbClr val="00B050"/>
              </a:solidFill>
            </a:endParaRPr>
          </a:p>
        </p:txBody>
      </p:sp>
    </p:spTree>
    <p:extLst>
      <p:ext uri="{BB962C8B-B14F-4D97-AF65-F5344CB8AC3E}">
        <p14:creationId xmlns:p14="http://schemas.microsoft.com/office/powerpoint/2010/main" val="2686418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04A411F7-14E2-FD41-3273-00040084CE90}"/>
              </a:ext>
            </a:extLst>
          </p:cNvPr>
          <p:cNvSpPr>
            <a:spLocks noGrp="1"/>
          </p:cNvSpPr>
          <p:nvPr>
            <p:ph type="title"/>
          </p:nvPr>
        </p:nvSpPr>
        <p:spPr>
          <a:xfrm>
            <a:off x="325925" y="705113"/>
            <a:ext cx="4019737" cy="5197498"/>
          </a:xfrm>
        </p:spPr>
        <p:txBody>
          <a:bodyPr>
            <a:normAutofit/>
          </a:bodyPr>
          <a:lstStyle/>
          <a:p>
            <a:pPr algn="just"/>
            <a:r>
              <a:rPr lang="cs-CZ" dirty="0" err="1"/>
              <a:t>Human</a:t>
            </a:r>
            <a:r>
              <a:rPr lang="cs-CZ" dirty="0"/>
              <a:t> Benchmark</a:t>
            </a:r>
            <a:br>
              <a:rPr lang="cs-CZ" dirty="0"/>
            </a:br>
            <a:r>
              <a:rPr lang="cs-CZ" dirty="0"/>
              <a:t>(.</a:t>
            </a:r>
            <a:r>
              <a:rPr lang="cs-CZ" dirty="0" err="1"/>
              <a:t>com</a:t>
            </a:r>
            <a:r>
              <a:rPr lang="cs-CZ" dirty="0"/>
              <a:t>)</a:t>
            </a:r>
            <a:br>
              <a:rPr lang="cs-CZ" dirty="0"/>
            </a:br>
            <a:r>
              <a:rPr lang="en-US" sz="1700" dirty="0"/>
              <a:t>The use of tools in the context of esports can have several applications. Here are a few ways esports players and coaches can use such tests:</a:t>
            </a:r>
            <a:endParaRPr lang="cs-CZ" sz="1700" dirty="0"/>
          </a:p>
        </p:txBody>
      </p:sp>
      <p:sp>
        <p:nvSpPr>
          <p:cNvPr id="5" name="Zástupný obsah 2">
            <a:extLst>
              <a:ext uri="{FF2B5EF4-FFF2-40B4-BE49-F238E27FC236}">
                <a16:creationId xmlns:a16="http://schemas.microsoft.com/office/drawing/2014/main" id="{81DBC3BF-A552-3F0C-7A9E-82D7CF062CA4}"/>
              </a:ext>
            </a:extLst>
          </p:cNvPr>
          <p:cNvSpPr>
            <a:spLocks noGrp="1"/>
          </p:cNvSpPr>
          <p:nvPr>
            <p:ph idx="1"/>
          </p:nvPr>
        </p:nvSpPr>
        <p:spPr>
          <a:xfrm>
            <a:off x="4814596" y="149290"/>
            <a:ext cx="7305869" cy="6634065"/>
          </a:xfrm>
        </p:spPr>
        <p:txBody>
          <a:bodyPr>
            <a:noAutofit/>
          </a:bodyPr>
          <a:lstStyle/>
          <a:p>
            <a:pPr marL="269875" indent="-269875" algn="l">
              <a:lnSpc>
                <a:spcPct val="100000"/>
              </a:lnSpc>
              <a:spcBef>
                <a:spcPts val="330"/>
              </a:spcBef>
              <a:buFont typeface="+mj-lt"/>
              <a:buAutoNum type="arabicPeriod"/>
              <a:tabLst>
                <a:tab pos="719138" algn="l"/>
              </a:tabLst>
            </a:pPr>
            <a:r>
              <a:rPr lang="en-US" sz="1400" dirty="0">
                <a:solidFill>
                  <a:srgbClr val="00B050"/>
                </a:solidFill>
              </a:rPr>
              <a:t>Measuring and monitoring progress</a:t>
            </a:r>
            <a:r>
              <a:rPr lang="en-US" sz="1400" dirty="0">
                <a:solidFill>
                  <a:schemeClr val="tx1"/>
                </a:solidFill>
              </a:rPr>
              <a:t>: Esports players can regularly take tests to monitor their reaction time and other cognitive abilities. </a:t>
            </a:r>
            <a:r>
              <a:rPr lang="cs-CZ" sz="1400" dirty="0">
                <a:solidFill>
                  <a:schemeClr val="tx1"/>
                </a:solidFill>
              </a:rPr>
              <a:t>T</a:t>
            </a:r>
            <a:r>
              <a:rPr lang="en-US" sz="1400" dirty="0">
                <a:solidFill>
                  <a:schemeClr val="tx1"/>
                </a:solidFill>
              </a:rPr>
              <a:t>hey can identify areas that are improving, as well as areas that may need more attention and training.</a:t>
            </a:r>
          </a:p>
          <a:p>
            <a:pPr marL="269875" indent="-269875" algn="l">
              <a:lnSpc>
                <a:spcPct val="100000"/>
              </a:lnSpc>
              <a:spcBef>
                <a:spcPts val="330"/>
              </a:spcBef>
              <a:buFont typeface="+mj-lt"/>
              <a:buAutoNum type="arabicPeriod"/>
            </a:pPr>
            <a:r>
              <a:rPr lang="en-US" sz="1400" dirty="0">
                <a:solidFill>
                  <a:srgbClr val="00B050"/>
                </a:solidFill>
              </a:rPr>
              <a:t>Reaction time training</a:t>
            </a:r>
            <a:r>
              <a:rPr lang="en-US" sz="1400" dirty="0">
                <a:solidFill>
                  <a:schemeClr val="tx1"/>
                </a:solidFill>
              </a:rPr>
              <a:t>: For esports players, especially in FPS (first-person shooter) games, reaction time is critically important. Through regular testing and training, players can work to improve their reaction time.</a:t>
            </a:r>
          </a:p>
          <a:p>
            <a:pPr marL="269875" indent="-269875" algn="l">
              <a:lnSpc>
                <a:spcPct val="100000"/>
              </a:lnSpc>
              <a:spcBef>
                <a:spcPts val="330"/>
              </a:spcBef>
              <a:buFont typeface="+mj-lt"/>
              <a:buAutoNum type="arabicPeriod"/>
            </a:pPr>
            <a:r>
              <a:rPr lang="en-US" sz="1400" dirty="0">
                <a:solidFill>
                  <a:srgbClr val="00B050"/>
                </a:solidFill>
              </a:rPr>
              <a:t>Examining the influence of different factors</a:t>
            </a:r>
            <a:r>
              <a:rPr lang="en-US" sz="1400" dirty="0">
                <a:solidFill>
                  <a:schemeClr val="tx1"/>
                </a:solidFill>
              </a:rPr>
              <a:t>: Esports players can experiment with different factors, such as the amount of sleep, diet, meditation or physical exercise, and see how these factors affect their performance in tests.</a:t>
            </a:r>
          </a:p>
          <a:p>
            <a:pPr marL="269875" indent="-269875" algn="l">
              <a:lnSpc>
                <a:spcPct val="100000"/>
              </a:lnSpc>
              <a:spcBef>
                <a:spcPts val="330"/>
              </a:spcBef>
              <a:buFont typeface="+mj-lt"/>
              <a:buAutoNum type="arabicPeriod"/>
            </a:pPr>
            <a:r>
              <a:rPr lang="en-US" sz="1400" dirty="0">
                <a:solidFill>
                  <a:srgbClr val="00B050"/>
                </a:solidFill>
              </a:rPr>
              <a:t>Pre-match preparation and warm-up</a:t>
            </a:r>
            <a:r>
              <a:rPr lang="en-US" sz="1400" dirty="0">
                <a:solidFill>
                  <a:schemeClr val="tx1"/>
                </a:solidFill>
              </a:rPr>
              <a:t>: Some players may use reaction time tests as a way to "warm up".</a:t>
            </a:r>
          </a:p>
          <a:p>
            <a:pPr marL="269875" indent="-269875" algn="l">
              <a:lnSpc>
                <a:spcPct val="100000"/>
              </a:lnSpc>
              <a:spcBef>
                <a:spcPts val="330"/>
              </a:spcBef>
              <a:buFont typeface="+mj-lt"/>
              <a:buAutoNum type="arabicPeriod"/>
            </a:pPr>
            <a:r>
              <a:rPr lang="en-US" sz="1400" dirty="0">
                <a:solidFill>
                  <a:srgbClr val="00B050"/>
                </a:solidFill>
              </a:rPr>
              <a:t>Improving concentration and attention</a:t>
            </a:r>
            <a:r>
              <a:rPr lang="en-US" sz="1400" dirty="0">
                <a:solidFill>
                  <a:schemeClr val="tx1"/>
                </a:solidFill>
              </a:rPr>
              <a:t>: Tests such as visual field can help players train their ability to focus on multiple tasks at once, a skill needed in many multiplayer games.</a:t>
            </a:r>
          </a:p>
          <a:p>
            <a:pPr marL="269875" indent="-269875" algn="l">
              <a:lnSpc>
                <a:spcPct val="100000"/>
              </a:lnSpc>
              <a:spcBef>
                <a:spcPts val="330"/>
              </a:spcBef>
              <a:buFont typeface="+mj-lt"/>
              <a:buAutoNum type="arabicPeriod"/>
            </a:pPr>
            <a:r>
              <a:rPr lang="en-US" sz="1400" dirty="0">
                <a:solidFill>
                  <a:srgbClr val="00B050"/>
                </a:solidFill>
              </a:rPr>
              <a:t>Building Team Dynamics</a:t>
            </a:r>
            <a:r>
              <a:rPr lang="en-US" sz="1400" dirty="0">
                <a:solidFill>
                  <a:schemeClr val="tx1"/>
                </a:solidFill>
              </a:rPr>
              <a:t>: Teams can use "Human Benchmark" as a fun competitive activity during training sessions. This can help strengthen team cohesion and create healthy competition among team members.</a:t>
            </a:r>
          </a:p>
          <a:p>
            <a:pPr algn="l">
              <a:lnSpc>
                <a:spcPct val="100000"/>
              </a:lnSpc>
              <a:spcBef>
                <a:spcPts val="330"/>
              </a:spcBef>
            </a:pPr>
            <a:r>
              <a:rPr lang="en-US" sz="1400" dirty="0">
                <a:solidFill>
                  <a:srgbClr val="FF0000"/>
                </a:solidFill>
              </a:rPr>
              <a:t>It is important to note that while tools like "Human Benchmark" can provide useful information, they should not be considered the ultimate or only measure of an esports player's ability. Esports includes many other skills and aspects that cannot be easily measured by online tests.</a:t>
            </a:r>
            <a:endParaRPr lang="cs-CZ" sz="1400" dirty="0">
              <a:solidFill>
                <a:srgbClr val="00B050"/>
              </a:solidFill>
            </a:endParaRPr>
          </a:p>
        </p:txBody>
      </p:sp>
    </p:spTree>
    <p:extLst>
      <p:ext uri="{BB962C8B-B14F-4D97-AF65-F5344CB8AC3E}">
        <p14:creationId xmlns:p14="http://schemas.microsoft.com/office/powerpoint/2010/main" val="2642727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B2E5F4F5-0687-B5A3-FF2C-6BB867ACC6A6}"/>
              </a:ext>
            </a:extLst>
          </p:cNvPr>
          <p:cNvSpPr>
            <a:spLocks noGrp="1"/>
          </p:cNvSpPr>
          <p:nvPr>
            <p:ph type="title"/>
          </p:nvPr>
        </p:nvSpPr>
        <p:spPr>
          <a:xfrm>
            <a:off x="325925" y="705113"/>
            <a:ext cx="4019737" cy="5197498"/>
          </a:xfrm>
        </p:spPr>
        <p:txBody>
          <a:bodyPr>
            <a:normAutofit fontScale="90000"/>
          </a:bodyPr>
          <a:lstStyle/>
          <a:p>
            <a:pPr algn="ctr"/>
            <a:r>
              <a:rPr lang="cs-CZ" dirty="0"/>
              <a:t>Data </a:t>
            </a:r>
            <a:r>
              <a:rPr lang="cs-CZ" dirty="0" err="1"/>
              <a:t>Analytics</a:t>
            </a:r>
            <a:r>
              <a:rPr lang="cs-CZ" dirty="0"/>
              <a:t> in </a:t>
            </a:r>
            <a:r>
              <a:rPr lang="cs-CZ" dirty="0" err="1"/>
              <a:t>Esport</a:t>
            </a:r>
            <a:br>
              <a:rPr lang="cs-CZ" dirty="0"/>
            </a:br>
            <a:br>
              <a:rPr lang="cs-CZ" dirty="0"/>
            </a:br>
            <a:r>
              <a:rPr lang="en-US" sz="1700" dirty="0"/>
              <a:t>involves the collection, processing and interpretation of data from esports games in order to gain a competitive advantage, better understand players and the game, or improve team performance. </a:t>
            </a:r>
            <a:endParaRPr lang="cs-CZ" sz="1700" dirty="0"/>
          </a:p>
        </p:txBody>
      </p:sp>
      <p:sp>
        <p:nvSpPr>
          <p:cNvPr id="5" name="Zástupný obsah 2">
            <a:extLst>
              <a:ext uri="{FF2B5EF4-FFF2-40B4-BE49-F238E27FC236}">
                <a16:creationId xmlns:a16="http://schemas.microsoft.com/office/drawing/2014/main" id="{E0FAA183-AB2D-139A-A0F5-6CA47534AB11}"/>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chemeClr val="tx1"/>
                </a:solidFill>
              </a:rPr>
              <a:t>Examples of data analysis in esports:</a:t>
            </a: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Player Statistics</a:t>
            </a:r>
            <a:r>
              <a:rPr lang="en-US" sz="1600" dirty="0">
                <a:solidFill>
                  <a:schemeClr val="tx1"/>
                </a:solidFill>
              </a:rPr>
              <a:t>: Analyzing player statistics such as hitting success rate, number of eliminations, number of deaths, number of assists and more can help coaches and analysts to identify players' strengths and weaknesses.</a:t>
            </a:r>
            <a:endParaRPr lang="cs-CZ" sz="1600" dirty="0">
              <a:solidFill>
                <a:schemeClr val="tx1"/>
              </a:solidFill>
            </a:endParaRPr>
          </a:p>
          <a:p>
            <a:pPr marL="342900" indent="-342900" algn="l">
              <a:lnSpc>
                <a:spcPct val="100000"/>
              </a:lnSpc>
              <a:spcBef>
                <a:spcPts val="330"/>
              </a:spcBef>
              <a:buAutoNum type="arabicPeriod"/>
            </a:pP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Tactics Analysis</a:t>
            </a:r>
            <a:r>
              <a:rPr lang="en-US" sz="1600" dirty="0">
                <a:solidFill>
                  <a:schemeClr val="tx1"/>
                </a:solidFill>
              </a:rPr>
              <a:t>: Teams can study how opponents behave in certain situations, what strategies they use and how best to defeat them.</a:t>
            </a:r>
            <a:endParaRPr lang="cs-CZ" sz="1600" dirty="0">
              <a:solidFill>
                <a:schemeClr val="tx1"/>
              </a:solidFill>
            </a:endParaRPr>
          </a:p>
          <a:p>
            <a:pPr marL="342900" indent="-342900" algn="l">
              <a:lnSpc>
                <a:spcPct val="100000"/>
              </a:lnSpc>
              <a:spcBef>
                <a:spcPts val="330"/>
              </a:spcBef>
              <a:buAutoNum type="arabicPeriod"/>
            </a:pP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Map Analysis</a:t>
            </a:r>
            <a:r>
              <a:rPr lang="en-US" sz="1600" dirty="0">
                <a:solidFill>
                  <a:schemeClr val="tx1"/>
                </a:solidFill>
              </a:rPr>
              <a:t>: In some games, teams can analyze how they play different maps, what strategies are most effective on them, and how to defend against them</a:t>
            </a:r>
            <a:endParaRPr lang="cs-CZ" sz="1600" dirty="0">
              <a:solidFill>
                <a:schemeClr val="tx1"/>
              </a:solidFill>
            </a:endParaRPr>
          </a:p>
        </p:txBody>
      </p:sp>
    </p:spTree>
    <p:extLst>
      <p:ext uri="{BB962C8B-B14F-4D97-AF65-F5344CB8AC3E}">
        <p14:creationId xmlns:p14="http://schemas.microsoft.com/office/powerpoint/2010/main" val="546176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C7F280C5-49D5-566A-6087-2B9B0DC6E85A}"/>
              </a:ext>
            </a:extLst>
          </p:cNvPr>
          <p:cNvSpPr>
            <a:spLocks noGrp="1"/>
          </p:cNvSpPr>
          <p:nvPr>
            <p:ph type="title"/>
          </p:nvPr>
        </p:nvSpPr>
        <p:spPr>
          <a:xfrm>
            <a:off x="223935" y="705112"/>
            <a:ext cx="4264089" cy="5453091"/>
          </a:xfrm>
        </p:spPr>
        <p:txBody>
          <a:bodyPr>
            <a:normAutofit fontScale="90000"/>
          </a:bodyPr>
          <a:lstStyle/>
          <a:p>
            <a:pPr algn="ctr"/>
            <a:r>
              <a:rPr lang="cs-CZ" dirty="0"/>
              <a:t>Data </a:t>
            </a:r>
            <a:r>
              <a:rPr lang="cs-CZ" dirty="0" err="1"/>
              <a:t>Analytics</a:t>
            </a:r>
            <a:r>
              <a:rPr lang="cs-CZ" dirty="0"/>
              <a:t> </a:t>
            </a:r>
            <a:br>
              <a:rPr lang="cs-CZ" dirty="0"/>
            </a:br>
            <a:r>
              <a:rPr lang="cs-CZ" dirty="0"/>
              <a:t>in </a:t>
            </a:r>
            <a:r>
              <a:rPr lang="cs-CZ" dirty="0" err="1"/>
              <a:t>Esport</a:t>
            </a:r>
            <a:br>
              <a:rPr lang="cs-CZ" dirty="0"/>
            </a:br>
            <a:br>
              <a:rPr lang="cs-CZ" dirty="0"/>
            </a:br>
            <a:r>
              <a:rPr lang="en-US" sz="1700" dirty="0"/>
              <a:t>The best analysis comes from a combination of quantitative data and qualitative assessment. This means that while automated tools can provide useful metrics, human interpretation and understanding of the context of the game is still necessary for full analysis.</a:t>
            </a:r>
            <a:endParaRPr lang="cs-CZ" sz="1700" dirty="0"/>
          </a:p>
        </p:txBody>
      </p:sp>
      <p:sp>
        <p:nvSpPr>
          <p:cNvPr id="5" name="Zástupný obsah 2">
            <a:extLst>
              <a:ext uri="{FF2B5EF4-FFF2-40B4-BE49-F238E27FC236}">
                <a16:creationId xmlns:a16="http://schemas.microsoft.com/office/drawing/2014/main" id="{08C57DFA-918A-CC3E-30C6-93A1AF9C73A0}"/>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rgbClr val="FF0000"/>
                </a:solidFill>
              </a:rPr>
              <a:t>In-game statistics and tools</a:t>
            </a:r>
            <a:r>
              <a:rPr lang="en-US" sz="1600" b="0" dirty="0">
                <a:solidFill>
                  <a:schemeClr val="tx1"/>
                </a:solidFill>
              </a:rPr>
              <a:t>: Many modern esports games offer integrated statistics and analysis tools right in the game. These tools can provide information about player performance such as hit rate, number of eliminations and other metrics.</a:t>
            </a:r>
          </a:p>
          <a:p>
            <a:pPr algn="l">
              <a:lnSpc>
                <a:spcPct val="100000"/>
              </a:lnSpc>
              <a:spcBef>
                <a:spcPts val="330"/>
              </a:spcBef>
            </a:pPr>
            <a:r>
              <a:rPr lang="en-US" sz="1600" dirty="0">
                <a:solidFill>
                  <a:srgbClr val="FF0000"/>
                </a:solidFill>
              </a:rPr>
              <a:t>Web portals and applications</a:t>
            </a:r>
            <a:r>
              <a:rPr lang="en-US" sz="1600" b="0" dirty="0">
                <a:solidFill>
                  <a:srgbClr val="FF0000"/>
                </a:solidFill>
              </a:rPr>
              <a:t>:</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OP.GG: Offers detailed statistics for "League of Legends".</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DOTABUFF: statistics for the game "Dota2".</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HLTV: statistics and information „</a:t>
            </a:r>
            <a:r>
              <a:rPr lang="cs-CZ" sz="1600" b="0" dirty="0">
                <a:solidFill>
                  <a:schemeClr val="tx1"/>
                </a:solidFill>
              </a:rPr>
              <a:t>CS</a:t>
            </a:r>
            <a:r>
              <a:rPr lang="en-US" sz="1600" b="0" dirty="0">
                <a:solidFill>
                  <a:schemeClr val="tx1"/>
                </a:solidFill>
              </a:rPr>
              <a:t>: Global Offensive".</a:t>
            </a:r>
          </a:p>
          <a:p>
            <a:pPr algn="l">
              <a:lnSpc>
                <a:spcPct val="100000"/>
              </a:lnSpc>
              <a:spcBef>
                <a:spcPts val="330"/>
              </a:spcBef>
            </a:pPr>
            <a:r>
              <a:rPr lang="en-US" sz="1600" dirty="0">
                <a:solidFill>
                  <a:srgbClr val="FF0000"/>
                </a:solidFill>
              </a:rPr>
              <a:t>Custom Analysis Software</a:t>
            </a:r>
            <a:r>
              <a:rPr lang="en-US" sz="1600" b="0" dirty="0">
                <a:solidFill>
                  <a:schemeClr val="tx1"/>
                </a:solidFill>
              </a:rPr>
              <a:t>: software or third-party development tools to analyze game data and video footage. These tools can enable advanced analysis, such as tracking player movement on the map or analyzing team strategy.</a:t>
            </a:r>
          </a:p>
          <a:p>
            <a:pPr algn="l">
              <a:lnSpc>
                <a:spcPct val="100000"/>
              </a:lnSpc>
              <a:spcBef>
                <a:spcPts val="330"/>
              </a:spcBef>
            </a:pPr>
            <a:r>
              <a:rPr lang="en-US" sz="1600" dirty="0">
                <a:solidFill>
                  <a:srgbClr val="FF0000"/>
                </a:solidFill>
              </a:rPr>
              <a:t>Video analysis</a:t>
            </a:r>
            <a:r>
              <a:rPr lang="en-US" sz="1600" b="0" dirty="0">
                <a:solidFill>
                  <a:schemeClr val="tx1"/>
                </a:solidFill>
              </a:rPr>
              <a:t>: Tools like NVIDIA's </a:t>
            </a:r>
            <a:r>
              <a:rPr lang="en-US" sz="1600" b="0" dirty="0" err="1">
                <a:solidFill>
                  <a:schemeClr val="tx1"/>
                </a:solidFill>
              </a:rPr>
              <a:t>ShadowPlay</a:t>
            </a:r>
            <a:r>
              <a:rPr lang="en-US" sz="1600" b="0" dirty="0">
                <a:solidFill>
                  <a:schemeClr val="tx1"/>
                </a:solidFill>
              </a:rPr>
              <a:t> or OBS (Open Broadcaster Software) allow players to record their games. </a:t>
            </a:r>
            <a:r>
              <a:rPr lang="cs-CZ" sz="1600" b="0" dirty="0">
                <a:solidFill>
                  <a:schemeClr val="tx1"/>
                </a:solidFill>
              </a:rPr>
              <a:t>A</a:t>
            </a:r>
            <a:r>
              <a:rPr lang="en-US" sz="1600" b="0" dirty="0" err="1">
                <a:solidFill>
                  <a:schemeClr val="tx1"/>
                </a:solidFill>
              </a:rPr>
              <a:t>naly</a:t>
            </a:r>
            <a:r>
              <a:rPr lang="cs-CZ" sz="1600" b="0" dirty="0">
                <a:solidFill>
                  <a:schemeClr val="tx1"/>
                </a:solidFill>
              </a:rPr>
              <a:t>se</a:t>
            </a:r>
            <a:r>
              <a:rPr lang="en-US" sz="1600" b="0" dirty="0">
                <a:solidFill>
                  <a:schemeClr val="tx1"/>
                </a:solidFill>
              </a:rPr>
              <a:t> to identify areas for improvement.</a:t>
            </a:r>
          </a:p>
          <a:p>
            <a:pPr algn="l">
              <a:lnSpc>
                <a:spcPct val="100000"/>
              </a:lnSpc>
              <a:spcBef>
                <a:spcPts val="330"/>
              </a:spcBef>
            </a:pPr>
            <a:r>
              <a:rPr lang="en-US" sz="1600" dirty="0">
                <a:solidFill>
                  <a:srgbClr val="FF0000"/>
                </a:solidFill>
              </a:rPr>
              <a:t>Simulation and Modeling</a:t>
            </a:r>
            <a:r>
              <a:rPr lang="en-US" sz="1600" b="0" dirty="0">
                <a:solidFill>
                  <a:schemeClr val="tx1"/>
                </a:solidFill>
              </a:rPr>
              <a:t>: Advanced algorithms and simulations can be used to model various strategies and scenarios in esports.</a:t>
            </a:r>
          </a:p>
          <a:p>
            <a:pPr algn="l">
              <a:lnSpc>
                <a:spcPct val="100000"/>
              </a:lnSpc>
              <a:spcBef>
                <a:spcPts val="330"/>
              </a:spcBef>
            </a:pPr>
            <a:r>
              <a:rPr lang="en-US" sz="1600" dirty="0">
                <a:solidFill>
                  <a:srgbClr val="FF0000"/>
                </a:solidFill>
              </a:rPr>
              <a:t>Hardware</a:t>
            </a:r>
            <a:r>
              <a:rPr lang="en-US" sz="1600" b="0" dirty="0">
                <a:solidFill>
                  <a:schemeClr val="tx1"/>
                </a:solidFill>
              </a:rPr>
              <a:t>: devices such as gaming </a:t>
            </a:r>
            <a:r>
              <a:rPr lang="cs-CZ" sz="1600" b="0" dirty="0" err="1">
                <a:solidFill>
                  <a:schemeClr val="tx1"/>
                </a:solidFill>
              </a:rPr>
              <a:t>mouse</a:t>
            </a:r>
            <a:r>
              <a:rPr lang="en-US" sz="1600" b="0" dirty="0">
                <a:solidFill>
                  <a:schemeClr val="tx1"/>
                </a:solidFill>
              </a:rPr>
              <a:t> and keyboards with advanced tracking can provide useful data on reaction time, click speed and other metrics.</a:t>
            </a:r>
            <a:endParaRPr lang="cs-CZ" sz="1600" b="0" dirty="0">
              <a:solidFill>
                <a:schemeClr val="tx1"/>
              </a:solidFill>
            </a:endParaRPr>
          </a:p>
        </p:txBody>
      </p:sp>
    </p:spTree>
    <p:extLst>
      <p:ext uri="{BB962C8B-B14F-4D97-AF65-F5344CB8AC3E}">
        <p14:creationId xmlns:p14="http://schemas.microsoft.com/office/powerpoint/2010/main" val="422417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44D2DF4C-A0B0-C450-4821-0F772490BBA1}"/>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a:t>Data </a:t>
            </a:r>
            <a:r>
              <a:rPr lang="cs-CZ" dirty="0" err="1"/>
              <a:t>Analytics</a:t>
            </a:r>
            <a:r>
              <a:rPr lang="cs-CZ" dirty="0"/>
              <a:t> in </a:t>
            </a:r>
            <a:r>
              <a:rPr lang="cs-CZ" dirty="0" err="1"/>
              <a:t>Esport</a:t>
            </a:r>
            <a:br>
              <a:rPr lang="cs-CZ" dirty="0"/>
            </a:br>
            <a:br>
              <a:rPr lang="cs-CZ" dirty="0"/>
            </a:br>
            <a:r>
              <a:rPr lang="cs-CZ" sz="1800" dirty="0">
                <a:solidFill>
                  <a:srgbClr val="00B050"/>
                </a:solidFill>
              </a:rPr>
              <a:t>D</a:t>
            </a:r>
            <a:r>
              <a:rPr lang="en-US" sz="1800" dirty="0" err="1">
                <a:solidFill>
                  <a:srgbClr val="00B050"/>
                </a:solidFill>
              </a:rPr>
              <a:t>ata</a:t>
            </a:r>
            <a:r>
              <a:rPr lang="en-US" sz="1800" dirty="0">
                <a:solidFill>
                  <a:srgbClr val="00B050"/>
                </a:solidFill>
              </a:rPr>
              <a:t> analysis in esports is becoming more and more popular and important. Teams and player analytics that use data can gain an advantage and better understand their games and opponents.</a:t>
            </a:r>
            <a:endParaRPr lang="cs-CZ" sz="1800" dirty="0">
              <a:solidFill>
                <a:srgbClr val="00B050"/>
              </a:solidFill>
            </a:endParaRPr>
          </a:p>
        </p:txBody>
      </p:sp>
      <p:sp>
        <p:nvSpPr>
          <p:cNvPr id="5" name="Zástupný obsah 2">
            <a:extLst>
              <a:ext uri="{FF2B5EF4-FFF2-40B4-BE49-F238E27FC236}">
                <a16:creationId xmlns:a16="http://schemas.microsoft.com/office/drawing/2014/main" id="{162B531F-0310-8412-0001-CE484682003E}"/>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chemeClr val="tx1"/>
                </a:solidFill>
              </a:rPr>
              <a:t>Free tools for data analysis in esports: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Elo rating systems</a:t>
            </a:r>
            <a:r>
              <a:rPr lang="en-US" sz="1600" dirty="0">
                <a:solidFill>
                  <a:schemeClr val="tx1"/>
                </a:solidFill>
              </a:rPr>
              <a:t>: Although originally developed for chess, Elo rating is now also used in esports to rate the performance of players and teams in various games.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OP.GG</a:t>
            </a:r>
            <a:r>
              <a:rPr lang="en-US" sz="1600" dirty="0">
                <a:solidFill>
                  <a:schemeClr val="tx1"/>
                </a:solidFill>
              </a:rPr>
              <a:t>: This site offers detailed statistics for "League of Legends" players. It allows players to track their progress, compare themselves to others and get detailed information about their games.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HLTV</a:t>
            </a:r>
            <a:r>
              <a:rPr lang="en-US" sz="1600" dirty="0">
                <a:solidFill>
                  <a:schemeClr val="tx1"/>
                </a:solidFill>
              </a:rPr>
              <a:t>: For fans and players of "Counter-Strike: Global Offensive", HLTV offers detailed statistics about teams, players and tournaments.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err="1">
                <a:solidFill>
                  <a:srgbClr val="FF0000"/>
                </a:solidFill>
              </a:rPr>
              <a:t>Mobalytics</a:t>
            </a:r>
            <a:r>
              <a:rPr lang="en-US" sz="1600" dirty="0">
                <a:solidFill>
                  <a:schemeClr val="tx1"/>
                </a:solidFill>
              </a:rPr>
              <a:t>: A tool for "League of Legends" players that analyzes their performance and provides tips for improvement.</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Open-source software</a:t>
            </a:r>
            <a:r>
              <a:rPr lang="en-US" sz="1600" dirty="0">
                <a:solidFill>
                  <a:schemeClr val="tx1"/>
                </a:solidFill>
              </a:rPr>
              <a:t>: Tools like Python and R can be used for data analysis in esports. Libraries like Pandas, Matplotlib and Scikit-learn provide analysts to process and visualize data from esports games.</a:t>
            </a:r>
            <a:endParaRPr lang="cs-CZ" sz="1600" dirty="0">
              <a:solidFill>
                <a:schemeClr val="tx1"/>
              </a:solidFill>
            </a:endParaRPr>
          </a:p>
        </p:txBody>
      </p:sp>
    </p:spTree>
    <p:extLst>
      <p:ext uri="{BB962C8B-B14F-4D97-AF65-F5344CB8AC3E}">
        <p14:creationId xmlns:p14="http://schemas.microsoft.com/office/powerpoint/2010/main" val="2639722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0C25E50-1F7A-4778-B7FF-998F0F9A83B6}"/>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err="1"/>
              <a:t>Systematic</a:t>
            </a:r>
            <a:r>
              <a:rPr lang="cs-CZ" dirty="0"/>
              <a:t> </a:t>
            </a:r>
            <a:r>
              <a:rPr lang="cs-CZ" dirty="0" err="1"/>
              <a:t>Review</a:t>
            </a:r>
            <a:br>
              <a:rPr lang="cs-CZ" dirty="0"/>
            </a:br>
            <a:r>
              <a:rPr lang="cs-CZ" dirty="0" err="1"/>
              <a:t>Esport</a:t>
            </a:r>
            <a:br>
              <a:rPr lang="cs-CZ" dirty="0"/>
            </a:br>
            <a:br>
              <a:rPr lang="cs-CZ" dirty="0"/>
            </a:br>
            <a:r>
              <a:rPr lang="en-US" sz="2000" dirty="0">
                <a:solidFill>
                  <a:srgbClr val="00B050"/>
                </a:solidFill>
              </a:rPr>
              <a:t>a detailed, structured, and comprehensive analysis of existing research studies</a:t>
            </a:r>
            <a:endParaRPr lang="cs-CZ" sz="2000" dirty="0">
              <a:solidFill>
                <a:srgbClr val="00B050"/>
              </a:solidFill>
            </a:endParaRPr>
          </a:p>
        </p:txBody>
      </p:sp>
      <p:sp>
        <p:nvSpPr>
          <p:cNvPr id="5" name="Zástupný obsah 2">
            <a:extLst>
              <a:ext uri="{FF2B5EF4-FFF2-40B4-BE49-F238E27FC236}">
                <a16:creationId xmlns:a16="http://schemas.microsoft.com/office/drawing/2014/main" id="{29F6D4DD-02E2-40D5-9025-E8F5D79DB1A8}"/>
              </a:ext>
            </a:extLst>
          </p:cNvPr>
          <p:cNvSpPr>
            <a:spLocks noGrp="1"/>
          </p:cNvSpPr>
          <p:nvPr>
            <p:ph idx="1"/>
          </p:nvPr>
        </p:nvSpPr>
        <p:spPr>
          <a:xfrm>
            <a:off x="4814596" y="149290"/>
            <a:ext cx="7305869" cy="6634065"/>
          </a:xfrm>
        </p:spPr>
        <p:txBody>
          <a:bodyPr>
            <a:noAutofit/>
          </a:bodyPr>
          <a:lstStyle/>
          <a:p>
            <a:pPr marL="342900" indent="-342900" algn="l">
              <a:buFont typeface="+mj-lt"/>
              <a:buAutoNum type="arabicPeriod"/>
            </a:pPr>
            <a:r>
              <a:rPr lang="en-US" sz="1600" b="0" i="0" dirty="0">
                <a:effectLst/>
              </a:rPr>
              <a:t>Well-defined Research Question: Starts with a specific research question.</a:t>
            </a:r>
          </a:p>
          <a:p>
            <a:pPr marL="342900" indent="-342900" algn="l">
              <a:buFont typeface="+mj-lt"/>
              <a:buAutoNum type="arabicPeriod"/>
            </a:pPr>
            <a:r>
              <a:rPr lang="en-US" sz="1600" b="0" i="0" dirty="0">
                <a:effectLst/>
              </a:rPr>
              <a:t>Pre-determined Criteria: Establishes criteria for including or excluding studies.</a:t>
            </a:r>
          </a:p>
          <a:p>
            <a:pPr marL="342900" indent="-342900" algn="l">
              <a:buFont typeface="+mj-lt"/>
              <a:buAutoNum type="arabicPeriod"/>
            </a:pPr>
            <a:r>
              <a:rPr lang="en-US" sz="1600" b="0" i="0" dirty="0">
                <a:effectLst/>
              </a:rPr>
              <a:t>Systematic Search: Conducts a thorough and systematic search of literature across multiple databases.</a:t>
            </a:r>
          </a:p>
          <a:p>
            <a:pPr marL="342900" indent="-342900" algn="l">
              <a:buFont typeface="+mj-lt"/>
              <a:buAutoNum type="arabicPeriod"/>
            </a:pPr>
            <a:r>
              <a:rPr lang="en-US" sz="1600" b="0" i="0" dirty="0">
                <a:effectLst/>
              </a:rPr>
              <a:t>Data Extraction: Involves extracting data from selected studies for analysis.</a:t>
            </a:r>
          </a:p>
          <a:p>
            <a:pPr marL="342900" indent="-342900" algn="l">
              <a:buFont typeface="+mj-lt"/>
              <a:buAutoNum type="arabicPeriod"/>
            </a:pPr>
            <a:r>
              <a:rPr lang="en-US" sz="1600" b="0" i="0" dirty="0">
                <a:effectLst/>
              </a:rPr>
              <a:t>Quality Assessment: Assesses the quality of the included studies.</a:t>
            </a:r>
          </a:p>
          <a:p>
            <a:pPr marL="342900" indent="-342900" algn="l">
              <a:buFont typeface="+mj-lt"/>
              <a:buAutoNum type="arabicPeriod"/>
            </a:pPr>
            <a:r>
              <a:rPr lang="en-US" sz="1600" b="0" i="0" dirty="0">
                <a:effectLst/>
              </a:rPr>
              <a:t>Synthesis of Findings: Synthesizes findings from different studies, which may include quantitative (meta-analysis) or qualitative synthesis.</a:t>
            </a:r>
          </a:p>
          <a:p>
            <a:pPr marL="342900" indent="-342900" algn="l">
              <a:buFont typeface="+mj-lt"/>
              <a:buAutoNum type="arabicPeriod"/>
            </a:pPr>
            <a:r>
              <a:rPr lang="en-US" sz="1600" b="0" i="0" dirty="0">
                <a:effectLst/>
              </a:rPr>
              <a:t>Objective and Reproducible: Aims to minimize bias and is reproducible.</a:t>
            </a:r>
          </a:p>
          <a:p>
            <a:pPr marL="342900" indent="-342900" algn="l">
              <a:buFont typeface="+mj-lt"/>
              <a:buAutoNum type="arabicPeriod"/>
            </a:pPr>
            <a:r>
              <a:rPr lang="en-US" sz="1600" b="0" i="0" dirty="0">
                <a:effectLst/>
              </a:rPr>
              <a:t>Conclusions Based on Evidence: Draws conclusions based on the gathered and analyzed evidence.</a:t>
            </a:r>
          </a:p>
        </p:txBody>
      </p:sp>
    </p:spTree>
    <p:extLst>
      <p:ext uri="{BB962C8B-B14F-4D97-AF65-F5344CB8AC3E}">
        <p14:creationId xmlns:p14="http://schemas.microsoft.com/office/powerpoint/2010/main" val="2501691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DA5E1669-2726-4A55-99D3-7C077503C085}"/>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err="1"/>
              <a:t>Systematic</a:t>
            </a:r>
            <a:r>
              <a:rPr lang="cs-CZ" dirty="0"/>
              <a:t> </a:t>
            </a:r>
            <a:r>
              <a:rPr lang="cs-CZ" dirty="0" err="1"/>
              <a:t>Review</a:t>
            </a:r>
            <a:br>
              <a:rPr lang="cs-CZ" dirty="0"/>
            </a:br>
            <a:r>
              <a:rPr lang="cs-CZ" dirty="0" err="1"/>
              <a:t>Esport</a:t>
            </a:r>
            <a:br>
              <a:rPr lang="cs-CZ" dirty="0"/>
            </a:br>
            <a:br>
              <a:rPr lang="cs-CZ" dirty="0"/>
            </a:br>
            <a:r>
              <a:rPr lang="cs-CZ" sz="2000" dirty="0">
                <a:solidFill>
                  <a:srgbClr val="00B050"/>
                </a:solidFill>
              </a:rPr>
              <a:t>23</a:t>
            </a:r>
            <a:r>
              <a:rPr lang="en-US" sz="2000" dirty="0">
                <a:solidFill>
                  <a:srgbClr val="00B050"/>
                </a:solidFill>
              </a:rPr>
              <a:t> </a:t>
            </a:r>
            <a:r>
              <a:rPr lang="cs-CZ" sz="2000" dirty="0" err="1">
                <a:solidFill>
                  <a:srgbClr val="00B050"/>
                </a:solidFill>
              </a:rPr>
              <a:t>studies</a:t>
            </a:r>
            <a:r>
              <a:rPr lang="cs-CZ" sz="2000" dirty="0">
                <a:solidFill>
                  <a:srgbClr val="00B050"/>
                </a:solidFill>
              </a:rPr>
              <a:t> </a:t>
            </a:r>
            <a:br>
              <a:rPr lang="cs-CZ" sz="2000" dirty="0">
                <a:solidFill>
                  <a:srgbClr val="00B050"/>
                </a:solidFill>
              </a:rPr>
            </a:br>
            <a:r>
              <a:rPr lang="cs-CZ" sz="2000" dirty="0">
                <a:solidFill>
                  <a:srgbClr val="00B050"/>
                </a:solidFill>
              </a:rPr>
              <a:t>(17 </a:t>
            </a:r>
            <a:r>
              <a:rPr lang="cs-CZ" sz="2000" dirty="0" err="1">
                <a:solidFill>
                  <a:srgbClr val="00B050"/>
                </a:solidFill>
              </a:rPr>
              <a:t>english</a:t>
            </a:r>
            <a:r>
              <a:rPr lang="cs-CZ" sz="2000" dirty="0">
                <a:solidFill>
                  <a:srgbClr val="00B050"/>
                </a:solidFill>
              </a:rPr>
              <a:t>)</a:t>
            </a:r>
            <a:br>
              <a:rPr lang="cs-CZ" sz="2000" dirty="0">
                <a:solidFill>
                  <a:srgbClr val="00B050"/>
                </a:solidFill>
              </a:rPr>
            </a:br>
            <a:br>
              <a:rPr lang="cs-CZ" sz="2000" dirty="0">
                <a:solidFill>
                  <a:srgbClr val="00B050"/>
                </a:solidFill>
              </a:rPr>
            </a:br>
            <a:r>
              <a:rPr lang="cs-CZ" sz="2000" dirty="0">
                <a:solidFill>
                  <a:srgbClr val="00B050"/>
                </a:solidFill>
              </a:rPr>
              <a:t>2019-2023</a:t>
            </a:r>
          </a:p>
        </p:txBody>
      </p:sp>
      <p:sp>
        <p:nvSpPr>
          <p:cNvPr id="5" name="Zástupný obsah 2">
            <a:extLst>
              <a:ext uri="{FF2B5EF4-FFF2-40B4-BE49-F238E27FC236}">
                <a16:creationId xmlns:a16="http://schemas.microsoft.com/office/drawing/2014/main" id="{0B9BFB96-5352-4B16-87B0-5660778F179A}"/>
              </a:ext>
            </a:extLst>
          </p:cNvPr>
          <p:cNvSpPr>
            <a:spLocks noGrp="1"/>
          </p:cNvSpPr>
          <p:nvPr>
            <p:ph idx="1"/>
          </p:nvPr>
        </p:nvSpPr>
        <p:spPr>
          <a:xfrm>
            <a:off x="4814596" y="149290"/>
            <a:ext cx="7305869" cy="6634065"/>
          </a:xfrm>
        </p:spPr>
        <p:txBody>
          <a:bodyPr>
            <a:noAutofit/>
          </a:bodyPr>
          <a:lstStyle/>
          <a:p>
            <a:pPr marL="342900" indent="-342900" algn="l">
              <a:buFont typeface="+mj-lt"/>
              <a:buAutoNum type="arabicPeriod"/>
            </a:pPr>
            <a:r>
              <a:rPr lang="cs-CZ" sz="1600" b="0" i="0" dirty="0">
                <a:effectLst/>
              </a:rPr>
              <a:t>List in </a:t>
            </a:r>
            <a:r>
              <a:rPr lang="cs-CZ" sz="1600" b="0" i="0" dirty="0">
                <a:effectLst/>
                <a:hlinkClick r:id="rId2"/>
              </a:rPr>
              <a:t>https://rayyan.ai/reviews/640276</a:t>
            </a:r>
            <a:endParaRPr lang="cs-CZ" sz="1600" b="0" i="0" dirty="0">
              <a:effectLst/>
            </a:endParaRPr>
          </a:p>
          <a:p>
            <a:pPr marL="342900" indent="-342900" algn="l">
              <a:buFont typeface="+mj-lt"/>
              <a:buAutoNum type="arabicPeriod"/>
            </a:pPr>
            <a:r>
              <a:rPr lang="en-US" sz="1600" b="0" i="0" dirty="0">
                <a:effectLst/>
              </a:rPr>
              <a:t>Choose one systematic review and prepare a summary on </a:t>
            </a:r>
            <a:r>
              <a:rPr lang="en-US" sz="1600" b="0" i="0">
                <a:effectLst/>
              </a:rPr>
              <a:t>one slide</a:t>
            </a:r>
            <a:endParaRPr lang="cs-CZ" sz="1600" b="0" i="0" dirty="0">
              <a:effectLst/>
            </a:endParaRPr>
          </a:p>
        </p:txBody>
      </p:sp>
    </p:spTree>
    <p:extLst>
      <p:ext uri="{BB962C8B-B14F-4D97-AF65-F5344CB8AC3E}">
        <p14:creationId xmlns:p14="http://schemas.microsoft.com/office/powerpoint/2010/main" val="3988916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52A13-DAD0-C74E-2649-0AB84E6AA53A}"/>
              </a:ext>
            </a:extLst>
          </p:cNvPr>
          <p:cNvSpPr>
            <a:spLocks noGrp="1"/>
          </p:cNvSpPr>
          <p:nvPr>
            <p:ph type="title"/>
          </p:nvPr>
        </p:nvSpPr>
        <p:spPr/>
        <p:txBody>
          <a:bodyPr/>
          <a:lstStyle/>
          <a:p>
            <a:r>
              <a:rPr lang="cs-CZ" dirty="0" err="1"/>
              <a:t>How</a:t>
            </a:r>
            <a:r>
              <a:rPr lang="cs-CZ" dirty="0"/>
              <a:t> to </a:t>
            </a:r>
            <a:r>
              <a:rPr lang="cs-CZ" dirty="0" err="1"/>
              <a:t>pass</a:t>
            </a:r>
            <a:r>
              <a:rPr lang="cs-CZ" dirty="0"/>
              <a:t> </a:t>
            </a:r>
            <a:r>
              <a:rPr lang="cs-CZ" dirty="0">
                <a:sym typeface="Wingdings" panose="05000000000000000000" pitchFamily="2" charset="2"/>
              </a:rPr>
              <a:t></a:t>
            </a:r>
            <a:br>
              <a:rPr lang="cs-CZ" dirty="0">
                <a:sym typeface="Wingdings" panose="05000000000000000000" pitchFamily="2" charset="2"/>
              </a:rPr>
            </a:br>
            <a:r>
              <a:rPr lang="cs-CZ" sz="1300" dirty="0" err="1">
                <a:sym typeface="Wingdings" panose="05000000000000000000" pitchFamily="2" charset="2"/>
              </a:rPr>
              <a:t>Essay</a:t>
            </a:r>
            <a:r>
              <a:rPr lang="cs-CZ" sz="1300" dirty="0">
                <a:sym typeface="Wingdings" panose="05000000000000000000" pitchFamily="2" charset="2"/>
              </a:rPr>
              <a:t>…</a:t>
            </a:r>
            <a:br>
              <a:rPr lang="cs-CZ" sz="1300" dirty="0">
                <a:sym typeface="Wingdings" panose="05000000000000000000" pitchFamily="2" charset="2"/>
              </a:rPr>
            </a:br>
            <a:br>
              <a:rPr lang="cs-CZ" sz="1300" dirty="0">
                <a:sym typeface="Wingdings" panose="05000000000000000000" pitchFamily="2" charset="2"/>
              </a:rPr>
            </a:br>
            <a:r>
              <a:rPr lang="cs-CZ" sz="1300" dirty="0" err="1">
                <a:sym typeface="Wingdings" panose="05000000000000000000" pitchFamily="2" charset="2"/>
              </a:rPr>
              <a:t>Structure</a:t>
            </a:r>
            <a:r>
              <a:rPr lang="cs-CZ" sz="1300" dirty="0">
                <a:sym typeface="Wingdings" panose="05000000000000000000" pitchFamily="2" charset="2"/>
              </a:rPr>
              <a:t>: </a:t>
            </a:r>
            <a:r>
              <a:rPr lang="en-US" sz="1300" dirty="0">
                <a:sym typeface="Wingdings" panose="05000000000000000000" pitchFamily="2" charset="2"/>
              </a:rPr>
              <a:t>after the analytical part (resources within library research) some reflection</a:t>
            </a:r>
            <a:r>
              <a:rPr lang="cs-CZ" sz="1300" dirty="0">
                <a:sym typeface="Wingdings" panose="05000000000000000000" pitchFamily="2" charset="2"/>
              </a:rPr>
              <a:t>. Max 10 </a:t>
            </a:r>
            <a:r>
              <a:rPr lang="cs-CZ" sz="1300" dirty="0" err="1">
                <a:sym typeface="Wingdings" panose="05000000000000000000" pitchFamily="2" charset="2"/>
              </a:rPr>
              <a:t>pages</a:t>
            </a:r>
            <a:r>
              <a:rPr lang="cs-CZ" sz="1300" dirty="0">
                <a:sym typeface="Wingdings" panose="05000000000000000000" pitchFamily="2" charset="2"/>
              </a:rPr>
              <a:t>, </a:t>
            </a:r>
            <a:r>
              <a:rPr lang="en-US" sz="1300" dirty="0">
                <a:sym typeface="Wingdings" panose="05000000000000000000" pitchFamily="2" charset="2"/>
              </a:rPr>
              <a:t>citing sources in the APA</a:t>
            </a:r>
            <a:r>
              <a:rPr lang="cs-CZ" sz="1300" dirty="0">
                <a:sym typeface="Wingdings" panose="05000000000000000000" pitchFamily="2" charset="2"/>
              </a:rPr>
              <a:t>7</a:t>
            </a:r>
            <a:r>
              <a:rPr lang="en-US" sz="1300" dirty="0">
                <a:sym typeface="Wingdings" panose="05000000000000000000" pitchFamily="2" charset="2"/>
              </a:rPr>
              <a:t> standard</a:t>
            </a:r>
            <a:r>
              <a:rPr lang="cs-CZ" sz="1300" dirty="0">
                <a:sym typeface="Wingdings" panose="05000000000000000000" pitchFamily="2" charset="2"/>
              </a:rPr>
              <a:t>. </a:t>
            </a:r>
            <a:endParaRPr lang="cs-CZ" sz="1300" dirty="0"/>
          </a:p>
        </p:txBody>
      </p:sp>
      <p:sp>
        <p:nvSpPr>
          <p:cNvPr id="3" name="Zástupný obsah 2">
            <a:extLst>
              <a:ext uri="{FF2B5EF4-FFF2-40B4-BE49-F238E27FC236}">
                <a16:creationId xmlns:a16="http://schemas.microsoft.com/office/drawing/2014/main" id="{B5E784B3-9EA6-AD00-B68F-0ECB9CC6547E}"/>
              </a:ext>
            </a:extLst>
          </p:cNvPr>
          <p:cNvSpPr>
            <a:spLocks noGrp="1"/>
          </p:cNvSpPr>
          <p:nvPr>
            <p:ph idx="1"/>
          </p:nvPr>
        </p:nvSpPr>
        <p:spPr>
          <a:xfrm>
            <a:off x="4972594" y="343949"/>
            <a:ext cx="6975566" cy="6178149"/>
          </a:xfrm>
        </p:spPr>
        <p:txBody>
          <a:bodyPr>
            <a:normAutofit/>
          </a:bodyPr>
          <a:lstStyle/>
          <a:p>
            <a:r>
              <a:rPr lang="cs-CZ" dirty="0"/>
              <a:t>Group </a:t>
            </a:r>
            <a:r>
              <a:rPr lang="cs-CZ" dirty="0" err="1"/>
              <a:t>project</a:t>
            </a:r>
            <a:r>
              <a:rPr lang="cs-CZ" dirty="0"/>
              <a:t>. </a:t>
            </a:r>
            <a:r>
              <a:rPr lang="cs-CZ" dirty="0" err="1"/>
              <a:t>Choose</a:t>
            </a:r>
            <a:r>
              <a:rPr lang="cs-CZ" dirty="0"/>
              <a:t> </a:t>
            </a:r>
            <a:r>
              <a:rPr lang="cs-CZ" dirty="0" err="1"/>
              <a:t>topic</a:t>
            </a:r>
            <a:r>
              <a:rPr lang="cs-CZ" dirty="0"/>
              <a:t>:</a:t>
            </a: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Evolution</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From</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Arcades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to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Stadiums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Gender Dynamics in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Challenges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Opportunities</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Influence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Youth</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Culture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Psychological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Pressures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Being</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an</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Athlet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Future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Virtual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Reality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Augmented</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Reality.</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Gambling</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Ethical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Dilemma</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doping</a:t>
            </a: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in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Olympics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Prospects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Controversies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Pedagogical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Value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Gaming: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Skill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Development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through</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spcAft>
                <a:spcPts val="800"/>
              </a:spcAft>
              <a:buFont typeface="+mj-lt"/>
              <a:buAutoNum type="arabicPeriod"/>
            </a:pP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Stres and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Relationship</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Between</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In-game Stress and Performance in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
            </a:r>
          </a:p>
          <a:p>
            <a:pPr marL="269875" lvl="1" indent="-228600">
              <a:lnSpc>
                <a:spcPct val="107000"/>
              </a:lnSpc>
              <a:spcAft>
                <a:spcPts val="800"/>
              </a:spcAft>
              <a:buFont typeface="+mj-lt"/>
              <a:buAutoNum type="arabicPeriod"/>
            </a:pPr>
            <a:r>
              <a:rPr lang="cs-CZ" kern="0" dirty="0" err="1">
                <a:solidFill>
                  <a:srgbClr val="374151"/>
                </a:solidFill>
                <a:effectLst/>
                <a:latin typeface="Segoe UI" panose="020B0502040204020203" pitchFamily="34" charset="0"/>
                <a:ea typeface="Times New Roman" panose="02020603050405020304" pitchFamily="18" charset="0"/>
              </a:rPr>
              <a:t>Positives</a:t>
            </a:r>
            <a:r>
              <a:rPr lang="cs-CZ" kern="0" dirty="0">
                <a:solidFill>
                  <a:srgbClr val="374151"/>
                </a:solidFill>
                <a:effectLst/>
                <a:latin typeface="Segoe UI" panose="020B0502040204020203" pitchFamily="34" charset="0"/>
                <a:ea typeface="Times New Roman" panose="02020603050405020304" pitchFamily="18" charset="0"/>
              </a:rPr>
              <a:t> in </a:t>
            </a:r>
            <a:r>
              <a:rPr lang="cs-CZ" kern="0" dirty="0" err="1">
                <a:solidFill>
                  <a:srgbClr val="374151"/>
                </a:solidFill>
                <a:effectLst/>
                <a:latin typeface="Segoe UI" panose="020B0502040204020203" pitchFamily="34" charset="0"/>
                <a:ea typeface="Times New Roman" panose="02020603050405020304" pitchFamily="18" charset="0"/>
              </a:rPr>
              <a:t>esport</a:t>
            </a:r>
            <a:endParaRPr lang="cs-CZ" kern="0" dirty="0">
              <a:solidFill>
                <a:srgbClr val="374151"/>
              </a:solidFill>
              <a:effectLst/>
              <a:latin typeface="Segoe UI" panose="020B0502040204020203" pitchFamily="34" charset="0"/>
              <a:ea typeface="Times New Roman" panose="02020603050405020304" pitchFamily="18" charset="0"/>
            </a:endParaRPr>
          </a:p>
          <a:p>
            <a:pPr marL="269875" lvl="1" indent="-228600">
              <a:lnSpc>
                <a:spcPct val="107000"/>
              </a:lnSpc>
              <a:spcAft>
                <a:spcPts val="800"/>
              </a:spcAft>
              <a:buFont typeface="+mj-lt"/>
              <a:buAutoNum type="arabicPeriod"/>
            </a:pPr>
            <a:r>
              <a:rPr lang="cs-CZ" kern="0" dirty="0" err="1">
                <a:solidFill>
                  <a:srgbClr val="374151"/>
                </a:solidFill>
                <a:latin typeface="Segoe UI" panose="020B0502040204020203" pitchFamily="34" charset="0"/>
              </a:rPr>
              <a:t>Own</a:t>
            </a:r>
            <a:r>
              <a:rPr lang="cs-CZ" kern="0" dirty="0">
                <a:solidFill>
                  <a:srgbClr val="374151"/>
                </a:solidFill>
                <a:latin typeface="Segoe UI" panose="020B0502040204020203" pitchFamily="34" charset="0"/>
              </a:rPr>
              <a:t> </a:t>
            </a:r>
            <a:r>
              <a:rPr lang="cs-CZ" kern="0" dirty="0" err="1">
                <a:solidFill>
                  <a:srgbClr val="374151"/>
                </a:solidFill>
                <a:latin typeface="Segoe UI" panose="020B0502040204020203" pitchFamily="34" charset="0"/>
              </a:rPr>
              <a:t>topic</a:t>
            </a:r>
            <a:r>
              <a:rPr lang="cs-CZ" kern="0" dirty="0">
                <a:solidFill>
                  <a:srgbClr val="374151"/>
                </a:solidFill>
                <a:latin typeface="Segoe UI" panose="020B0502040204020203" pitchFamily="34" charset="0"/>
              </a:rPr>
              <a:t> </a:t>
            </a:r>
            <a:r>
              <a:rPr lang="cs-CZ" kern="0" dirty="0">
                <a:solidFill>
                  <a:srgbClr val="374151"/>
                </a:solidFill>
                <a:latin typeface="Segoe UI" panose="020B0502040204020203" pitchFamily="34" charset="0"/>
                <a:sym typeface="Wingdings" panose="05000000000000000000" pitchFamily="2" charset="2"/>
              </a:rPr>
              <a:t></a:t>
            </a:r>
            <a:endParaRPr lang="cs-CZ" dirty="0"/>
          </a:p>
        </p:txBody>
      </p:sp>
    </p:spTree>
    <p:extLst>
      <p:ext uri="{BB962C8B-B14F-4D97-AF65-F5344CB8AC3E}">
        <p14:creationId xmlns:p14="http://schemas.microsoft.com/office/powerpoint/2010/main" val="2058263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5E7D72-EC0C-D915-A432-8C9169BE140C}"/>
              </a:ext>
            </a:extLst>
          </p:cNvPr>
          <p:cNvSpPr>
            <a:spLocks noGrp="1"/>
          </p:cNvSpPr>
          <p:nvPr>
            <p:ph type="title"/>
          </p:nvPr>
        </p:nvSpPr>
        <p:spPr/>
        <p:txBody>
          <a:bodyPr/>
          <a:lstStyle/>
          <a:p>
            <a:r>
              <a:rPr lang="cs-CZ" dirty="0" err="1"/>
              <a:t>What</a:t>
            </a:r>
            <a:r>
              <a:rPr lang="cs-CZ" dirty="0"/>
              <a:t> are </a:t>
            </a:r>
            <a:r>
              <a:rPr lang="cs-CZ" dirty="0" err="1"/>
              <a:t>Esports</a:t>
            </a:r>
            <a:r>
              <a:rPr lang="cs-CZ" dirty="0"/>
              <a:t>?</a:t>
            </a:r>
          </a:p>
        </p:txBody>
      </p:sp>
      <p:sp>
        <p:nvSpPr>
          <p:cNvPr id="4" name="Zástupný symbol pro obsah 3"/>
          <p:cNvSpPr>
            <a:spLocks noGrp="1"/>
          </p:cNvSpPr>
          <p:nvPr>
            <p:ph idx="1"/>
          </p:nvPr>
        </p:nvSpPr>
        <p:spPr/>
        <p:txBody>
          <a:bodyPr/>
          <a:lstStyle/>
          <a:p>
            <a:endParaRPr lang="en-GB"/>
          </a:p>
        </p:txBody>
      </p:sp>
    </p:spTree>
    <p:extLst>
      <p:ext uri="{BB962C8B-B14F-4D97-AF65-F5344CB8AC3E}">
        <p14:creationId xmlns:p14="http://schemas.microsoft.com/office/powerpoint/2010/main" val="287444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2E5E7D72-EC0C-D915-A432-8C9169BE140C}"/>
              </a:ext>
            </a:extLst>
          </p:cNvPr>
          <p:cNvSpPr>
            <a:spLocks noGrp="1"/>
          </p:cNvSpPr>
          <p:nvPr>
            <p:ph type="title"/>
          </p:nvPr>
        </p:nvSpPr>
        <p:spPr>
          <a:xfrm>
            <a:off x="642918" y="705113"/>
            <a:ext cx="3411973" cy="5197498"/>
          </a:xfrm>
        </p:spPr>
        <p:txBody>
          <a:bodyPr/>
          <a:lstStyle/>
          <a:p>
            <a:r>
              <a:rPr lang="cs-CZ" dirty="0" err="1"/>
              <a:t>What</a:t>
            </a:r>
            <a:r>
              <a:rPr lang="cs-CZ" dirty="0"/>
              <a:t> are </a:t>
            </a:r>
            <a:r>
              <a:rPr lang="cs-CZ" dirty="0" err="1"/>
              <a:t>Esports</a:t>
            </a:r>
            <a:r>
              <a:rPr lang="cs-CZ" dirty="0"/>
              <a:t>?</a:t>
            </a:r>
          </a:p>
        </p:txBody>
      </p:sp>
      <p:sp>
        <p:nvSpPr>
          <p:cNvPr id="5" name="Zástupný obsah 2">
            <a:extLst>
              <a:ext uri="{FF2B5EF4-FFF2-40B4-BE49-F238E27FC236}">
                <a16:creationId xmlns:a16="http://schemas.microsoft.com/office/drawing/2014/main" id="{843F57C5-4A07-1774-C786-95B4C11197DA}"/>
              </a:ext>
            </a:extLst>
          </p:cNvPr>
          <p:cNvSpPr>
            <a:spLocks noGrp="1"/>
          </p:cNvSpPr>
          <p:nvPr>
            <p:ph idx="1"/>
          </p:nvPr>
        </p:nvSpPr>
        <p:spPr>
          <a:xfrm>
            <a:off x="5376671" y="369117"/>
            <a:ext cx="6172412" cy="6132352"/>
          </a:xfrm>
        </p:spPr>
        <p:txBody>
          <a:bodyPr>
            <a:normAutofit fontScale="92500" lnSpcReduction="10000"/>
          </a:bodyPr>
          <a:lstStyle/>
          <a:p>
            <a:pPr algn="l"/>
            <a:r>
              <a:rPr lang="cs-CZ" dirty="0"/>
              <a:t>In full: </a:t>
            </a:r>
            <a:r>
              <a:rPr lang="cs-CZ" dirty="0" err="1"/>
              <a:t>Electronic</a:t>
            </a:r>
            <a:r>
              <a:rPr lang="cs-CZ" dirty="0"/>
              <a:t> Sport</a:t>
            </a:r>
          </a:p>
          <a:p>
            <a:pPr algn="l"/>
            <a:r>
              <a:rPr lang="en-US" sz="1800" b="0" i="0" u="none" strike="noStrike" baseline="0" dirty="0">
                <a:latin typeface="TrebuchetMS"/>
              </a:rPr>
              <a:t>It is the umbrella term for</a:t>
            </a:r>
            <a:r>
              <a:rPr lang="cs-CZ" sz="1800" b="0" i="0" u="none" strike="noStrike" baseline="0" dirty="0">
                <a:latin typeface="TrebuchetMS"/>
              </a:rPr>
              <a:t> </a:t>
            </a:r>
            <a:r>
              <a:rPr lang="cs-CZ" sz="1800" b="0" i="0" u="none" strike="noStrike" baseline="0" dirty="0" err="1">
                <a:latin typeface="TrebuchetMS"/>
              </a:rPr>
              <a:t>organized</a:t>
            </a:r>
            <a:r>
              <a:rPr lang="cs-CZ" sz="1800" b="0" i="0" u="none" strike="noStrike" baseline="0" dirty="0">
                <a:latin typeface="TrebuchetMS"/>
              </a:rPr>
              <a:t>, </a:t>
            </a:r>
            <a:r>
              <a:rPr lang="cs-CZ" sz="1800" b="0" i="0" u="none" strike="noStrike" baseline="0" dirty="0" err="1">
                <a:latin typeface="TrebuchetMS"/>
              </a:rPr>
              <a:t>competitive</a:t>
            </a:r>
            <a:r>
              <a:rPr lang="cs-CZ" b="0" dirty="0">
                <a:latin typeface="TrebuchetMS"/>
              </a:rPr>
              <a:t> </a:t>
            </a:r>
            <a:r>
              <a:rPr lang="cs-CZ" sz="1800" b="0" i="0" u="none" strike="noStrike" baseline="0" dirty="0" err="1">
                <a:latin typeface="TrebuchetMS"/>
              </a:rPr>
              <a:t>computer</a:t>
            </a:r>
            <a:r>
              <a:rPr lang="cs-CZ" sz="1800" b="0" i="0" u="none" strike="noStrike" baseline="0" dirty="0">
                <a:latin typeface="TrebuchetMS"/>
              </a:rPr>
              <a:t> gaming, </a:t>
            </a:r>
            <a:r>
              <a:rPr lang="cs-CZ" sz="1800" b="0" i="0" u="none" strike="noStrike" baseline="0" dirty="0" err="1">
                <a:latin typeface="TrebuchetMS"/>
              </a:rPr>
              <a:t>usually</a:t>
            </a:r>
            <a:r>
              <a:rPr lang="cs-CZ" sz="1800" b="0" i="0" u="none" strike="noStrike" baseline="0" dirty="0">
                <a:latin typeface="TrebuchetMS"/>
              </a:rPr>
              <a:t> </a:t>
            </a:r>
            <a:r>
              <a:rPr lang="cs-CZ" sz="1800" b="0" i="0" u="none" strike="noStrike" baseline="0" dirty="0" err="1">
                <a:latin typeface="TrebuchetMS"/>
              </a:rPr>
              <a:t>between</a:t>
            </a:r>
            <a:r>
              <a:rPr lang="cs-CZ" sz="1800" b="0" i="0" u="none" strike="noStrike" baseline="0" dirty="0">
                <a:latin typeface="TrebuchetMS"/>
              </a:rPr>
              <a:t> </a:t>
            </a:r>
            <a:r>
              <a:rPr lang="cs-CZ" sz="1800" b="0" i="0" u="none" strike="noStrike" baseline="0" dirty="0" err="1">
                <a:latin typeface="TrebuchetMS"/>
              </a:rPr>
              <a:t>professionals</a:t>
            </a:r>
            <a:endParaRPr lang="cs-CZ" sz="1800" b="0" i="0" u="none" strike="noStrike" baseline="0" dirty="0">
              <a:latin typeface="TrebuchetMS"/>
            </a:endParaRPr>
          </a:p>
          <a:p>
            <a:pPr algn="l"/>
            <a:r>
              <a:rPr lang="cs-CZ" dirty="0" err="1"/>
              <a:t>Some</a:t>
            </a:r>
            <a:r>
              <a:rPr lang="cs-CZ" dirty="0"/>
              <a:t> of </a:t>
            </a:r>
            <a:r>
              <a:rPr lang="cs-CZ" dirty="0" err="1"/>
              <a:t>the</a:t>
            </a:r>
            <a:r>
              <a:rPr lang="cs-CZ" dirty="0"/>
              <a:t> most </a:t>
            </a:r>
            <a:r>
              <a:rPr lang="cs-CZ" dirty="0" err="1"/>
              <a:t>popular</a:t>
            </a:r>
            <a:r>
              <a:rPr lang="cs-CZ" dirty="0"/>
              <a:t> </a:t>
            </a:r>
            <a:r>
              <a:rPr lang="cs-CZ" dirty="0" err="1"/>
              <a:t>esport</a:t>
            </a:r>
            <a:r>
              <a:rPr lang="cs-CZ" dirty="0"/>
              <a:t> </a:t>
            </a:r>
            <a:r>
              <a:rPr lang="cs-CZ" dirty="0" err="1"/>
              <a:t>games</a:t>
            </a:r>
            <a:endParaRPr lang="cs-CZ" dirty="0"/>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Dota</a:t>
            </a:r>
            <a:r>
              <a:rPr lang="cs-CZ" sz="1800" b="0" i="0" u="none" strike="noStrike" baseline="0" dirty="0">
                <a:solidFill>
                  <a:srgbClr val="000000"/>
                </a:solidFill>
                <a:latin typeface="TrebuchetMS"/>
              </a:rPr>
              <a:t> 2</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League</a:t>
            </a:r>
            <a:r>
              <a:rPr lang="cs-CZ" sz="1800" b="0" i="0" u="none" strike="noStrike" baseline="0" dirty="0">
                <a:solidFill>
                  <a:srgbClr val="000000"/>
                </a:solidFill>
                <a:latin typeface="TrebuchetMS"/>
              </a:rPr>
              <a:t> of legend</a:t>
            </a:r>
          </a:p>
          <a:p>
            <a:pPr marL="285750" indent="-285750" algn="l">
              <a:buFont typeface="Arial" panose="020B0604020202020204" pitchFamily="34" charset="0"/>
              <a:buChar char="•"/>
            </a:pPr>
            <a:r>
              <a:rPr lang="cs-CZ" sz="1800" b="0" i="0" u="none" strike="noStrike" baseline="0" dirty="0">
                <a:solidFill>
                  <a:srgbClr val="000000"/>
                </a:solidFill>
                <a:latin typeface="TrebuchetMS"/>
              </a:rPr>
              <a:t>Call of duty</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Rocket</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league</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World</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tanks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Counter</a:t>
            </a:r>
            <a:r>
              <a:rPr lang="cs-CZ" sz="1800" b="0" i="0" u="none" strike="noStrike" baseline="0" dirty="0">
                <a:solidFill>
                  <a:srgbClr val="000000"/>
                </a:solidFill>
                <a:latin typeface="TrebuchetMS"/>
              </a:rPr>
              <a:t>-strike</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Heroes</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the</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storm</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Heroes</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warcraft</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a:solidFill>
                  <a:srgbClr val="000000"/>
                </a:solidFill>
                <a:latin typeface="TrebuchetMS"/>
              </a:rPr>
              <a:t>Star </a:t>
            </a:r>
            <a:r>
              <a:rPr lang="cs-CZ" sz="1800" b="0" i="0" u="none" strike="noStrike" baseline="0" dirty="0" err="1">
                <a:solidFill>
                  <a:srgbClr val="000000"/>
                </a:solidFill>
                <a:latin typeface="TrebuchetMS"/>
              </a:rPr>
              <a:t>craft</a:t>
            </a:r>
            <a:r>
              <a:rPr lang="cs-CZ" sz="1800" b="0" i="0" u="none" strike="noStrike" baseline="0" dirty="0">
                <a:solidFill>
                  <a:srgbClr val="000000"/>
                </a:solidFill>
                <a:latin typeface="TrebuchetMS"/>
              </a:rPr>
              <a:t> II</a:t>
            </a:r>
            <a:endParaRPr lang="cs-CZ" dirty="0"/>
          </a:p>
        </p:txBody>
      </p:sp>
    </p:spTree>
    <p:extLst>
      <p:ext uri="{BB962C8B-B14F-4D97-AF65-F5344CB8AC3E}">
        <p14:creationId xmlns:p14="http://schemas.microsoft.com/office/powerpoint/2010/main" val="421241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68A6E3-DED7-8D5B-7CEA-DCE7DD098533}"/>
              </a:ext>
            </a:extLst>
          </p:cNvPr>
          <p:cNvSpPr>
            <a:spLocks noGrp="1"/>
          </p:cNvSpPr>
          <p:nvPr>
            <p:ph type="title"/>
          </p:nvPr>
        </p:nvSpPr>
        <p:spPr>
          <a:xfrm>
            <a:off x="642918" y="705113"/>
            <a:ext cx="3570267" cy="5197498"/>
          </a:xfrm>
        </p:spPr>
        <p:txBody>
          <a:bodyPr/>
          <a:lstStyle/>
          <a:p>
            <a:r>
              <a:rPr lang="cs-CZ" dirty="0" err="1"/>
              <a:t>Introduction</a:t>
            </a:r>
            <a:endParaRPr lang="cs-CZ" dirty="0"/>
          </a:p>
        </p:txBody>
      </p:sp>
      <p:sp>
        <p:nvSpPr>
          <p:cNvPr id="3" name="Zástupný obsah 2">
            <a:extLst>
              <a:ext uri="{FF2B5EF4-FFF2-40B4-BE49-F238E27FC236}">
                <a16:creationId xmlns:a16="http://schemas.microsoft.com/office/drawing/2014/main" id="{347DA965-AB21-E16F-3D18-CFC9225238C7}"/>
              </a:ext>
            </a:extLst>
          </p:cNvPr>
          <p:cNvSpPr>
            <a:spLocks noGrp="1"/>
          </p:cNvSpPr>
          <p:nvPr>
            <p:ph idx="1"/>
          </p:nvPr>
        </p:nvSpPr>
        <p:spPr/>
        <p:txBody>
          <a:bodyPr/>
          <a:lstStyle/>
          <a:p>
            <a:pPr marL="285750" indent="-285750" algn="l">
              <a:buFont typeface="Arial" panose="020B0604020202020204" pitchFamily="34" charset="0"/>
              <a:buChar char="•"/>
            </a:pPr>
            <a:r>
              <a:rPr lang="cs-CZ" sz="1800" b="0" i="0" u="none" strike="noStrike" baseline="0" dirty="0" err="1">
                <a:solidFill>
                  <a:srgbClr val="000000"/>
                </a:solidFill>
                <a:latin typeface="TrebuchetMS"/>
              </a:rPr>
              <a:t>Esports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means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electronic</a:t>
            </a:r>
            <a:r>
              <a:rPr lang="cs-CZ" sz="1800" b="0" i="0" u="none" strike="noStrike" baseline="0" dirty="0">
                <a:solidFill>
                  <a:srgbClr val="000000"/>
                </a:solidFill>
                <a:latin typeface="TrebuchetMS"/>
              </a:rPr>
              <a:t> gaming.</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A form of competition using video</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games</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Most commonly esports take the form</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of organized multi-players video game</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competition</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particularly</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between</a:t>
            </a:r>
            <a:r>
              <a:rPr lang="cs-CZ" b="0" dirty="0">
                <a:solidFill>
                  <a:srgbClr val="000000"/>
                </a:solidFill>
                <a:latin typeface="TrebuchetMS"/>
              </a:rPr>
              <a:t> </a:t>
            </a:r>
            <a:r>
              <a:rPr lang="cs-CZ" sz="1800" b="0" i="0" u="none" strike="noStrike" baseline="0" dirty="0" err="1">
                <a:solidFill>
                  <a:srgbClr val="000000"/>
                </a:solidFill>
                <a:latin typeface="TrebuchetMS"/>
              </a:rPr>
              <a:t>professional</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players</a:t>
            </a:r>
            <a:r>
              <a:rPr lang="cs-CZ" sz="1800" b="0" i="0" u="none" strike="noStrike" baseline="0" dirty="0">
                <a:solidFill>
                  <a:srgbClr val="000000"/>
                </a:solidFill>
                <a:latin typeface="TrebuchetMS"/>
              </a:rPr>
              <a:t>.</a:t>
            </a:r>
            <a:endParaRPr lang="cs-CZ" dirty="0"/>
          </a:p>
        </p:txBody>
      </p:sp>
    </p:spTree>
    <p:extLst>
      <p:ext uri="{BB962C8B-B14F-4D97-AF65-F5344CB8AC3E}">
        <p14:creationId xmlns:p14="http://schemas.microsoft.com/office/powerpoint/2010/main" val="196519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95C03-E197-6F99-9F30-9CE4AD483FDF}"/>
              </a:ext>
            </a:extLst>
          </p:cNvPr>
          <p:cNvSpPr>
            <a:spLocks noGrp="1"/>
          </p:cNvSpPr>
          <p:nvPr>
            <p:ph type="title"/>
          </p:nvPr>
        </p:nvSpPr>
        <p:spPr/>
        <p:txBody>
          <a:bodyPr/>
          <a:lstStyle/>
          <a:p>
            <a:r>
              <a:rPr lang="cs-CZ" dirty="0"/>
              <a:t>Background of </a:t>
            </a:r>
            <a:r>
              <a:rPr lang="cs-CZ" dirty="0" err="1"/>
              <a:t>esports</a:t>
            </a:r>
            <a:endParaRPr lang="cs-CZ" dirty="0"/>
          </a:p>
        </p:txBody>
      </p:sp>
      <p:sp>
        <p:nvSpPr>
          <p:cNvPr id="3" name="Zástupný obsah 2">
            <a:extLst>
              <a:ext uri="{FF2B5EF4-FFF2-40B4-BE49-F238E27FC236}">
                <a16:creationId xmlns:a16="http://schemas.microsoft.com/office/drawing/2014/main" id="{2AC85D61-EE25-71BF-9A2E-A9135AB4A32E}"/>
              </a:ext>
            </a:extLst>
          </p:cNvPr>
          <p:cNvSpPr>
            <a:spLocks noGrp="1"/>
          </p:cNvSpPr>
          <p:nvPr>
            <p:ph idx="1"/>
          </p:nvPr>
        </p:nvSpPr>
        <p:spPr/>
        <p:txBody>
          <a:bodyPr/>
          <a:lstStyle/>
          <a:p>
            <a:pPr marL="285750" indent="-285750" algn="l">
              <a:buFont typeface="Arial" panose="020B0604020202020204" pitchFamily="34" charset="0"/>
              <a:buChar char="•"/>
            </a:pPr>
            <a:r>
              <a:rPr lang="en-US" sz="1800" b="0" i="0" u="none" strike="noStrike" baseline="0" dirty="0">
                <a:solidFill>
                  <a:srgbClr val="000000"/>
                </a:solidFill>
                <a:latin typeface="TrebuchetMS"/>
              </a:rPr>
              <a:t>Esports was developed in ERA(1972-1981).</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First championship of E</a:t>
            </a:r>
            <a:r>
              <a:rPr lang="cs-CZ" sz="1800" b="0" i="0" u="none" strike="noStrike" baseline="0" dirty="0">
                <a:solidFill>
                  <a:srgbClr val="000000"/>
                </a:solidFill>
                <a:latin typeface="TrebuchetMS"/>
              </a:rPr>
              <a:t>s</a:t>
            </a:r>
            <a:r>
              <a:rPr lang="en-US" sz="1800" b="0" i="0" u="none" strike="noStrike" baseline="0" dirty="0">
                <a:solidFill>
                  <a:srgbClr val="000000"/>
                </a:solidFill>
                <a:latin typeface="TrebuchetMS"/>
              </a:rPr>
              <a:t>ports was held in</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1981 in united states and 10,000 participants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participated</a:t>
            </a:r>
            <a:r>
              <a:rPr lang="cs-CZ" sz="1800" b="0" i="0" u="none" strike="noStrike" baseline="0" dirty="0">
                <a:solidFill>
                  <a:srgbClr val="000000"/>
                </a:solidFill>
                <a:latin typeface="TrebuchetMS"/>
              </a:rPr>
              <a:t> in </a:t>
            </a:r>
            <a:r>
              <a:rPr lang="cs-CZ" sz="1800" b="0" i="0" u="none" strike="noStrike" baseline="0" dirty="0" err="1">
                <a:solidFill>
                  <a:srgbClr val="000000"/>
                </a:solidFill>
                <a:latin typeface="TrebuchetMS"/>
              </a:rPr>
              <a:t>this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championship</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In 2013 it as estimated that approximately</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71.5 million people worldwide watched Esports.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Majorly gaming has reported viewership that</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is approximately 85% male and 15% female,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with majority of viewer between ages 18 and</a:t>
            </a:r>
            <a:r>
              <a:rPr lang="cs-CZ" sz="1800" b="0" i="0" u="none" strike="noStrike" baseline="0" dirty="0">
                <a:solidFill>
                  <a:srgbClr val="000000"/>
                </a:solidFill>
                <a:latin typeface="TrebuchetMS"/>
              </a:rPr>
              <a:t> 34.</a:t>
            </a:r>
            <a:endParaRPr lang="cs-CZ" dirty="0"/>
          </a:p>
        </p:txBody>
      </p:sp>
    </p:spTree>
    <p:extLst>
      <p:ext uri="{BB962C8B-B14F-4D97-AF65-F5344CB8AC3E}">
        <p14:creationId xmlns:p14="http://schemas.microsoft.com/office/powerpoint/2010/main" val="383133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A9C2C1-573D-E6EB-76B5-ADF3FEC0CCD2}"/>
              </a:ext>
            </a:extLst>
          </p:cNvPr>
          <p:cNvSpPr>
            <a:spLocks noGrp="1"/>
          </p:cNvSpPr>
          <p:nvPr>
            <p:ph type="title"/>
          </p:nvPr>
        </p:nvSpPr>
        <p:spPr/>
        <p:txBody>
          <a:bodyPr/>
          <a:lstStyle/>
          <a:p>
            <a:r>
              <a:rPr lang="cs-CZ" dirty="0" err="1">
                <a:solidFill>
                  <a:srgbClr val="00B050"/>
                </a:solidFill>
              </a:rPr>
              <a:t>Exercise</a:t>
            </a:r>
            <a:r>
              <a:rPr lang="cs-CZ" dirty="0">
                <a:solidFill>
                  <a:srgbClr val="00B050"/>
                </a:solidFill>
              </a:rPr>
              <a:t> 1</a:t>
            </a:r>
          </a:p>
        </p:txBody>
      </p:sp>
      <p:sp>
        <p:nvSpPr>
          <p:cNvPr id="3" name="Zástupný obsah 2">
            <a:extLst>
              <a:ext uri="{FF2B5EF4-FFF2-40B4-BE49-F238E27FC236}">
                <a16:creationId xmlns:a16="http://schemas.microsoft.com/office/drawing/2014/main" id="{ACE80B01-5697-7C9C-D6D9-942B5382BB16}"/>
              </a:ext>
            </a:extLst>
          </p:cNvPr>
          <p:cNvSpPr>
            <a:spLocks noGrp="1"/>
          </p:cNvSpPr>
          <p:nvPr>
            <p:ph idx="1"/>
          </p:nvPr>
        </p:nvSpPr>
        <p:spPr/>
        <p:txBody>
          <a:bodyPr/>
          <a:lstStyle/>
          <a:p>
            <a:r>
              <a:rPr lang="en-US" dirty="0">
                <a:solidFill>
                  <a:srgbClr val="00B050"/>
                </a:solidFill>
              </a:rPr>
              <a:t>Divide into two groups. One will search the Internet for the definition of classic sport, the other for the definition of </a:t>
            </a:r>
            <a:r>
              <a:rPr lang="en-US" dirty="0" err="1">
                <a:solidFill>
                  <a:srgbClr val="00B050"/>
                </a:solidFill>
              </a:rPr>
              <a:t>esport</a:t>
            </a:r>
            <a:r>
              <a:rPr lang="en-US" dirty="0">
                <a:solidFill>
                  <a:srgbClr val="00B050"/>
                </a:solidFill>
              </a:rPr>
              <a:t>. The goal of today's lesson is the question, is </a:t>
            </a:r>
            <a:r>
              <a:rPr lang="en-US" dirty="0" err="1">
                <a:solidFill>
                  <a:srgbClr val="00B050"/>
                </a:solidFill>
              </a:rPr>
              <a:t>esport</a:t>
            </a:r>
            <a:r>
              <a:rPr lang="en-US" dirty="0">
                <a:solidFill>
                  <a:srgbClr val="00B050"/>
                </a:solidFill>
              </a:rPr>
              <a:t> a sport?</a:t>
            </a:r>
            <a:r>
              <a:rPr lang="cs-CZ" dirty="0">
                <a:solidFill>
                  <a:srgbClr val="00B050"/>
                </a:solidFill>
              </a:rPr>
              <a:t> </a:t>
            </a:r>
            <a:r>
              <a:rPr lang="en-US" dirty="0">
                <a:solidFill>
                  <a:srgbClr val="00B050"/>
                </a:solidFill>
              </a:rPr>
              <a:t>Try to find common and different features</a:t>
            </a:r>
            <a:r>
              <a:rPr lang="cs-CZ" dirty="0">
                <a:solidFill>
                  <a:srgbClr val="00B050"/>
                </a:solidFill>
              </a:rPr>
              <a:t>.</a:t>
            </a:r>
          </a:p>
        </p:txBody>
      </p:sp>
    </p:spTree>
    <p:extLst>
      <p:ext uri="{BB962C8B-B14F-4D97-AF65-F5344CB8AC3E}">
        <p14:creationId xmlns:p14="http://schemas.microsoft.com/office/powerpoint/2010/main" val="233532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96303-F465-7AE3-A56F-BA9634525E46}"/>
              </a:ext>
            </a:extLst>
          </p:cNvPr>
          <p:cNvSpPr>
            <a:spLocks noGrp="1"/>
          </p:cNvSpPr>
          <p:nvPr>
            <p:ph type="title"/>
          </p:nvPr>
        </p:nvSpPr>
        <p:spPr>
          <a:xfrm>
            <a:off x="139064" y="705113"/>
            <a:ext cx="3411973" cy="5197498"/>
          </a:xfrm>
        </p:spPr>
        <p:txBody>
          <a:bodyPr/>
          <a:lstStyle/>
          <a:p>
            <a:r>
              <a:rPr lang="cs-CZ" dirty="0" err="1">
                <a:solidFill>
                  <a:srgbClr val="00B050"/>
                </a:solidFill>
              </a:rPr>
              <a:t>Result</a:t>
            </a:r>
            <a:br>
              <a:rPr lang="cs-CZ" dirty="0">
                <a:solidFill>
                  <a:srgbClr val="00B050"/>
                </a:solidFill>
              </a:rPr>
            </a:br>
            <a:r>
              <a:rPr lang="cs-CZ" dirty="0">
                <a:solidFill>
                  <a:srgbClr val="00B050"/>
                </a:solidFill>
              </a:rPr>
              <a:t>1a</a:t>
            </a:r>
          </a:p>
        </p:txBody>
      </p:sp>
      <p:sp>
        <p:nvSpPr>
          <p:cNvPr id="3" name="Zástupný obsah 2">
            <a:extLst>
              <a:ext uri="{FF2B5EF4-FFF2-40B4-BE49-F238E27FC236}">
                <a16:creationId xmlns:a16="http://schemas.microsoft.com/office/drawing/2014/main" id="{34DF90D3-95A0-73CA-2502-617E79ACCEF6}"/>
              </a:ext>
            </a:extLst>
          </p:cNvPr>
          <p:cNvSpPr>
            <a:spLocks noGrp="1"/>
          </p:cNvSpPr>
          <p:nvPr>
            <p:ph idx="1"/>
          </p:nvPr>
        </p:nvSpPr>
        <p:spPr>
          <a:xfrm>
            <a:off x="2080727" y="289367"/>
            <a:ext cx="9875922" cy="6227180"/>
          </a:xfrm>
        </p:spPr>
        <p:txBody>
          <a:bodyPr>
            <a:normAutofit fontScale="85000" lnSpcReduction="10000"/>
          </a:bodyPr>
          <a:lstStyle/>
          <a:p>
            <a:r>
              <a:rPr lang="en-US" i="1" dirty="0"/>
              <a:t>Parallels:</a:t>
            </a:r>
          </a:p>
          <a:p>
            <a:r>
              <a:rPr lang="en-US" dirty="0"/>
              <a:t>Competition and Teamwork:</a:t>
            </a:r>
            <a:r>
              <a:rPr lang="en-US" b="0" dirty="0"/>
              <a:t> Both esports and traditional sports involve competition where individuals or teams strive to outperform their opponents. Teamwork, strategy, and coordination are essential in both to achieve success.</a:t>
            </a:r>
          </a:p>
          <a:p>
            <a:r>
              <a:rPr lang="en-US" dirty="0"/>
              <a:t>Dedication and Training:</a:t>
            </a:r>
            <a:r>
              <a:rPr lang="en-US" b="0" dirty="0"/>
              <a:t> Athletes in both domains dedicate significant time and effort to hone their skills. They undergo rigorous training regimes and practice routines to improve their performance.</a:t>
            </a:r>
          </a:p>
          <a:p>
            <a:r>
              <a:rPr lang="en-US" dirty="0"/>
              <a:t>Fan Base:</a:t>
            </a:r>
            <a:r>
              <a:rPr lang="en-US" b="0" dirty="0"/>
              <a:t> Esports and traditional sports have dedicated fan bases. Fans follow their favorite teams or players, attend live events, and engage in online communities to discuss and support their interests.</a:t>
            </a:r>
          </a:p>
          <a:p>
            <a:r>
              <a:rPr lang="en-US" dirty="0"/>
              <a:t>Sponsorships and Revenue:</a:t>
            </a:r>
            <a:r>
              <a:rPr lang="en-US" b="0" dirty="0"/>
              <a:t> Both esports and traditional sports attract sponsors, advertisers, and investors. These partnerships provide financial support and opportunities for athletes and organizations to generate revenue.</a:t>
            </a:r>
          </a:p>
          <a:p>
            <a:r>
              <a:rPr lang="en-US" dirty="0"/>
              <a:t>Broadcasting and Streaming:</a:t>
            </a:r>
            <a:r>
              <a:rPr lang="en-US" b="0" dirty="0"/>
              <a:t> Both domains use various media channels for broadcasting and streaming events. Traditional sports have television broadcasts, while esports rely heavily on online streaming platforms such as Twitch and YouTube.</a:t>
            </a:r>
          </a:p>
        </p:txBody>
      </p:sp>
    </p:spTree>
    <p:extLst>
      <p:ext uri="{BB962C8B-B14F-4D97-AF65-F5344CB8AC3E}">
        <p14:creationId xmlns:p14="http://schemas.microsoft.com/office/powerpoint/2010/main" val="1790535779"/>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216</TotalTime>
  <Words>3637</Words>
  <Application>Microsoft Office PowerPoint</Application>
  <PresentationFormat>Širokoúhlá obrazovka</PresentationFormat>
  <Paragraphs>181</Paragraphs>
  <Slides>28</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28</vt:i4>
      </vt:variant>
    </vt:vector>
  </HeadingPairs>
  <TitlesOfParts>
    <vt:vector size="35" baseType="lpstr">
      <vt:lpstr>Meiryo</vt:lpstr>
      <vt:lpstr>Arial</vt:lpstr>
      <vt:lpstr>Calibri</vt:lpstr>
      <vt:lpstr>Corbel</vt:lpstr>
      <vt:lpstr>Segoe UI</vt:lpstr>
      <vt:lpstr>TrebuchetMS</vt:lpstr>
      <vt:lpstr>ShojiVTI</vt:lpstr>
      <vt:lpstr>Esport</vt:lpstr>
      <vt:lpstr>What this course will be about</vt:lpstr>
      <vt:lpstr>How to pass  Essay…  Structure: after the analytical part (resources within library research) some reflection. Max 10 pages, citing sources in the APA7 standard. </vt:lpstr>
      <vt:lpstr>What are Esports?</vt:lpstr>
      <vt:lpstr>What are Esports?</vt:lpstr>
      <vt:lpstr>Introduction</vt:lpstr>
      <vt:lpstr>Background of esports</vt:lpstr>
      <vt:lpstr>Exercise 1</vt:lpstr>
      <vt:lpstr>Result 1a</vt:lpstr>
      <vt:lpstr>Result 1b</vt:lpstr>
      <vt:lpstr>what does esport lack to be recognized as a sport?</vt:lpstr>
      <vt:lpstr>what does esport lack to be recognized as a sport?</vt:lpstr>
      <vt:lpstr>why isn't esports in the olympics yet? </vt:lpstr>
      <vt:lpstr>why isn't esports in the olympics yet? </vt:lpstr>
      <vt:lpstr>Prezentace aplikace PowerPoint</vt:lpstr>
      <vt:lpstr>Exercise 2</vt:lpstr>
      <vt:lpstr>Benefits, advanteges</vt:lpstr>
      <vt:lpstr>Negatives, disadvanteges</vt:lpstr>
      <vt:lpstr>Negatives, disadvanteges</vt:lpstr>
      <vt:lpstr>Negatives, disadvanteges</vt:lpstr>
      <vt:lpstr>Exercise 3</vt:lpstr>
      <vt:lpstr>Human Benchmark (.com) website designed to test various cognitive abilities of users. The name "Human Benchmark" refers to the idea of comparing human performance to the "standard" or average of other people. The site offers several different tests:</vt:lpstr>
      <vt:lpstr>Human Benchmark (.com) The use of tools in the context of esports can have several applications. Here are a few ways esports players and coaches can use such tests:</vt:lpstr>
      <vt:lpstr>Data Analytics in Esport  involves the collection, processing and interpretation of data from esports games in order to gain a competitive advantage, better understand players and the game, or improve team performance. </vt:lpstr>
      <vt:lpstr>Data Analytics  in Esport  The best analysis comes from a combination of quantitative data and qualitative assessment. This means that while automated tools can provide useful metrics, human interpretation and understanding of the context of the game is still necessary for full analysis.</vt:lpstr>
      <vt:lpstr>Data Analytics in Esport  Data analysis in esports is becoming more and more popular and important. Teams and player analytics that use data can gain an advantage and better understand their games and opponents.</vt:lpstr>
      <vt:lpstr>Systematic Review Esport  a detailed, structured, and comprehensive analysis of existing research studies</vt:lpstr>
      <vt:lpstr>Systematic Review Esport  23 studies  (17 english)  2019-2023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Esport</dc:title>
  <dc:creator>Martin Sebera</dc:creator>
  <cp:lastModifiedBy>Martin Sebera</cp:lastModifiedBy>
  <cp:revision>12</cp:revision>
  <dcterms:created xsi:type="dcterms:W3CDTF">2023-09-24T22:22:14Z</dcterms:created>
  <dcterms:modified xsi:type="dcterms:W3CDTF">2024-09-23T10:06:04Z</dcterms:modified>
</cp:coreProperties>
</file>