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1" r:id="rId5"/>
    <p:sldId id="266" r:id="rId6"/>
    <p:sldId id="287" r:id="rId7"/>
    <p:sldId id="296" r:id="rId8"/>
    <p:sldId id="288" r:id="rId9"/>
    <p:sldId id="289" r:id="rId10"/>
    <p:sldId id="292" r:id="rId11"/>
    <p:sldId id="267" r:id="rId12"/>
    <p:sldId id="290" r:id="rId13"/>
    <p:sldId id="291" r:id="rId14"/>
    <p:sldId id="293" r:id="rId15"/>
    <p:sldId id="294" r:id="rId16"/>
    <p:sldId id="295" r:id="rId17"/>
    <p:sldId id="282" r:id="rId18"/>
  </p:sldIdLst>
  <p:sldSz cx="9144000" cy="5143500" type="screen16x9"/>
  <p:notesSz cx="9144000" cy="514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1" d="100"/>
          <a:sy n="141" d="100"/>
        </p:scale>
        <p:origin x="744" y="12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3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585459" y="1504188"/>
            <a:ext cx="257810" cy="447040"/>
          </a:xfrm>
          <a:custGeom>
            <a:avLst/>
            <a:gdLst/>
            <a:ahLst/>
            <a:cxnLst/>
            <a:rect l="l" t="t" r="r" b="b"/>
            <a:pathLst>
              <a:path w="257810" h="447039">
                <a:moveTo>
                  <a:pt x="257556" y="0"/>
                </a:moveTo>
                <a:lnTo>
                  <a:pt x="0" y="0"/>
                </a:lnTo>
                <a:lnTo>
                  <a:pt x="0" y="446531"/>
                </a:lnTo>
                <a:lnTo>
                  <a:pt x="257556" y="0"/>
                </a:lnTo>
                <a:close/>
              </a:path>
            </a:pathLst>
          </a:custGeom>
          <a:solidFill>
            <a:srgbClr val="A4F0B3"/>
          </a:solidFill>
        </p:spPr>
        <p:txBody>
          <a:bodyPr wrap="square" lIns="0" tIns="0" rIns="0" bIns="0" rtlCol="0"/>
          <a:lstStyle/>
          <a:p>
            <a:endParaRPr/>
          </a:p>
        </p:txBody>
      </p:sp>
      <p:sp>
        <p:nvSpPr>
          <p:cNvPr id="17" name="bk object 17"/>
          <p:cNvSpPr/>
          <p:nvPr/>
        </p:nvSpPr>
        <p:spPr>
          <a:xfrm>
            <a:off x="4814313" y="1505711"/>
            <a:ext cx="1800225" cy="3035935"/>
          </a:xfrm>
          <a:custGeom>
            <a:avLst/>
            <a:gdLst/>
            <a:ahLst/>
            <a:cxnLst/>
            <a:rect l="l" t="t" r="r" b="b"/>
            <a:pathLst>
              <a:path w="1800225" h="3035935">
                <a:moveTo>
                  <a:pt x="1799844" y="0"/>
                </a:moveTo>
                <a:lnTo>
                  <a:pt x="0" y="0"/>
                </a:lnTo>
                <a:lnTo>
                  <a:pt x="0" y="2135886"/>
                </a:lnTo>
                <a:lnTo>
                  <a:pt x="1247" y="2183680"/>
                </a:lnTo>
                <a:lnTo>
                  <a:pt x="4948" y="2230824"/>
                </a:lnTo>
                <a:lnTo>
                  <a:pt x="11040" y="2277256"/>
                </a:lnTo>
                <a:lnTo>
                  <a:pt x="19461" y="2322914"/>
                </a:lnTo>
                <a:lnTo>
                  <a:pt x="30148" y="2367736"/>
                </a:lnTo>
                <a:lnTo>
                  <a:pt x="43040" y="2411660"/>
                </a:lnTo>
                <a:lnTo>
                  <a:pt x="58075" y="2454622"/>
                </a:lnTo>
                <a:lnTo>
                  <a:pt x="75190" y="2496562"/>
                </a:lnTo>
                <a:lnTo>
                  <a:pt x="94323" y="2537417"/>
                </a:lnTo>
                <a:lnTo>
                  <a:pt x="115412" y="2577124"/>
                </a:lnTo>
                <a:lnTo>
                  <a:pt x="138394" y="2615622"/>
                </a:lnTo>
                <a:lnTo>
                  <a:pt x="163208" y="2652848"/>
                </a:lnTo>
                <a:lnTo>
                  <a:pt x="189790" y="2688740"/>
                </a:lnTo>
                <a:lnTo>
                  <a:pt x="218080" y="2723236"/>
                </a:lnTo>
                <a:lnTo>
                  <a:pt x="248015" y="2756274"/>
                </a:lnTo>
                <a:lnTo>
                  <a:pt x="279533" y="2787792"/>
                </a:lnTo>
                <a:lnTo>
                  <a:pt x="312571" y="2817727"/>
                </a:lnTo>
                <a:lnTo>
                  <a:pt x="347067" y="2846017"/>
                </a:lnTo>
                <a:lnTo>
                  <a:pt x="382959" y="2872599"/>
                </a:lnTo>
                <a:lnTo>
                  <a:pt x="420185" y="2897413"/>
                </a:lnTo>
                <a:lnTo>
                  <a:pt x="458683" y="2920395"/>
                </a:lnTo>
                <a:lnTo>
                  <a:pt x="498390" y="2941484"/>
                </a:lnTo>
                <a:lnTo>
                  <a:pt x="539245" y="2960617"/>
                </a:lnTo>
                <a:lnTo>
                  <a:pt x="581185" y="2977732"/>
                </a:lnTo>
                <a:lnTo>
                  <a:pt x="624147" y="2992767"/>
                </a:lnTo>
                <a:lnTo>
                  <a:pt x="668071" y="3005659"/>
                </a:lnTo>
                <a:lnTo>
                  <a:pt x="712893" y="3016346"/>
                </a:lnTo>
                <a:lnTo>
                  <a:pt x="758551" y="3024767"/>
                </a:lnTo>
                <a:lnTo>
                  <a:pt x="804983" y="3030859"/>
                </a:lnTo>
                <a:lnTo>
                  <a:pt x="852127" y="3034560"/>
                </a:lnTo>
                <a:lnTo>
                  <a:pt x="899922" y="3035808"/>
                </a:lnTo>
                <a:lnTo>
                  <a:pt x="947716" y="3034560"/>
                </a:lnTo>
                <a:lnTo>
                  <a:pt x="994860" y="3030859"/>
                </a:lnTo>
                <a:lnTo>
                  <a:pt x="1041292" y="3024767"/>
                </a:lnTo>
                <a:lnTo>
                  <a:pt x="1086950" y="3016346"/>
                </a:lnTo>
                <a:lnTo>
                  <a:pt x="1131772" y="3005659"/>
                </a:lnTo>
                <a:lnTo>
                  <a:pt x="1175696" y="2992767"/>
                </a:lnTo>
                <a:lnTo>
                  <a:pt x="1218658" y="2977732"/>
                </a:lnTo>
                <a:lnTo>
                  <a:pt x="1260598" y="2960617"/>
                </a:lnTo>
                <a:lnTo>
                  <a:pt x="1301453" y="2941484"/>
                </a:lnTo>
                <a:lnTo>
                  <a:pt x="1341160" y="2920395"/>
                </a:lnTo>
                <a:lnTo>
                  <a:pt x="1379658" y="2897413"/>
                </a:lnTo>
                <a:lnTo>
                  <a:pt x="1416884" y="2872599"/>
                </a:lnTo>
                <a:lnTo>
                  <a:pt x="1452776" y="2846017"/>
                </a:lnTo>
                <a:lnTo>
                  <a:pt x="1487272" y="2817727"/>
                </a:lnTo>
                <a:lnTo>
                  <a:pt x="1520310" y="2787792"/>
                </a:lnTo>
                <a:lnTo>
                  <a:pt x="1551828" y="2756274"/>
                </a:lnTo>
                <a:lnTo>
                  <a:pt x="1581763" y="2723236"/>
                </a:lnTo>
                <a:lnTo>
                  <a:pt x="1610053" y="2688740"/>
                </a:lnTo>
                <a:lnTo>
                  <a:pt x="1636635" y="2652848"/>
                </a:lnTo>
                <a:lnTo>
                  <a:pt x="1661449" y="2615622"/>
                </a:lnTo>
                <a:lnTo>
                  <a:pt x="1684431" y="2577124"/>
                </a:lnTo>
                <a:lnTo>
                  <a:pt x="1705520" y="2537417"/>
                </a:lnTo>
                <a:lnTo>
                  <a:pt x="1724653" y="2496562"/>
                </a:lnTo>
                <a:lnTo>
                  <a:pt x="1741768" y="2454622"/>
                </a:lnTo>
                <a:lnTo>
                  <a:pt x="1756803" y="2411660"/>
                </a:lnTo>
                <a:lnTo>
                  <a:pt x="1769695" y="2367736"/>
                </a:lnTo>
                <a:lnTo>
                  <a:pt x="1780382" y="2322914"/>
                </a:lnTo>
                <a:lnTo>
                  <a:pt x="1788803" y="2277256"/>
                </a:lnTo>
                <a:lnTo>
                  <a:pt x="1794895" y="2230824"/>
                </a:lnTo>
                <a:lnTo>
                  <a:pt x="1798596" y="2183680"/>
                </a:lnTo>
                <a:lnTo>
                  <a:pt x="1799844" y="2135886"/>
                </a:lnTo>
                <a:lnTo>
                  <a:pt x="1799844" y="0"/>
                </a:lnTo>
                <a:close/>
              </a:path>
            </a:pathLst>
          </a:custGeom>
          <a:solidFill>
            <a:srgbClr val="FFFFFF"/>
          </a:solidFill>
        </p:spPr>
        <p:txBody>
          <a:bodyPr wrap="square" lIns="0" tIns="0" rIns="0" bIns="0" rtlCol="0"/>
          <a:lstStyle/>
          <a:p>
            <a:endParaRPr/>
          </a:p>
        </p:txBody>
      </p:sp>
      <p:sp>
        <p:nvSpPr>
          <p:cNvPr id="18" name="bk object 18"/>
          <p:cNvSpPr/>
          <p:nvPr/>
        </p:nvSpPr>
        <p:spPr>
          <a:xfrm>
            <a:off x="4814313" y="1505711"/>
            <a:ext cx="1800225" cy="3035935"/>
          </a:xfrm>
          <a:custGeom>
            <a:avLst/>
            <a:gdLst/>
            <a:ahLst/>
            <a:cxnLst/>
            <a:rect l="l" t="t" r="r" b="b"/>
            <a:pathLst>
              <a:path w="1800225" h="3035935">
                <a:moveTo>
                  <a:pt x="899922" y="3035808"/>
                </a:moveTo>
                <a:lnTo>
                  <a:pt x="852127" y="3034560"/>
                </a:lnTo>
                <a:lnTo>
                  <a:pt x="804983" y="3030859"/>
                </a:lnTo>
                <a:lnTo>
                  <a:pt x="758551" y="3024767"/>
                </a:lnTo>
                <a:lnTo>
                  <a:pt x="712893" y="3016346"/>
                </a:lnTo>
                <a:lnTo>
                  <a:pt x="668071" y="3005659"/>
                </a:lnTo>
                <a:lnTo>
                  <a:pt x="624147" y="2992767"/>
                </a:lnTo>
                <a:lnTo>
                  <a:pt x="581185" y="2977732"/>
                </a:lnTo>
                <a:lnTo>
                  <a:pt x="539245" y="2960617"/>
                </a:lnTo>
                <a:lnTo>
                  <a:pt x="498390" y="2941484"/>
                </a:lnTo>
                <a:lnTo>
                  <a:pt x="458683" y="2920395"/>
                </a:lnTo>
                <a:lnTo>
                  <a:pt x="420185" y="2897413"/>
                </a:lnTo>
                <a:lnTo>
                  <a:pt x="382959" y="2872599"/>
                </a:lnTo>
                <a:lnTo>
                  <a:pt x="347067" y="2846017"/>
                </a:lnTo>
                <a:lnTo>
                  <a:pt x="312571" y="2817727"/>
                </a:lnTo>
                <a:lnTo>
                  <a:pt x="279533" y="2787792"/>
                </a:lnTo>
                <a:lnTo>
                  <a:pt x="248015" y="2756274"/>
                </a:lnTo>
                <a:lnTo>
                  <a:pt x="218080" y="2723236"/>
                </a:lnTo>
                <a:lnTo>
                  <a:pt x="189790" y="2688740"/>
                </a:lnTo>
                <a:lnTo>
                  <a:pt x="163208" y="2652848"/>
                </a:lnTo>
                <a:lnTo>
                  <a:pt x="138394" y="2615622"/>
                </a:lnTo>
                <a:lnTo>
                  <a:pt x="115412" y="2577124"/>
                </a:lnTo>
                <a:lnTo>
                  <a:pt x="94323" y="2537417"/>
                </a:lnTo>
                <a:lnTo>
                  <a:pt x="75190" y="2496562"/>
                </a:lnTo>
                <a:lnTo>
                  <a:pt x="58075" y="2454622"/>
                </a:lnTo>
                <a:lnTo>
                  <a:pt x="43040" y="2411660"/>
                </a:lnTo>
                <a:lnTo>
                  <a:pt x="30148" y="2367736"/>
                </a:lnTo>
                <a:lnTo>
                  <a:pt x="19461" y="2322914"/>
                </a:lnTo>
                <a:lnTo>
                  <a:pt x="11040" y="2277256"/>
                </a:lnTo>
                <a:lnTo>
                  <a:pt x="4948" y="2230824"/>
                </a:lnTo>
                <a:lnTo>
                  <a:pt x="1247" y="2183680"/>
                </a:lnTo>
                <a:lnTo>
                  <a:pt x="0" y="2135886"/>
                </a:lnTo>
                <a:lnTo>
                  <a:pt x="0" y="0"/>
                </a:lnTo>
                <a:lnTo>
                  <a:pt x="1799844" y="0"/>
                </a:lnTo>
                <a:lnTo>
                  <a:pt x="1799844" y="2135886"/>
                </a:lnTo>
                <a:lnTo>
                  <a:pt x="1798596" y="2183680"/>
                </a:lnTo>
                <a:lnTo>
                  <a:pt x="1794895" y="2230824"/>
                </a:lnTo>
                <a:lnTo>
                  <a:pt x="1788803" y="2277256"/>
                </a:lnTo>
                <a:lnTo>
                  <a:pt x="1780382" y="2322914"/>
                </a:lnTo>
                <a:lnTo>
                  <a:pt x="1769695" y="2367736"/>
                </a:lnTo>
                <a:lnTo>
                  <a:pt x="1756803" y="2411660"/>
                </a:lnTo>
                <a:lnTo>
                  <a:pt x="1741768" y="2454622"/>
                </a:lnTo>
                <a:lnTo>
                  <a:pt x="1724653" y="2496562"/>
                </a:lnTo>
                <a:lnTo>
                  <a:pt x="1705520" y="2537417"/>
                </a:lnTo>
                <a:lnTo>
                  <a:pt x="1684431" y="2577124"/>
                </a:lnTo>
                <a:lnTo>
                  <a:pt x="1661449" y="2615622"/>
                </a:lnTo>
                <a:lnTo>
                  <a:pt x="1636635" y="2652848"/>
                </a:lnTo>
                <a:lnTo>
                  <a:pt x="1610053" y="2688740"/>
                </a:lnTo>
                <a:lnTo>
                  <a:pt x="1581763" y="2723236"/>
                </a:lnTo>
                <a:lnTo>
                  <a:pt x="1551828" y="2756274"/>
                </a:lnTo>
                <a:lnTo>
                  <a:pt x="1520310" y="2787792"/>
                </a:lnTo>
                <a:lnTo>
                  <a:pt x="1487272" y="2817727"/>
                </a:lnTo>
                <a:lnTo>
                  <a:pt x="1452776" y="2846017"/>
                </a:lnTo>
                <a:lnTo>
                  <a:pt x="1416884" y="2872599"/>
                </a:lnTo>
                <a:lnTo>
                  <a:pt x="1379658" y="2897413"/>
                </a:lnTo>
                <a:lnTo>
                  <a:pt x="1341160" y="2920395"/>
                </a:lnTo>
                <a:lnTo>
                  <a:pt x="1301453" y="2941484"/>
                </a:lnTo>
                <a:lnTo>
                  <a:pt x="1260598" y="2960617"/>
                </a:lnTo>
                <a:lnTo>
                  <a:pt x="1218658" y="2977732"/>
                </a:lnTo>
                <a:lnTo>
                  <a:pt x="1175696" y="2992767"/>
                </a:lnTo>
                <a:lnTo>
                  <a:pt x="1131772" y="3005659"/>
                </a:lnTo>
                <a:lnTo>
                  <a:pt x="1086950" y="3016346"/>
                </a:lnTo>
                <a:lnTo>
                  <a:pt x="1041292" y="3024767"/>
                </a:lnTo>
                <a:lnTo>
                  <a:pt x="994860" y="3030859"/>
                </a:lnTo>
                <a:lnTo>
                  <a:pt x="947716" y="3034560"/>
                </a:lnTo>
                <a:lnTo>
                  <a:pt x="899922" y="3035808"/>
                </a:lnTo>
                <a:close/>
              </a:path>
            </a:pathLst>
          </a:custGeom>
          <a:ln w="9144">
            <a:solidFill>
              <a:srgbClr val="00000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414435" y="528330"/>
            <a:ext cx="4315129" cy="452119"/>
          </a:xfrm>
          <a:prstGeom prst="rect">
            <a:avLst/>
          </a:prstGeom>
        </p:spPr>
        <p:txBody>
          <a:bodyPr wrap="square" lIns="0" tIns="0" rIns="0" bIns="0">
            <a:spAutoFit/>
          </a:bodyPr>
          <a:lstStyle>
            <a:lvl1pPr>
              <a:defRPr sz="2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505104" y="1981454"/>
            <a:ext cx="8133790" cy="1122680"/>
          </a:xfrm>
          <a:prstGeom prst="rect">
            <a:avLst/>
          </a:prstGeom>
        </p:spPr>
        <p:txBody>
          <a:bodyPr wrap="square" lIns="0" tIns="0" rIns="0" bIns="0">
            <a:spAutoFit/>
          </a:bodyPr>
          <a:lstStyle>
            <a:lvl1pPr>
              <a:defRPr sz="3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9/30/2024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is.muni.cz/auth/th/rrz4j/?lang=en;setlang=en" TargetMode="External"/><Relationship Id="rId2" Type="http://schemas.openxmlformats.org/officeDocument/2006/relationships/hyperlink" Target="https://is.muni.cz/auth/th/rrz4j/"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zotero.org/" TargetMode="External"/><Relationship Id="rId2" Type="http://schemas.openxmlformats.org/officeDocument/2006/relationships/hyperlink" Target="https://www.rayyan.a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00600" y="1809750"/>
            <a:ext cx="4043452" cy="2782172"/>
          </a:xfrm>
          <a:prstGeom prst="rect">
            <a:avLst/>
          </a:prstGeom>
        </p:spPr>
        <p:txBody>
          <a:bodyPr vert="horz" wrap="square" lIns="0" tIns="12065" rIns="0" bIns="0" rtlCol="0">
            <a:spAutoFit/>
          </a:bodyPr>
          <a:lstStyle/>
          <a:p>
            <a:pPr marL="12700" marR="5080" algn="ctr">
              <a:lnSpc>
                <a:spcPct val="100000"/>
              </a:lnSpc>
              <a:spcBef>
                <a:spcPts val="95"/>
              </a:spcBef>
            </a:pPr>
            <a:r>
              <a:rPr lang="en-US" sz="4000" spc="-30" dirty="0">
                <a:solidFill>
                  <a:srgbClr val="FF0000"/>
                </a:solidFill>
                <a:latin typeface="+mj-lt"/>
              </a:rPr>
              <a:t>The process of </a:t>
            </a:r>
            <a:r>
              <a:rPr lang="cs-CZ" sz="4000" spc="-30" dirty="0" err="1">
                <a:solidFill>
                  <a:srgbClr val="FF0000"/>
                </a:solidFill>
                <a:latin typeface="+mj-lt"/>
              </a:rPr>
              <a:t>preparation</a:t>
            </a:r>
            <a:r>
              <a:rPr lang="en-US" sz="4000" spc="-30" dirty="0">
                <a:solidFill>
                  <a:srgbClr val="FF0000"/>
                </a:solidFill>
                <a:latin typeface="+mj-lt"/>
              </a:rPr>
              <a:t> a systematic review</a:t>
            </a:r>
            <a:br>
              <a:rPr lang="cs-CZ" sz="4000" spc="-90" dirty="0">
                <a:latin typeface="+mj-lt"/>
              </a:rPr>
            </a:br>
            <a:r>
              <a:rPr lang="cs-CZ" sz="3000" spc="-90" dirty="0">
                <a:latin typeface="+mj-lt"/>
              </a:rPr>
              <a:t>Martin Sebera</a:t>
            </a:r>
            <a:br>
              <a:rPr lang="cs-CZ" sz="3000" spc="-90" dirty="0">
                <a:latin typeface="+mj-lt"/>
              </a:rPr>
            </a:br>
            <a:r>
              <a:rPr lang="cs-CZ" sz="3000" spc="-90" dirty="0">
                <a:latin typeface="+mj-lt"/>
              </a:rPr>
              <a:t>6. 5. 2024</a:t>
            </a:r>
            <a:endParaRPr lang="cs-CZ" sz="3000" dirty="0">
              <a:latin typeface="+mj-lt"/>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66750"/>
            <a:ext cx="4019550" cy="40195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226397-32F4-4B03-8E22-D25AFEFD773A}"/>
              </a:ext>
            </a:extLst>
          </p:cNvPr>
          <p:cNvSpPr>
            <a:spLocks noGrp="1"/>
          </p:cNvSpPr>
          <p:nvPr>
            <p:ph type="title"/>
          </p:nvPr>
        </p:nvSpPr>
        <p:spPr>
          <a:xfrm>
            <a:off x="1371601" y="528330"/>
            <a:ext cx="5357964" cy="430887"/>
          </a:xfrm>
        </p:spPr>
        <p:txBody>
          <a:bodyPr/>
          <a:lstStyle/>
          <a:p>
            <a:r>
              <a:rPr lang="cs-CZ" dirty="0" err="1"/>
              <a:t>Example</a:t>
            </a:r>
            <a:r>
              <a:rPr lang="cs-CZ" dirty="0"/>
              <a:t>: </a:t>
            </a:r>
            <a:r>
              <a:rPr lang="cs-CZ" dirty="0">
                <a:solidFill>
                  <a:srgbClr val="FF0000"/>
                </a:solidFill>
              </a:rPr>
              <a:t>BENEFITS OF ESPORTS</a:t>
            </a:r>
          </a:p>
        </p:txBody>
      </p:sp>
      <p:sp>
        <p:nvSpPr>
          <p:cNvPr id="3" name="Zástupný text 2">
            <a:extLst>
              <a:ext uri="{FF2B5EF4-FFF2-40B4-BE49-F238E27FC236}">
                <a16:creationId xmlns:a16="http://schemas.microsoft.com/office/drawing/2014/main" id="{4ADC9525-C865-47B5-BA91-2524A4055CF5}"/>
              </a:ext>
            </a:extLst>
          </p:cNvPr>
          <p:cNvSpPr>
            <a:spLocks noGrp="1"/>
          </p:cNvSpPr>
          <p:nvPr>
            <p:ph type="body" idx="1"/>
          </p:nvPr>
        </p:nvSpPr>
        <p:spPr>
          <a:xfrm>
            <a:off x="505104" y="1981454"/>
            <a:ext cx="8133790" cy="1231106"/>
          </a:xfrm>
        </p:spPr>
        <p:txBody>
          <a:bodyPr/>
          <a:lstStyle/>
          <a:p>
            <a:r>
              <a:rPr lang="cs-CZ" sz="2000" dirty="0"/>
              <a:t>Student: Adam Červinka</a:t>
            </a:r>
          </a:p>
          <a:p>
            <a:endParaRPr lang="cs-CZ" sz="2000" dirty="0">
              <a:hlinkClick r:id="rId2"/>
            </a:endParaRPr>
          </a:p>
          <a:p>
            <a:r>
              <a:rPr lang="cs-CZ" sz="2000" dirty="0">
                <a:hlinkClick r:id="rId3"/>
              </a:rPr>
              <a:t>https://is.muni.cz/auth/th/rrz4j/?lang=en;setlang=en</a:t>
            </a:r>
            <a:endParaRPr lang="cs-CZ" sz="2000" dirty="0"/>
          </a:p>
          <a:p>
            <a:endParaRPr lang="cs-CZ" sz="2000" dirty="0"/>
          </a:p>
        </p:txBody>
      </p:sp>
    </p:spTree>
    <p:extLst>
      <p:ext uri="{BB962C8B-B14F-4D97-AF65-F5344CB8AC3E}">
        <p14:creationId xmlns:p14="http://schemas.microsoft.com/office/powerpoint/2010/main" val="2399297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p:nvPr/>
        </p:nvSpPr>
        <p:spPr>
          <a:xfrm>
            <a:off x="7300548" y="1964639"/>
            <a:ext cx="1220470" cy="299720"/>
          </a:xfrm>
          <a:prstGeom prst="rect">
            <a:avLst/>
          </a:prstGeom>
        </p:spPr>
        <p:txBody>
          <a:bodyPr vert="horz" wrap="square" lIns="0" tIns="12700" rIns="0" bIns="0" rtlCol="0">
            <a:spAutoFit/>
          </a:bodyPr>
          <a:lstStyle/>
          <a:p>
            <a:pPr marL="12700">
              <a:lnSpc>
                <a:spcPct val="100000"/>
              </a:lnSpc>
              <a:spcBef>
                <a:spcPts val="100"/>
              </a:spcBef>
            </a:pPr>
            <a:r>
              <a:rPr sz="1800" b="1" spc="-75" dirty="0">
                <a:solidFill>
                  <a:srgbClr val="FA559C"/>
                </a:solidFill>
                <a:latin typeface="Arial"/>
                <a:cs typeface="Arial"/>
              </a:rPr>
              <a:t>Intervention</a:t>
            </a:r>
            <a:endParaRPr sz="1800">
              <a:latin typeface="Arial"/>
              <a:cs typeface="Arial"/>
            </a:endParaRPr>
          </a:p>
        </p:txBody>
      </p:sp>
      <p:sp>
        <p:nvSpPr>
          <p:cNvPr id="8" name="object 8"/>
          <p:cNvSpPr txBox="1">
            <a:spLocks noGrp="1"/>
          </p:cNvSpPr>
          <p:nvPr>
            <p:ph type="title"/>
          </p:nvPr>
        </p:nvSpPr>
        <p:spPr>
          <a:xfrm>
            <a:off x="7300548" y="1175510"/>
            <a:ext cx="1106170" cy="299720"/>
          </a:xfrm>
          <a:prstGeom prst="rect">
            <a:avLst/>
          </a:prstGeom>
        </p:spPr>
        <p:txBody>
          <a:bodyPr vert="horz" wrap="square" lIns="0" tIns="12700" rIns="0" bIns="0" rtlCol="0">
            <a:spAutoFit/>
          </a:bodyPr>
          <a:lstStyle/>
          <a:p>
            <a:pPr marL="12700">
              <a:lnSpc>
                <a:spcPct val="100000"/>
              </a:lnSpc>
              <a:spcBef>
                <a:spcPts val="100"/>
              </a:spcBef>
            </a:pPr>
            <a:r>
              <a:rPr sz="1800" b="1" spc="-80" dirty="0">
                <a:solidFill>
                  <a:srgbClr val="9C27AF"/>
                </a:solidFill>
                <a:latin typeface="Arial"/>
                <a:cs typeface="Arial"/>
              </a:rPr>
              <a:t>Population</a:t>
            </a:r>
            <a:endParaRPr sz="1800">
              <a:latin typeface="Arial"/>
              <a:cs typeface="Arial"/>
            </a:endParaRPr>
          </a:p>
        </p:txBody>
      </p:sp>
      <p:sp>
        <p:nvSpPr>
          <p:cNvPr id="9" name="object 9"/>
          <p:cNvSpPr txBox="1"/>
          <p:nvPr/>
        </p:nvSpPr>
        <p:spPr>
          <a:xfrm>
            <a:off x="7300548" y="2753766"/>
            <a:ext cx="1524000" cy="1089025"/>
          </a:xfrm>
          <a:prstGeom prst="rect">
            <a:avLst/>
          </a:prstGeom>
        </p:spPr>
        <p:txBody>
          <a:bodyPr vert="horz" wrap="square" lIns="0" tIns="12700" rIns="0" bIns="0" rtlCol="0">
            <a:spAutoFit/>
          </a:bodyPr>
          <a:lstStyle/>
          <a:p>
            <a:pPr marL="12700">
              <a:lnSpc>
                <a:spcPct val="100000"/>
              </a:lnSpc>
              <a:spcBef>
                <a:spcPts val="100"/>
              </a:spcBef>
            </a:pPr>
            <a:r>
              <a:rPr sz="1800" b="1" spc="-75" dirty="0">
                <a:solidFill>
                  <a:srgbClr val="F83D12"/>
                </a:solidFill>
                <a:latin typeface="Arial"/>
                <a:cs typeface="Arial"/>
              </a:rPr>
              <a:t>Comparison(s)</a:t>
            </a:r>
            <a:endParaRPr sz="1800">
              <a:latin typeface="Arial"/>
              <a:cs typeface="Arial"/>
            </a:endParaRPr>
          </a:p>
          <a:p>
            <a:pPr>
              <a:lnSpc>
                <a:spcPct val="100000"/>
              </a:lnSpc>
            </a:pPr>
            <a:endParaRPr sz="2000">
              <a:latin typeface="Arial"/>
              <a:cs typeface="Arial"/>
            </a:endParaRPr>
          </a:p>
          <a:p>
            <a:pPr marL="12700">
              <a:lnSpc>
                <a:spcPct val="100000"/>
              </a:lnSpc>
              <a:spcBef>
                <a:spcPts val="1750"/>
              </a:spcBef>
            </a:pPr>
            <a:r>
              <a:rPr sz="1800" b="1" spc="-75" dirty="0">
                <a:solidFill>
                  <a:srgbClr val="FAB830"/>
                </a:solidFill>
                <a:latin typeface="Arial"/>
                <a:cs typeface="Arial"/>
              </a:rPr>
              <a:t>Outcome</a:t>
            </a:r>
            <a:endParaRPr sz="1800">
              <a:latin typeface="Arial"/>
              <a:cs typeface="Arial"/>
            </a:endParaRPr>
          </a:p>
        </p:txBody>
      </p:sp>
      <p:sp>
        <p:nvSpPr>
          <p:cNvPr id="12" name="object 12"/>
          <p:cNvSpPr/>
          <p:nvPr/>
        </p:nvSpPr>
        <p:spPr>
          <a:xfrm>
            <a:off x="6956297" y="630173"/>
            <a:ext cx="1978660" cy="4002404"/>
          </a:xfrm>
          <a:custGeom>
            <a:avLst/>
            <a:gdLst/>
            <a:ahLst/>
            <a:cxnLst/>
            <a:rect l="l" t="t" r="r" b="b"/>
            <a:pathLst>
              <a:path w="1978659" h="4002404">
                <a:moveTo>
                  <a:pt x="0" y="2001012"/>
                </a:moveTo>
                <a:lnTo>
                  <a:pt x="488" y="1937491"/>
                </a:lnTo>
                <a:lnTo>
                  <a:pt x="1945" y="1874464"/>
                </a:lnTo>
                <a:lnTo>
                  <a:pt x="4356" y="1811960"/>
                </a:lnTo>
                <a:lnTo>
                  <a:pt x="7706" y="1750009"/>
                </a:lnTo>
                <a:lnTo>
                  <a:pt x="11980" y="1688639"/>
                </a:lnTo>
                <a:lnTo>
                  <a:pt x="17165" y="1627879"/>
                </a:lnTo>
                <a:lnTo>
                  <a:pt x="23245" y="1567760"/>
                </a:lnTo>
                <a:lnTo>
                  <a:pt x="30207" y="1508310"/>
                </a:lnTo>
                <a:lnTo>
                  <a:pt x="38035" y="1449559"/>
                </a:lnTo>
                <a:lnTo>
                  <a:pt x="46716" y="1391536"/>
                </a:lnTo>
                <a:lnTo>
                  <a:pt x="56234" y="1334270"/>
                </a:lnTo>
                <a:lnTo>
                  <a:pt x="66575" y="1277791"/>
                </a:lnTo>
                <a:lnTo>
                  <a:pt x="77726" y="1222127"/>
                </a:lnTo>
                <a:lnTo>
                  <a:pt x="89671" y="1167309"/>
                </a:lnTo>
                <a:lnTo>
                  <a:pt x="102395" y="1113365"/>
                </a:lnTo>
                <a:lnTo>
                  <a:pt x="115885" y="1060326"/>
                </a:lnTo>
                <a:lnTo>
                  <a:pt x="130126" y="1008219"/>
                </a:lnTo>
                <a:lnTo>
                  <a:pt x="145103" y="957074"/>
                </a:lnTo>
                <a:lnTo>
                  <a:pt x="160802" y="906922"/>
                </a:lnTo>
                <a:lnTo>
                  <a:pt x="177209" y="857790"/>
                </a:lnTo>
                <a:lnTo>
                  <a:pt x="194308" y="809709"/>
                </a:lnTo>
                <a:lnTo>
                  <a:pt x="212086" y="762707"/>
                </a:lnTo>
                <a:lnTo>
                  <a:pt x="230528" y="716814"/>
                </a:lnTo>
                <a:lnTo>
                  <a:pt x="249619" y="672060"/>
                </a:lnTo>
                <a:lnTo>
                  <a:pt x="269346" y="628473"/>
                </a:lnTo>
                <a:lnTo>
                  <a:pt x="289693" y="586082"/>
                </a:lnTo>
                <a:lnTo>
                  <a:pt x="310646" y="544918"/>
                </a:lnTo>
                <a:lnTo>
                  <a:pt x="332190" y="505009"/>
                </a:lnTo>
                <a:lnTo>
                  <a:pt x="354312" y="466385"/>
                </a:lnTo>
                <a:lnTo>
                  <a:pt x="376996" y="429075"/>
                </a:lnTo>
                <a:lnTo>
                  <a:pt x="400229" y="393108"/>
                </a:lnTo>
                <a:lnTo>
                  <a:pt x="423995" y="358514"/>
                </a:lnTo>
                <a:lnTo>
                  <a:pt x="448280" y="325322"/>
                </a:lnTo>
                <a:lnTo>
                  <a:pt x="473070" y="293561"/>
                </a:lnTo>
                <a:lnTo>
                  <a:pt x="498350" y="263260"/>
                </a:lnTo>
                <a:lnTo>
                  <a:pt x="524106" y="234449"/>
                </a:lnTo>
                <a:lnTo>
                  <a:pt x="576986" y="181414"/>
                </a:lnTo>
                <a:lnTo>
                  <a:pt x="631596" y="134690"/>
                </a:lnTo>
                <a:lnTo>
                  <a:pt x="687819" y="94511"/>
                </a:lnTo>
                <a:lnTo>
                  <a:pt x="745539" y="61112"/>
                </a:lnTo>
                <a:lnTo>
                  <a:pt x="804641" y="34727"/>
                </a:lnTo>
                <a:lnTo>
                  <a:pt x="865008" y="15590"/>
                </a:lnTo>
                <a:lnTo>
                  <a:pt x="926525" y="3936"/>
                </a:lnTo>
                <a:lnTo>
                  <a:pt x="989076" y="0"/>
                </a:lnTo>
                <a:lnTo>
                  <a:pt x="1020473" y="989"/>
                </a:lnTo>
                <a:lnTo>
                  <a:pt x="1082521" y="8813"/>
                </a:lnTo>
                <a:lnTo>
                  <a:pt x="1143478" y="24238"/>
                </a:lnTo>
                <a:lnTo>
                  <a:pt x="1203227" y="47028"/>
                </a:lnTo>
                <a:lnTo>
                  <a:pt x="1261652" y="76950"/>
                </a:lnTo>
                <a:lnTo>
                  <a:pt x="1318638" y="113768"/>
                </a:lnTo>
                <a:lnTo>
                  <a:pt x="1374069" y="157249"/>
                </a:lnTo>
                <a:lnTo>
                  <a:pt x="1427829" y="207158"/>
                </a:lnTo>
                <a:lnTo>
                  <a:pt x="1479801" y="263260"/>
                </a:lnTo>
                <a:lnTo>
                  <a:pt x="1505081" y="293561"/>
                </a:lnTo>
                <a:lnTo>
                  <a:pt x="1529871" y="325322"/>
                </a:lnTo>
                <a:lnTo>
                  <a:pt x="1554156" y="358514"/>
                </a:lnTo>
                <a:lnTo>
                  <a:pt x="1577922" y="393108"/>
                </a:lnTo>
                <a:lnTo>
                  <a:pt x="1601155" y="429075"/>
                </a:lnTo>
                <a:lnTo>
                  <a:pt x="1623839" y="466385"/>
                </a:lnTo>
                <a:lnTo>
                  <a:pt x="1645961" y="505009"/>
                </a:lnTo>
                <a:lnTo>
                  <a:pt x="1667505" y="544918"/>
                </a:lnTo>
                <a:lnTo>
                  <a:pt x="1688458" y="586082"/>
                </a:lnTo>
                <a:lnTo>
                  <a:pt x="1708805" y="628473"/>
                </a:lnTo>
                <a:lnTo>
                  <a:pt x="1728532" y="672060"/>
                </a:lnTo>
                <a:lnTo>
                  <a:pt x="1747623" y="716814"/>
                </a:lnTo>
                <a:lnTo>
                  <a:pt x="1766065" y="762707"/>
                </a:lnTo>
                <a:lnTo>
                  <a:pt x="1783843" y="809709"/>
                </a:lnTo>
                <a:lnTo>
                  <a:pt x="1800942" y="857790"/>
                </a:lnTo>
                <a:lnTo>
                  <a:pt x="1817349" y="906922"/>
                </a:lnTo>
                <a:lnTo>
                  <a:pt x="1833048" y="957074"/>
                </a:lnTo>
                <a:lnTo>
                  <a:pt x="1848025" y="1008219"/>
                </a:lnTo>
                <a:lnTo>
                  <a:pt x="1862266" y="1060326"/>
                </a:lnTo>
                <a:lnTo>
                  <a:pt x="1875756" y="1113365"/>
                </a:lnTo>
                <a:lnTo>
                  <a:pt x="1888480" y="1167309"/>
                </a:lnTo>
                <a:lnTo>
                  <a:pt x="1900425" y="1222127"/>
                </a:lnTo>
                <a:lnTo>
                  <a:pt x="1911576" y="1277791"/>
                </a:lnTo>
                <a:lnTo>
                  <a:pt x="1921917" y="1334270"/>
                </a:lnTo>
                <a:lnTo>
                  <a:pt x="1931435" y="1391536"/>
                </a:lnTo>
                <a:lnTo>
                  <a:pt x="1940116" y="1449559"/>
                </a:lnTo>
                <a:lnTo>
                  <a:pt x="1947944" y="1508310"/>
                </a:lnTo>
                <a:lnTo>
                  <a:pt x="1954906" y="1567760"/>
                </a:lnTo>
                <a:lnTo>
                  <a:pt x="1960986" y="1627879"/>
                </a:lnTo>
                <a:lnTo>
                  <a:pt x="1966171" y="1688639"/>
                </a:lnTo>
                <a:lnTo>
                  <a:pt x="1970445" y="1750009"/>
                </a:lnTo>
                <a:lnTo>
                  <a:pt x="1973795" y="1811960"/>
                </a:lnTo>
                <a:lnTo>
                  <a:pt x="1976206" y="1874464"/>
                </a:lnTo>
                <a:lnTo>
                  <a:pt x="1977663" y="1937491"/>
                </a:lnTo>
                <a:lnTo>
                  <a:pt x="1978152" y="2001012"/>
                </a:lnTo>
                <a:lnTo>
                  <a:pt x="1977663" y="2064532"/>
                </a:lnTo>
                <a:lnTo>
                  <a:pt x="1976206" y="2127559"/>
                </a:lnTo>
                <a:lnTo>
                  <a:pt x="1973795" y="2190063"/>
                </a:lnTo>
                <a:lnTo>
                  <a:pt x="1970445" y="2252014"/>
                </a:lnTo>
                <a:lnTo>
                  <a:pt x="1966171" y="2313384"/>
                </a:lnTo>
                <a:lnTo>
                  <a:pt x="1960986" y="2374144"/>
                </a:lnTo>
                <a:lnTo>
                  <a:pt x="1954906" y="2434263"/>
                </a:lnTo>
                <a:lnTo>
                  <a:pt x="1947944" y="2493713"/>
                </a:lnTo>
                <a:lnTo>
                  <a:pt x="1940116" y="2552464"/>
                </a:lnTo>
                <a:lnTo>
                  <a:pt x="1931435" y="2610487"/>
                </a:lnTo>
                <a:lnTo>
                  <a:pt x="1921917" y="2667753"/>
                </a:lnTo>
                <a:lnTo>
                  <a:pt x="1911576" y="2724232"/>
                </a:lnTo>
                <a:lnTo>
                  <a:pt x="1900425" y="2779896"/>
                </a:lnTo>
                <a:lnTo>
                  <a:pt x="1888480" y="2834714"/>
                </a:lnTo>
                <a:lnTo>
                  <a:pt x="1875756" y="2888658"/>
                </a:lnTo>
                <a:lnTo>
                  <a:pt x="1862266" y="2941697"/>
                </a:lnTo>
                <a:lnTo>
                  <a:pt x="1848025" y="2993804"/>
                </a:lnTo>
                <a:lnTo>
                  <a:pt x="1833048" y="3044949"/>
                </a:lnTo>
                <a:lnTo>
                  <a:pt x="1817349" y="3095101"/>
                </a:lnTo>
                <a:lnTo>
                  <a:pt x="1800942" y="3144233"/>
                </a:lnTo>
                <a:lnTo>
                  <a:pt x="1783843" y="3192314"/>
                </a:lnTo>
                <a:lnTo>
                  <a:pt x="1766065" y="3239316"/>
                </a:lnTo>
                <a:lnTo>
                  <a:pt x="1747623" y="3285209"/>
                </a:lnTo>
                <a:lnTo>
                  <a:pt x="1728532" y="3329963"/>
                </a:lnTo>
                <a:lnTo>
                  <a:pt x="1708805" y="3373550"/>
                </a:lnTo>
                <a:lnTo>
                  <a:pt x="1688458" y="3415941"/>
                </a:lnTo>
                <a:lnTo>
                  <a:pt x="1667505" y="3457105"/>
                </a:lnTo>
                <a:lnTo>
                  <a:pt x="1645961" y="3497014"/>
                </a:lnTo>
                <a:lnTo>
                  <a:pt x="1623839" y="3535638"/>
                </a:lnTo>
                <a:lnTo>
                  <a:pt x="1601155" y="3572948"/>
                </a:lnTo>
                <a:lnTo>
                  <a:pt x="1577922" y="3608915"/>
                </a:lnTo>
                <a:lnTo>
                  <a:pt x="1554156" y="3643509"/>
                </a:lnTo>
                <a:lnTo>
                  <a:pt x="1529871" y="3676701"/>
                </a:lnTo>
                <a:lnTo>
                  <a:pt x="1505081" y="3708462"/>
                </a:lnTo>
                <a:lnTo>
                  <a:pt x="1479801" y="3738763"/>
                </a:lnTo>
                <a:lnTo>
                  <a:pt x="1454045" y="3767574"/>
                </a:lnTo>
                <a:lnTo>
                  <a:pt x="1401165" y="3820609"/>
                </a:lnTo>
                <a:lnTo>
                  <a:pt x="1346555" y="3867333"/>
                </a:lnTo>
                <a:lnTo>
                  <a:pt x="1290332" y="3907512"/>
                </a:lnTo>
                <a:lnTo>
                  <a:pt x="1232612" y="3940911"/>
                </a:lnTo>
                <a:lnTo>
                  <a:pt x="1173510" y="3967296"/>
                </a:lnTo>
                <a:lnTo>
                  <a:pt x="1113143" y="3986433"/>
                </a:lnTo>
                <a:lnTo>
                  <a:pt x="1051626" y="3998087"/>
                </a:lnTo>
                <a:lnTo>
                  <a:pt x="989076" y="4002024"/>
                </a:lnTo>
                <a:lnTo>
                  <a:pt x="957678" y="4001034"/>
                </a:lnTo>
                <a:lnTo>
                  <a:pt x="895630" y="3993210"/>
                </a:lnTo>
                <a:lnTo>
                  <a:pt x="834673" y="3977785"/>
                </a:lnTo>
                <a:lnTo>
                  <a:pt x="774924" y="3954995"/>
                </a:lnTo>
                <a:lnTo>
                  <a:pt x="716499" y="3925073"/>
                </a:lnTo>
                <a:lnTo>
                  <a:pt x="659513" y="3888255"/>
                </a:lnTo>
                <a:lnTo>
                  <a:pt x="604082" y="3844774"/>
                </a:lnTo>
                <a:lnTo>
                  <a:pt x="550322" y="3794865"/>
                </a:lnTo>
                <a:lnTo>
                  <a:pt x="498350" y="3738763"/>
                </a:lnTo>
                <a:lnTo>
                  <a:pt x="473070" y="3708462"/>
                </a:lnTo>
                <a:lnTo>
                  <a:pt x="448280" y="3676701"/>
                </a:lnTo>
                <a:lnTo>
                  <a:pt x="423995" y="3643509"/>
                </a:lnTo>
                <a:lnTo>
                  <a:pt x="400229" y="3608915"/>
                </a:lnTo>
                <a:lnTo>
                  <a:pt x="376996" y="3572948"/>
                </a:lnTo>
                <a:lnTo>
                  <a:pt x="354312" y="3535638"/>
                </a:lnTo>
                <a:lnTo>
                  <a:pt x="332190" y="3497014"/>
                </a:lnTo>
                <a:lnTo>
                  <a:pt x="310646" y="3457105"/>
                </a:lnTo>
                <a:lnTo>
                  <a:pt x="289693" y="3415941"/>
                </a:lnTo>
                <a:lnTo>
                  <a:pt x="269346" y="3373550"/>
                </a:lnTo>
                <a:lnTo>
                  <a:pt x="249619" y="3329963"/>
                </a:lnTo>
                <a:lnTo>
                  <a:pt x="230528" y="3285209"/>
                </a:lnTo>
                <a:lnTo>
                  <a:pt x="212086" y="3239316"/>
                </a:lnTo>
                <a:lnTo>
                  <a:pt x="194308" y="3192314"/>
                </a:lnTo>
                <a:lnTo>
                  <a:pt x="177209" y="3144233"/>
                </a:lnTo>
                <a:lnTo>
                  <a:pt x="160802" y="3095101"/>
                </a:lnTo>
                <a:lnTo>
                  <a:pt x="145103" y="3044949"/>
                </a:lnTo>
                <a:lnTo>
                  <a:pt x="130126" y="2993804"/>
                </a:lnTo>
                <a:lnTo>
                  <a:pt x="115885" y="2941697"/>
                </a:lnTo>
                <a:lnTo>
                  <a:pt x="102395" y="2888658"/>
                </a:lnTo>
                <a:lnTo>
                  <a:pt x="89671" y="2834714"/>
                </a:lnTo>
                <a:lnTo>
                  <a:pt x="77726" y="2779896"/>
                </a:lnTo>
                <a:lnTo>
                  <a:pt x="66575" y="2724232"/>
                </a:lnTo>
                <a:lnTo>
                  <a:pt x="56234" y="2667753"/>
                </a:lnTo>
                <a:lnTo>
                  <a:pt x="46716" y="2610487"/>
                </a:lnTo>
                <a:lnTo>
                  <a:pt x="38035" y="2552464"/>
                </a:lnTo>
                <a:lnTo>
                  <a:pt x="30207" y="2493713"/>
                </a:lnTo>
                <a:lnTo>
                  <a:pt x="23245" y="2434263"/>
                </a:lnTo>
                <a:lnTo>
                  <a:pt x="17165" y="2374144"/>
                </a:lnTo>
                <a:lnTo>
                  <a:pt x="11980" y="2313384"/>
                </a:lnTo>
                <a:lnTo>
                  <a:pt x="7706" y="2252014"/>
                </a:lnTo>
                <a:lnTo>
                  <a:pt x="4356" y="2190063"/>
                </a:lnTo>
                <a:lnTo>
                  <a:pt x="1945" y="2127559"/>
                </a:lnTo>
                <a:lnTo>
                  <a:pt x="488" y="2064532"/>
                </a:lnTo>
                <a:lnTo>
                  <a:pt x="0" y="2001012"/>
                </a:lnTo>
                <a:close/>
              </a:path>
            </a:pathLst>
          </a:custGeom>
          <a:ln w="25908">
            <a:solidFill>
              <a:srgbClr val="9B2797"/>
            </a:solidFill>
          </a:ln>
        </p:spPr>
        <p:txBody>
          <a:bodyPr wrap="square" lIns="0" tIns="0" rIns="0" bIns="0" rtlCol="0"/>
          <a:lstStyle/>
          <a:p>
            <a:endParaRPr/>
          </a:p>
        </p:txBody>
      </p:sp>
      <p:sp>
        <p:nvSpPr>
          <p:cNvPr id="16" name="TextovéPole 15">
            <a:extLst>
              <a:ext uri="{FF2B5EF4-FFF2-40B4-BE49-F238E27FC236}">
                <a16:creationId xmlns:a16="http://schemas.microsoft.com/office/drawing/2014/main" id="{BE47C4D8-1298-4962-B0DA-A98BFFF08D3D}"/>
              </a:ext>
            </a:extLst>
          </p:cNvPr>
          <p:cNvSpPr txBox="1"/>
          <p:nvPr/>
        </p:nvSpPr>
        <p:spPr>
          <a:xfrm>
            <a:off x="104809" y="586591"/>
            <a:ext cx="6781800" cy="3970318"/>
          </a:xfrm>
          <a:prstGeom prst="rect">
            <a:avLst/>
          </a:prstGeom>
          <a:noFill/>
        </p:spPr>
        <p:txBody>
          <a:bodyPr wrap="square">
            <a:spAutoFit/>
          </a:bodyPr>
          <a:lstStyle/>
          <a:p>
            <a:r>
              <a:rPr lang="en-US" dirty="0"/>
              <a:t>However, there are situations where the use of PICO or PECO criteria for systematic reviews may not be the most efficient. In our case, we did not use the PICO and PECO criteria due to the assumed diversity of topics, since we deal with esports, which is a broad and multidisciplinary topic, and the PICO/PECO criteria are limiting here. We can state that PICO and PECO are suitable for evaluating effects, especially for clinical or epidemiological studies. In our systematic review, we also focus on qualitative research and theoretical work. Additionally, we aim to explore complex or innovative research questions that cannot be easily accommodated within a traditional PICO or PECO framework. And a final reason why we did not use a typical procedure using PICO or PECO is that the criteria can lead to over-specificity, which limits the review's ability to include a wider range of relevant studies.</a:t>
            </a:r>
            <a:endParaRPr lang="cs-CZ"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9979A0-9D84-4E21-9482-D1E082FB6560}"/>
              </a:ext>
            </a:extLst>
          </p:cNvPr>
          <p:cNvSpPr>
            <a:spLocks noGrp="1"/>
          </p:cNvSpPr>
          <p:nvPr>
            <p:ph type="title"/>
          </p:nvPr>
        </p:nvSpPr>
        <p:spPr>
          <a:xfrm>
            <a:off x="1295400" y="209550"/>
            <a:ext cx="6553200" cy="443220"/>
          </a:xfrm>
        </p:spPr>
        <p:txBody>
          <a:bodyPr/>
          <a:lstStyle/>
          <a:p>
            <a:r>
              <a:rPr lang="en-US" dirty="0">
                <a:solidFill>
                  <a:srgbClr val="00B050"/>
                </a:solidFill>
                <a:effectLst/>
                <a:latin typeface="Cambria" panose="02040503050406030204" pitchFamily="18" charset="0"/>
                <a:ea typeface="Times New Roman" panose="02020603050405020304" pitchFamily="18" charset="0"/>
                <a:cs typeface="Times New Roman" panose="02020603050405020304" pitchFamily="18" charset="0"/>
              </a:rPr>
              <a:t>Search strategy and selection process</a:t>
            </a:r>
            <a:endParaRPr lang="cs-CZ" dirty="0">
              <a:solidFill>
                <a:srgbClr val="00B050"/>
              </a:solidFill>
            </a:endParaRPr>
          </a:p>
        </p:txBody>
      </p:sp>
      <p:sp>
        <p:nvSpPr>
          <p:cNvPr id="3" name="Zástupný text 2">
            <a:extLst>
              <a:ext uri="{FF2B5EF4-FFF2-40B4-BE49-F238E27FC236}">
                <a16:creationId xmlns:a16="http://schemas.microsoft.com/office/drawing/2014/main" id="{A0EFDA39-C34A-4371-94F3-48723B83DD94}"/>
              </a:ext>
            </a:extLst>
          </p:cNvPr>
          <p:cNvSpPr>
            <a:spLocks noGrp="1"/>
          </p:cNvSpPr>
          <p:nvPr>
            <p:ph type="body" idx="1"/>
          </p:nvPr>
        </p:nvSpPr>
        <p:spPr>
          <a:xfrm>
            <a:off x="304800" y="791855"/>
            <a:ext cx="8133790" cy="2492990"/>
          </a:xfrm>
        </p:spPr>
        <p:txBody>
          <a:bodyPr/>
          <a:lstStyle/>
          <a:p>
            <a:pPr algn="just"/>
            <a:r>
              <a:rPr lang="cs-CZ" sz="1800" dirty="0">
                <a:effectLst/>
                <a:latin typeface="Cambria" panose="02040503050406030204" pitchFamily="18" charset="0"/>
                <a:ea typeface="Times New Roman" panose="02020603050405020304" pitchFamily="18" charset="0"/>
                <a:cs typeface="Times New Roman" panose="02020603050405020304" pitchFamily="18" charset="0"/>
              </a:rPr>
              <a:t>D</a:t>
            </a:r>
            <a:r>
              <a:rPr lang="en-US" sz="1800" dirty="0" err="1">
                <a:effectLst/>
                <a:latin typeface="Cambria" panose="02040503050406030204" pitchFamily="18" charset="0"/>
                <a:ea typeface="Times New Roman" panose="02020603050405020304" pitchFamily="18" charset="0"/>
                <a:cs typeface="Times New Roman" panose="02020603050405020304" pitchFamily="18" charset="0"/>
              </a:rPr>
              <a:t>atab</a:t>
            </a:r>
            <a:r>
              <a:rPr lang="cs-CZ" sz="1800" dirty="0" err="1">
                <a:effectLst/>
                <a:latin typeface="Cambria" panose="02040503050406030204" pitchFamily="18" charset="0"/>
                <a:ea typeface="Times New Roman" panose="02020603050405020304" pitchFamily="18" charset="0"/>
                <a:cs typeface="Times New Roman" panose="02020603050405020304" pitchFamily="18" charset="0"/>
              </a:rPr>
              <a:t>ase</a:t>
            </a:r>
            <a:r>
              <a:rPr lang="cs-CZ" sz="1800" dirty="0">
                <a:effectLst/>
                <a:latin typeface="Cambria" panose="02040503050406030204" pitchFamily="18" charset="0"/>
                <a:ea typeface="Times New Roman" panose="02020603050405020304" pitchFamily="18" charset="0"/>
                <a:cs typeface="Times New Roman" panose="02020603050405020304" pitchFamily="18" charset="0"/>
              </a:rPr>
              <a:t>:</a:t>
            </a:r>
            <a:r>
              <a:rPr lang="en-US" sz="1800" dirty="0">
                <a:effectLst/>
                <a:latin typeface="Cambria" panose="02040503050406030204" pitchFamily="18" charset="0"/>
                <a:ea typeface="Times New Roman" panose="02020603050405020304" pitchFamily="18" charset="0"/>
                <a:cs typeface="Times New Roman" panose="02020603050405020304" pitchFamily="18" charset="0"/>
              </a:rPr>
              <a:t> MEDLINE (via the PubMed interface), </a:t>
            </a:r>
            <a:r>
              <a:rPr lang="en-US" sz="1800" dirty="0" err="1">
                <a:effectLst/>
                <a:latin typeface="Cambria" panose="02040503050406030204" pitchFamily="18" charset="0"/>
                <a:ea typeface="Times New Roman" panose="02020603050405020304" pitchFamily="18" charset="0"/>
                <a:cs typeface="Times New Roman" panose="02020603050405020304" pitchFamily="18" charset="0"/>
              </a:rPr>
              <a:t>SportDiscus</a:t>
            </a:r>
            <a:r>
              <a:rPr lang="en-US" sz="1800" dirty="0">
                <a:effectLst/>
                <a:latin typeface="Cambria" panose="02040503050406030204" pitchFamily="18" charset="0"/>
                <a:ea typeface="Times New Roman" panose="02020603050405020304" pitchFamily="18" charset="0"/>
                <a:cs typeface="Times New Roman" panose="02020603050405020304" pitchFamily="18" charset="0"/>
              </a:rPr>
              <a:t>, IEEE Xplore Digital Library (through EBSCOhost), and Web of Science during September 2023. </a:t>
            </a:r>
            <a:endParaRPr lang="cs-CZ" sz="1800" dirty="0">
              <a:effectLst/>
              <a:latin typeface="Cambria" panose="02040503050406030204" pitchFamily="18" charset="0"/>
              <a:ea typeface="Times New Roman" panose="02020603050405020304" pitchFamily="18" charset="0"/>
              <a:cs typeface="Times New Roman" panose="02020603050405020304" pitchFamily="18" charset="0"/>
            </a:endParaRPr>
          </a:p>
          <a:p>
            <a:pPr algn="just"/>
            <a:endParaRPr lang="cs-CZ" sz="1800" dirty="0">
              <a:latin typeface="Cambria" panose="02040503050406030204" pitchFamily="18" charset="0"/>
              <a:ea typeface="Times New Roman" panose="02020603050405020304" pitchFamily="18" charset="0"/>
              <a:cs typeface="Times New Roman" panose="02020603050405020304" pitchFamily="18" charset="0"/>
            </a:endParaRPr>
          </a:p>
          <a:p>
            <a:pPr algn="just"/>
            <a:r>
              <a:rPr lang="cs-CZ" sz="1800" dirty="0" err="1">
                <a:effectLst/>
                <a:latin typeface="Cambria" panose="02040503050406030204" pitchFamily="18" charset="0"/>
                <a:ea typeface="Times New Roman" panose="02020603050405020304" pitchFamily="18" charset="0"/>
                <a:cs typeface="Times New Roman" panose="02020603050405020304" pitchFamily="18" charset="0"/>
              </a:rPr>
              <a:t>Searched</a:t>
            </a:r>
            <a:r>
              <a:rPr lang="cs-CZ" sz="1800" dirty="0">
                <a:effectLst/>
                <a:latin typeface="Cambria" panose="02040503050406030204" pitchFamily="18" charset="0"/>
                <a:ea typeface="Times New Roman" panose="02020603050405020304" pitchFamily="18" charset="0"/>
                <a:cs typeface="Times New Roman" panose="02020603050405020304" pitchFamily="18" charset="0"/>
              </a:rPr>
              <a:t> </a:t>
            </a:r>
            <a:r>
              <a:rPr lang="cs-CZ" sz="1800" dirty="0" err="1">
                <a:effectLst/>
                <a:latin typeface="Cambria" panose="02040503050406030204" pitchFamily="18" charset="0"/>
                <a:ea typeface="Times New Roman" panose="02020603050405020304" pitchFamily="18" charset="0"/>
                <a:cs typeface="Times New Roman" panose="02020603050405020304" pitchFamily="18" charset="0"/>
              </a:rPr>
              <a:t>record</a:t>
            </a:r>
            <a:r>
              <a:rPr lang="cs-CZ" sz="1800" dirty="0">
                <a:effectLst/>
                <a:latin typeface="Cambria" panose="02040503050406030204" pitchFamily="18" charset="0"/>
                <a:ea typeface="Times New Roman" panose="02020603050405020304" pitchFamily="18" charset="0"/>
                <a:cs typeface="Times New Roman" panose="02020603050405020304" pitchFamily="18" charset="0"/>
              </a:rPr>
              <a:t> :</a:t>
            </a:r>
          </a:p>
          <a:p>
            <a:pPr algn="just"/>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a:t>
            </a:r>
            <a:r>
              <a:rPr lang="en-US" sz="1800" dirty="0" err="1">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esport</a:t>
            </a:r>
            <a:r>
              <a:rPr lang="en-US" sz="1800" dirty="0">
                <a:solidFill>
                  <a:srgbClr val="0070C0"/>
                </a:solidFill>
                <a:effectLst/>
                <a:latin typeface="Cambria" panose="02040503050406030204" pitchFamily="18" charset="0"/>
                <a:ea typeface="Times New Roman" panose="02020603050405020304" pitchFamily="18" charset="0"/>
                <a:cs typeface="Times New Roman" panose="02020603050405020304" pitchFamily="18" charset="0"/>
              </a:rPr>
              <a:t>* OR e-sport* OR "digital sport*" OR "electronic sport*" OR "online sport*" OR "virtual sport*")</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AND </a:t>
            </a:r>
            <a:r>
              <a:rPr lang="en-US" sz="18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(advancements OR assets OR advantage OR benefit OR bonus OR favors OR gain OR merits OR perks OR plus OR positive OR profit OR provision OR privilege OR profits OR reward)</a:t>
            </a:r>
            <a: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 </a:t>
            </a:r>
            <a:endParaRPr lang="cs-CZ" sz="1800" dirty="0">
              <a:effectLst/>
              <a:latin typeface="Cambria" panose="02040503050406030204" pitchFamily="18" charset="0"/>
              <a:ea typeface="Times New Roman" panose="02020603050405020304" pitchFamily="18" charset="0"/>
              <a:cs typeface="Times New Roman" panose="02020603050405020304" pitchFamily="18" charset="0"/>
            </a:endParaRPr>
          </a:p>
          <a:p>
            <a:endParaRPr lang="cs-CZ" sz="1800" dirty="0"/>
          </a:p>
        </p:txBody>
      </p:sp>
      <p:pic>
        <p:nvPicPr>
          <p:cNvPr id="7" name="Obrázek 6">
            <a:extLst>
              <a:ext uri="{FF2B5EF4-FFF2-40B4-BE49-F238E27FC236}">
                <a16:creationId xmlns:a16="http://schemas.microsoft.com/office/drawing/2014/main" id="{B5E21F7D-9395-43E9-B6F4-1274E5C56904}"/>
              </a:ext>
            </a:extLst>
          </p:cNvPr>
          <p:cNvPicPr>
            <a:picLocks noChangeAspect="1"/>
          </p:cNvPicPr>
          <p:nvPr/>
        </p:nvPicPr>
        <p:blipFill>
          <a:blip r:embed="rId2"/>
          <a:stretch>
            <a:fillRect/>
          </a:stretch>
        </p:blipFill>
        <p:spPr>
          <a:xfrm>
            <a:off x="4800600" y="2724150"/>
            <a:ext cx="4726507" cy="2330998"/>
          </a:xfrm>
          <a:prstGeom prst="rect">
            <a:avLst/>
          </a:prstGeom>
        </p:spPr>
      </p:pic>
      <p:sp>
        <p:nvSpPr>
          <p:cNvPr id="9" name="TextovéPole 8">
            <a:extLst>
              <a:ext uri="{FF2B5EF4-FFF2-40B4-BE49-F238E27FC236}">
                <a16:creationId xmlns:a16="http://schemas.microsoft.com/office/drawing/2014/main" id="{1FE0B646-E056-4A03-8194-E6CBA8E2266B}"/>
              </a:ext>
            </a:extLst>
          </p:cNvPr>
          <p:cNvSpPr txBox="1"/>
          <p:nvPr/>
        </p:nvSpPr>
        <p:spPr>
          <a:xfrm>
            <a:off x="304800" y="3790950"/>
            <a:ext cx="2643293" cy="940835"/>
          </a:xfrm>
          <a:prstGeom prst="rect">
            <a:avLst/>
          </a:prstGeom>
          <a:noFill/>
        </p:spPr>
        <p:txBody>
          <a:bodyPr wrap="square">
            <a:spAutoFit/>
          </a:bodyPr>
          <a:lstStyle/>
          <a:p>
            <a:pPr algn="ctr">
              <a:lnSpc>
                <a:spcPts val="3649"/>
              </a:lnSpc>
            </a:pPr>
            <a:r>
              <a:rPr lang="en-US" sz="1400" dirty="0">
                <a:solidFill>
                  <a:srgbClr val="0000DB"/>
                </a:solidFill>
                <a:latin typeface="Playfair Display Bold"/>
              </a:rPr>
              <a:t>PubMed: </a:t>
            </a:r>
            <a:r>
              <a:rPr lang="en-US" sz="1400" dirty="0" err="1">
                <a:solidFill>
                  <a:srgbClr val="0000DB"/>
                </a:solidFill>
                <a:latin typeface="Playfair Display Bold"/>
              </a:rPr>
              <a:t>MeSH</a:t>
            </a:r>
            <a:r>
              <a:rPr lang="en-US" sz="1400" dirty="0">
                <a:solidFill>
                  <a:srgbClr val="0000DB"/>
                </a:solidFill>
                <a:latin typeface="Playfair Display Bold"/>
              </a:rPr>
              <a:t> terms</a:t>
            </a:r>
            <a:endParaRPr lang="cs-CZ" sz="1400" dirty="0">
              <a:solidFill>
                <a:srgbClr val="0000DB"/>
              </a:solidFill>
              <a:latin typeface="Playfair Display Bold"/>
            </a:endParaRPr>
          </a:p>
          <a:p>
            <a:pPr algn="ctr">
              <a:lnSpc>
                <a:spcPts val="3649"/>
              </a:lnSpc>
            </a:pPr>
            <a:endParaRPr lang="en-US" sz="1400" dirty="0">
              <a:solidFill>
                <a:srgbClr val="0000DB"/>
              </a:solidFill>
              <a:latin typeface="Playfair Display Bold"/>
            </a:endParaRPr>
          </a:p>
        </p:txBody>
      </p:sp>
    </p:spTree>
    <p:extLst>
      <p:ext uri="{BB962C8B-B14F-4D97-AF65-F5344CB8AC3E}">
        <p14:creationId xmlns:p14="http://schemas.microsoft.com/office/powerpoint/2010/main" val="2348844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329C40DF-5BDB-4D73-8C7E-4B28CD98243E}"/>
              </a:ext>
            </a:extLst>
          </p:cNvPr>
          <p:cNvPicPr>
            <a:picLocks noChangeAspect="1"/>
          </p:cNvPicPr>
          <p:nvPr/>
        </p:nvPicPr>
        <p:blipFill>
          <a:blip r:embed="rId2"/>
          <a:stretch>
            <a:fillRect/>
          </a:stretch>
        </p:blipFill>
        <p:spPr>
          <a:xfrm>
            <a:off x="1447800" y="209550"/>
            <a:ext cx="5145435" cy="4400550"/>
          </a:xfrm>
          <a:prstGeom prst="rect">
            <a:avLst/>
          </a:prstGeom>
        </p:spPr>
      </p:pic>
      <p:pic>
        <p:nvPicPr>
          <p:cNvPr id="6" name="Picture 4">
            <a:extLst>
              <a:ext uri="{FF2B5EF4-FFF2-40B4-BE49-F238E27FC236}">
                <a16:creationId xmlns:a16="http://schemas.microsoft.com/office/drawing/2014/main" id="{BD6C880E-E2D6-49A3-941E-A07DCEF2AD18}"/>
              </a:ext>
            </a:extLst>
          </p:cNvPr>
          <p:cNvPicPr>
            <a:picLocks noChangeAspect="1"/>
          </p:cNvPicPr>
          <p:nvPr/>
        </p:nvPicPr>
        <p:blipFill>
          <a:blip r:embed="rId3"/>
          <a:srcRect/>
          <a:stretch>
            <a:fillRect/>
          </a:stretch>
        </p:blipFill>
        <p:spPr>
          <a:xfrm>
            <a:off x="1015316" y="1125962"/>
            <a:ext cx="766934" cy="346728"/>
          </a:xfrm>
          <a:prstGeom prst="rect">
            <a:avLst/>
          </a:prstGeom>
        </p:spPr>
      </p:pic>
      <p:pic>
        <p:nvPicPr>
          <p:cNvPr id="1028" name="Picture 4" descr="Library News | SPORTDiscus – new online resource">
            <a:extLst>
              <a:ext uri="{FF2B5EF4-FFF2-40B4-BE49-F238E27FC236}">
                <a16:creationId xmlns:a16="http://schemas.microsoft.com/office/drawing/2014/main" id="{00B70FFB-A506-49C9-A690-E8A232C9DC7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883" y="1472690"/>
            <a:ext cx="1019175" cy="32751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dvancing Discovery: Your Guide to Elsevier's Scopus Indexed Journals">
            <a:extLst>
              <a:ext uri="{FF2B5EF4-FFF2-40B4-BE49-F238E27FC236}">
                <a16:creationId xmlns:a16="http://schemas.microsoft.com/office/drawing/2014/main" id="{3668030A-5D42-4F0D-8786-40E021783AF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400" y="626363"/>
            <a:ext cx="576296" cy="32272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EEE – Wikipedie">
            <a:extLst>
              <a:ext uri="{FF2B5EF4-FFF2-40B4-BE49-F238E27FC236}">
                <a16:creationId xmlns:a16="http://schemas.microsoft.com/office/drawing/2014/main" id="{EC6D6987-38D7-4B68-9FDB-55913D6A73F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33483" y="626363"/>
            <a:ext cx="819150" cy="45872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ozvánka na webináře Web of Science - Akademická knihovna Jihočeské  univerzity">
            <a:extLst>
              <a:ext uri="{FF2B5EF4-FFF2-40B4-BE49-F238E27FC236}">
                <a16:creationId xmlns:a16="http://schemas.microsoft.com/office/drawing/2014/main" id="{091DDD6D-CDD7-472C-A5B9-57AA1E67DED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200" y="1029585"/>
            <a:ext cx="823912" cy="457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024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29E12F-996D-472D-B0BA-6ED899DF9126}"/>
              </a:ext>
            </a:extLst>
          </p:cNvPr>
          <p:cNvSpPr>
            <a:spLocks noGrp="1"/>
          </p:cNvSpPr>
          <p:nvPr>
            <p:ph type="title"/>
          </p:nvPr>
        </p:nvSpPr>
        <p:spPr>
          <a:xfrm>
            <a:off x="2414435" y="287120"/>
            <a:ext cx="4315129" cy="430887"/>
          </a:xfrm>
        </p:spPr>
        <p:txBody>
          <a:bodyPr/>
          <a:lstStyle/>
          <a:p>
            <a:r>
              <a:rPr lang="cs-CZ" b="1" dirty="0" err="1">
                <a:solidFill>
                  <a:srgbClr val="00B050"/>
                </a:solidFill>
              </a:rPr>
              <a:t>Quality</a:t>
            </a:r>
            <a:r>
              <a:rPr lang="cs-CZ" b="1" dirty="0">
                <a:solidFill>
                  <a:srgbClr val="00B050"/>
                </a:solidFill>
              </a:rPr>
              <a:t> </a:t>
            </a:r>
            <a:r>
              <a:rPr lang="cs-CZ" b="1" dirty="0" err="1">
                <a:solidFill>
                  <a:srgbClr val="00B050"/>
                </a:solidFill>
              </a:rPr>
              <a:t>of</a:t>
            </a:r>
            <a:r>
              <a:rPr lang="cs-CZ" b="1" dirty="0">
                <a:solidFill>
                  <a:srgbClr val="00B050"/>
                </a:solidFill>
              </a:rPr>
              <a:t> </a:t>
            </a:r>
            <a:r>
              <a:rPr lang="cs-CZ" b="1" dirty="0" err="1">
                <a:solidFill>
                  <a:srgbClr val="00B050"/>
                </a:solidFill>
              </a:rPr>
              <a:t>studies</a:t>
            </a:r>
            <a:endParaRPr lang="cs-CZ" b="1" dirty="0">
              <a:solidFill>
                <a:srgbClr val="00B050"/>
              </a:solidFill>
            </a:endParaRPr>
          </a:p>
        </p:txBody>
      </p:sp>
      <p:sp>
        <p:nvSpPr>
          <p:cNvPr id="3" name="Zástupný text 2">
            <a:extLst>
              <a:ext uri="{FF2B5EF4-FFF2-40B4-BE49-F238E27FC236}">
                <a16:creationId xmlns:a16="http://schemas.microsoft.com/office/drawing/2014/main" id="{B17C6694-AB65-4C3F-BFD7-D4AEA54F3D4E}"/>
              </a:ext>
            </a:extLst>
          </p:cNvPr>
          <p:cNvSpPr>
            <a:spLocks noGrp="1"/>
          </p:cNvSpPr>
          <p:nvPr>
            <p:ph type="body" idx="1"/>
          </p:nvPr>
        </p:nvSpPr>
        <p:spPr>
          <a:xfrm>
            <a:off x="152400" y="909757"/>
            <a:ext cx="8133790" cy="1661993"/>
          </a:xfrm>
        </p:spPr>
        <p:txBody>
          <a:bodyPr/>
          <a:lstStyle/>
          <a:p>
            <a:r>
              <a:rPr lang="en-US" sz="1800" b="1" dirty="0">
                <a:latin typeface="Times New Roman" panose="02020603050405020304" pitchFamily="18" charset="0"/>
                <a:cs typeface="Times New Roman" panose="02020603050405020304" pitchFamily="18" charset="0"/>
              </a:rPr>
              <a:t>Evaluation of the quality of studies according to criteria</a:t>
            </a:r>
            <a:endParaRPr lang="cs-CZ" sz="1800" b="1" dirty="0">
              <a:latin typeface="Times New Roman" panose="02020603050405020304" pitchFamily="18" charset="0"/>
              <a:cs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Downs, S. H., &amp; Black, N. (1998). The feasibility of creating a checklist for the assessment of the methodological quality both of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randomised</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non-</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randomised</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studies of health care interventions.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Journal of Epidemiology &amp; Community Health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52(6)</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377–384. https://doi.org/10.1136/jech.52.6.377</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cs-CZ" sz="1800" dirty="0">
              <a:latin typeface="Times New Roman" panose="02020603050405020304" pitchFamily="18" charset="0"/>
              <a:cs typeface="Times New Roman" panose="02020603050405020304" pitchFamily="18" charset="0"/>
            </a:endParaRPr>
          </a:p>
        </p:txBody>
      </p:sp>
      <p:pic>
        <p:nvPicPr>
          <p:cNvPr id="6" name="Obrázek 5">
            <a:extLst>
              <a:ext uri="{FF2B5EF4-FFF2-40B4-BE49-F238E27FC236}">
                <a16:creationId xmlns:a16="http://schemas.microsoft.com/office/drawing/2014/main" id="{A8E9CF16-0629-44C1-9962-0E6B4CD1BB53}"/>
              </a:ext>
            </a:extLst>
          </p:cNvPr>
          <p:cNvPicPr>
            <a:picLocks noChangeAspect="1"/>
          </p:cNvPicPr>
          <p:nvPr/>
        </p:nvPicPr>
        <p:blipFill>
          <a:blip r:embed="rId2"/>
          <a:stretch>
            <a:fillRect/>
          </a:stretch>
        </p:blipFill>
        <p:spPr>
          <a:xfrm>
            <a:off x="4495800" y="2293138"/>
            <a:ext cx="4615304" cy="2817765"/>
          </a:xfrm>
          <a:prstGeom prst="rect">
            <a:avLst/>
          </a:prstGeom>
        </p:spPr>
      </p:pic>
      <p:sp>
        <p:nvSpPr>
          <p:cNvPr id="8" name="TextovéPole 7">
            <a:extLst>
              <a:ext uri="{FF2B5EF4-FFF2-40B4-BE49-F238E27FC236}">
                <a16:creationId xmlns:a16="http://schemas.microsoft.com/office/drawing/2014/main" id="{B917451F-D7C4-41C3-AB98-50AE7F32B877}"/>
              </a:ext>
            </a:extLst>
          </p:cNvPr>
          <p:cNvSpPr txBox="1"/>
          <p:nvPr/>
        </p:nvSpPr>
        <p:spPr>
          <a:xfrm>
            <a:off x="228600" y="3257550"/>
            <a:ext cx="4114800" cy="1569660"/>
          </a:xfrm>
          <a:prstGeom prst="rect">
            <a:avLst/>
          </a:prstGeom>
          <a:noFill/>
        </p:spPr>
        <p:txBody>
          <a:bodyPr wrap="square">
            <a:spAutoFit/>
          </a:bodyPr>
          <a:lstStyle/>
          <a:p>
            <a:r>
              <a:rPr lang="en-US" sz="1600" dirty="0"/>
              <a:t>Final scores were converted to percentages and methodological quality was classified as follows: &lt;45.4% “poor” methodological quality; 45.4–61.0%, “fair” methodological quality; &gt;61.0%, “good” methodological quality (Kennelly, 2011)</a:t>
            </a:r>
            <a:endParaRPr lang="cs-CZ" sz="1600" dirty="0"/>
          </a:p>
        </p:txBody>
      </p:sp>
    </p:spTree>
    <p:extLst>
      <p:ext uri="{BB962C8B-B14F-4D97-AF65-F5344CB8AC3E}">
        <p14:creationId xmlns:p14="http://schemas.microsoft.com/office/powerpoint/2010/main" val="2421072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67F89D-E0F7-430C-BDA1-2D626232B7FE}"/>
              </a:ext>
            </a:extLst>
          </p:cNvPr>
          <p:cNvSpPr>
            <a:spLocks noGrp="1"/>
          </p:cNvSpPr>
          <p:nvPr>
            <p:ph type="title"/>
          </p:nvPr>
        </p:nvSpPr>
        <p:spPr>
          <a:xfrm>
            <a:off x="2414435" y="528330"/>
            <a:ext cx="4315129" cy="430887"/>
          </a:xfrm>
        </p:spPr>
        <p:txBody>
          <a:bodyPr/>
          <a:lstStyle/>
          <a:p>
            <a:r>
              <a:rPr lang="cs-CZ" dirty="0" err="1">
                <a:solidFill>
                  <a:srgbClr val="00B050"/>
                </a:solidFill>
              </a:rPr>
              <a:t>Results</a:t>
            </a:r>
            <a:r>
              <a:rPr lang="cs-CZ" dirty="0">
                <a:solidFill>
                  <a:srgbClr val="00B050"/>
                </a:solidFill>
              </a:rPr>
              <a:t> – </a:t>
            </a:r>
            <a:r>
              <a:rPr lang="cs-CZ" dirty="0" err="1">
                <a:solidFill>
                  <a:srgbClr val="00B050"/>
                </a:solidFill>
              </a:rPr>
              <a:t>Esports</a:t>
            </a:r>
            <a:r>
              <a:rPr lang="cs-CZ" dirty="0">
                <a:solidFill>
                  <a:srgbClr val="00B050"/>
                </a:solidFill>
              </a:rPr>
              <a:t> </a:t>
            </a:r>
            <a:r>
              <a:rPr lang="cs-CZ" dirty="0" err="1">
                <a:solidFill>
                  <a:srgbClr val="00B050"/>
                </a:solidFill>
              </a:rPr>
              <a:t>benefits</a:t>
            </a:r>
            <a:endParaRPr lang="cs-CZ" dirty="0">
              <a:solidFill>
                <a:srgbClr val="00B050"/>
              </a:solidFill>
            </a:endParaRPr>
          </a:p>
        </p:txBody>
      </p:sp>
      <p:sp>
        <p:nvSpPr>
          <p:cNvPr id="3" name="Zástupný text 2">
            <a:extLst>
              <a:ext uri="{FF2B5EF4-FFF2-40B4-BE49-F238E27FC236}">
                <a16:creationId xmlns:a16="http://schemas.microsoft.com/office/drawing/2014/main" id="{CFDCE53B-F7AE-4FC2-8E18-550F25452B68}"/>
              </a:ext>
            </a:extLst>
          </p:cNvPr>
          <p:cNvSpPr>
            <a:spLocks noGrp="1"/>
          </p:cNvSpPr>
          <p:nvPr>
            <p:ph type="body" idx="1"/>
          </p:nvPr>
        </p:nvSpPr>
        <p:spPr>
          <a:xfrm>
            <a:off x="505104" y="1981454"/>
            <a:ext cx="8133790" cy="1692771"/>
          </a:xfrm>
        </p:spPr>
        <p:txBody>
          <a:bodyPr/>
          <a:lstStyle/>
          <a:p>
            <a:pPr marL="457200" indent="-457200">
              <a:buFont typeface="Arial" panose="020B0604020202020204" pitchFamily="34" charset="0"/>
              <a:buChar char="•"/>
            </a:pPr>
            <a:r>
              <a:rPr lang="cs-CZ" sz="2200" dirty="0" err="1"/>
              <a:t>Cognitive</a:t>
            </a:r>
            <a:r>
              <a:rPr lang="cs-CZ" sz="2200" dirty="0"/>
              <a:t> &amp; </a:t>
            </a:r>
            <a:r>
              <a:rPr lang="cs-CZ" sz="2200" dirty="0" err="1"/>
              <a:t>psychological</a:t>
            </a:r>
            <a:r>
              <a:rPr lang="cs-CZ" sz="2200" dirty="0"/>
              <a:t> </a:t>
            </a:r>
            <a:r>
              <a:rPr lang="cs-CZ" sz="2200" dirty="0" err="1"/>
              <a:t>benefits</a:t>
            </a:r>
            <a:endParaRPr lang="cs-CZ" sz="2200" dirty="0"/>
          </a:p>
          <a:p>
            <a:pPr marL="457200" indent="-457200">
              <a:buFont typeface="Arial" panose="020B0604020202020204" pitchFamily="34" charset="0"/>
              <a:buChar char="•"/>
            </a:pPr>
            <a:r>
              <a:rPr lang="cs-CZ" sz="2200" dirty="0" err="1"/>
              <a:t>Social</a:t>
            </a:r>
            <a:r>
              <a:rPr lang="cs-CZ" sz="2200" dirty="0"/>
              <a:t> </a:t>
            </a:r>
            <a:r>
              <a:rPr lang="cs-CZ" sz="2200" dirty="0" err="1"/>
              <a:t>Benefits</a:t>
            </a:r>
            <a:endParaRPr lang="cs-CZ" sz="2200" dirty="0"/>
          </a:p>
          <a:p>
            <a:pPr marL="457200" indent="-457200">
              <a:buFont typeface="Arial" panose="020B0604020202020204" pitchFamily="34" charset="0"/>
              <a:buChar char="•"/>
            </a:pPr>
            <a:r>
              <a:rPr lang="cs-CZ" sz="2200" dirty="0" err="1"/>
              <a:t>Educational</a:t>
            </a:r>
            <a:r>
              <a:rPr lang="cs-CZ" sz="2200" dirty="0"/>
              <a:t> and </a:t>
            </a:r>
            <a:r>
              <a:rPr lang="cs-CZ" sz="2200" dirty="0" err="1"/>
              <a:t>career</a:t>
            </a:r>
            <a:r>
              <a:rPr lang="cs-CZ" sz="2200" dirty="0"/>
              <a:t> </a:t>
            </a:r>
            <a:r>
              <a:rPr lang="cs-CZ" sz="2200" dirty="0" err="1"/>
              <a:t>benefits</a:t>
            </a:r>
            <a:endParaRPr lang="cs-CZ" sz="2200" dirty="0"/>
          </a:p>
          <a:p>
            <a:pPr marL="457200" indent="-457200">
              <a:buFont typeface="Arial" panose="020B0604020202020204" pitchFamily="34" charset="0"/>
              <a:buChar char="•"/>
            </a:pPr>
            <a:r>
              <a:rPr lang="cs-CZ" sz="2200" dirty="0" err="1"/>
              <a:t>Physical</a:t>
            </a:r>
            <a:r>
              <a:rPr lang="cs-CZ" sz="2200" dirty="0"/>
              <a:t> </a:t>
            </a:r>
            <a:r>
              <a:rPr lang="cs-CZ" sz="2200" dirty="0" err="1"/>
              <a:t>Benefits</a:t>
            </a:r>
            <a:endParaRPr lang="cs-CZ" sz="2200" dirty="0"/>
          </a:p>
          <a:p>
            <a:pPr marL="457200" indent="-457200">
              <a:buFont typeface="Arial" panose="020B0604020202020204" pitchFamily="34" charset="0"/>
              <a:buChar char="•"/>
            </a:pPr>
            <a:endParaRPr lang="cs-CZ" sz="2200" dirty="0"/>
          </a:p>
        </p:txBody>
      </p:sp>
    </p:spTree>
    <p:extLst>
      <p:ext uri="{BB962C8B-B14F-4D97-AF65-F5344CB8AC3E}">
        <p14:creationId xmlns:p14="http://schemas.microsoft.com/office/powerpoint/2010/main" val="3016905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E99DB007-E805-4944-98C2-14A545411AB9}"/>
              </a:ext>
            </a:extLst>
          </p:cNvPr>
          <p:cNvPicPr>
            <a:picLocks noChangeAspect="1"/>
          </p:cNvPicPr>
          <p:nvPr/>
        </p:nvPicPr>
        <p:blipFill>
          <a:blip r:embed="rId2"/>
          <a:stretch>
            <a:fillRect/>
          </a:stretch>
        </p:blipFill>
        <p:spPr>
          <a:xfrm>
            <a:off x="0" y="363629"/>
            <a:ext cx="9144000" cy="4416241"/>
          </a:xfrm>
          <a:prstGeom prst="rect">
            <a:avLst/>
          </a:prstGeom>
        </p:spPr>
      </p:pic>
      <p:sp>
        <p:nvSpPr>
          <p:cNvPr id="6" name="Nadpis 1">
            <a:extLst>
              <a:ext uri="{FF2B5EF4-FFF2-40B4-BE49-F238E27FC236}">
                <a16:creationId xmlns:a16="http://schemas.microsoft.com/office/drawing/2014/main" id="{AAB2D73C-ED6E-4CB5-A8B8-F4882E2DBB55}"/>
              </a:ext>
            </a:extLst>
          </p:cNvPr>
          <p:cNvSpPr>
            <a:spLocks noGrp="1"/>
          </p:cNvSpPr>
          <p:nvPr>
            <p:ph type="title"/>
          </p:nvPr>
        </p:nvSpPr>
        <p:spPr>
          <a:xfrm>
            <a:off x="2743200" y="133350"/>
            <a:ext cx="4315129" cy="369332"/>
          </a:xfrm>
        </p:spPr>
        <p:txBody>
          <a:bodyPr/>
          <a:lstStyle/>
          <a:p>
            <a:r>
              <a:rPr lang="cs-CZ" sz="2400" dirty="0" err="1">
                <a:solidFill>
                  <a:srgbClr val="00B050"/>
                </a:solidFill>
              </a:rPr>
              <a:t>Results</a:t>
            </a:r>
            <a:r>
              <a:rPr lang="cs-CZ" sz="2400" dirty="0">
                <a:solidFill>
                  <a:srgbClr val="00B050"/>
                </a:solidFill>
              </a:rPr>
              <a:t> – </a:t>
            </a:r>
            <a:r>
              <a:rPr lang="cs-CZ" sz="2400" dirty="0" err="1">
                <a:solidFill>
                  <a:srgbClr val="00B050"/>
                </a:solidFill>
              </a:rPr>
              <a:t>Esports</a:t>
            </a:r>
            <a:r>
              <a:rPr lang="cs-CZ" sz="2400" dirty="0">
                <a:solidFill>
                  <a:srgbClr val="00B050"/>
                </a:solidFill>
              </a:rPr>
              <a:t> </a:t>
            </a:r>
            <a:r>
              <a:rPr lang="cs-CZ" sz="2400" dirty="0" err="1">
                <a:solidFill>
                  <a:srgbClr val="00B050"/>
                </a:solidFill>
              </a:rPr>
              <a:t>benefits</a:t>
            </a:r>
            <a:endParaRPr lang="cs-CZ" sz="2400" dirty="0">
              <a:solidFill>
                <a:srgbClr val="00B050"/>
              </a:solidFill>
            </a:endParaRPr>
          </a:p>
        </p:txBody>
      </p:sp>
    </p:spTree>
    <p:extLst>
      <p:ext uri="{BB962C8B-B14F-4D97-AF65-F5344CB8AC3E}">
        <p14:creationId xmlns:p14="http://schemas.microsoft.com/office/powerpoint/2010/main" val="3342972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3043" y="528330"/>
            <a:ext cx="4515485" cy="443070"/>
          </a:xfrm>
          <a:prstGeom prst="rect">
            <a:avLst/>
          </a:prstGeom>
        </p:spPr>
        <p:txBody>
          <a:bodyPr vert="horz" wrap="square" lIns="0" tIns="12065" rIns="0" bIns="0" rtlCol="0">
            <a:spAutoFit/>
          </a:bodyPr>
          <a:lstStyle/>
          <a:p>
            <a:pPr marL="12700">
              <a:lnSpc>
                <a:spcPct val="100000"/>
              </a:lnSpc>
              <a:spcBef>
                <a:spcPts val="95"/>
              </a:spcBef>
            </a:pPr>
            <a:r>
              <a:rPr lang="cs-CZ" spc="-20" dirty="0" err="1">
                <a:solidFill>
                  <a:srgbClr val="00B050"/>
                </a:solidFill>
              </a:rPr>
              <a:t>Interpretation</a:t>
            </a:r>
            <a:r>
              <a:rPr lang="cs-CZ" spc="-20" dirty="0">
                <a:solidFill>
                  <a:srgbClr val="00B050"/>
                </a:solidFill>
              </a:rPr>
              <a:t> </a:t>
            </a:r>
            <a:r>
              <a:rPr lang="cs-CZ" spc="-20" dirty="0" err="1">
                <a:solidFill>
                  <a:srgbClr val="00B050"/>
                </a:solidFill>
              </a:rPr>
              <a:t>of</a:t>
            </a:r>
            <a:r>
              <a:rPr lang="cs-CZ" spc="-20" dirty="0">
                <a:solidFill>
                  <a:srgbClr val="00B050"/>
                </a:solidFill>
              </a:rPr>
              <a:t> </a:t>
            </a:r>
            <a:r>
              <a:rPr lang="cs-CZ" spc="-20" dirty="0" err="1">
                <a:solidFill>
                  <a:srgbClr val="00B050"/>
                </a:solidFill>
              </a:rPr>
              <a:t>results</a:t>
            </a:r>
            <a:endParaRPr lang="cs-CZ" spc="-80" dirty="0">
              <a:solidFill>
                <a:srgbClr val="00B050"/>
              </a:solidFill>
            </a:endParaRPr>
          </a:p>
        </p:txBody>
      </p:sp>
      <p:sp>
        <p:nvSpPr>
          <p:cNvPr id="33" name="TextovéPole 32">
            <a:extLst>
              <a:ext uri="{FF2B5EF4-FFF2-40B4-BE49-F238E27FC236}">
                <a16:creationId xmlns:a16="http://schemas.microsoft.com/office/drawing/2014/main" id="{0F5B141A-C1FC-47CB-9066-7618C7F0EBDE}"/>
              </a:ext>
            </a:extLst>
          </p:cNvPr>
          <p:cNvSpPr txBox="1"/>
          <p:nvPr/>
        </p:nvSpPr>
        <p:spPr>
          <a:xfrm>
            <a:off x="838200" y="1416318"/>
            <a:ext cx="6934200" cy="2031325"/>
          </a:xfrm>
          <a:prstGeom prst="rect">
            <a:avLst/>
          </a:prstGeom>
          <a:noFill/>
        </p:spPr>
        <p:txBody>
          <a:bodyPr wrap="square">
            <a:spAutoFit/>
          </a:bodyPr>
          <a:lstStyle/>
          <a:p>
            <a:pPr marL="285750" indent="-285750">
              <a:buFont typeface="Arial" panose="020B0604020202020204" pitchFamily="34" charset="0"/>
              <a:buChar char="•"/>
            </a:pPr>
            <a:r>
              <a:rPr lang="en-US" dirty="0"/>
              <a:t>General interpretation of results in the context of other evidence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Implications for practice, the field, and future research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Limits of the studies included in the research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a:t>Limits of the systematic review procedure</a:t>
            </a:r>
            <a:endParaRPr lang="cs-CZ"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Obdélník 9"/>
          <p:cNvSpPr/>
          <p:nvPr/>
        </p:nvSpPr>
        <p:spPr>
          <a:xfrm>
            <a:off x="533400" y="514350"/>
            <a:ext cx="8077200" cy="3785652"/>
          </a:xfrm>
          <a:prstGeom prst="rect">
            <a:avLst/>
          </a:prstGeom>
        </p:spPr>
        <p:txBody>
          <a:bodyPr wrap="square">
            <a:spAutoFit/>
          </a:bodyPr>
          <a:lstStyle/>
          <a:p>
            <a:r>
              <a:rPr lang="cs-CZ" sz="3000" b="1" i="0" dirty="0">
                <a:solidFill>
                  <a:srgbClr val="00B050"/>
                </a:solidFill>
                <a:effectLst/>
                <a:latin typeface="+mj-lt"/>
              </a:rPr>
              <a:t>Systematické </a:t>
            </a:r>
            <a:r>
              <a:rPr lang="cs-CZ" sz="3000" b="1" i="0" dirty="0" err="1">
                <a:solidFill>
                  <a:srgbClr val="00B050"/>
                </a:solidFill>
                <a:effectLst/>
                <a:latin typeface="+mj-lt"/>
              </a:rPr>
              <a:t>review</a:t>
            </a:r>
            <a:endParaRPr lang="cs-CZ" sz="3000" b="0" i="0" dirty="0">
              <a:solidFill>
                <a:srgbClr val="0D0D0D"/>
              </a:solidFill>
              <a:effectLst/>
              <a:latin typeface="+mj-lt"/>
            </a:endParaRPr>
          </a:p>
          <a:p>
            <a:pPr marL="342900" indent="-342900">
              <a:buFont typeface="Arial" panose="020B0604020202020204" pitchFamily="34" charset="0"/>
              <a:buChar char="•"/>
            </a:pPr>
            <a:r>
              <a:rPr lang="en-US" sz="3000" b="0" i="0" dirty="0">
                <a:solidFill>
                  <a:srgbClr val="0D0D0D"/>
                </a:solidFill>
                <a:effectLst/>
                <a:latin typeface="+mj-lt"/>
              </a:rPr>
              <a:t>type of literature review</a:t>
            </a:r>
          </a:p>
          <a:p>
            <a:pPr marL="342900" indent="-342900">
              <a:buFont typeface="Arial" panose="020B0604020202020204" pitchFamily="34" charset="0"/>
              <a:buChar char="•"/>
            </a:pPr>
            <a:r>
              <a:rPr lang="en-US" sz="3000" b="0" i="0" dirty="0">
                <a:solidFill>
                  <a:srgbClr val="0D0D0D"/>
                </a:solidFill>
                <a:effectLst/>
                <a:latin typeface="+mj-lt"/>
              </a:rPr>
              <a:t>uses methodologies to collect and evaluate all available scientific evidence that meets predetermined criteria in order to answer a specific research question.</a:t>
            </a:r>
          </a:p>
          <a:p>
            <a:pPr marL="342900" indent="-342900">
              <a:buFont typeface="Arial" panose="020B0604020202020204" pitchFamily="34" charset="0"/>
              <a:buChar char="•"/>
            </a:pPr>
            <a:r>
              <a:rPr lang="en-US" sz="3000" b="0" i="0" dirty="0">
                <a:solidFill>
                  <a:srgbClr val="0D0D0D"/>
                </a:solidFill>
                <a:effectLst/>
                <a:latin typeface="+mj-lt"/>
              </a:rPr>
              <a:t>The goal is to provide the most objective and comprehensive view of the topic.</a:t>
            </a:r>
            <a:endParaRPr lang="cs-CZ" sz="3000" b="0" i="0" dirty="0">
              <a:solidFill>
                <a:srgbClr val="0D0D0D"/>
              </a:solidFill>
              <a:effectLst/>
              <a:latin typeface="+mj-lt"/>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70627" y="209550"/>
            <a:ext cx="6616065" cy="452120"/>
          </a:xfrm>
          <a:prstGeom prst="rect">
            <a:avLst/>
          </a:prstGeom>
        </p:spPr>
        <p:txBody>
          <a:bodyPr vert="horz" wrap="square" lIns="0" tIns="12065" rIns="0" bIns="0" rtlCol="0">
            <a:spAutoFit/>
          </a:bodyPr>
          <a:lstStyle/>
          <a:p>
            <a:pPr marL="12700">
              <a:lnSpc>
                <a:spcPct val="100000"/>
              </a:lnSpc>
              <a:spcBef>
                <a:spcPts val="95"/>
              </a:spcBef>
            </a:pPr>
            <a:r>
              <a:rPr lang="cs-CZ" b="1" spc="-60" dirty="0" err="1">
                <a:solidFill>
                  <a:srgbClr val="00B050"/>
                </a:solidFill>
                <a:latin typeface="+mj-lt"/>
              </a:rPr>
              <a:t>Main</a:t>
            </a:r>
            <a:r>
              <a:rPr lang="cs-CZ" b="1" spc="-60" dirty="0">
                <a:solidFill>
                  <a:srgbClr val="00B050"/>
                </a:solidFill>
                <a:latin typeface="+mj-lt"/>
              </a:rPr>
              <a:t> </a:t>
            </a:r>
            <a:r>
              <a:rPr lang="cs-CZ" b="1" spc="-60" dirty="0" err="1">
                <a:solidFill>
                  <a:srgbClr val="00B050"/>
                </a:solidFill>
                <a:latin typeface="+mj-lt"/>
              </a:rPr>
              <a:t>steps</a:t>
            </a:r>
            <a:endParaRPr b="1" spc="-25" dirty="0">
              <a:solidFill>
                <a:srgbClr val="00B050"/>
              </a:solidFill>
              <a:latin typeface="+mj-lt"/>
            </a:endParaRPr>
          </a:p>
        </p:txBody>
      </p:sp>
      <p:sp>
        <p:nvSpPr>
          <p:cNvPr id="32" name="Obdélník 31"/>
          <p:cNvSpPr/>
          <p:nvPr/>
        </p:nvSpPr>
        <p:spPr>
          <a:xfrm>
            <a:off x="228600" y="666750"/>
            <a:ext cx="8763000" cy="4401205"/>
          </a:xfrm>
          <a:prstGeom prst="rect">
            <a:avLst/>
          </a:prstGeom>
        </p:spPr>
        <p:txBody>
          <a:bodyPr wrap="square">
            <a:spAutoFit/>
          </a:bodyPr>
          <a:lstStyle/>
          <a:p>
            <a:pPr marL="342900" indent="-342900">
              <a:buFont typeface="+mj-lt"/>
              <a:buAutoNum type="arabicPeriod"/>
            </a:pPr>
            <a:r>
              <a:rPr lang="en-US" sz="2000" i="0" dirty="0">
                <a:solidFill>
                  <a:srgbClr val="0D0D0D"/>
                </a:solidFill>
                <a:effectLst/>
                <a:latin typeface="+mj-lt"/>
              </a:rPr>
              <a:t>Question formulation – The definition of the research question that determines the objective of the review.</a:t>
            </a:r>
          </a:p>
          <a:p>
            <a:pPr marL="342900" indent="-342900">
              <a:buFont typeface="+mj-lt"/>
              <a:buAutoNum type="arabicPeriod"/>
            </a:pPr>
            <a:r>
              <a:rPr lang="en-US" sz="2000" i="0" dirty="0">
                <a:solidFill>
                  <a:srgbClr val="0D0D0D"/>
                </a:solidFill>
                <a:effectLst/>
                <a:latin typeface="+mj-lt"/>
              </a:rPr>
              <a:t>Protocol – Creation of a protocol that sets out the methodology of the review, including study inclusion criteria, search strategies and quality assessment methods.</a:t>
            </a:r>
          </a:p>
          <a:p>
            <a:pPr marL="342900" indent="-342900">
              <a:buFont typeface="+mj-lt"/>
              <a:buAutoNum type="arabicPeriod"/>
            </a:pPr>
            <a:r>
              <a:rPr lang="en-US" sz="2000" i="0" dirty="0">
                <a:solidFill>
                  <a:srgbClr val="0D0D0D"/>
                </a:solidFill>
                <a:effectLst/>
                <a:latin typeface="+mj-lt"/>
              </a:rPr>
              <a:t>Literature search – Systematic search for relevant literature in databases and other sources.</a:t>
            </a:r>
          </a:p>
          <a:p>
            <a:pPr marL="342900" indent="-342900">
              <a:buFont typeface="+mj-lt"/>
              <a:buAutoNum type="arabicPeriod"/>
            </a:pPr>
            <a:r>
              <a:rPr lang="en-US" sz="2000" i="0" dirty="0">
                <a:solidFill>
                  <a:srgbClr val="0D0D0D"/>
                </a:solidFill>
                <a:effectLst/>
                <a:latin typeface="+mj-lt"/>
              </a:rPr>
              <a:t>Study Selection – Selection of studies that meet predetermined criteria.</a:t>
            </a:r>
          </a:p>
          <a:p>
            <a:pPr marL="342900" indent="-342900">
              <a:buFont typeface="+mj-lt"/>
              <a:buAutoNum type="arabicPeriod"/>
            </a:pPr>
            <a:r>
              <a:rPr lang="en-US" sz="2000" i="0" dirty="0">
                <a:solidFill>
                  <a:srgbClr val="0D0D0D"/>
                </a:solidFill>
                <a:effectLst/>
                <a:latin typeface="+mj-lt"/>
              </a:rPr>
              <a:t>Data Extraction – Collection of data from selected studies.</a:t>
            </a:r>
          </a:p>
          <a:p>
            <a:pPr marL="342900" indent="-342900">
              <a:buFont typeface="+mj-lt"/>
              <a:buAutoNum type="arabicPeriod"/>
            </a:pPr>
            <a:r>
              <a:rPr lang="en-US" sz="2000" i="0" dirty="0">
                <a:solidFill>
                  <a:srgbClr val="0D0D0D"/>
                </a:solidFill>
                <a:effectLst/>
                <a:latin typeface="+mj-lt"/>
              </a:rPr>
              <a:t>Quality assessment – ​​Assessment of quality and bias in selected studies.</a:t>
            </a:r>
          </a:p>
          <a:p>
            <a:pPr marL="342900" indent="-342900">
              <a:buFont typeface="+mj-lt"/>
              <a:buAutoNum type="arabicPeriod"/>
            </a:pPr>
            <a:r>
              <a:rPr lang="en-US" sz="2000" i="0" dirty="0">
                <a:solidFill>
                  <a:srgbClr val="0D0D0D"/>
                </a:solidFill>
                <a:effectLst/>
                <a:latin typeface="+mj-lt"/>
              </a:rPr>
              <a:t>Data synthesis – Analysis and synthesis of the data obtained. In the case of a quantitative review, it may include a meta-analysis.</a:t>
            </a:r>
          </a:p>
          <a:p>
            <a:pPr marL="342900" indent="-342900">
              <a:buFont typeface="+mj-lt"/>
              <a:buAutoNum type="arabicPeriod"/>
            </a:pPr>
            <a:r>
              <a:rPr lang="en-US" sz="2000" i="0" dirty="0">
                <a:solidFill>
                  <a:srgbClr val="0D0D0D"/>
                </a:solidFill>
                <a:effectLst/>
                <a:latin typeface="+mj-lt"/>
              </a:rPr>
              <a:t>Conclusion - Evidence-based presentation of results, findings and recommendations</a:t>
            </a:r>
            <a:endParaRPr lang="cs-CZ" sz="2000" i="0" dirty="0">
              <a:solidFill>
                <a:srgbClr val="0D0D0D"/>
              </a:solidFill>
              <a:effectLst/>
              <a:latin typeface="+mj-lt"/>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Nadpis 11">
            <a:extLst>
              <a:ext uri="{FF2B5EF4-FFF2-40B4-BE49-F238E27FC236}">
                <a16:creationId xmlns:a16="http://schemas.microsoft.com/office/drawing/2014/main" id="{0EB233A0-82E2-4B63-9283-23FA5E0FB2E0}"/>
              </a:ext>
            </a:extLst>
          </p:cNvPr>
          <p:cNvSpPr>
            <a:spLocks noGrp="1"/>
          </p:cNvSpPr>
          <p:nvPr>
            <p:ph type="title"/>
          </p:nvPr>
        </p:nvSpPr>
        <p:spPr/>
        <p:txBody>
          <a:bodyPr/>
          <a:lstStyle/>
          <a:p>
            <a:endParaRPr lang="cs-CZ"/>
          </a:p>
        </p:txBody>
      </p:sp>
      <p:pic>
        <p:nvPicPr>
          <p:cNvPr id="14" name="Obrázek 13">
            <a:extLst>
              <a:ext uri="{FF2B5EF4-FFF2-40B4-BE49-F238E27FC236}">
                <a16:creationId xmlns:a16="http://schemas.microsoft.com/office/drawing/2014/main" id="{B0E2C017-643B-4794-BB4A-4FF71A10E4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7026" y="2266950"/>
            <a:ext cx="6276974" cy="3776103"/>
          </a:xfrm>
          <a:prstGeom prst="rect">
            <a:avLst/>
          </a:prstGeom>
        </p:spPr>
      </p:pic>
      <p:pic>
        <p:nvPicPr>
          <p:cNvPr id="16" name="Obrázek 15">
            <a:extLst>
              <a:ext uri="{FF2B5EF4-FFF2-40B4-BE49-F238E27FC236}">
                <a16:creationId xmlns:a16="http://schemas.microsoft.com/office/drawing/2014/main" id="{934A75E4-385A-405F-A22D-642AC33A8B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86" y="531196"/>
            <a:ext cx="6571614" cy="1912294"/>
          </a:xfrm>
          <a:prstGeom prst="rect">
            <a:avLst/>
          </a:prstGeom>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50755" y="528330"/>
            <a:ext cx="4050029" cy="452120"/>
          </a:xfrm>
          <a:prstGeom prst="rect">
            <a:avLst/>
          </a:prstGeom>
        </p:spPr>
        <p:txBody>
          <a:bodyPr vert="horz" wrap="square" lIns="0" tIns="12065" rIns="0" bIns="0" rtlCol="0">
            <a:spAutoFit/>
          </a:bodyPr>
          <a:lstStyle/>
          <a:p>
            <a:pPr marL="12700">
              <a:lnSpc>
                <a:spcPct val="100000"/>
              </a:lnSpc>
              <a:spcBef>
                <a:spcPts val="95"/>
              </a:spcBef>
            </a:pPr>
            <a:r>
              <a:rPr lang="cs-CZ" dirty="0">
                <a:solidFill>
                  <a:srgbClr val="00B050"/>
                </a:solidFill>
                <a:latin typeface="+mj-lt"/>
              </a:rPr>
              <a:t>PRISMA</a:t>
            </a:r>
            <a:endParaRPr dirty="0">
              <a:solidFill>
                <a:srgbClr val="00B050"/>
              </a:solidFill>
              <a:latin typeface="+mj-lt"/>
            </a:endParaRPr>
          </a:p>
        </p:txBody>
      </p:sp>
      <p:sp>
        <p:nvSpPr>
          <p:cNvPr id="12" name="TextovéPole 11">
            <a:extLst>
              <a:ext uri="{FF2B5EF4-FFF2-40B4-BE49-F238E27FC236}">
                <a16:creationId xmlns:a16="http://schemas.microsoft.com/office/drawing/2014/main" id="{B70A791E-D771-4D0F-B75F-0CDE6BC17D40}"/>
              </a:ext>
            </a:extLst>
          </p:cNvPr>
          <p:cNvSpPr txBox="1"/>
          <p:nvPr/>
        </p:nvSpPr>
        <p:spPr>
          <a:xfrm>
            <a:off x="304800" y="980450"/>
            <a:ext cx="8686800" cy="1477328"/>
          </a:xfrm>
          <a:prstGeom prst="rect">
            <a:avLst/>
          </a:prstGeom>
          <a:noFill/>
        </p:spPr>
        <p:txBody>
          <a:bodyPr wrap="square">
            <a:spAutoFit/>
          </a:bodyPr>
          <a:lstStyle/>
          <a:p>
            <a:pPr marL="285750" indent="-285750" algn="l">
              <a:buFont typeface="Arial" panose="020B0604020202020204" pitchFamily="34" charset="0"/>
              <a:buChar char="•"/>
            </a:pPr>
            <a:r>
              <a:rPr lang="en-US" b="0" i="0" dirty="0">
                <a:solidFill>
                  <a:srgbClr val="0D0D0D"/>
                </a:solidFill>
                <a:effectLst/>
                <a:latin typeface="+mj-lt"/>
              </a:rPr>
              <a:t>PRISMA (Preferred Reporting Items for Systematic Reviews and Meta-Analyses) is a methodological framework and set of guidelines designed to ensure transparency and quality in the processing of systematic reviews and meta-analyses.</a:t>
            </a:r>
          </a:p>
          <a:p>
            <a:pPr marL="285750" indent="-285750" algn="l">
              <a:buFont typeface="Arial" panose="020B0604020202020204" pitchFamily="34" charset="0"/>
              <a:buChar char="•"/>
            </a:pPr>
            <a:r>
              <a:rPr lang="en-US" b="0" i="0" dirty="0">
                <a:solidFill>
                  <a:srgbClr val="0D0D0D"/>
                </a:solidFill>
                <a:effectLst/>
                <a:latin typeface="+mj-lt"/>
              </a:rPr>
              <a:t>The purpose of PRISMA is to increase transparency and facilitate the critical evaluation and reproduction of systematic reviews and meta-analyses.</a:t>
            </a:r>
            <a:endParaRPr lang="cs-CZ" b="0" i="0" dirty="0">
              <a:solidFill>
                <a:srgbClr val="0D0D0D"/>
              </a:solidFill>
              <a:effectLst/>
              <a:latin typeface="+mj-lt"/>
            </a:endParaRPr>
          </a:p>
        </p:txBody>
      </p:sp>
      <p:sp>
        <p:nvSpPr>
          <p:cNvPr id="14" name="TextovéPole 13">
            <a:extLst>
              <a:ext uri="{FF2B5EF4-FFF2-40B4-BE49-F238E27FC236}">
                <a16:creationId xmlns:a16="http://schemas.microsoft.com/office/drawing/2014/main" id="{8B7C3341-0BB8-4262-A5AA-E08A586F72D7}"/>
              </a:ext>
            </a:extLst>
          </p:cNvPr>
          <p:cNvSpPr txBox="1"/>
          <p:nvPr/>
        </p:nvSpPr>
        <p:spPr>
          <a:xfrm>
            <a:off x="304800" y="3171915"/>
            <a:ext cx="8686800" cy="1477328"/>
          </a:xfrm>
          <a:prstGeom prst="rect">
            <a:avLst/>
          </a:prstGeom>
          <a:noFill/>
        </p:spPr>
        <p:txBody>
          <a:bodyPr wrap="square">
            <a:spAutoFit/>
          </a:bodyPr>
          <a:lstStyle/>
          <a:p>
            <a:pPr marL="285750" indent="-285750">
              <a:buFont typeface="Arial" panose="020B0604020202020204" pitchFamily="34" charset="0"/>
              <a:buChar char="•"/>
            </a:pPr>
            <a:r>
              <a:rPr lang="cs-CZ" b="1" dirty="0"/>
              <a:t>https://www.crd.york.ac.uk/prospero/</a:t>
            </a:r>
          </a:p>
          <a:p>
            <a:pPr marL="285750" indent="-285750">
              <a:buFont typeface="Arial" panose="020B0604020202020204" pitchFamily="34" charset="0"/>
              <a:buChar char="•"/>
            </a:pPr>
            <a:r>
              <a:rPr lang="en-US" dirty="0"/>
              <a:t>international database of prospectively registered systematic reviews of medical and social interventions. The goal is to provide transparency and help limit potential data selection bias that may occur if protocols and methodologies are modified during or after data collection.</a:t>
            </a:r>
            <a:endParaRPr lang="cs-CZ" dirty="0"/>
          </a:p>
        </p:txBody>
      </p:sp>
      <p:sp>
        <p:nvSpPr>
          <p:cNvPr id="15" name="object 2">
            <a:extLst>
              <a:ext uri="{FF2B5EF4-FFF2-40B4-BE49-F238E27FC236}">
                <a16:creationId xmlns:a16="http://schemas.microsoft.com/office/drawing/2014/main" id="{BF9C0365-5CE7-47BA-8AFA-4A8786037071}"/>
              </a:ext>
            </a:extLst>
          </p:cNvPr>
          <p:cNvSpPr txBox="1">
            <a:spLocks/>
          </p:cNvSpPr>
          <p:nvPr/>
        </p:nvSpPr>
        <p:spPr>
          <a:xfrm>
            <a:off x="2438400" y="2719795"/>
            <a:ext cx="4050029" cy="452120"/>
          </a:xfrm>
          <a:prstGeom prst="rect">
            <a:avLst/>
          </a:prstGeom>
        </p:spPr>
        <p:txBody>
          <a:bodyPr vert="horz" wrap="square" lIns="0" tIns="12065" rIns="0" bIns="0" rtlCol="0">
            <a:spAutoFit/>
          </a:bodyPr>
          <a:lstStyle>
            <a:lvl1pPr>
              <a:defRPr sz="2800" b="0" i="0">
                <a:solidFill>
                  <a:schemeClr val="tx1"/>
                </a:solidFill>
                <a:latin typeface="Times New Roman"/>
                <a:ea typeface="+mj-ea"/>
                <a:cs typeface="Times New Roman"/>
              </a:defRPr>
            </a:lvl1pPr>
          </a:lstStyle>
          <a:p>
            <a:pPr marL="12700">
              <a:spcBef>
                <a:spcPts val="95"/>
              </a:spcBef>
            </a:pPr>
            <a:r>
              <a:rPr lang="cs-CZ" kern="0" dirty="0">
                <a:solidFill>
                  <a:srgbClr val="00B050"/>
                </a:solidFill>
                <a:latin typeface="+mj-lt"/>
              </a:rPr>
              <a:t>PROSPERO</a:t>
            </a: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688FFCE5-AB85-4F02-AC6F-2C505E4DC1EF}"/>
              </a:ext>
            </a:extLst>
          </p:cNvPr>
          <p:cNvSpPr txBox="1"/>
          <p:nvPr/>
        </p:nvSpPr>
        <p:spPr>
          <a:xfrm>
            <a:off x="76200" y="819150"/>
            <a:ext cx="8839200" cy="4247317"/>
          </a:xfrm>
          <a:prstGeom prst="rect">
            <a:avLst/>
          </a:prstGeom>
          <a:noFill/>
        </p:spPr>
        <p:txBody>
          <a:bodyPr wrap="square">
            <a:spAutoFit/>
          </a:bodyPr>
          <a:lstStyle/>
          <a:p>
            <a:pPr algn="l"/>
            <a:r>
              <a:rPr lang="en-US" b="1" i="0" dirty="0">
                <a:solidFill>
                  <a:srgbClr val="00B050"/>
                </a:solidFill>
                <a:effectLst/>
                <a:latin typeface="+mj-lt"/>
              </a:rPr>
              <a:t>PICO and PECO - to facilitate the structuring and formulation of research questions, </a:t>
            </a:r>
            <a:r>
              <a:rPr lang="en-US" i="0" dirty="0">
                <a:effectLst/>
                <a:latin typeface="+mj-lt"/>
              </a:rPr>
              <a:t>especially in the field of health and ecology, which is key to the design of systematic reviews and guidelines. These criteria help define clear and specific parameters that a research study should meet.</a:t>
            </a:r>
            <a:endParaRPr lang="cs-CZ" i="0" dirty="0">
              <a:effectLst/>
              <a:latin typeface="+mj-lt"/>
            </a:endParaRPr>
          </a:p>
          <a:p>
            <a:pPr algn="l"/>
            <a:r>
              <a:rPr lang="cs-CZ" b="1" i="0" dirty="0">
                <a:solidFill>
                  <a:srgbClr val="FF0000"/>
                </a:solidFill>
                <a:effectLst/>
                <a:latin typeface="+mj-lt"/>
              </a:rPr>
              <a:t>PICO</a:t>
            </a:r>
          </a:p>
          <a:p>
            <a:pPr algn="l">
              <a:buFont typeface="Arial" panose="020B0604020202020204" pitchFamily="34" charset="0"/>
              <a:buChar char="•"/>
            </a:pPr>
            <a:r>
              <a:rPr lang="cs-CZ" b="1" i="0" dirty="0">
                <a:solidFill>
                  <a:srgbClr val="0D0D0D"/>
                </a:solidFill>
                <a:effectLst/>
                <a:latin typeface="+mj-lt"/>
              </a:rPr>
              <a:t>P (</a:t>
            </a:r>
            <a:r>
              <a:rPr lang="cs-CZ" b="1" i="0" dirty="0" err="1">
                <a:solidFill>
                  <a:srgbClr val="0D0D0D"/>
                </a:solidFill>
                <a:effectLst/>
                <a:latin typeface="+mj-lt"/>
              </a:rPr>
              <a:t>Population</a:t>
            </a:r>
            <a:r>
              <a:rPr lang="cs-CZ" b="1" i="0" dirty="0">
                <a:solidFill>
                  <a:srgbClr val="0D0D0D"/>
                </a:solidFill>
                <a:effectLst/>
                <a:latin typeface="+mj-lt"/>
              </a:rPr>
              <a:t>)</a:t>
            </a:r>
            <a:r>
              <a:rPr lang="cs-CZ" b="0" i="0" dirty="0">
                <a:solidFill>
                  <a:srgbClr val="0D0D0D"/>
                </a:solidFill>
                <a:effectLst/>
                <a:latin typeface="+mj-lt"/>
              </a:rPr>
              <a:t>: </a:t>
            </a:r>
            <a:r>
              <a:rPr lang="en-US" b="0" i="0" dirty="0">
                <a:solidFill>
                  <a:srgbClr val="0D0D0D"/>
                </a:solidFill>
                <a:effectLst/>
                <a:latin typeface="+mj-lt"/>
              </a:rPr>
              <a:t>The population or patients that the study focuses on. It defines who the study participants are</a:t>
            </a:r>
            <a:r>
              <a:rPr lang="cs-CZ" b="0" i="0" dirty="0">
                <a:solidFill>
                  <a:srgbClr val="0D0D0D"/>
                </a:solidFill>
                <a:effectLst/>
                <a:latin typeface="+mj-lt"/>
              </a:rPr>
              <a:t>.</a:t>
            </a:r>
          </a:p>
          <a:p>
            <a:pPr algn="l">
              <a:buFont typeface="Arial" panose="020B0604020202020204" pitchFamily="34" charset="0"/>
              <a:buChar char="•"/>
            </a:pPr>
            <a:r>
              <a:rPr lang="cs-CZ" b="1" i="0" dirty="0">
                <a:solidFill>
                  <a:srgbClr val="0D0D0D"/>
                </a:solidFill>
                <a:effectLst/>
                <a:latin typeface="+mj-lt"/>
              </a:rPr>
              <a:t>I (</a:t>
            </a:r>
            <a:r>
              <a:rPr lang="cs-CZ" b="1" i="0" dirty="0" err="1">
                <a:solidFill>
                  <a:srgbClr val="0D0D0D"/>
                </a:solidFill>
                <a:effectLst/>
                <a:latin typeface="+mj-lt"/>
              </a:rPr>
              <a:t>Intervention</a:t>
            </a:r>
            <a:r>
              <a:rPr lang="cs-CZ" b="1" i="0" dirty="0">
                <a:solidFill>
                  <a:srgbClr val="0D0D0D"/>
                </a:solidFill>
                <a:effectLst/>
                <a:latin typeface="+mj-lt"/>
              </a:rPr>
              <a:t>)</a:t>
            </a:r>
            <a:r>
              <a:rPr lang="cs-CZ" b="0" i="0" dirty="0">
                <a:solidFill>
                  <a:srgbClr val="0D0D0D"/>
                </a:solidFill>
                <a:effectLst/>
                <a:latin typeface="+mj-lt"/>
              </a:rPr>
              <a:t>: </a:t>
            </a:r>
            <a:r>
              <a:rPr lang="en-US" b="0" i="0" dirty="0">
                <a:solidFill>
                  <a:srgbClr val="0D0D0D"/>
                </a:solidFill>
                <a:effectLst/>
                <a:latin typeface="+mj-lt"/>
              </a:rPr>
              <a:t>The intervention being investigated. This can be a medical procedure, drug, diagnostic test or other medical intervention.</a:t>
            </a:r>
            <a:endParaRPr lang="cs-CZ" b="0" i="0" dirty="0">
              <a:solidFill>
                <a:srgbClr val="0D0D0D"/>
              </a:solidFill>
              <a:effectLst/>
              <a:latin typeface="+mj-lt"/>
            </a:endParaRPr>
          </a:p>
          <a:p>
            <a:pPr algn="l">
              <a:buFont typeface="Arial" panose="020B0604020202020204" pitchFamily="34" charset="0"/>
              <a:buChar char="•"/>
            </a:pPr>
            <a:r>
              <a:rPr lang="cs-CZ" b="1" i="0" dirty="0">
                <a:solidFill>
                  <a:srgbClr val="0D0D0D"/>
                </a:solidFill>
                <a:effectLst/>
                <a:latin typeface="+mj-lt"/>
              </a:rPr>
              <a:t>C (</a:t>
            </a:r>
            <a:r>
              <a:rPr lang="cs-CZ" b="1" i="0" dirty="0" err="1">
                <a:solidFill>
                  <a:srgbClr val="0D0D0D"/>
                </a:solidFill>
                <a:effectLst/>
                <a:latin typeface="+mj-lt"/>
              </a:rPr>
              <a:t>Comparison</a:t>
            </a:r>
            <a:r>
              <a:rPr lang="cs-CZ" b="1" i="0" dirty="0">
                <a:solidFill>
                  <a:srgbClr val="0D0D0D"/>
                </a:solidFill>
                <a:effectLst/>
                <a:latin typeface="+mj-lt"/>
              </a:rPr>
              <a:t>)</a:t>
            </a:r>
            <a:r>
              <a:rPr lang="cs-CZ" b="0" i="0" dirty="0">
                <a:solidFill>
                  <a:srgbClr val="0D0D0D"/>
                </a:solidFill>
                <a:effectLst/>
                <a:latin typeface="+mj-lt"/>
              </a:rPr>
              <a:t>: </a:t>
            </a:r>
            <a:r>
              <a:rPr lang="en-US" b="0" i="0" dirty="0">
                <a:solidFill>
                  <a:srgbClr val="0D0D0D"/>
                </a:solidFill>
                <a:effectLst/>
                <a:latin typeface="+mj-lt"/>
              </a:rPr>
              <a:t>A comparison or control group that is used to compare the effects of an intervention</a:t>
            </a:r>
            <a:r>
              <a:rPr lang="cs-CZ" b="0" i="0" dirty="0">
                <a:solidFill>
                  <a:srgbClr val="0D0D0D"/>
                </a:solidFill>
                <a:effectLst/>
                <a:latin typeface="+mj-lt"/>
              </a:rPr>
              <a:t>.</a:t>
            </a:r>
          </a:p>
          <a:p>
            <a:pPr algn="l">
              <a:buFont typeface="Arial" panose="020B0604020202020204" pitchFamily="34" charset="0"/>
              <a:buChar char="•"/>
            </a:pPr>
            <a:r>
              <a:rPr lang="cs-CZ" b="1" i="0" dirty="0">
                <a:solidFill>
                  <a:srgbClr val="0D0D0D"/>
                </a:solidFill>
                <a:effectLst/>
                <a:latin typeface="+mj-lt"/>
              </a:rPr>
              <a:t>O (</a:t>
            </a:r>
            <a:r>
              <a:rPr lang="cs-CZ" b="1" i="0" dirty="0" err="1">
                <a:solidFill>
                  <a:srgbClr val="0D0D0D"/>
                </a:solidFill>
                <a:effectLst/>
                <a:latin typeface="+mj-lt"/>
              </a:rPr>
              <a:t>Outcome</a:t>
            </a:r>
            <a:r>
              <a:rPr lang="cs-CZ" b="1" i="0" dirty="0">
                <a:solidFill>
                  <a:srgbClr val="0D0D0D"/>
                </a:solidFill>
                <a:effectLst/>
                <a:latin typeface="+mj-lt"/>
              </a:rPr>
              <a:t>)</a:t>
            </a:r>
            <a:r>
              <a:rPr lang="cs-CZ" b="0" i="0" dirty="0">
                <a:solidFill>
                  <a:srgbClr val="0D0D0D"/>
                </a:solidFill>
                <a:effectLst/>
                <a:latin typeface="+mj-lt"/>
              </a:rPr>
              <a:t>: </a:t>
            </a:r>
            <a:r>
              <a:rPr lang="en-US" b="0" i="0" dirty="0">
                <a:solidFill>
                  <a:srgbClr val="0D0D0D"/>
                </a:solidFill>
                <a:effectLst/>
                <a:latin typeface="+mj-lt"/>
              </a:rPr>
              <a:t>The outcome or consequence that is measured and investigated in the study.</a:t>
            </a:r>
            <a:endParaRPr lang="cs-CZ" b="0" i="0" dirty="0">
              <a:solidFill>
                <a:srgbClr val="0D0D0D"/>
              </a:solidFill>
              <a:effectLst/>
              <a:latin typeface="+mj-lt"/>
            </a:endParaRPr>
          </a:p>
          <a:p>
            <a:pPr algn="l"/>
            <a:endParaRPr lang="cs-CZ" b="1" i="0" dirty="0">
              <a:solidFill>
                <a:srgbClr val="FF0000"/>
              </a:solidFill>
              <a:effectLst/>
              <a:latin typeface="+mj-lt"/>
            </a:endParaRPr>
          </a:p>
          <a:p>
            <a:pPr algn="l"/>
            <a:r>
              <a:rPr lang="cs-CZ" b="1" i="0" dirty="0">
                <a:solidFill>
                  <a:srgbClr val="FF0000"/>
                </a:solidFill>
                <a:effectLst/>
                <a:latin typeface="+mj-lt"/>
              </a:rPr>
              <a:t>PECO</a:t>
            </a:r>
          </a:p>
          <a:p>
            <a:pPr algn="l">
              <a:buFont typeface="Arial" panose="020B0604020202020204" pitchFamily="34" charset="0"/>
              <a:buChar char="•"/>
            </a:pPr>
            <a:r>
              <a:rPr lang="cs-CZ" b="1" i="0" dirty="0">
                <a:solidFill>
                  <a:srgbClr val="0D0D0D"/>
                </a:solidFill>
                <a:effectLst/>
                <a:latin typeface="+mj-lt"/>
              </a:rPr>
              <a:t>E (</a:t>
            </a:r>
            <a:r>
              <a:rPr lang="cs-CZ" b="1" i="0" dirty="0" err="1">
                <a:solidFill>
                  <a:srgbClr val="0D0D0D"/>
                </a:solidFill>
                <a:effectLst/>
                <a:latin typeface="+mj-lt"/>
              </a:rPr>
              <a:t>Exposure</a:t>
            </a:r>
            <a:r>
              <a:rPr lang="cs-CZ" b="1" i="0" dirty="0">
                <a:solidFill>
                  <a:srgbClr val="0D0D0D"/>
                </a:solidFill>
                <a:effectLst/>
                <a:latin typeface="+mj-lt"/>
              </a:rPr>
              <a:t>)</a:t>
            </a:r>
            <a:r>
              <a:rPr lang="cs-CZ" b="0" i="0" dirty="0">
                <a:solidFill>
                  <a:srgbClr val="0D0D0D"/>
                </a:solidFill>
                <a:effectLst/>
                <a:latin typeface="+mj-lt"/>
              </a:rPr>
              <a:t>: </a:t>
            </a:r>
            <a:r>
              <a:rPr lang="en-US" b="0" i="0" dirty="0">
                <a:solidFill>
                  <a:srgbClr val="0D0D0D"/>
                </a:solidFill>
                <a:effectLst/>
                <a:latin typeface="+mj-lt"/>
              </a:rPr>
              <a:t>Exposure or factor to which organisms are exposed.</a:t>
            </a:r>
            <a:endParaRPr lang="cs-CZ" b="0" i="0" dirty="0">
              <a:solidFill>
                <a:srgbClr val="0D0D0D"/>
              </a:solidFill>
              <a:effectLst/>
              <a:latin typeface="+mj-lt"/>
            </a:endParaRPr>
          </a:p>
        </p:txBody>
      </p:sp>
      <p:sp>
        <p:nvSpPr>
          <p:cNvPr id="6" name="object 2">
            <a:extLst>
              <a:ext uri="{FF2B5EF4-FFF2-40B4-BE49-F238E27FC236}">
                <a16:creationId xmlns:a16="http://schemas.microsoft.com/office/drawing/2014/main" id="{5AFEAB52-93D6-4F9E-96FB-C0E70CA65433}"/>
              </a:ext>
            </a:extLst>
          </p:cNvPr>
          <p:cNvSpPr txBox="1">
            <a:spLocks noGrp="1"/>
          </p:cNvSpPr>
          <p:nvPr>
            <p:ph type="title"/>
          </p:nvPr>
        </p:nvSpPr>
        <p:spPr>
          <a:xfrm>
            <a:off x="2470785" y="209550"/>
            <a:ext cx="4050029" cy="452120"/>
          </a:xfrm>
          <a:prstGeom prst="rect">
            <a:avLst/>
          </a:prstGeom>
        </p:spPr>
        <p:txBody>
          <a:bodyPr vert="horz" wrap="square" lIns="0" tIns="12065" rIns="0" bIns="0" rtlCol="0">
            <a:spAutoFit/>
          </a:bodyPr>
          <a:lstStyle/>
          <a:p>
            <a:pPr marL="12700">
              <a:lnSpc>
                <a:spcPct val="100000"/>
              </a:lnSpc>
              <a:spcBef>
                <a:spcPts val="95"/>
              </a:spcBef>
            </a:pPr>
            <a:r>
              <a:rPr lang="cs-CZ" b="1" dirty="0">
                <a:solidFill>
                  <a:srgbClr val="00B050"/>
                </a:solidFill>
                <a:latin typeface="+mj-lt"/>
              </a:rPr>
              <a:t>PICO a PECO</a:t>
            </a:r>
            <a:endParaRPr b="1" dirty="0">
              <a:solidFill>
                <a:srgbClr val="00B050"/>
              </a:solidFill>
              <a:latin typeface="+mj-lt"/>
            </a:endParaRPr>
          </a:p>
        </p:txBody>
      </p:sp>
    </p:spTree>
    <p:extLst>
      <p:ext uri="{BB962C8B-B14F-4D97-AF65-F5344CB8AC3E}">
        <p14:creationId xmlns:p14="http://schemas.microsoft.com/office/powerpoint/2010/main" val="2425031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2FCEA159-48DC-42B7-B416-EF5DAFC1D052}"/>
              </a:ext>
            </a:extLst>
          </p:cNvPr>
          <p:cNvSpPr txBox="1"/>
          <p:nvPr/>
        </p:nvSpPr>
        <p:spPr>
          <a:xfrm>
            <a:off x="76200" y="678924"/>
            <a:ext cx="6629400" cy="3662541"/>
          </a:xfrm>
          <a:prstGeom prst="rect">
            <a:avLst/>
          </a:prstGeom>
          <a:noFill/>
        </p:spPr>
        <p:txBody>
          <a:bodyPr wrap="square">
            <a:spAutoFit/>
          </a:bodyPr>
          <a:lstStyle/>
          <a:p>
            <a:pPr algn="just"/>
            <a:r>
              <a:rPr lang="en-AU" sz="2000" dirty="0">
                <a:solidFill>
                  <a:srgbClr val="FF0000"/>
                </a:solidFill>
                <a:effectLst/>
                <a:latin typeface="+mj-lt"/>
                <a:ea typeface="Times New Roman" panose="02020603050405020304" pitchFamily="18" charset="0"/>
              </a:rPr>
              <a:t>Stress response of professional esports players in live stage events: a systematic review </a:t>
            </a:r>
            <a:endParaRPr lang="cs-CZ" sz="2000" b="1" dirty="0">
              <a:solidFill>
                <a:srgbClr val="FF0000"/>
              </a:solidFill>
              <a:effectLst/>
              <a:latin typeface="+mj-lt"/>
              <a:ea typeface="Times New Roman" panose="02020603050405020304" pitchFamily="18" charset="0"/>
              <a:cs typeface="Times New Roman" panose="02020603050405020304" pitchFamily="18" charset="0"/>
            </a:endParaRPr>
          </a:p>
          <a:p>
            <a:pPr algn="just"/>
            <a:endParaRPr lang="cs-CZ" sz="1600" b="1" dirty="0">
              <a:solidFill>
                <a:srgbClr val="000000"/>
              </a:solidFill>
              <a:effectLst/>
              <a:latin typeface="+mj-lt"/>
              <a:ea typeface="Times New Roman" panose="02020603050405020304" pitchFamily="18" charset="0"/>
              <a:cs typeface="Times New Roman" panose="02020603050405020304" pitchFamily="18" charset="0"/>
            </a:endParaRPr>
          </a:p>
          <a:p>
            <a:pPr algn="just"/>
            <a:r>
              <a:rPr lang="en-AU" sz="1600" b="1" dirty="0">
                <a:solidFill>
                  <a:srgbClr val="000000"/>
                </a:solidFill>
                <a:effectLst/>
                <a:latin typeface="+mj-lt"/>
                <a:ea typeface="Times New Roman" panose="02020603050405020304" pitchFamily="18" charset="0"/>
                <a:cs typeface="Times New Roman" panose="02020603050405020304" pitchFamily="18" charset="0"/>
              </a:rPr>
              <a:t>Participants/population</a:t>
            </a:r>
            <a:endParaRPr lang="cs-CZ" sz="1600" dirty="0">
              <a:effectLst/>
              <a:latin typeface="+mj-lt"/>
              <a:ea typeface="Calibri" panose="020F0502020204030204" pitchFamily="34" charset="0"/>
              <a:cs typeface="Times New Roman" panose="02020603050405020304" pitchFamily="18" charset="0"/>
            </a:endParaRPr>
          </a:p>
          <a:p>
            <a:pPr algn="just"/>
            <a:r>
              <a:rPr lang="en-AU" sz="1600" dirty="0">
                <a:solidFill>
                  <a:srgbClr val="000000"/>
                </a:solidFill>
                <a:effectLst/>
                <a:latin typeface="+mj-lt"/>
                <a:ea typeface="Times New Roman" panose="02020603050405020304" pitchFamily="18" charset="0"/>
                <a:cs typeface="Times New Roman" panose="02020603050405020304" pitchFamily="18" charset="0"/>
              </a:rPr>
              <a:t>Esports professional and active participants in Esports live stage competitions.</a:t>
            </a:r>
            <a:endParaRPr lang="cs-CZ" sz="1600" dirty="0">
              <a:effectLst/>
              <a:latin typeface="+mj-lt"/>
              <a:ea typeface="Calibri" panose="020F0502020204030204" pitchFamily="34" charset="0"/>
              <a:cs typeface="Times New Roman" panose="02020603050405020304" pitchFamily="18" charset="0"/>
            </a:endParaRPr>
          </a:p>
          <a:p>
            <a:pPr algn="just"/>
            <a:r>
              <a:rPr lang="en-AU" sz="1600" b="1" dirty="0">
                <a:solidFill>
                  <a:srgbClr val="000000"/>
                </a:solidFill>
                <a:effectLst/>
                <a:latin typeface="+mj-lt"/>
                <a:ea typeface="Times New Roman" panose="02020603050405020304" pitchFamily="18" charset="0"/>
                <a:cs typeface="Times New Roman" panose="02020603050405020304" pitchFamily="18" charset="0"/>
              </a:rPr>
              <a:t>Intervention (s) exposure (s)</a:t>
            </a:r>
            <a:endParaRPr lang="cs-CZ" sz="1600" dirty="0">
              <a:effectLst/>
              <a:latin typeface="+mj-lt"/>
              <a:ea typeface="Calibri" panose="020F0502020204030204" pitchFamily="34" charset="0"/>
              <a:cs typeface="Times New Roman" panose="02020603050405020304" pitchFamily="18" charset="0"/>
            </a:endParaRPr>
          </a:p>
          <a:p>
            <a:pPr algn="just"/>
            <a:r>
              <a:rPr lang="en-AU" sz="1600" dirty="0">
                <a:solidFill>
                  <a:srgbClr val="000000"/>
                </a:solidFill>
                <a:effectLst/>
                <a:latin typeface="+mj-lt"/>
                <a:ea typeface="Times New Roman" panose="02020603050405020304" pitchFamily="18" charset="0"/>
                <a:cs typeface="Times New Roman" panose="02020603050405020304" pitchFamily="18" charset="0"/>
              </a:rPr>
              <a:t>Studies dealing with physiological, psychological and mental stress in Esports.</a:t>
            </a:r>
            <a:endParaRPr lang="cs-CZ" sz="1600" dirty="0">
              <a:effectLst/>
              <a:latin typeface="+mj-lt"/>
              <a:ea typeface="Calibri" panose="020F0502020204030204" pitchFamily="34" charset="0"/>
              <a:cs typeface="Times New Roman" panose="02020603050405020304" pitchFamily="18" charset="0"/>
            </a:endParaRPr>
          </a:p>
          <a:p>
            <a:pPr algn="just"/>
            <a:r>
              <a:rPr lang="en-AU" sz="1600" b="1" dirty="0">
                <a:solidFill>
                  <a:srgbClr val="000000"/>
                </a:solidFill>
                <a:effectLst/>
                <a:latin typeface="+mj-lt"/>
                <a:ea typeface="Times New Roman" panose="02020603050405020304" pitchFamily="18" charset="0"/>
                <a:cs typeface="Times New Roman" panose="02020603050405020304" pitchFamily="18" charset="0"/>
              </a:rPr>
              <a:t>Comparator (s) control</a:t>
            </a:r>
            <a:endParaRPr lang="cs-CZ" sz="1600" dirty="0">
              <a:effectLst/>
              <a:latin typeface="+mj-lt"/>
              <a:ea typeface="Calibri" panose="020F0502020204030204" pitchFamily="34" charset="0"/>
              <a:cs typeface="Times New Roman" panose="02020603050405020304" pitchFamily="18" charset="0"/>
            </a:endParaRPr>
          </a:p>
          <a:p>
            <a:pPr algn="just"/>
            <a:r>
              <a:rPr lang="en-AU" sz="1600" dirty="0">
                <a:solidFill>
                  <a:srgbClr val="000000"/>
                </a:solidFill>
                <a:effectLst/>
                <a:latin typeface="+mj-lt"/>
                <a:ea typeface="Times New Roman" panose="02020603050405020304" pitchFamily="18" charset="0"/>
                <a:cs typeface="Times New Roman" panose="02020603050405020304" pitchFamily="18" charset="0"/>
              </a:rPr>
              <a:t>A study comparing the degree of stress in professional Esports athletes compared to another part of the population. </a:t>
            </a:r>
            <a:endParaRPr lang="cs-CZ" sz="1600" dirty="0">
              <a:effectLst/>
              <a:latin typeface="+mj-lt"/>
              <a:ea typeface="Calibri" panose="020F0502020204030204" pitchFamily="34" charset="0"/>
              <a:cs typeface="Times New Roman" panose="02020603050405020304" pitchFamily="18" charset="0"/>
            </a:endParaRPr>
          </a:p>
          <a:p>
            <a:pPr algn="just"/>
            <a:r>
              <a:rPr lang="en-AU" sz="1600" b="1" dirty="0">
                <a:solidFill>
                  <a:srgbClr val="000000"/>
                </a:solidFill>
                <a:effectLst/>
                <a:latin typeface="+mj-lt"/>
                <a:ea typeface="Times New Roman" panose="02020603050405020304" pitchFamily="18" charset="0"/>
                <a:cs typeface="Times New Roman" panose="02020603050405020304" pitchFamily="18" charset="0"/>
              </a:rPr>
              <a:t>Outcome (s)</a:t>
            </a:r>
            <a:endParaRPr lang="cs-CZ" sz="1600" dirty="0">
              <a:effectLst/>
              <a:latin typeface="+mj-lt"/>
              <a:ea typeface="Calibri" panose="020F0502020204030204" pitchFamily="34" charset="0"/>
              <a:cs typeface="Times New Roman" panose="02020603050405020304" pitchFamily="18" charset="0"/>
            </a:endParaRPr>
          </a:p>
          <a:p>
            <a:pPr algn="just"/>
            <a:r>
              <a:rPr lang="en-AU" sz="1600" i="1" dirty="0">
                <a:solidFill>
                  <a:srgbClr val="000000"/>
                </a:solidFill>
                <a:effectLst/>
                <a:latin typeface="+mj-lt"/>
                <a:ea typeface="Times New Roman" panose="02020603050405020304" pitchFamily="18" charset="0"/>
                <a:cs typeface="Times New Roman" panose="02020603050405020304" pitchFamily="18" charset="0"/>
              </a:rPr>
              <a:t>Main outcomes</a:t>
            </a:r>
            <a:r>
              <a:rPr lang="cs-CZ" sz="1600" i="1" dirty="0">
                <a:solidFill>
                  <a:srgbClr val="000000"/>
                </a:solidFill>
                <a:effectLst/>
                <a:latin typeface="+mj-lt"/>
                <a:ea typeface="Times New Roman" panose="02020603050405020304" pitchFamily="18" charset="0"/>
                <a:cs typeface="Times New Roman" panose="02020603050405020304" pitchFamily="18" charset="0"/>
              </a:rPr>
              <a:t> - </a:t>
            </a:r>
            <a:r>
              <a:rPr lang="en-AU" sz="1600" dirty="0">
                <a:solidFill>
                  <a:srgbClr val="333333"/>
                </a:solidFill>
                <a:effectLst/>
                <a:latin typeface="+mj-lt"/>
                <a:ea typeface="Times New Roman" panose="02020603050405020304" pitchFamily="18" charset="0"/>
                <a:cs typeface="Times New Roman" panose="02020603050405020304" pitchFamily="18" charset="0"/>
              </a:rPr>
              <a:t>The main directions of stress research in Esports. The effects of stress on the health of athletes in Esports.</a:t>
            </a:r>
            <a:endParaRPr lang="cs-CZ" sz="1600" dirty="0">
              <a:effectLst/>
              <a:latin typeface="+mj-lt"/>
              <a:ea typeface="Calibri" panose="020F0502020204030204" pitchFamily="34" charset="0"/>
              <a:cs typeface="Times New Roman" panose="02020603050405020304" pitchFamily="18" charset="0"/>
            </a:endParaRPr>
          </a:p>
          <a:p>
            <a:pPr algn="just"/>
            <a:r>
              <a:rPr lang="en-AU" sz="1600" i="1" dirty="0">
                <a:solidFill>
                  <a:srgbClr val="000000"/>
                </a:solidFill>
                <a:effectLst/>
                <a:latin typeface="+mj-lt"/>
                <a:ea typeface="Times New Roman" panose="02020603050405020304" pitchFamily="18" charset="0"/>
                <a:cs typeface="Times New Roman" panose="02020603050405020304" pitchFamily="18" charset="0"/>
              </a:rPr>
              <a:t>Additional outcomes</a:t>
            </a:r>
            <a:r>
              <a:rPr lang="cs-CZ" sz="1600" i="1" dirty="0">
                <a:solidFill>
                  <a:srgbClr val="000000"/>
                </a:solidFill>
                <a:effectLst/>
                <a:latin typeface="+mj-lt"/>
                <a:ea typeface="Times New Roman" panose="02020603050405020304" pitchFamily="18" charset="0"/>
                <a:cs typeface="Times New Roman" panose="02020603050405020304" pitchFamily="18" charset="0"/>
              </a:rPr>
              <a:t> - </a:t>
            </a:r>
            <a:r>
              <a:rPr lang="en-AU" sz="1600" dirty="0">
                <a:solidFill>
                  <a:srgbClr val="000000"/>
                </a:solidFill>
                <a:effectLst/>
                <a:latin typeface="+mj-lt"/>
                <a:ea typeface="Times New Roman" panose="02020603050405020304" pitchFamily="18" charset="0"/>
                <a:cs typeface="Times New Roman" panose="02020603050405020304" pitchFamily="18" charset="0"/>
              </a:rPr>
              <a:t>Missing research directions</a:t>
            </a:r>
            <a:endParaRPr lang="cs-CZ" sz="1600" dirty="0">
              <a:effectLst/>
              <a:latin typeface="+mj-lt"/>
              <a:ea typeface="Calibri" panose="020F0502020204030204" pitchFamily="34" charset="0"/>
              <a:cs typeface="Times New Roman" panose="02020603050405020304" pitchFamily="18" charset="0"/>
            </a:endParaRPr>
          </a:p>
        </p:txBody>
      </p:sp>
      <p:sp>
        <p:nvSpPr>
          <p:cNvPr id="7" name="object 7">
            <a:extLst>
              <a:ext uri="{FF2B5EF4-FFF2-40B4-BE49-F238E27FC236}">
                <a16:creationId xmlns:a16="http://schemas.microsoft.com/office/drawing/2014/main" id="{3F1A286C-6393-4CC4-9079-C99A07779552}"/>
              </a:ext>
            </a:extLst>
          </p:cNvPr>
          <p:cNvSpPr txBox="1"/>
          <p:nvPr/>
        </p:nvSpPr>
        <p:spPr>
          <a:xfrm>
            <a:off x="7300548" y="1964639"/>
            <a:ext cx="1220470" cy="299720"/>
          </a:xfrm>
          <a:prstGeom prst="rect">
            <a:avLst/>
          </a:prstGeom>
        </p:spPr>
        <p:txBody>
          <a:bodyPr vert="horz" wrap="square" lIns="0" tIns="12700" rIns="0" bIns="0" rtlCol="0">
            <a:spAutoFit/>
          </a:bodyPr>
          <a:lstStyle/>
          <a:p>
            <a:pPr marL="12700">
              <a:lnSpc>
                <a:spcPct val="100000"/>
              </a:lnSpc>
              <a:spcBef>
                <a:spcPts val="100"/>
              </a:spcBef>
            </a:pPr>
            <a:r>
              <a:rPr sz="1800" b="1" spc="-75" dirty="0">
                <a:solidFill>
                  <a:srgbClr val="FA559C"/>
                </a:solidFill>
                <a:latin typeface="Arial"/>
                <a:cs typeface="Arial"/>
              </a:rPr>
              <a:t>Intervention</a:t>
            </a:r>
            <a:endParaRPr sz="1800">
              <a:latin typeface="Arial"/>
              <a:cs typeface="Arial"/>
            </a:endParaRPr>
          </a:p>
        </p:txBody>
      </p:sp>
      <p:sp>
        <p:nvSpPr>
          <p:cNvPr id="8" name="object 8">
            <a:extLst>
              <a:ext uri="{FF2B5EF4-FFF2-40B4-BE49-F238E27FC236}">
                <a16:creationId xmlns:a16="http://schemas.microsoft.com/office/drawing/2014/main" id="{33CAE711-2521-48D3-AD98-4B839F3A2231}"/>
              </a:ext>
            </a:extLst>
          </p:cNvPr>
          <p:cNvSpPr txBox="1">
            <a:spLocks noGrp="1"/>
          </p:cNvSpPr>
          <p:nvPr>
            <p:ph type="title"/>
          </p:nvPr>
        </p:nvSpPr>
        <p:spPr>
          <a:xfrm>
            <a:off x="7300548" y="1175510"/>
            <a:ext cx="1106170" cy="299720"/>
          </a:xfrm>
          <a:prstGeom prst="rect">
            <a:avLst/>
          </a:prstGeom>
        </p:spPr>
        <p:txBody>
          <a:bodyPr vert="horz" wrap="square" lIns="0" tIns="12700" rIns="0" bIns="0" rtlCol="0">
            <a:spAutoFit/>
          </a:bodyPr>
          <a:lstStyle/>
          <a:p>
            <a:pPr marL="12700">
              <a:lnSpc>
                <a:spcPct val="100000"/>
              </a:lnSpc>
              <a:spcBef>
                <a:spcPts val="100"/>
              </a:spcBef>
            </a:pPr>
            <a:r>
              <a:rPr sz="1800" b="1" spc="-80" dirty="0">
                <a:solidFill>
                  <a:srgbClr val="9C27AF"/>
                </a:solidFill>
                <a:latin typeface="Arial"/>
                <a:cs typeface="Arial"/>
              </a:rPr>
              <a:t>Population</a:t>
            </a:r>
            <a:endParaRPr sz="1800">
              <a:latin typeface="Arial"/>
              <a:cs typeface="Arial"/>
            </a:endParaRPr>
          </a:p>
        </p:txBody>
      </p:sp>
      <p:sp>
        <p:nvSpPr>
          <p:cNvPr id="9" name="object 9">
            <a:extLst>
              <a:ext uri="{FF2B5EF4-FFF2-40B4-BE49-F238E27FC236}">
                <a16:creationId xmlns:a16="http://schemas.microsoft.com/office/drawing/2014/main" id="{B03AF411-1648-4B90-A1BE-4A435EF867F2}"/>
              </a:ext>
            </a:extLst>
          </p:cNvPr>
          <p:cNvSpPr txBox="1"/>
          <p:nvPr/>
        </p:nvSpPr>
        <p:spPr>
          <a:xfrm>
            <a:off x="7300548" y="2753766"/>
            <a:ext cx="1524000" cy="1089025"/>
          </a:xfrm>
          <a:prstGeom prst="rect">
            <a:avLst/>
          </a:prstGeom>
        </p:spPr>
        <p:txBody>
          <a:bodyPr vert="horz" wrap="square" lIns="0" tIns="12700" rIns="0" bIns="0" rtlCol="0">
            <a:spAutoFit/>
          </a:bodyPr>
          <a:lstStyle/>
          <a:p>
            <a:pPr marL="12700">
              <a:lnSpc>
                <a:spcPct val="100000"/>
              </a:lnSpc>
              <a:spcBef>
                <a:spcPts val="100"/>
              </a:spcBef>
            </a:pPr>
            <a:r>
              <a:rPr sz="1800" b="1" spc="-75" dirty="0">
                <a:solidFill>
                  <a:srgbClr val="F83D12"/>
                </a:solidFill>
                <a:latin typeface="Arial"/>
                <a:cs typeface="Arial"/>
              </a:rPr>
              <a:t>Comparison(s)</a:t>
            </a:r>
            <a:endParaRPr sz="1800">
              <a:latin typeface="Arial"/>
              <a:cs typeface="Arial"/>
            </a:endParaRPr>
          </a:p>
          <a:p>
            <a:pPr>
              <a:lnSpc>
                <a:spcPct val="100000"/>
              </a:lnSpc>
            </a:pPr>
            <a:endParaRPr sz="2000">
              <a:latin typeface="Arial"/>
              <a:cs typeface="Arial"/>
            </a:endParaRPr>
          </a:p>
          <a:p>
            <a:pPr marL="12700">
              <a:lnSpc>
                <a:spcPct val="100000"/>
              </a:lnSpc>
              <a:spcBef>
                <a:spcPts val="1750"/>
              </a:spcBef>
            </a:pPr>
            <a:r>
              <a:rPr sz="1800" b="1" spc="-75" dirty="0">
                <a:solidFill>
                  <a:srgbClr val="FAB830"/>
                </a:solidFill>
                <a:latin typeface="Arial"/>
                <a:cs typeface="Arial"/>
              </a:rPr>
              <a:t>Outcome</a:t>
            </a:r>
            <a:endParaRPr sz="1800">
              <a:latin typeface="Arial"/>
              <a:cs typeface="Arial"/>
            </a:endParaRPr>
          </a:p>
        </p:txBody>
      </p:sp>
      <p:sp>
        <p:nvSpPr>
          <p:cNvPr id="10" name="object 12">
            <a:extLst>
              <a:ext uri="{FF2B5EF4-FFF2-40B4-BE49-F238E27FC236}">
                <a16:creationId xmlns:a16="http://schemas.microsoft.com/office/drawing/2014/main" id="{BFD27970-D4C0-4F4C-BCBB-0AFB7AD3C888}"/>
              </a:ext>
            </a:extLst>
          </p:cNvPr>
          <p:cNvSpPr/>
          <p:nvPr/>
        </p:nvSpPr>
        <p:spPr>
          <a:xfrm>
            <a:off x="6956297" y="630173"/>
            <a:ext cx="1978660" cy="4002404"/>
          </a:xfrm>
          <a:custGeom>
            <a:avLst/>
            <a:gdLst/>
            <a:ahLst/>
            <a:cxnLst/>
            <a:rect l="l" t="t" r="r" b="b"/>
            <a:pathLst>
              <a:path w="1978659" h="4002404">
                <a:moveTo>
                  <a:pt x="0" y="2001012"/>
                </a:moveTo>
                <a:lnTo>
                  <a:pt x="488" y="1937491"/>
                </a:lnTo>
                <a:lnTo>
                  <a:pt x="1945" y="1874464"/>
                </a:lnTo>
                <a:lnTo>
                  <a:pt x="4356" y="1811960"/>
                </a:lnTo>
                <a:lnTo>
                  <a:pt x="7706" y="1750009"/>
                </a:lnTo>
                <a:lnTo>
                  <a:pt x="11980" y="1688639"/>
                </a:lnTo>
                <a:lnTo>
                  <a:pt x="17165" y="1627879"/>
                </a:lnTo>
                <a:lnTo>
                  <a:pt x="23245" y="1567760"/>
                </a:lnTo>
                <a:lnTo>
                  <a:pt x="30207" y="1508310"/>
                </a:lnTo>
                <a:lnTo>
                  <a:pt x="38035" y="1449559"/>
                </a:lnTo>
                <a:lnTo>
                  <a:pt x="46716" y="1391536"/>
                </a:lnTo>
                <a:lnTo>
                  <a:pt x="56234" y="1334270"/>
                </a:lnTo>
                <a:lnTo>
                  <a:pt x="66575" y="1277791"/>
                </a:lnTo>
                <a:lnTo>
                  <a:pt x="77726" y="1222127"/>
                </a:lnTo>
                <a:lnTo>
                  <a:pt x="89671" y="1167309"/>
                </a:lnTo>
                <a:lnTo>
                  <a:pt x="102395" y="1113365"/>
                </a:lnTo>
                <a:lnTo>
                  <a:pt x="115885" y="1060326"/>
                </a:lnTo>
                <a:lnTo>
                  <a:pt x="130126" y="1008219"/>
                </a:lnTo>
                <a:lnTo>
                  <a:pt x="145103" y="957074"/>
                </a:lnTo>
                <a:lnTo>
                  <a:pt x="160802" y="906922"/>
                </a:lnTo>
                <a:lnTo>
                  <a:pt x="177209" y="857790"/>
                </a:lnTo>
                <a:lnTo>
                  <a:pt x="194308" y="809709"/>
                </a:lnTo>
                <a:lnTo>
                  <a:pt x="212086" y="762707"/>
                </a:lnTo>
                <a:lnTo>
                  <a:pt x="230528" y="716814"/>
                </a:lnTo>
                <a:lnTo>
                  <a:pt x="249619" y="672060"/>
                </a:lnTo>
                <a:lnTo>
                  <a:pt x="269346" y="628473"/>
                </a:lnTo>
                <a:lnTo>
                  <a:pt x="289693" y="586082"/>
                </a:lnTo>
                <a:lnTo>
                  <a:pt x="310646" y="544918"/>
                </a:lnTo>
                <a:lnTo>
                  <a:pt x="332190" y="505009"/>
                </a:lnTo>
                <a:lnTo>
                  <a:pt x="354312" y="466385"/>
                </a:lnTo>
                <a:lnTo>
                  <a:pt x="376996" y="429075"/>
                </a:lnTo>
                <a:lnTo>
                  <a:pt x="400229" y="393108"/>
                </a:lnTo>
                <a:lnTo>
                  <a:pt x="423995" y="358514"/>
                </a:lnTo>
                <a:lnTo>
                  <a:pt x="448280" y="325322"/>
                </a:lnTo>
                <a:lnTo>
                  <a:pt x="473070" y="293561"/>
                </a:lnTo>
                <a:lnTo>
                  <a:pt x="498350" y="263260"/>
                </a:lnTo>
                <a:lnTo>
                  <a:pt x="524106" y="234449"/>
                </a:lnTo>
                <a:lnTo>
                  <a:pt x="576986" y="181414"/>
                </a:lnTo>
                <a:lnTo>
                  <a:pt x="631596" y="134690"/>
                </a:lnTo>
                <a:lnTo>
                  <a:pt x="687819" y="94511"/>
                </a:lnTo>
                <a:lnTo>
                  <a:pt x="745539" y="61112"/>
                </a:lnTo>
                <a:lnTo>
                  <a:pt x="804641" y="34727"/>
                </a:lnTo>
                <a:lnTo>
                  <a:pt x="865008" y="15590"/>
                </a:lnTo>
                <a:lnTo>
                  <a:pt x="926525" y="3936"/>
                </a:lnTo>
                <a:lnTo>
                  <a:pt x="989076" y="0"/>
                </a:lnTo>
                <a:lnTo>
                  <a:pt x="1020473" y="989"/>
                </a:lnTo>
                <a:lnTo>
                  <a:pt x="1082521" y="8813"/>
                </a:lnTo>
                <a:lnTo>
                  <a:pt x="1143478" y="24238"/>
                </a:lnTo>
                <a:lnTo>
                  <a:pt x="1203227" y="47028"/>
                </a:lnTo>
                <a:lnTo>
                  <a:pt x="1261652" y="76950"/>
                </a:lnTo>
                <a:lnTo>
                  <a:pt x="1318638" y="113768"/>
                </a:lnTo>
                <a:lnTo>
                  <a:pt x="1374069" y="157249"/>
                </a:lnTo>
                <a:lnTo>
                  <a:pt x="1427829" y="207158"/>
                </a:lnTo>
                <a:lnTo>
                  <a:pt x="1479801" y="263260"/>
                </a:lnTo>
                <a:lnTo>
                  <a:pt x="1505081" y="293561"/>
                </a:lnTo>
                <a:lnTo>
                  <a:pt x="1529871" y="325322"/>
                </a:lnTo>
                <a:lnTo>
                  <a:pt x="1554156" y="358514"/>
                </a:lnTo>
                <a:lnTo>
                  <a:pt x="1577922" y="393108"/>
                </a:lnTo>
                <a:lnTo>
                  <a:pt x="1601155" y="429075"/>
                </a:lnTo>
                <a:lnTo>
                  <a:pt x="1623839" y="466385"/>
                </a:lnTo>
                <a:lnTo>
                  <a:pt x="1645961" y="505009"/>
                </a:lnTo>
                <a:lnTo>
                  <a:pt x="1667505" y="544918"/>
                </a:lnTo>
                <a:lnTo>
                  <a:pt x="1688458" y="586082"/>
                </a:lnTo>
                <a:lnTo>
                  <a:pt x="1708805" y="628473"/>
                </a:lnTo>
                <a:lnTo>
                  <a:pt x="1728532" y="672060"/>
                </a:lnTo>
                <a:lnTo>
                  <a:pt x="1747623" y="716814"/>
                </a:lnTo>
                <a:lnTo>
                  <a:pt x="1766065" y="762707"/>
                </a:lnTo>
                <a:lnTo>
                  <a:pt x="1783843" y="809709"/>
                </a:lnTo>
                <a:lnTo>
                  <a:pt x="1800942" y="857790"/>
                </a:lnTo>
                <a:lnTo>
                  <a:pt x="1817349" y="906922"/>
                </a:lnTo>
                <a:lnTo>
                  <a:pt x="1833048" y="957074"/>
                </a:lnTo>
                <a:lnTo>
                  <a:pt x="1848025" y="1008219"/>
                </a:lnTo>
                <a:lnTo>
                  <a:pt x="1862266" y="1060326"/>
                </a:lnTo>
                <a:lnTo>
                  <a:pt x="1875756" y="1113365"/>
                </a:lnTo>
                <a:lnTo>
                  <a:pt x="1888480" y="1167309"/>
                </a:lnTo>
                <a:lnTo>
                  <a:pt x="1900425" y="1222127"/>
                </a:lnTo>
                <a:lnTo>
                  <a:pt x="1911576" y="1277791"/>
                </a:lnTo>
                <a:lnTo>
                  <a:pt x="1921917" y="1334270"/>
                </a:lnTo>
                <a:lnTo>
                  <a:pt x="1931435" y="1391536"/>
                </a:lnTo>
                <a:lnTo>
                  <a:pt x="1940116" y="1449559"/>
                </a:lnTo>
                <a:lnTo>
                  <a:pt x="1947944" y="1508310"/>
                </a:lnTo>
                <a:lnTo>
                  <a:pt x="1954906" y="1567760"/>
                </a:lnTo>
                <a:lnTo>
                  <a:pt x="1960986" y="1627879"/>
                </a:lnTo>
                <a:lnTo>
                  <a:pt x="1966171" y="1688639"/>
                </a:lnTo>
                <a:lnTo>
                  <a:pt x="1970445" y="1750009"/>
                </a:lnTo>
                <a:lnTo>
                  <a:pt x="1973795" y="1811960"/>
                </a:lnTo>
                <a:lnTo>
                  <a:pt x="1976206" y="1874464"/>
                </a:lnTo>
                <a:lnTo>
                  <a:pt x="1977663" y="1937491"/>
                </a:lnTo>
                <a:lnTo>
                  <a:pt x="1978152" y="2001012"/>
                </a:lnTo>
                <a:lnTo>
                  <a:pt x="1977663" y="2064532"/>
                </a:lnTo>
                <a:lnTo>
                  <a:pt x="1976206" y="2127559"/>
                </a:lnTo>
                <a:lnTo>
                  <a:pt x="1973795" y="2190063"/>
                </a:lnTo>
                <a:lnTo>
                  <a:pt x="1970445" y="2252014"/>
                </a:lnTo>
                <a:lnTo>
                  <a:pt x="1966171" y="2313384"/>
                </a:lnTo>
                <a:lnTo>
                  <a:pt x="1960986" y="2374144"/>
                </a:lnTo>
                <a:lnTo>
                  <a:pt x="1954906" y="2434263"/>
                </a:lnTo>
                <a:lnTo>
                  <a:pt x="1947944" y="2493713"/>
                </a:lnTo>
                <a:lnTo>
                  <a:pt x="1940116" y="2552464"/>
                </a:lnTo>
                <a:lnTo>
                  <a:pt x="1931435" y="2610487"/>
                </a:lnTo>
                <a:lnTo>
                  <a:pt x="1921917" y="2667753"/>
                </a:lnTo>
                <a:lnTo>
                  <a:pt x="1911576" y="2724232"/>
                </a:lnTo>
                <a:lnTo>
                  <a:pt x="1900425" y="2779896"/>
                </a:lnTo>
                <a:lnTo>
                  <a:pt x="1888480" y="2834714"/>
                </a:lnTo>
                <a:lnTo>
                  <a:pt x="1875756" y="2888658"/>
                </a:lnTo>
                <a:lnTo>
                  <a:pt x="1862266" y="2941697"/>
                </a:lnTo>
                <a:lnTo>
                  <a:pt x="1848025" y="2993804"/>
                </a:lnTo>
                <a:lnTo>
                  <a:pt x="1833048" y="3044949"/>
                </a:lnTo>
                <a:lnTo>
                  <a:pt x="1817349" y="3095101"/>
                </a:lnTo>
                <a:lnTo>
                  <a:pt x="1800942" y="3144233"/>
                </a:lnTo>
                <a:lnTo>
                  <a:pt x="1783843" y="3192314"/>
                </a:lnTo>
                <a:lnTo>
                  <a:pt x="1766065" y="3239316"/>
                </a:lnTo>
                <a:lnTo>
                  <a:pt x="1747623" y="3285209"/>
                </a:lnTo>
                <a:lnTo>
                  <a:pt x="1728532" y="3329963"/>
                </a:lnTo>
                <a:lnTo>
                  <a:pt x="1708805" y="3373550"/>
                </a:lnTo>
                <a:lnTo>
                  <a:pt x="1688458" y="3415941"/>
                </a:lnTo>
                <a:lnTo>
                  <a:pt x="1667505" y="3457105"/>
                </a:lnTo>
                <a:lnTo>
                  <a:pt x="1645961" y="3497014"/>
                </a:lnTo>
                <a:lnTo>
                  <a:pt x="1623839" y="3535638"/>
                </a:lnTo>
                <a:lnTo>
                  <a:pt x="1601155" y="3572948"/>
                </a:lnTo>
                <a:lnTo>
                  <a:pt x="1577922" y="3608915"/>
                </a:lnTo>
                <a:lnTo>
                  <a:pt x="1554156" y="3643509"/>
                </a:lnTo>
                <a:lnTo>
                  <a:pt x="1529871" y="3676701"/>
                </a:lnTo>
                <a:lnTo>
                  <a:pt x="1505081" y="3708462"/>
                </a:lnTo>
                <a:lnTo>
                  <a:pt x="1479801" y="3738763"/>
                </a:lnTo>
                <a:lnTo>
                  <a:pt x="1454045" y="3767574"/>
                </a:lnTo>
                <a:lnTo>
                  <a:pt x="1401165" y="3820609"/>
                </a:lnTo>
                <a:lnTo>
                  <a:pt x="1346555" y="3867333"/>
                </a:lnTo>
                <a:lnTo>
                  <a:pt x="1290332" y="3907512"/>
                </a:lnTo>
                <a:lnTo>
                  <a:pt x="1232612" y="3940911"/>
                </a:lnTo>
                <a:lnTo>
                  <a:pt x="1173510" y="3967296"/>
                </a:lnTo>
                <a:lnTo>
                  <a:pt x="1113143" y="3986433"/>
                </a:lnTo>
                <a:lnTo>
                  <a:pt x="1051626" y="3998087"/>
                </a:lnTo>
                <a:lnTo>
                  <a:pt x="989076" y="4002024"/>
                </a:lnTo>
                <a:lnTo>
                  <a:pt x="957678" y="4001034"/>
                </a:lnTo>
                <a:lnTo>
                  <a:pt x="895630" y="3993210"/>
                </a:lnTo>
                <a:lnTo>
                  <a:pt x="834673" y="3977785"/>
                </a:lnTo>
                <a:lnTo>
                  <a:pt x="774924" y="3954995"/>
                </a:lnTo>
                <a:lnTo>
                  <a:pt x="716499" y="3925073"/>
                </a:lnTo>
                <a:lnTo>
                  <a:pt x="659513" y="3888255"/>
                </a:lnTo>
                <a:lnTo>
                  <a:pt x="604082" y="3844774"/>
                </a:lnTo>
                <a:lnTo>
                  <a:pt x="550322" y="3794865"/>
                </a:lnTo>
                <a:lnTo>
                  <a:pt x="498350" y="3738763"/>
                </a:lnTo>
                <a:lnTo>
                  <a:pt x="473070" y="3708462"/>
                </a:lnTo>
                <a:lnTo>
                  <a:pt x="448280" y="3676701"/>
                </a:lnTo>
                <a:lnTo>
                  <a:pt x="423995" y="3643509"/>
                </a:lnTo>
                <a:lnTo>
                  <a:pt x="400229" y="3608915"/>
                </a:lnTo>
                <a:lnTo>
                  <a:pt x="376996" y="3572948"/>
                </a:lnTo>
                <a:lnTo>
                  <a:pt x="354312" y="3535638"/>
                </a:lnTo>
                <a:lnTo>
                  <a:pt x="332190" y="3497014"/>
                </a:lnTo>
                <a:lnTo>
                  <a:pt x="310646" y="3457105"/>
                </a:lnTo>
                <a:lnTo>
                  <a:pt x="289693" y="3415941"/>
                </a:lnTo>
                <a:lnTo>
                  <a:pt x="269346" y="3373550"/>
                </a:lnTo>
                <a:lnTo>
                  <a:pt x="249619" y="3329963"/>
                </a:lnTo>
                <a:lnTo>
                  <a:pt x="230528" y="3285209"/>
                </a:lnTo>
                <a:lnTo>
                  <a:pt x="212086" y="3239316"/>
                </a:lnTo>
                <a:lnTo>
                  <a:pt x="194308" y="3192314"/>
                </a:lnTo>
                <a:lnTo>
                  <a:pt x="177209" y="3144233"/>
                </a:lnTo>
                <a:lnTo>
                  <a:pt x="160802" y="3095101"/>
                </a:lnTo>
                <a:lnTo>
                  <a:pt x="145103" y="3044949"/>
                </a:lnTo>
                <a:lnTo>
                  <a:pt x="130126" y="2993804"/>
                </a:lnTo>
                <a:lnTo>
                  <a:pt x="115885" y="2941697"/>
                </a:lnTo>
                <a:lnTo>
                  <a:pt x="102395" y="2888658"/>
                </a:lnTo>
                <a:lnTo>
                  <a:pt x="89671" y="2834714"/>
                </a:lnTo>
                <a:lnTo>
                  <a:pt x="77726" y="2779896"/>
                </a:lnTo>
                <a:lnTo>
                  <a:pt x="66575" y="2724232"/>
                </a:lnTo>
                <a:lnTo>
                  <a:pt x="56234" y="2667753"/>
                </a:lnTo>
                <a:lnTo>
                  <a:pt x="46716" y="2610487"/>
                </a:lnTo>
                <a:lnTo>
                  <a:pt x="38035" y="2552464"/>
                </a:lnTo>
                <a:lnTo>
                  <a:pt x="30207" y="2493713"/>
                </a:lnTo>
                <a:lnTo>
                  <a:pt x="23245" y="2434263"/>
                </a:lnTo>
                <a:lnTo>
                  <a:pt x="17165" y="2374144"/>
                </a:lnTo>
                <a:lnTo>
                  <a:pt x="11980" y="2313384"/>
                </a:lnTo>
                <a:lnTo>
                  <a:pt x="7706" y="2252014"/>
                </a:lnTo>
                <a:lnTo>
                  <a:pt x="4356" y="2190063"/>
                </a:lnTo>
                <a:lnTo>
                  <a:pt x="1945" y="2127559"/>
                </a:lnTo>
                <a:lnTo>
                  <a:pt x="488" y="2064532"/>
                </a:lnTo>
                <a:lnTo>
                  <a:pt x="0" y="2001012"/>
                </a:lnTo>
                <a:close/>
              </a:path>
            </a:pathLst>
          </a:custGeom>
          <a:ln w="25908">
            <a:solidFill>
              <a:srgbClr val="9B2797"/>
            </a:solidFill>
          </a:ln>
        </p:spPr>
        <p:txBody>
          <a:bodyPr wrap="square" lIns="0" tIns="0" rIns="0" bIns="0" rtlCol="0"/>
          <a:lstStyle/>
          <a:p>
            <a:endParaRPr/>
          </a:p>
        </p:txBody>
      </p:sp>
      <p:sp>
        <p:nvSpPr>
          <p:cNvPr id="11" name="object 2">
            <a:extLst>
              <a:ext uri="{FF2B5EF4-FFF2-40B4-BE49-F238E27FC236}">
                <a16:creationId xmlns:a16="http://schemas.microsoft.com/office/drawing/2014/main" id="{408F7BB4-93FB-4928-801A-345C0538902B}"/>
              </a:ext>
            </a:extLst>
          </p:cNvPr>
          <p:cNvSpPr txBox="1">
            <a:spLocks/>
          </p:cNvSpPr>
          <p:nvPr/>
        </p:nvSpPr>
        <p:spPr>
          <a:xfrm>
            <a:off x="2470785" y="209550"/>
            <a:ext cx="4050029" cy="452120"/>
          </a:xfrm>
          <a:prstGeom prst="rect">
            <a:avLst/>
          </a:prstGeom>
        </p:spPr>
        <p:txBody>
          <a:bodyPr vert="horz" wrap="square" lIns="0" tIns="12065" rIns="0" bIns="0" rtlCol="0">
            <a:spAutoFit/>
          </a:bodyPr>
          <a:lstStyle>
            <a:lvl1pPr>
              <a:defRPr sz="2800" b="0" i="0">
                <a:solidFill>
                  <a:schemeClr val="tx1"/>
                </a:solidFill>
                <a:latin typeface="Times New Roman"/>
                <a:ea typeface="+mj-ea"/>
                <a:cs typeface="Times New Roman"/>
              </a:defRPr>
            </a:lvl1pPr>
          </a:lstStyle>
          <a:p>
            <a:pPr marL="12700">
              <a:spcBef>
                <a:spcPts val="95"/>
              </a:spcBef>
            </a:pPr>
            <a:r>
              <a:rPr lang="cs-CZ" b="1" kern="0" dirty="0">
                <a:solidFill>
                  <a:srgbClr val="00B050"/>
                </a:solidFill>
                <a:latin typeface="+mj-lt"/>
              </a:rPr>
              <a:t>PICO a PECO </a:t>
            </a:r>
            <a:r>
              <a:rPr lang="cs-CZ" kern="0" dirty="0" err="1">
                <a:solidFill>
                  <a:srgbClr val="00B050"/>
                </a:solidFill>
                <a:latin typeface="+mj-lt"/>
              </a:rPr>
              <a:t>example</a:t>
            </a:r>
            <a:endParaRPr lang="cs-CZ" kern="0" dirty="0">
              <a:solidFill>
                <a:srgbClr val="00B050"/>
              </a:solidFill>
              <a:latin typeface="+mj-lt"/>
            </a:endParaRPr>
          </a:p>
        </p:txBody>
      </p:sp>
    </p:spTree>
    <p:extLst>
      <p:ext uri="{BB962C8B-B14F-4D97-AF65-F5344CB8AC3E}">
        <p14:creationId xmlns:p14="http://schemas.microsoft.com/office/powerpoint/2010/main" val="208459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8E7AB-22BD-4D86-9A88-0F1EB2750EBD}"/>
              </a:ext>
            </a:extLst>
          </p:cNvPr>
          <p:cNvSpPr>
            <a:spLocks noGrp="1"/>
          </p:cNvSpPr>
          <p:nvPr>
            <p:ph type="title"/>
          </p:nvPr>
        </p:nvSpPr>
        <p:spPr>
          <a:xfrm>
            <a:off x="1828800" y="528330"/>
            <a:ext cx="5129365" cy="538609"/>
          </a:xfrm>
        </p:spPr>
        <p:txBody>
          <a:bodyPr/>
          <a:lstStyle/>
          <a:p>
            <a:r>
              <a:rPr lang="cs-CZ" sz="3500" b="1" dirty="0" err="1">
                <a:solidFill>
                  <a:srgbClr val="00B050"/>
                </a:solidFill>
                <a:latin typeface="+mj-lt"/>
              </a:rPr>
              <a:t>Other</a:t>
            </a:r>
            <a:r>
              <a:rPr lang="cs-CZ" sz="3500" b="1" dirty="0">
                <a:solidFill>
                  <a:srgbClr val="00B050"/>
                </a:solidFill>
                <a:latin typeface="+mj-lt"/>
              </a:rPr>
              <a:t> </a:t>
            </a:r>
            <a:r>
              <a:rPr lang="cs-CZ" sz="3500" b="1" dirty="0" err="1">
                <a:solidFill>
                  <a:srgbClr val="00B050"/>
                </a:solidFill>
                <a:latin typeface="+mj-lt"/>
              </a:rPr>
              <a:t>tools</a:t>
            </a:r>
            <a:r>
              <a:rPr lang="cs-CZ" sz="3500" b="1" dirty="0">
                <a:solidFill>
                  <a:srgbClr val="00B050"/>
                </a:solidFill>
                <a:latin typeface="+mj-lt"/>
              </a:rPr>
              <a:t>, sw, </a:t>
            </a:r>
            <a:r>
              <a:rPr lang="cs-CZ" sz="3500" b="1" dirty="0" err="1">
                <a:solidFill>
                  <a:srgbClr val="00B050"/>
                </a:solidFill>
                <a:latin typeface="+mj-lt"/>
              </a:rPr>
              <a:t>apps</a:t>
            </a:r>
            <a:endParaRPr lang="cs-CZ" sz="3500" b="1" dirty="0">
              <a:solidFill>
                <a:srgbClr val="00B050"/>
              </a:solidFill>
              <a:latin typeface="+mj-lt"/>
            </a:endParaRPr>
          </a:p>
        </p:txBody>
      </p:sp>
      <p:sp>
        <p:nvSpPr>
          <p:cNvPr id="3" name="Zástupný text 2">
            <a:extLst>
              <a:ext uri="{FF2B5EF4-FFF2-40B4-BE49-F238E27FC236}">
                <a16:creationId xmlns:a16="http://schemas.microsoft.com/office/drawing/2014/main" id="{ECDDA4E9-7D83-403C-9C53-BC37993E938F}"/>
              </a:ext>
            </a:extLst>
          </p:cNvPr>
          <p:cNvSpPr>
            <a:spLocks noGrp="1"/>
          </p:cNvSpPr>
          <p:nvPr>
            <p:ph type="body" idx="1"/>
          </p:nvPr>
        </p:nvSpPr>
        <p:spPr>
          <a:xfrm>
            <a:off x="381000" y="1504950"/>
            <a:ext cx="8133790" cy="3216265"/>
          </a:xfrm>
        </p:spPr>
        <p:txBody>
          <a:bodyPr/>
          <a:lstStyle/>
          <a:p>
            <a:r>
              <a:rPr lang="cs-CZ" sz="2800" dirty="0">
                <a:hlinkClick r:id="rId2"/>
              </a:rPr>
              <a:t>https://www.rayyan.ai/</a:t>
            </a:r>
            <a:endParaRPr lang="cs-CZ" sz="2800" dirty="0"/>
          </a:p>
          <a:p>
            <a:r>
              <a:rPr lang="en-US" sz="2500" dirty="0">
                <a:latin typeface="Times New Roman" panose="02020603050405020304" pitchFamily="18" charset="0"/>
                <a:cs typeface="Times New Roman" panose="02020603050405020304" pitchFamily="18" charset="0"/>
              </a:rPr>
              <a:t>A tool for creating a systematic review, quick and effective collaboration on the selection of studies that meet predetermined criteria, and to significantly streamline the literature screening process.</a:t>
            </a:r>
            <a:endParaRPr lang="cs-CZ" sz="2500" dirty="0">
              <a:latin typeface="Times New Roman" panose="02020603050405020304" pitchFamily="18" charset="0"/>
              <a:cs typeface="Times New Roman" panose="02020603050405020304" pitchFamily="18" charset="0"/>
            </a:endParaRPr>
          </a:p>
          <a:p>
            <a:endParaRPr lang="cs-CZ" sz="2800" dirty="0"/>
          </a:p>
          <a:p>
            <a:r>
              <a:rPr lang="cs-CZ" sz="2800" dirty="0">
                <a:hlinkClick r:id="rId3"/>
              </a:rPr>
              <a:t>https://www.zotero.org/</a:t>
            </a:r>
            <a:endParaRPr lang="cs-CZ" sz="2800" dirty="0"/>
          </a:p>
          <a:p>
            <a:r>
              <a:rPr lang="en-US" sz="2500" dirty="0"/>
              <a:t>Citation manager, import and export of records</a:t>
            </a:r>
            <a:endParaRPr lang="cs-CZ" sz="2500" dirty="0"/>
          </a:p>
        </p:txBody>
      </p:sp>
    </p:spTree>
    <p:extLst>
      <p:ext uri="{BB962C8B-B14F-4D97-AF65-F5344CB8AC3E}">
        <p14:creationId xmlns:p14="http://schemas.microsoft.com/office/powerpoint/2010/main" val="11194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25349-5164-4EA1-A1AC-922250C190AB}"/>
              </a:ext>
            </a:extLst>
          </p:cNvPr>
          <p:cNvSpPr>
            <a:spLocks noGrp="1"/>
          </p:cNvSpPr>
          <p:nvPr>
            <p:ph type="title"/>
          </p:nvPr>
        </p:nvSpPr>
        <p:spPr>
          <a:xfrm>
            <a:off x="2466671" y="540663"/>
            <a:ext cx="4315129" cy="430887"/>
          </a:xfrm>
        </p:spPr>
        <p:txBody>
          <a:bodyPr/>
          <a:lstStyle/>
          <a:p>
            <a:r>
              <a:rPr lang="cs-CZ" b="1" dirty="0">
                <a:solidFill>
                  <a:srgbClr val="00B050"/>
                </a:solidFill>
              </a:rPr>
              <a:t>Rayyan.ai</a:t>
            </a:r>
          </a:p>
        </p:txBody>
      </p:sp>
      <p:sp>
        <p:nvSpPr>
          <p:cNvPr id="3" name="Zástupný text 2">
            <a:extLst>
              <a:ext uri="{FF2B5EF4-FFF2-40B4-BE49-F238E27FC236}">
                <a16:creationId xmlns:a16="http://schemas.microsoft.com/office/drawing/2014/main" id="{40E53604-8774-42A5-84C3-09EBF515CCA1}"/>
              </a:ext>
            </a:extLst>
          </p:cNvPr>
          <p:cNvSpPr>
            <a:spLocks noGrp="1"/>
          </p:cNvSpPr>
          <p:nvPr>
            <p:ph type="body" idx="1"/>
          </p:nvPr>
        </p:nvSpPr>
        <p:spPr>
          <a:xfrm>
            <a:off x="228599" y="1451848"/>
            <a:ext cx="8686800" cy="2339102"/>
          </a:xfrm>
        </p:spPr>
        <p:txBody>
          <a:bodyPr/>
          <a:lstStyle/>
          <a:p>
            <a:pPr marL="342900" indent="-342900" algn="l">
              <a:buFont typeface="Arial" panose="020B0604020202020204" pitchFamily="34" charset="0"/>
              <a:buChar char="•"/>
            </a:pPr>
            <a:r>
              <a:rPr lang="en-US" sz="1900" b="1" i="0" dirty="0">
                <a:solidFill>
                  <a:srgbClr val="0D0D0D"/>
                </a:solidFill>
                <a:effectLst/>
                <a:latin typeface="+mj-lt"/>
              </a:rPr>
              <a:t>Import references</a:t>
            </a:r>
            <a:r>
              <a:rPr lang="en-US" sz="1900" i="0" dirty="0">
                <a:solidFill>
                  <a:srgbClr val="0D0D0D"/>
                </a:solidFill>
                <a:effectLst/>
                <a:latin typeface="+mj-lt"/>
              </a:rPr>
              <a:t>: import studies from Zotero, PubMed, Embase and others.</a:t>
            </a:r>
          </a:p>
          <a:p>
            <a:pPr marL="342900" indent="-342900" algn="l">
              <a:buFont typeface="Arial" panose="020B0604020202020204" pitchFamily="34" charset="0"/>
              <a:buChar char="•"/>
            </a:pPr>
            <a:r>
              <a:rPr lang="en-US" sz="1900" b="1" i="0" dirty="0">
                <a:solidFill>
                  <a:srgbClr val="0D0D0D"/>
                </a:solidFill>
                <a:effectLst/>
                <a:latin typeface="+mj-lt"/>
              </a:rPr>
              <a:t>Deduplication</a:t>
            </a:r>
            <a:r>
              <a:rPr lang="en-US" sz="1900" i="0" dirty="0">
                <a:solidFill>
                  <a:srgbClr val="0D0D0D"/>
                </a:solidFill>
                <a:effectLst/>
                <a:latin typeface="+mj-lt"/>
              </a:rPr>
              <a:t>: identifies and removes duplicate records.</a:t>
            </a:r>
          </a:p>
          <a:p>
            <a:pPr marL="342900" indent="-342900" algn="l">
              <a:buFont typeface="Arial" panose="020B0604020202020204" pitchFamily="34" charset="0"/>
              <a:buChar char="•"/>
            </a:pPr>
            <a:r>
              <a:rPr lang="en-US" sz="1900" b="1" i="0" dirty="0">
                <a:solidFill>
                  <a:srgbClr val="0D0D0D"/>
                </a:solidFill>
                <a:effectLst/>
                <a:latin typeface="+mj-lt"/>
              </a:rPr>
              <a:t>Double screening</a:t>
            </a:r>
            <a:r>
              <a:rPr lang="en-US" sz="1900" i="0" dirty="0">
                <a:solidFill>
                  <a:srgbClr val="0D0D0D"/>
                </a:solidFill>
                <a:effectLst/>
                <a:latin typeface="+mj-lt"/>
              </a:rPr>
              <a:t>: two independent reviewers assess the same studies without seeing each other's assessment, which helps eliminate bias.</a:t>
            </a:r>
          </a:p>
          <a:p>
            <a:pPr marL="342900" indent="-342900" algn="l">
              <a:buFont typeface="Arial" panose="020B0604020202020204" pitchFamily="34" charset="0"/>
              <a:buChar char="•"/>
            </a:pPr>
            <a:r>
              <a:rPr lang="en-US" sz="1900" b="1" i="0" dirty="0">
                <a:solidFill>
                  <a:srgbClr val="0D0D0D"/>
                </a:solidFill>
                <a:effectLst/>
                <a:latin typeface="+mj-lt"/>
              </a:rPr>
              <a:t>Inclusion and exclusion of studies</a:t>
            </a:r>
            <a:r>
              <a:rPr lang="en-US" sz="1900" i="0" dirty="0">
                <a:solidFill>
                  <a:srgbClr val="0D0D0D"/>
                </a:solidFill>
                <a:effectLst/>
                <a:latin typeface="+mj-lt"/>
              </a:rPr>
              <a:t>: Reviewers can easily mark studies as included, excluded or unclear, and add notes and comments.</a:t>
            </a:r>
          </a:p>
          <a:p>
            <a:pPr marL="342900" indent="-342900" algn="l">
              <a:buFont typeface="Arial" panose="020B0604020202020204" pitchFamily="34" charset="0"/>
              <a:buChar char="•"/>
            </a:pPr>
            <a:r>
              <a:rPr lang="en-US" sz="1900" b="1" i="0" dirty="0">
                <a:solidFill>
                  <a:srgbClr val="0D0D0D"/>
                </a:solidFill>
                <a:effectLst/>
                <a:latin typeface="+mj-lt"/>
              </a:rPr>
              <a:t>Collaboration</a:t>
            </a:r>
            <a:r>
              <a:rPr lang="en-US" sz="1900" i="0" dirty="0">
                <a:solidFill>
                  <a:srgbClr val="0D0D0D"/>
                </a:solidFill>
                <a:effectLst/>
                <a:latin typeface="+mj-lt"/>
              </a:rPr>
              <a:t>: online collaboration.</a:t>
            </a:r>
          </a:p>
          <a:p>
            <a:pPr marL="342900" indent="-342900" algn="l">
              <a:buFont typeface="Arial" panose="020B0604020202020204" pitchFamily="34" charset="0"/>
              <a:buChar char="•"/>
            </a:pPr>
            <a:r>
              <a:rPr lang="en-US" sz="1900" b="1" i="0" dirty="0">
                <a:solidFill>
                  <a:srgbClr val="0D0D0D"/>
                </a:solidFill>
                <a:effectLst/>
                <a:latin typeface="+mj-lt"/>
              </a:rPr>
              <a:t>Output reports</a:t>
            </a:r>
            <a:r>
              <a:rPr lang="en-US" sz="1900" i="0" dirty="0">
                <a:solidFill>
                  <a:srgbClr val="0D0D0D"/>
                </a:solidFill>
                <a:effectLst/>
                <a:latin typeface="+mj-lt"/>
              </a:rPr>
              <a:t>: reports and statistics about the review process.</a:t>
            </a:r>
            <a:endParaRPr lang="cs-CZ" sz="1900" i="0" dirty="0">
              <a:solidFill>
                <a:srgbClr val="0D0D0D"/>
              </a:solidFill>
              <a:effectLst/>
              <a:latin typeface="+mj-lt"/>
            </a:endParaRPr>
          </a:p>
        </p:txBody>
      </p:sp>
    </p:spTree>
    <p:extLst>
      <p:ext uri="{BB962C8B-B14F-4D97-AF65-F5344CB8AC3E}">
        <p14:creationId xmlns:p14="http://schemas.microsoft.com/office/powerpoint/2010/main" val="1189217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353</TotalTime>
  <Words>1194</Words>
  <Application>Microsoft Office PowerPoint</Application>
  <PresentationFormat>Předvádění na obrazovce (16:9)</PresentationFormat>
  <Paragraphs>94</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Cambria</vt:lpstr>
      <vt:lpstr>Playfair Display Bold</vt:lpstr>
      <vt:lpstr>Times New Roman</vt:lpstr>
      <vt:lpstr>Office Theme</vt:lpstr>
      <vt:lpstr>The process of preparation a systematic review Martin Sebera 6. 5. 2024</vt:lpstr>
      <vt:lpstr>Prezentace aplikace PowerPoint</vt:lpstr>
      <vt:lpstr>Main steps</vt:lpstr>
      <vt:lpstr>Prezentace aplikace PowerPoint</vt:lpstr>
      <vt:lpstr>PRISMA</vt:lpstr>
      <vt:lpstr>PICO a PECO</vt:lpstr>
      <vt:lpstr>Population</vt:lpstr>
      <vt:lpstr>Other tools, sw, apps</vt:lpstr>
      <vt:lpstr>Rayyan.ai</vt:lpstr>
      <vt:lpstr>Example: BENEFITS OF ESPORTS</vt:lpstr>
      <vt:lpstr>Population</vt:lpstr>
      <vt:lpstr>Search strategy and selection process</vt:lpstr>
      <vt:lpstr>Prezentace aplikace PowerPoint</vt:lpstr>
      <vt:lpstr>Quality of studies</vt:lpstr>
      <vt:lpstr>Results – Esports benefits</vt:lpstr>
      <vt:lpstr>Results – Esports benefits</vt:lpstr>
      <vt:lpstr>Interpretation of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Infographics</dc:title>
  <dc:creator>Usuario</dc:creator>
  <cp:lastModifiedBy>Martin Sebera</cp:lastModifiedBy>
  <cp:revision>12</cp:revision>
  <dcterms:created xsi:type="dcterms:W3CDTF">2024-05-05T12:46:30Z</dcterms:created>
  <dcterms:modified xsi:type="dcterms:W3CDTF">2024-09-30T10:45:17Z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2023-11-23T00:00:00Z</vt:filetime>
  </property>
  <property fmtid="{D5CDD505-2E9C-101B-9397-08002B2CF9AE}" pid="3" name="Creator">
    <vt:lpwstr>Acrobat PDFMaker 23 para PowerPoint</vt:lpwstr>
  </property>
  <property fmtid="{D5CDD505-2E9C-101B-9397-08002B2CF9AE}" pid="4" name="LastSaved">
    <vt:filetime>2024-05-05T00:00:00Z</vt:filetime>
  </property>
</Properties>
</file>