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  <p:sldMasterId id="2147483805" r:id="rId2"/>
  </p:sldMasterIdLst>
  <p:notesMasterIdLst>
    <p:notesMasterId r:id="rId14"/>
  </p:notesMasterIdLst>
  <p:sldIdLst>
    <p:sldId id="256" r:id="rId3"/>
    <p:sldId id="293" r:id="rId4"/>
    <p:sldId id="257" r:id="rId5"/>
    <p:sldId id="295" r:id="rId6"/>
    <p:sldId id="318" r:id="rId7"/>
    <p:sldId id="319" r:id="rId8"/>
    <p:sldId id="320" r:id="rId9"/>
    <p:sldId id="321" r:id="rId10"/>
    <p:sldId id="310" r:id="rId11"/>
    <p:sldId id="311" r:id="rId12"/>
    <p:sldId id="322" r:id="rId13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E0F0F2"/>
    <a:srgbClr val="D9E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46" autoAdjust="0"/>
    <p:restoredTop sz="94660"/>
  </p:normalViewPr>
  <p:slideViewPr>
    <p:cSldViewPr>
      <p:cViewPr varScale="1">
        <p:scale>
          <a:sx n="83" d="100"/>
          <a:sy n="83" d="100"/>
        </p:scale>
        <p:origin x="109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905F8F3-42F7-422F-A1E5-C571207F39C5}" type="datetimeFigureOut">
              <a:rPr lang="cs-CZ"/>
              <a:pPr>
                <a:defRPr/>
              </a:pPr>
              <a:t>13.10.2022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59DE1A14-E42F-46E6-AFB1-1E7667686DB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ený obdélník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Zaoblený obdélník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20" name="Podnadpis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cs-CZ"/>
              <a:t>Klepnutím lze upravit styl předlohy podnadpisů.</a:t>
            </a:r>
            <a:endParaRPr lang="en-US"/>
          </a:p>
        </p:txBody>
      </p:sp>
      <p:sp>
        <p:nvSpPr>
          <p:cNvPr id="7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2F4BD7E-FC75-4756-B255-9BEC3D27966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ený obdélník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bdélník s jedním zakulaceným rohem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cs-CZ" noProof="0"/>
              <a:t>Klepnutím na ikonu přidáte obrázek.</a:t>
            </a:r>
            <a:endParaRPr lang="en-US" noProof="0"/>
          </a:p>
        </p:txBody>
      </p:sp>
      <p:sp>
        <p:nvSpPr>
          <p:cNvPr id="7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9B47B1C-2624-4102-B0BE-99E7189DF9D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173AE-5E65-4192-8AEB-240BD9EBA92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48058-84E0-491E-9B75-C525BC0F042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26C9A-8BCC-4A0B-9F4C-0FD4FB8DA929}" type="datetimeFigureOut">
              <a:rPr lang="en-US"/>
              <a:pPr>
                <a:defRPr/>
              </a:pPr>
              <a:t>10/13/2022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F7B28-8A3C-4CEF-A321-7DDC1CBA34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65CA8-8499-4CE5-8ADC-BCB386E8FC42}" type="datetimeFigureOut">
              <a:rPr lang="en-US"/>
              <a:pPr>
                <a:defRPr/>
              </a:pPr>
              <a:t>10/13/2022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39260-C8BB-42ED-937C-458E7E9181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0F66B-2A0A-404A-90E1-15682C6322B1}" type="datetimeFigureOut">
              <a:rPr lang="en-US"/>
              <a:pPr>
                <a:defRPr/>
              </a:pPr>
              <a:t>10/13/2022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65CCF-481F-4693-B169-BFA33C7773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23AE0-0476-4995-9B9D-CFFD1F5EC070}" type="datetimeFigureOut">
              <a:rPr lang="en-US"/>
              <a:pPr>
                <a:defRPr/>
              </a:pPr>
              <a:t>10/13/2022</a:t>
            </a:fld>
            <a:endParaRPr lang="en-US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70B7E-E0D3-481E-9548-679377590D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52979-735F-4FC5-B8AD-963DEAFD71A5}" type="datetimeFigureOut">
              <a:rPr lang="en-US"/>
              <a:pPr>
                <a:defRPr/>
              </a:pPr>
              <a:t>10/13/2022</a:t>
            </a:fld>
            <a:endParaRPr lang="en-US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0F3B4-FFE6-444E-ACFB-C636A93A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B1A9C-3E1A-48C4-8919-B31960557D1B}" type="datetimeFigureOut">
              <a:rPr lang="en-US"/>
              <a:pPr>
                <a:defRPr/>
              </a:pPr>
              <a:t>10/13/2022</a:t>
            </a:fld>
            <a:endParaRPr lang="en-US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5037E-940C-4278-91F8-566B83A280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301EA-2ADB-4316-891E-361830774C82}" type="datetimeFigureOut">
              <a:rPr lang="en-US"/>
              <a:pPr>
                <a:defRPr/>
              </a:pPr>
              <a:t>10/13/2022</a:t>
            </a:fld>
            <a:endParaRPr lang="en-US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6AF74-2037-4A5C-B39F-2E74D81411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5311C-44B4-41BA-AA08-453FA74A448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8EC14-D5C2-462A-BE26-DBEB54F7BBB3}" type="datetimeFigureOut">
              <a:rPr lang="en-US"/>
              <a:pPr>
                <a:defRPr/>
              </a:pPr>
              <a:t>10/13/2022</a:t>
            </a:fld>
            <a:endParaRPr lang="en-US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8B3A6-4069-4242-8120-E400C819EB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32878-CD5D-4106-8BED-A43EADBCE33A}" type="datetimeFigureOut">
              <a:rPr lang="en-US"/>
              <a:pPr>
                <a:defRPr/>
              </a:pPr>
              <a:t>10/13/2022</a:t>
            </a:fld>
            <a:endParaRPr lang="en-US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C48A1-79B8-4569-97A0-B4C691E820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474D0-4BF9-44E7-B599-380BB722FC9F}" type="datetimeFigureOut">
              <a:rPr lang="en-US"/>
              <a:pPr>
                <a:defRPr/>
              </a:pPr>
              <a:t>10/13/2022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B37A6-3115-49DA-A007-D0C795107A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B1E3B-C4B2-497F-9294-168F3252D50A}" type="datetimeFigureOut">
              <a:rPr lang="en-US"/>
              <a:pPr>
                <a:defRPr/>
              </a:pPr>
              <a:t>10/13/2022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EBACB-536A-41D1-9AD6-89D97D1AFC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ený obdélník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Zaoblený obdélník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864EF41-7113-4CAD-8299-C2810F5C20A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158E6-0409-4A49-A3D3-979CCCD1167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4630C-D817-4008-A7AA-1416F91D04D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EDD63-2E8B-43CF-98F9-F836198BC92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252B627-DB63-44FA-B91A-922520D41DC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548680"/>
            <a:ext cx="8183880" cy="5616624"/>
          </a:xfrm>
        </p:spPr>
        <p:txBody>
          <a:bodyPr/>
          <a:lstStyle>
            <a:lvl1pPr>
              <a:buFont typeface="Arial" pitchFamily="34" charset="0"/>
              <a:buNone/>
              <a:defRPr sz="28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78A44-9AD9-46F4-920A-B600FD7672B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aoblený obdélník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Zaoblený obdélník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Zástupný symbol pro nadpis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031" name="Zástupný symbol pro text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18" name="Zástupný symbol pro zápatí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4DE583C1-1300-49FC-8E46-3335D1AED20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34" r:id="rId2"/>
    <p:sldLayoutId id="2147483953" r:id="rId3"/>
    <p:sldLayoutId id="2147483935" r:id="rId4"/>
    <p:sldLayoutId id="2147483936" r:id="rId5"/>
    <p:sldLayoutId id="2147483937" r:id="rId6"/>
    <p:sldLayoutId id="2147483954" r:id="rId7"/>
    <p:sldLayoutId id="2147483955" r:id="rId8"/>
    <p:sldLayoutId id="2147483938" r:id="rId9"/>
    <p:sldLayoutId id="2147483956" r:id="rId10"/>
    <p:sldLayoutId id="2147483939" r:id="rId11"/>
    <p:sldLayoutId id="214748394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B248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B248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B248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B248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B248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B248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B248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B248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B248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96D4D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96D4D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E48F7B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2051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DC4CD31-2952-4BB5-A3B6-3E08D1D286DA}" type="datetimeFigureOut">
              <a:rPr lang="en-US"/>
              <a:pPr>
                <a:defRPr/>
              </a:pPr>
              <a:t>10/13/2022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BE5EB44-154A-4FFD-888E-41B40C6151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836613"/>
            <a:ext cx="7847012" cy="26638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4400" dirty="0">
                <a:solidFill>
                  <a:schemeClr val="tx2"/>
                </a:solidFill>
              </a:rPr>
              <a:t>Poutnictví jako fenomén</a:t>
            </a:r>
            <a:br>
              <a:rPr lang="cs-CZ" sz="3100" dirty="0">
                <a:solidFill>
                  <a:schemeClr val="tx2"/>
                </a:solidFill>
              </a:rPr>
            </a:br>
            <a:endParaRPr lang="cs-CZ" sz="40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4941888"/>
            <a:ext cx="7127875" cy="12239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cs-CZ" b="1" dirty="0"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42988" y="836712"/>
            <a:ext cx="7416800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8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  <a:cs typeface="+mn-cs"/>
              </a:rPr>
              <a:t>Poutní místa v rovině individuální</a:t>
            </a:r>
          </a:p>
          <a:p>
            <a:pPr algn="ctr">
              <a:defRPr/>
            </a:pPr>
            <a:endParaRPr lang="cs-CZ" sz="2400" dirty="0">
              <a:cs typeface="+mn-cs"/>
            </a:endParaRPr>
          </a:p>
          <a:p>
            <a:pPr>
              <a:defRPr/>
            </a:pPr>
            <a:r>
              <a:rPr lang="cs-CZ" sz="2400" dirty="0">
                <a:cs typeface="+mn-cs"/>
              </a:rPr>
              <a:t>Spiritualita</a:t>
            </a:r>
          </a:p>
          <a:p>
            <a:pPr>
              <a:defRPr/>
            </a:pPr>
            <a:endParaRPr lang="cs-CZ" sz="2400" dirty="0">
              <a:cs typeface="+mn-cs"/>
            </a:endParaRPr>
          </a:p>
          <a:p>
            <a:pPr>
              <a:defRPr/>
            </a:pPr>
            <a:r>
              <a:rPr lang="cs-CZ" sz="2000" dirty="0">
                <a:cs typeface="+mn-cs"/>
              </a:rPr>
              <a:t>Duch (spirit)</a:t>
            </a:r>
          </a:p>
          <a:p>
            <a:pPr>
              <a:defRPr/>
            </a:pPr>
            <a:endParaRPr lang="cs-CZ" sz="2000" dirty="0">
              <a:cs typeface="+mn-cs"/>
            </a:endParaRPr>
          </a:p>
          <a:p>
            <a:pPr>
              <a:defRPr/>
            </a:pPr>
            <a:r>
              <a:rPr lang="cs-CZ" sz="2000" dirty="0">
                <a:cs typeface="+mn-cs"/>
              </a:rPr>
              <a:t>Dech (vítr, vánek) – směřování (hebrejské slovo „</a:t>
            </a:r>
            <a:r>
              <a:rPr lang="cs-CZ" sz="2000" dirty="0" err="1">
                <a:cs typeface="+mn-cs"/>
              </a:rPr>
              <a:t>ruach</a:t>
            </a:r>
            <a:r>
              <a:rPr lang="cs-CZ" sz="2000" dirty="0">
                <a:cs typeface="+mn-cs"/>
              </a:rPr>
              <a:t>“) </a:t>
            </a:r>
          </a:p>
          <a:p>
            <a:pPr>
              <a:defRPr/>
            </a:pPr>
            <a:endParaRPr lang="cs-CZ" sz="2400" dirty="0">
              <a:cs typeface="+mn-cs"/>
            </a:endParaRPr>
          </a:p>
          <a:p>
            <a:pPr>
              <a:defRPr/>
            </a:pPr>
            <a:endParaRPr lang="cs-CZ" sz="2400" dirty="0">
              <a:cs typeface="+mn-cs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628775"/>
            <a:ext cx="7315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42988" y="836712"/>
            <a:ext cx="7416800" cy="49552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8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  <a:cs typeface="+mn-cs"/>
              </a:rPr>
              <a:t>Poutní místa v rovině individuální</a:t>
            </a:r>
          </a:p>
          <a:p>
            <a:pPr algn="ctr">
              <a:defRPr/>
            </a:pPr>
            <a:endParaRPr lang="cs-CZ" sz="2400" dirty="0">
              <a:cs typeface="+mn-cs"/>
            </a:endParaRPr>
          </a:p>
          <a:p>
            <a:pPr>
              <a:defRPr/>
            </a:pPr>
            <a:endParaRPr lang="cs-CZ" sz="2400" dirty="0">
              <a:cs typeface="+mn-cs"/>
            </a:endParaRPr>
          </a:p>
          <a:p>
            <a:pPr>
              <a:defRPr/>
            </a:pPr>
            <a:endParaRPr lang="cs-CZ" sz="2400" dirty="0">
              <a:cs typeface="+mn-cs"/>
            </a:endParaRPr>
          </a:p>
          <a:p>
            <a:pPr>
              <a:defRPr/>
            </a:pPr>
            <a:r>
              <a:rPr lang="cs-CZ" sz="2400" dirty="0">
                <a:cs typeface="+mn-cs"/>
              </a:rPr>
              <a:t>Individualizace symbolů a jejich „od-ritualizování“</a:t>
            </a:r>
          </a:p>
          <a:p>
            <a:pPr>
              <a:defRPr/>
            </a:pPr>
            <a:endParaRPr lang="cs-CZ" sz="2400" dirty="0">
              <a:cs typeface="+mn-cs"/>
            </a:endParaRPr>
          </a:p>
          <a:p>
            <a:pPr>
              <a:defRPr/>
            </a:pPr>
            <a:r>
              <a:rPr lang="cs-CZ" sz="2400" dirty="0">
                <a:cs typeface="+mn-cs"/>
              </a:rPr>
              <a:t>Poutní místo „pouze pro mne“</a:t>
            </a:r>
          </a:p>
          <a:p>
            <a:pPr>
              <a:defRPr/>
            </a:pPr>
            <a:endParaRPr lang="cs-CZ" sz="2400" dirty="0">
              <a:cs typeface="+mn-cs"/>
            </a:endParaRPr>
          </a:p>
          <a:p>
            <a:pPr>
              <a:defRPr/>
            </a:pPr>
            <a:r>
              <a:rPr lang="cs-CZ" sz="2400" dirty="0">
                <a:cs typeface="+mn-cs"/>
              </a:rPr>
              <a:t>Genius </a:t>
            </a:r>
            <a:r>
              <a:rPr lang="cs-CZ" sz="2400" dirty="0" err="1">
                <a:cs typeface="+mn-cs"/>
              </a:rPr>
              <a:t>loci</a:t>
            </a:r>
            <a:r>
              <a:rPr lang="cs-CZ" sz="2400" dirty="0">
                <a:cs typeface="+mn-cs"/>
              </a:rPr>
              <a:t> - „dobrý bůžek“, ochranitel místa </a:t>
            </a:r>
          </a:p>
          <a:p>
            <a:pPr>
              <a:defRPr/>
            </a:pPr>
            <a:endParaRPr lang="cs-CZ" sz="2400" dirty="0">
              <a:cs typeface="+mn-cs"/>
            </a:endParaRPr>
          </a:p>
          <a:p>
            <a:pPr>
              <a:defRPr/>
            </a:pPr>
            <a:endParaRPr lang="cs-CZ" sz="2400" dirty="0">
              <a:cs typeface="+mn-cs"/>
            </a:endParaRPr>
          </a:p>
          <a:p>
            <a:pPr>
              <a:defRPr/>
            </a:pPr>
            <a:r>
              <a:rPr lang="cs-CZ" sz="2400" dirty="0">
                <a:cs typeface="+mn-cs"/>
              </a:rPr>
              <a:t>	specifická atmosféra daného místa</a:t>
            </a:r>
          </a:p>
          <a:p>
            <a:pPr>
              <a:defRPr/>
            </a:pPr>
            <a:endParaRPr lang="cs-CZ" sz="2400" dirty="0">
              <a:cs typeface="+mn-cs"/>
            </a:endParaRPr>
          </a:p>
        </p:txBody>
      </p:sp>
      <p:sp>
        <p:nvSpPr>
          <p:cNvPr id="3" name="Šipka doprava 2"/>
          <p:cNvSpPr/>
          <p:nvPr/>
        </p:nvSpPr>
        <p:spPr>
          <a:xfrm>
            <a:off x="4067175" y="4365625"/>
            <a:ext cx="979488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obsah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95313" y="-242888"/>
            <a:ext cx="10439401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971550" y="2271713"/>
            <a:ext cx="7488238" cy="310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0975" algn="just"/>
            <a:r>
              <a:rPr lang="cs-CZ" sz="2800" b="1" dirty="0"/>
              <a:t>Poutnictví a poutníci</a:t>
            </a:r>
          </a:p>
          <a:p>
            <a:pPr indent="180975" algn="just"/>
            <a:endParaRPr lang="cs-CZ" sz="2400" dirty="0"/>
          </a:p>
          <a:p>
            <a:pPr indent="180975" algn="just"/>
            <a:r>
              <a:rPr lang="cs-CZ" sz="2400" dirty="0"/>
              <a:t>Historický kontext</a:t>
            </a:r>
          </a:p>
          <a:p>
            <a:pPr indent="180975" algn="just"/>
            <a:endParaRPr lang="cs-CZ" sz="2400" dirty="0"/>
          </a:p>
          <a:p>
            <a:pPr lvl="1" indent="180975" algn="just">
              <a:buFont typeface="Arial" charset="0"/>
              <a:buChar char="•"/>
            </a:pPr>
            <a:r>
              <a:rPr lang="cs-CZ" sz="2400" dirty="0"/>
              <a:t>náboženství </a:t>
            </a:r>
          </a:p>
          <a:p>
            <a:pPr indent="180975" algn="just"/>
            <a:endParaRPr lang="cs-CZ" sz="2400" dirty="0"/>
          </a:p>
          <a:p>
            <a:pPr lvl="1" indent="180975" algn="just">
              <a:buFont typeface="Arial" charset="0"/>
              <a:buChar char="•"/>
            </a:pPr>
            <a:r>
              <a:rPr lang="cs-CZ" sz="2400" dirty="0"/>
              <a:t>spiritualita</a:t>
            </a:r>
            <a:endParaRPr lang="en-US" sz="2400" dirty="0"/>
          </a:p>
          <a:p>
            <a:pPr indent="180975" algn="just"/>
            <a:endParaRPr lang="en-US" sz="2400" dirty="0"/>
          </a:p>
        </p:txBody>
      </p:sp>
      <p:sp>
        <p:nvSpPr>
          <p:cNvPr id="3078" name="WordArt 6"/>
          <p:cNvSpPr>
            <a:spLocks noChangeArrowheads="1" noChangeShapeType="1" noTextEdit="1"/>
          </p:cNvSpPr>
          <p:nvPr/>
        </p:nvSpPr>
        <p:spPr bwMode="auto">
          <a:xfrm>
            <a:off x="3419873" y="836712"/>
            <a:ext cx="1872208" cy="864096"/>
          </a:xfrm>
          <a:custGeom>
            <a:avLst/>
            <a:gdLst>
              <a:gd name="connsiteX0" fmla="*/ 0 w 3168650"/>
              <a:gd name="connsiteY0" fmla="*/ 0 h 720080"/>
              <a:gd name="connsiteX1" fmla="*/ 3168650 w 3168650"/>
              <a:gd name="connsiteY1" fmla="*/ 0 h 720080"/>
              <a:gd name="connsiteX2" fmla="*/ 3168650 w 3168650"/>
              <a:gd name="connsiteY2" fmla="*/ 720080 h 720080"/>
              <a:gd name="connsiteX3" fmla="*/ 0 w 3168650"/>
              <a:gd name="connsiteY3" fmla="*/ 720080 h 720080"/>
              <a:gd name="connsiteX4" fmla="*/ 0 w 3168650"/>
              <a:gd name="connsiteY4" fmla="*/ 0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8650" h="720080">
                <a:moveTo>
                  <a:pt x="0" y="0"/>
                </a:moveTo>
                <a:lnTo>
                  <a:pt x="3168650" y="0"/>
                </a:lnTo>
                <a:lnTo>
                  <a:pt x="3168650" y="720080"/>
                </a:lnTo>
                <a:lnTo>
                  <a:pt x="0" y="72008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wrap="none" fromWordArt="1">
            <a:prstTxWarp prst="textCurveUp">
              <a:avLst>
                <a:gd name="adj" fmla="val 0"/>
              </a:avLst>
            </a:prstTxWarp>
          </a:bodyPr>
          <a:lstStyle/>
          <a:p>
            <a:pPr algn="ctr">
              <a:defRPr/>
            </a:pPr>
            <a:r>
              <a:rPr lang="cs-CZ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Calibri" pitchFamily="34" charset="0"/>
                <a:cs typeface="+mn-cs"/>
              </a:rPr>
              <a:t>Úvod</a:t>
            </a: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363" y="3068638"/>
            <a:ext cx="3497262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39750" y="404813"/>
            <a:ext cx="8208963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en-US" sz="2800" b="1" dirty="0">
              <a:cs typeface="+mn-cs"/>
            </a:endParaRPr>
          </a:p>
          <a:p>
            <a:pPr marL="514350" indent="-514350" algn="ctr">
              <a:defRPr/>
            </a:pPr>
            <a:r>
              <a:rPr lang="cs-CZ" sz="2800" b="1" u="sng" dirty="0">
                <a:cs typeface="+mn-cs"/>
              </a:rPr>
              <a:t>Literární rozměr poutnictví</a:t>
            </a:r>
            <a:endParaRPr lang="cs-CZ" sz="2400" dirty="0">
              <a:cs typeface="+mn-cs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438" y="2060575"/>
            <a:ext cx="4395787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775" y="1924050"/>
            <a:ext cx="3887788" cy="368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775" y="1557338"/>
            <a:ext cx="4127500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484313"/>
            <a:ext cx="3057525" cy="432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8038" y="1484313"/>
            <a:ext cx="2951162" cy="43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6238" y="1557338"/>
            <a:ext cx="3527425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6238" y="1506538"/>
            <a:ext cx="3240087" cy="432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3575" y="1411288"/>
            <a:ext cx="2979738" cy="439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48038" y="1522413"/>
            <a:ext cx="2676525" cy="416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39750" y="476250"/>
            <a:ext cx="820896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cs-CZ" sz="2400" b="1" dirty="0">
              <a:cs typeface="+mn-cs"/>
            </a:endParaRPr>
          </a:p>
          <a:p>
            <a:pPr algn="ctr">
              <a:defRPr/>
            </a:pPr>
            <a:endParaRPr lang="cs-CZ" sz="2400" b="1" dirty="0">
              <a:cs typeface="+mn-cs"/>
            </a:endParaRPr>
          </a:p>
          <a:p>
            <a:pPr algn="ctr">
              <a:defRPr/>
            </a:pPr>
            <a:endParaRPr lang="cs-CZ" sz="2400" b="1" dirty="0">
              <a:cs typeface="+mn-cs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043608" y="2276872"/>
            <a:ext cx="7128792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4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n-cs"/>
              </a:rPr>
              <a:t>Modifikace archetypu poutníka</a:t>
            </a:r>
            <a:endParaRPr lang="en-US" sz="80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908050"/>
            <a:ext cx="6842125" cy="455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836613"/>
            <a:ext cx="7273925" cy="480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52413" y="-315913"/>
            <a:ext cx="9564688" cy="717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288" y="836613"/>
            <a:ext cx="8281987" cy="1446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cs-CZ" sz="2400" b="1" dirty="0">
              <a:cs typeface="+mn-cs"/>
            </a:endParaRPr>
          </a:p>
          <a:p>
            <a:pPr algn="ctr">
              <a:defRPr/>
            </a:pPr>
            <a:endParaRPr lang="cs-CZ" sz="2400" b="1" dirty="0">
              <a:cs typeface="+mn-cs"/>
            </a:endParaRPr>
          </a:p>
          <a:p>
            <a:pPr>
              <a:defRPr/>
            </a:pPr>
            <a:endParaRPr lang="cs-CZ" sz="2000" b="1" dirty="0">
              <a:cs typeface="+mn-cs"/>
            </a:endParaRPr>
          </a:p>
          <a:p>
            <a:pPr>
              <a:buFont typeface="Wingdings" pitchFamily="2" charset="2"/>
              <a:buChar char="§"/>
              <a:defRPr/>
            </a:pPr>
            <a:endParaRPr lang="cs-CZ" sz="2000" b="1" dirty="0">
              <a:cs typeface="+mn-cs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259632" y="980727"/>
            <a:ext cx="6840760" cy="563231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3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n-cs"/>
              </a:rPr>
              <a:t>Motiv cíle a cesty</a:t>
            </a:r>
          </a:p>
          <a:p>
            <a:pPr>
              <a:defRPr/>
            </a:pPr>
            <a:r>
              <a:rPr lang="cs-CZ" dirty="0"/>
              <a:t>V určité fázi vývoje nastal okamžik, kdy se pozornost poutníků posunula od pouti samotné (obřadu </a:t>
            </a:r>
            <a:r>
              <a:rPr lang="cs-CZ" i="1" dirty="0"/>
              <a:t>cesty</a:t>
            </a:r>
            <a:r>
              <a:rPr lang="cs-CZ" dirty="0"/>
              <a:t> k poutnímu místu) k </a:t>
            </a:r>
            <a:r>
              <a:rPr lang="cs-CZ" i="1" dirty="0"/>
              <a:t>cíli</a:t>
            </a:r>
            <a:r>
              <a:rPr lang="cs-CZ" dirty="0"/>
              <a:t> putování. Tím je její </a:t>
            </a:r>
            <a:r>
              <a:rPr lang="cs-CZ" b="1" dirty="0"/>
              <a:t>symbol</a:t>
            </a:r>
            <a:r>
              <a:rPr lang="cs-CZ" dirty="0"/>
              <a:t> - konkrétní poutní místo. 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b="1" dirty="0"/>
              <a:t>Vyprázdněním obsahu </a:t>
            </a:r>
            <a:r>
              <a:rPr lang="cs-CZ" dirty="0"/>
              <a:t>tohoto symbolu a jeho mechanickou </a:t>
            </a:r>
            <a:r>
              <a:rPr lang="cs-CZ" dirty="0" err="1"/>
              <a:t>ritualizací</a:t>
            </a:r>
            <a:r>
              <a:rPr lang="cs-CZ" dirty="0"/>
              <a:t> dochází k </a:t>
            </a:r>
            <a:r>
              <a:rPr lang="cs-CZ" b="1" dirty="0"/>
              <a:t>dezinterpretaci výkladu podstaty celé pouti</a:t>
            </a:r>
            <a:r>
              <a:rPr lang="cs-CZ" dirty="0"/>
              <a:t>. 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Tato dezinterpretace je podpořena postmoderní ztrátou tradičních hodnot, což může (v kontextu celé aktivity paradoxně) zvulgarizovat samy symboly spirituality. </a:t>
            </a:r>
          </a:p>
          <a:p>
            <a:pPr>
              <a:defRPr/>
            </a:pPr>
            <a:endParaRPr lang="cs-CZ" sz="1100" dirty="0"/>
          </a:p>
          <a:p>
            <a:pPr>
              <a:defRPr/>
            </a:pPr>
            <a:r>
              <a:rPr lang="cs-CZ" sz="1100" dirty="0"/>
              <a:t>(Hurych, 2011)</a:t>
            </a:r>
            <a:endParaRPr lang="cs-CZ" dirty="0"/>
          </a:p>
          <a:p>
            <a:pPr algn="ctr">
              <a:defRPr/>
            </a:pPr>
            <a:endParaRPr lang="en-US" sz="54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Elipsa 4"/>
          <p:cNvSpPr/>
          <p:nvPr/>
        </p:nvSpPr>
        <p:spPr>
          <a:xfrm>
            <a:off x="2411760" y="2636912"/>
            <a:ext cx="1368152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cesta</a:t>
            </a:r>
            <a:endParaRPr lang="en-US" dirty="0"/>
          </a:p>
        </p:txBody>
      </p:sp>
      <p:sp>
        <p:nvSpPr>
          <p:cNvPr id="6" name="Elipsa 5"/>
          <p:cNvSpPr/>
          <p:nvPr/>
        </p:nvSpPr>
        <p:spPr>
          <a:xfrm>
            <a:off x="5004048" y="2708920"/>
            <a:ext cx="1512168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cíl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288" y="836613"/>
            <a:ext cx="8281987" cy="1446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cs-CZ" sz="2400" b="1" dirty="0">
              <a:cs typeface="+mn-cs"/>
            </a:endParaRPr>
          </a:p>
          <a:p>
            <a:pPr algn="ctr">
              <a:defRPr/>
            </a:pPr>
            <a:endParaRPr lang="cs-CZ" sz="2400" b="1" dirty="0">
              <a:cs typeface="+mn-cs"/>
            </a:endParaRPr>
          </a:p>
          <a:p>
            <a:pPr>
              <a:defRPr/>
            </a:pPr>
            <a:endParaRPr lang="cs-CZ" sz="2000" b="1" dirty="0">
              <a:cs typeface="+mn-cs"/>
            </a:endParaRPr>
          </a:p>
          <a:p>
            <a:pPr>
              <a:buFont typeface="Wingdings" pitchFamily="2" charset="2"/>
              <a:buChar char="§"/>
              <a:defRPr/>
            </a:pPr>
            <a:endParaRPr lang="cs-CZ" sz="2000" b="1" dirty="0">
              <a:cs typeface="+mn-cs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259632" y="539969"/>
            <a:ext cx="6840760" cy="14157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3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n-cs"/>
              </a:rPr>
              <a:t>Poutě</a:t>
            </a:r>
          </a:p>
          <a:p>
            <a:pPr algn="ctr">
              <a:defRPr/>
            </a:pPr>
            <a:endParaRPr lang="en-US" sz="54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1196975"/>
            <a:ext cx="6192837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1196975"/>
            <a:ext cx="6264275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4075" y="1773238"/>
            <a:ext cx="5111750" cy="340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0"/>
            <a:ext cx="52466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-1035050"/>
            <a:ext cx="5313362" cy="900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475" y="0"/>
            <a:ext cx="6778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élník 9"/>
          <p:cNvSpPr/>
          <p:nvPr/>
        </p:nvSpPr>
        <p:spPr>
          <a:xfrm>
            <a:off x="467544" y="1124744"/>
            <a:ext cx="70389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 algn="just">
              <a:defRPr/>
            </a:pPr>
            <a:r>
              <a:rPr lang="cs-CZ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Poutník</a:t>
            </a:r>
          </a:p>
          <a:p>
            <a:pPr indent="180975" algn="just">
              <a:defRPr/>
            </a:pPr>
            <a:endParaRPr lang="cs-CZ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180975" algn="just">
              <a:defRPr/>
            </a:pPr>
            <a:r>
              <a:rPr lang="cs-CZ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Pocestný</a:t>
            </a:r>
          </a:p>
          <a:p>
            <a:pPr indent="180975" algn="just">
              <a:defRPr/>
            </a:pPr>
            <a:endParaRPr lang="cs-CZ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180975" algn="just">
              <a:defRPr/>
            </a:pPr>
            <a:r>
              <a:rPr lang="cs-CZ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Cestovatel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620713"/>
            <a:ext cx="3722687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620713"/>
            <a:ext cx="3392488" cy="25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3429000"/>
            <a:ext cx="3671888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463" y="3429000"/>
            <a:ext cx="3705225" cy="277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kt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Aspek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k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1798</TotalTime>
  <Words>164</Words>
  <Application>Microsoft Office PowerPoint</Application>
  <PresentationFormat>Předvádění na obrazovce (4:3)</PresentationFormat>
  <Paragraphs>55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11</vt:i4>
      </vt:variant>
    </vt:vector>
  </HeadingPairs>
  <TitlesOfParts>
    <vt:vector size="20" baseType="lpstr">
      <vt:lpstr>Arial</vt:lpstr>
      <vt:lpstr>Arial Black</vt:lpstr>
      <vt:lpstr>Baskerville Old Face</vt:lpstr>
      <vt:lpstr>Calibri</vt:lpstr>
      <vt:lpstr>Verdana</vt:lpstr>
      <vt:lpstr>Wingdings</vt:lpstr>
      <vt:lpstr>Wingdings 2</vt:lpstr>
      <vt:lpstr>Aspekt</vt:lpstr>
      <vt:lpstr>Vlastní návrh</vt:lpstr>
      <vt:lpstr>Poutnictví jako fenomén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Prožitek ve vztahu k soutěži v souvislosti s „internal competition“</dc:title>
  <dc:creator>Eman</dc:creator>
  <cp:lastModifiedBy>Emanuel Hurych</cp:lastModifiedBy>
  <cp:revision>169</cp:revision>
  <dcterms:created xsi:type="dcterms:W3CDTF">2009-04-22T09:47:57Z</dcterms:created>
  <dcterms:modified xsi:type="dcterms:W3CDTF">2022-10-13T08:50:38Z</dcterms:modified>
</cp:coreProperties>
</file>