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59" r:id="rId5"/>
    <p:sldId id="267" r:id="rId6"/>
    <p:sldId id="268" r:id="rId7"/>
    <p:sldId id="265" r:id="rId8"/>
    <p:sldId id="266" r:id="rId9"/>
    <p:sldId id="258" r:id="rId10"/>
    <p:sldId id="260" r:id="rId11"/>
    <p:sldId id="261" r:id="rId12"/>
    <p:sldId id="262" r:id="rId13"/>
    <p:sldId id="263" r:id="rId14"/>
    <p:sldId id="264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23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70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97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61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88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864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29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2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0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8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24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86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85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51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32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D346A37-E1F5-4DAC-9905-1B6FB4B30A83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503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6799669" cy="1739347"/>
          </a:xfrm>
        </p:spPr>
        <p:txBody>
          <a:bodyPr>
            <a:noAutofit/>
          </a:bodyPr>
          <a:lstStyle/>
          <a:p>
            <a:r>
              <a:rPr lang="cs-CZ" sz="7200" dirty="0"/>
              <a:t>Plavecký výcvik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9032" y="4072467"/>
            <a:ext cx="6400800" cy="1947333"/>
          </a:xfrm>
        </p:spPr>
        <p:txBody>
          <a:bodyPr/>
          <a:lstStyle/>
          <a:p>
            <a:r>
              <a:rPr lang="cs-CZ" dirty="0"/>
              <a:t>Mgr. et Mgr. Michaela Bátorová, Ph.D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4FA420-F4D8-487B-B105-612B3A6BC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214" y="0"/>
            <a:ext cx="3543786" cy="324582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56BA74-2826-4C6E-B64D-FF2C39BB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142" y="4453497"/>
            <a:ext cx="3737858" cy="240450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B211CE3-BC2B-4BFA-8855-800C2491F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36081"/>
            <a:ext cx="4140016" cy="27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5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4955" y="119634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cs-CZ" sz="6000" dirty="0"/>
              <a:t>Plavecké dýchání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2116183"/>
            <a:ext cx="11887200" cy="47418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800" dirty="0">
                <a:solidFill>
                  <a:srgbClr val="FFFF00"/>
                </a:solidFill>
              </a:rPr>
              <a:t>Nácvik plaveckého dýchání má klíčový význam pro pozdější plavání!</a:t>
            </a:r>
          </a:p>
          <a:p>
            <a:pPr marL="0" indent="0">
              <a:buNone/>
            </a:pPr>
            <a:endParaRPr lang="cs-CZ" sz="38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 </a:t>
            </a:r>
            <a:r>
              <a:rPr lang="cs-CZ" sz="4000" dirty="0">
                <a:solidFill>
                  <a:schemeClr val="tx1"/>
                </a:solidFill>
              </a:rPr>
              <a:t>hluboký nádech pouze ústy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plynulý výdech nejprve ústy a později ústy i nosem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nácvik v klidném a pomalém režimu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otevření očí pod vodou i bez plaveckých brýlí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po vynoření neodstraňovat vodu z obličeje a uší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4F1437-2ADE-4959-89FA-8762F685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004" y="119634"/>
            <a:ext cx="3277037" cy="19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5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0446" y="171939"/>
            <a:ext cx="11586754" cy="668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Postupné kroky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 do hladiny (foukání polévky, přemisťování míčků, napodobování zvířátek, auta)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 s předklonem hlavy (zaměstnat ruce – neotírat oči)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 s podřepem + otevření očí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dlouhý výdech pod hladinou (vodník, bublinky, v kruhu)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 spojený s pohybovým úkolem (skok, panenka, hříbek, ve dvojici)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 ústy i nosem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 ústy i nosem s přetáčivým pohybem (kotoul)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rytmizované výdechy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1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760" y="284176"/>
            <a:ext cx="11377749" cy="1508760"/>
          </a:xfrm>
        </p:spPr>
        <p:txBody>
          <a:bodyPr>
            <a:noAutofit/>
          </a:bodyPr>
          <a:lstStyle/>
          <a:p>
            <a:r>
              <a:rPr lang="cs-CZ" sz="4800" dirty="0"/>
              <a:t>Plavecká poloha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" y="2235837"/>
            <a:ext cx="11377749" cy="472875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4200" dirty="0">
                <a:solidFill>
                  <a:srgbClr val="FFFF00"/>
                </a:solidFill>
              </a:rPr>
              <a:t>Nezbytné předpoklady pro zvládnutí techniky plavání.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3800" dirty="0">
                <a:solidFill>
                  <a:srgbClr val="FFFF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poloha na prsou i na zádech – zpočátku lze využít dopomoci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nácvik </a:t>
            </a:r>
            <a:r>
              <a:rPr lang="cs-CZ" sz="3200" dirty="0" err="1">
                <a:solidFill>
                  <a:schemeClr val="tx1"/>
                </a:solidFill>
              </a:rPr>
              <a:t>zaujmutí</a:t>
            </a:r>
            <a:r>
              <a:rPr lang="cs-CZ" sz="3200" dirty="0">
                <a:solidFill>
                  <a:schemeClr val="tx1"/>
                </a:solidFill>
              </a:rPr>
              <a:t> splývavé polohy = provádíme pomalu, nalehnutím na hladinu, nenaskakujeme!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splývání na břiše – potopení + odraz od stěny šikmo vzhůru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splývání na zádech – nalehnutí na hladinu, odraz ode dna z podřepu, odraz od stěny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nácvikem sebezáchovné polohy na zádech = vznášením (</a:t>
            </a:r>
            <a:r>
              <a:rPr lang="cs-CZ" sz="3200" dirty="0" err="1">
                <a:solidFill>
                  <a:schemeClr val="tx1"/>
                </a:solidFill>
              </a:rPr>
              <a:t>floating</a:t>
            </a:r>
            <a:r>
              <a:rPr lang="cs-CZ" sz="32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FCC3A6-418B-4F4D-918C-9C6E8F277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986" y="284177"/>
            <a:ext cx="2627754" cy="18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4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18011" y="455818"/>
            <a:ext cx="7827355" cy="639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Postupné kroky – statická poloha na břiše, na zádech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nalehnutí na hladinu (dopomoc)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hvězdice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medúza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hříbek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kolotoč (vázaný kruh)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cvičení spojená se zadržením dech a výdechem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8B0B1A-7FBA-4906-AA85-E70EB3693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928" y="1581229"/>
            <a:ext cx="4183117" cy="19486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CD8CEAA-C419-445E-A947-4B9891F95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925" y="3996081"/>
            <a:ext cx="3109391" cy="2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80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943" y="362205"/>
            <a:ext cx="11821886" cy="643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Postupné kroky – splývání na břiše a na zádech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šipka, torpédo (dopomoc, vedení, tažení a tlačení)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splývání v uličce,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trojice – tažení, kruh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odraz ode dna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odraz od stěny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manipulace s polohou hlavy, paží, boků a nohou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9C08AA-4905-4C58-B435-DF69C3C3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588" y="2117526"/>
            <a:ext cx="4159469" cy="20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103" y="17546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cs-CZ" sz="7200" dirty="0"/>
              <a:t>Cit pro vodu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103" y="2030133"/>
            <a:ext cx="11469188" cy="47548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200" dirty="0">
                <a:solidFill>
                  <a:srgbClr val="FFFF00"/>
                </a:solidFill>
              </a:rPr>
              <a:t>Usnadňuje a zefektivňuje pohyb ve vodě!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3200" dirty="0">
                <a:solidFill>
                  <a:schemeClr val="tx1"/>
                </a:solidFill>
              </a:rPr>
              <a:t>rozpoznávat žádoucí a nežádoucí pohyby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vystavovat záběrové plochy odporu vody v různých situacích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využívat pohyby dlaní, chodidel a celých končetin, </a:t>
            </a:r>
            <a:r>
              <a:rPr lang="cs-CZ" sz="3200" dirty="0" err="1">
                <a:solidFill>
                  <a:schemeClr val="tx1"/>
                </a:solidFill>
              </a:rPr>
              <a:t>sculling</a:t>
            </a:r>
            <a:r>
              <a:rPr lang="cs-CZ" sz="3200" dirty="0">
                <a:solidFill>
                  <a:schemeClr val="tx1"/>
                </a:solidFill>
              </a:rPr>
              <a:t>, plavání ve dvojicích a šlapání vody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experimentovat s plaveckou polohou a polohou těžiště 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7211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943" y="236207"/>
            <a:ext cx="11782697" cy="675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Postupné kroky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cvičení na místě – malování, tleskání, hraní si s vodou (na i pod hladinou)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manipulace s velikostí záběrových ploch rukou – misky, pěsti, roztažené prsty, pohyby paží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manipulace s velikostí záběrových ploch nohou – špička, fajfka, vtočená a vytočená chodidla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šlapání vody – na místě, v pohybu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různé změny směru pohybu a rychlosti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přetáčivé pohyby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činnosti s pomůckami – oblečení, destičky, ploutve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sculling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ploutvové pohyby rukama na místě i v pohybu – honičky v poloze na zádech i na břichu s pomůckami)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0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5322" y="222760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9600" dirty="0"/>
              <a:t>hry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1747" y="1968211"/>
            <a:ext cx="9784080" cy="42062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6000" dirty="0"/>
              <a:t> na </a:t>
            </a:r>
            <a:r>
              <a:rPr lang="cs-CZ" sz="6000" b="1" dirty="0">
                <a:solidFill>
                  <a:srgbClr val="FF0000"/>
                </a:solidFill>
              </a:rPr>
              <a:t>seznámení s vodou</a:t>
            </a:r>
            <a:endParaRPr lang="cs-CZ" sz="6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6000" dirty="0"/>
              <a:t> na </a:t>
            </a:r>
            <a:r>
              <a:rPr lang="cs-CZ" sz="6000" b="1" dirty="0">
                <a:solidFill>
                  <a:srgbClr val="FF0000"/>
                </a:solidFill>
              </a:rPr>
              <a:t>dýchání do vody</a:t>
            </a:r>
            <a:endParaRPr lang="cs-CZ" sz="6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6000" dirty="0"/>
              <a:t> na </a:t>
            </a:r>
            <a:r>
              <a:rPr lang="cs-CZ" sz="6000" b="1" dirty="0">
                <a:solidFill>
                  <a:srgbClr val="FF0000"/>
                </a:solidFill>
              </a:rPr>
              <a:t>splývání</a:t>
            </a:r>
            <a:endParaRPr lang="cs-CZ" sz="6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6000" dirty="0"/>
              <a:t> na </a:t>
            </a:r>
            <a:r>
              <a:rPr lang="cs-CZ" sz="6000" b="1" dirty="0">
                <a:solidFill>
                  <a:srgbClr val="FF0000"/>
                </a:solidFill>
              </a:rPr>
              <a:t>orientaci ve vodě</a:t>
            </a:r>
            <a:endParaRPr lang="cs-CZ" sz="60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509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4949" y="222209"/>
            <a:ext cx="11299372" cy="663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jednoduché pohybové úkoly, hry a pravidla 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stručné, přesné a  jasné informace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účelných gest (např. signál k ukončení rušné části hodiny)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pohybové hry známé z prostředí sucha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prvky her, cvičení zábavně popsaná, provedená, prezentovaná příběhem a činnosti imitační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využitím známých říkadel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Tyto „</a:t>
            </a:r>
            <a:r>
              <a:rPr lang="cs-CZ" sz="36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hrové</a:t>
            </a:r>
            <a:r>
              <a:rPr lang="cs-CZ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činnosti jsou dobře uplatnitelné v každé části vyučovací jednotky! </a:t>
            </a:r>
            <a:endParaRPr lang="cs-CZ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5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137" y="284176"/>
            <a:ext cx="11312434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600" dirty="0"/>
              <a:t>Základní plavecký výcvik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320" y="2011680"/>
            <a:ext cx="11639006" cy="463731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probíhá formou her i organizované výuky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využití analyticko-syntetický postupu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využití pohybových her z běžného prostředí (honičky, </a:t>
            </a:r>
            <a:r>
              <a:rPr lang="cs-CZ" sz="3200" dirty="0" err="1"/>
              <a:t>úpolové</a:t>
            </a:r>
            <a:r>
              <a:rPr lang="cs-CZ" sz="3200" dirty="0"/>
              <a:t> hry, štafety, soutěže)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pestrý a zábavný program, motivující ke spolupráce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rovnocenné zapojení všech hráčů</a:t>
            </a:r>
          </a:p>
          <a:p>
            <a:pPr marL="0" indent="0" algn="ctr">
              <a:buNone/>
            </a:pPr>
            <a:r>
              <a:rPr lang="cs-CZ" sz="3600" dirty="0" err="1">
                <a:solidFill>
                  <a:srgbClr val="FFFF00"/>
                </a:solidFill>
              </a:rPr>
              <a:t>Hrové</a:t>
            </a:r>
            <a:r>
              <a:rPr lang="cs-CZ" sz="3600" dirty="0">
                <a:solidFill>
                  <a:srgbClr val="FFFF00"/>
                </a:solidFill>
              </a:rPr>
              <a:t> činnosti u starších dětí ubývají v hlavní části lekce, ale stále se hojně objevují v úvodní a závěrečné části hodiny!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99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948" y="284176"/>
            <a:ext cx="7335921" cy="1508760"/>
          </a:xfrm>
        </p:spPr>
        <p:txBody>
          <a:bodyPr>
            <a:noAutofit/>
          </a:bodyPr>
          <a:lstStyle/>
          <a:p>
            <a:pPr algn="ctr"/>
            <a:r>
              <a:rPr lang="cs-CZ" sz="6000" dirty="0" err="1"/>
              <a:t>Předplavecký</a:t>
            </a:r>
            <a:r>
              <a:rPr lang="cs-CZ" sz="6000" dirty="0"/>
              <a:t> výcvik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948" y="1933302"/>
            <a:ext cx="11364685" cy="49246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>
                <a:solidFill>
                  <a:schemeClr val="tx1"/>
                </a:solidFill>
              </a:rPr>
              <a:t>děti předškolního věku (5-7 let)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skupinová výuka  v počtu </a:t>
            </a:r>
            <a:r>
              <a:rPr lang="cs-CZ" sz="3200" b="1" dirty="0">
                <a:solidFill>
                  <a:schemeClr val="tx1"/>
                </a:solidFill>
              </a:rPr>
              <a:t>„kolik roků = tolik dětí“ </a:t>
            </a:r>
            <a:r>
              <a:rPr lang="cs-CZ" sz="3200" dirty="0">
                <a:solidFill>
                  <a:schemeClr val="tx1"/>
                </a:solidFill>
              </a:rPr>
              <a:t> na jednoho cvičitele nebo individuální výuka  </a:t>
            </a:r>
            <a:r>
              <a:rPr lang="cs-CZ" sz="3200" b="1" dirty="0">
                <a:solidFill>
                  <a:schemeClr val="tx1"/>
                </a:solidFill>
              </a:rPr>
              <a:t>„rodič – dítě“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prostředky pro danou věkovou skupinu = </a:t>
            </a:r>
            <a:r>
              <a:rPr lang="cs-CZ" sz="3200" b="1" dirty="0">
                <a:solidFill>
                  <a:schemeClr val="tx1"/>
                </a:solidFill>
              </a:rPr>
              <a:t>HRY + </a:t>
            </a:r>
            <a:r>
              <a:rPr lang="cs-CZ" sz="3200" dirty="0">
                <a:solidFill>
                  <a:schemeClr val="tx1"/>
                </a:solidFill>
              </a:rPr>
              <a:t>plavecké pomůcky, písně a říkadla (u dospělých - vysvětlování a ukázky)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EFC7B5-37CB-4AA0-BABD-09B9B785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613" y="88030"/>
            <a:ext cx="3517309" cy="24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8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823" y="284176"/>
            <a:ext cx="11312434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/>
              <a:t>Volba prvního způsobu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3" y="2011679"/>
            <a:ext cx="11769634" cy="46111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500" dirty="0">
                <a:solidFill>
                  <a:srgbClr val="FFFF00"/>
                </a:solidFill>
              </a:rPr>
              <a:t>Na volbu prvního vyučovaného plaveckého způsobu existují rozdílné názory!</a:t>
            </a:r>
            <a:r>
              <a:rPr lang="cs-CZ" sz="26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8000" dirty="0"/>
              <a:t>PRSA  </a:t>
            </a:r>
            <a:r>
              <a:rPr lang="cs-CZ" sz="8000" dirty="0">
                <a:solidFill>
                  <a:schemeClr val="bg1"/>
                </a:solidFill>
              </a:rPr>
              <a:t>X</a:t>
            </a:r>
            <a:r>
              <a:rPr lang="cs-CZ" sz="8000" dirty="0"/>
              <a:t>  KRAUL  </a:t>
            </a:r>
            <a:r>
              <a:rPr lang="cs-CZ" sz="8000" dirty="0">
                <a:solidFill>
                  <a:schemeClr val="bg1"/>
                </a:solidFill>
              </a:rPr>
              <a:t>X</a:t>
            </a:r>
            <a:r>
              <a:rPr lang="cs-CZ" sz="8000" dirty="0"/>
              <a:t>  ZNAK</a:t>
            </a:r>
          </a:p>
          <a:p>
            <a:pPr marL="0" indent="0" algn="ctr">
              <a:buNone/>
            </a:pPr>
            <a:endParaRPr lang="cs-CZ" sz="36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rgbClr val="FFFF00"/>
                </a:solidFill>
              </a:rPr>
              <a:t>Ideální je nebránit přirozenému pohybovému předpokladu a respektovat individuální plaveckou motoriku!</a:t>
            </a:r>
          </a:p>
        </p:txBody>
      </p:sp>
    </p:spTree>
    <p:extLst>
      <p:ext uri="{BB962C8B-B14F-4D97-AF65-F5344CB8AC3E}">
        <p14:creationId xmlns:p14="http://schemas.microsoft.com/office/powerpoint/2010/main" val="306509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075611" y="211437"/>
            <a:ext cx="4049486" cy="2877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KRAUL</a:t>
            </a:r>
            <a:endParaRPr lang="cs-CZ" sz="16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kondiční a sportovní plavání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využití v dalších plaveckých sportech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transfer dovedností pro znak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náročná souhra paží a dýchání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nutnost zvládnout výdech do vody </a:t>
            </a:r>
            <a:endParaRPr lang="cs-CZ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4173" y="211437"/>
            <a:ext cx="3731622" cy="460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PRSA</a:t>
            </a:r>
            <a:endParaRPr lang="cs-CZ" sz="16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nejrozšířenější rekreační způsob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dlouholetá tradice v ČR i Evropě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snadná orientace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nižší nároky na intenzitu zatížení</a:t>
            </a: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bez zvládnutí dýchání do vody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technicky náročný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nároky na koordinaci a souměrnost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obtížnost prsového kopu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silná fixace chyb</a:t>
            </a:r>
            <a:endParaRPr lang="cs-CZ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977051" y="265719"/>
            <a:ext cx="3975464" cy="374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</a:t>
            </a:r>
            <a:endParaRPr lang="cs-CZ" sz="16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snadné dýchání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výhodná poloha pro opravu chyb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snadný nácvik pohybů dolních končetin (transfer z kraula)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nejmenší silové nároky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splývavá poloha na zádech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ztížená orientace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000" dirty="0">
                <a:solidFill>
                  <a:srgbClr val="FF0000"/>
                </a:solidFill>
              </a:rPr>
              <a:t>vynechání plaveckého dýchání </a:t>
            </a:r>
            <a:endParaRPr lang="cs-CZ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86339" y="5813982"/>
            <a:ext cx="11403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chybou učit plavat prsa s hlavou nad vodou!</a:t>
            </a:r>
            <a:endParaRPr lang="cs-CZ" sz="3600" u="sng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95" y="3768981"/>
            <a:ext cx="3901440" cy="17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5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6851" y="0"/>
            <a:ext cx="11364685" cy="1508760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/>
              <a:t>Předplavecký</a:t>
            </a:r>
            <a:r>
              <a:rPr lang="cs-CZ" sz="5400" dirty="0"/>
              <a:t> výcvik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865" y="1432141"/>
            <a:ext cx="7657681" cy="49246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u="sng" dirty="0">
                <a:solidFill>
                  <a:schemeClr val="tx1"/>
                </a:solidFill>
              </a:rPr>
              <a:t>komplexní postup </a:t>
            </a:r>
            <a:r>
              <a:rPr lang="cs-CZ" sz="3200" dirty="0">
                <a:solidFill>
                  <a:schemeClr val="tx1"/>
                </a:solidFill>
              </a:rPr>
              <a:t>tzn. daný pohybový úkol je vyučován v konečné hrubé podobě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bezpečné zvládnutí vodního prostředí = </a:t>
            </a:r>
            <a:r>
              <a:rPr lang="cs-CZ" sz="3200" dirty="0">
                <a:solidFill>
                  <a:srgbClr val="FFFF00"/>
                </a:solidFill>
              </a:rPr>
              <a:t>adaptace a osvojení si </a:t>
            </a:r>
            <a:r>
              <a:rPr lang="cs-CZ" sz="3200" b="1" dirty="0">
                <a:solidFill>
                  <a:srgbClr val="FFFF00"/>
                </a:solidFill>
              </a:rPr>
              <a:t>základních plaveckých dovedností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/>
              <a:t>+ </a:t>
            </a:r>
            <a:r>
              <a:rPr lang="cs-CZ" sz="3200" i="1" dirty="0">
                <a:solidFill>
                  <a:srgbClr val="FFFF00"/>
                </a:solidFill>
              </a:rPr>
              <a:t>odstranění bariéry strachu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003022-D7D9-4520-A1B5-01FD9A6C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481" y="2060432"/>
            <a:ext cx="3659779" cy="193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1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19374" y="299544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9600" dirty="0"/>
              <a:t>adaptace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787" y="2142309"/>
            <a:ext cx="11965577" cy="47156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zvládnutí vodního prostředí tzv. „sžití se s vodou“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 hravé, zábavné a imitační činnosti v mělké vodě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 jednoduchá  a koordinačně nenáročná cvičení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chůze, klus, běh </a:t>
            </a:r>
            <a:r>
              <a:rPr lang="cs-CZ" dirty="0">
                <a:solidFill>
                  <a:schemeClr val="tx1"/>
                </a:solidFill>
              </a:rPr>
              <a:t>(po pás, po prsa)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pohyb ve sníženém postoji, napodobivá chůze </a:t>
            </a:r>
            <a:r>
              <a:rPr lang="cs-CZ" dirty="0">
                <a:solidFill>
                  <a:schemeClr val="tx1"/>
                </a:solidFill>
              </a:rPr>
              <a:t>(čáp, vrabec, krokodýl)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honičky a pohybové úkoly </a:t>
            </a:r>
            <a:r>
              <a:rPr lang="cs-CZ" dirty="0">
                <a:solidFill>
                  <a:schemeClr val="tx1"/>
                </a:solidFill>
              </a:rPr>
              <a:t>– napodobivá cvičení (žabka, kačenka)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cvičení ve vázaném kruhu </a:t>
            </a:r>
            <a:r>
              <a:rPr lang="cs-CZ" dirty="0">
                <a:solidFill>
                  <a:schemeClr val="tx1"/>
                </a:solidFill>
              </a:rPr>
              <a:t>– chůze, poskoky, víření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potopení hlavy a otevření očí </a:t>
            </a:r>
            <a:r>
              <a:rPr lang="cs-CZ" dirty="0">
                <a:solidFill>
                  <a:schemeClr val="tx1"/>
                </a:solidFill>
              </a:rPr>
              <a:t>pod vodou s využitím známých říkadel (spadla lžička)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581E3D-9A75-41D0-A879-27003C4F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290" y="118014"/>
            <a:ext cx="3035923" cy="23690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4C0A89-0955-4B75-8D05-EC6535376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638" y="3011213"/>
            <a:ext cx="1874104" cy="14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4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9186"/>
            <a:ext cx="9185001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600" dirty="0"/>
              <a:t>Potápění a orientace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868" y="2167758"/>
            <a:ext cx="9676049" cy="4753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900" dirty="0">
                <a:solidFill>
                  <a:srgbClr val="FFFF00"/>
                </a:solidFill>
              </a:rPr>
              <a:t>Nácvik potápění a orientace pod vodou přispívá k získání pocitu jistoty!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nácvik pohybu a orientace pod vodní hladinou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nácvik zadržení dechu, pomalého výdechu a  otevření očí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lovení a přemisťování předmětů pod vodní hladinou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4521AC-49C8-4DE0-9B82-D6976641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001" y="162799"/>
            <a:ext cx="2874512" cy="18475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DDA53A-3E6F-47A2-A78C-B140D12F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887" y="2577662"/>
            <a:ext cx="2784244" cy="23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48640" y="251180"/>
            <a:ext cx="11038114" cy="630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Postupné kroky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potopení obličeje + otevření očí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dvojici – zrakový kontakt pod hladinou – podání ruky, určování čísel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 a leh na dně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změny směru pod hladinou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válení sudů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potopení střemhlav (kachní zanoření) – přiměřená hloubka, dopomoc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výlov předmětů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podplavávání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kotoul, kotoul z podložky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stoj na rukou (dopomoc)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2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1360" y="20903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cs-CZ" sz="6600" dirty="0"/>
              <a:t>Pády a skoky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3028" y="2261027"/>
            <a:ext cx="11625943" cy="411913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endParaRPr lang="cs-CZ" sz="29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6700" dirty="0">
                <a:solidFill>
                  <a:srgbClr val="FFFF00"/>
                </a:solidFill>
              </a:rPr>
              <a:t>U skupinové výuky dbát zvýšené bezpečnosti! </a:t>
            </a:r>
          </a:p>
          <a:p>
            <a:pPr marL="0" indent="0">
              <a:buNone/>
            </a:pPr>
            <a:r>
              <a:rPr lang="cs-CZ" sz="4800" dirty="0"/>
              <a:t> </a:t>
            </a:r>
            <a:endParaRPr lang="cs-CZ" sz="73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7300" dirty="0">
                <a:solidFill>
                  <a:schemeClr val="tx1"/>
                </a:solidFill>
              </a:rPr>
              <a:t> skoky pouze na pokyn učitele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7300" dirty="0">
                <a:solidFill>
                  <a:schemeClr val="tx1"/>
                </a:solidFill>
              </a:rPr>
              <a:t> zajistit dopomoc z vody - čelem nebo bokem ke svěřenci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7300" dirty="0">
                <a:solidFill>
                  <a:schemeClr val="tx1"/>
                </a:solidFill>
              </a:rPr>
              <a:t> zajistit bezpečnost na břehu při odrazu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0802ED-A7BF-4640-8E54-3953104F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869" y="214876"/>
            <a:ext cx="3207243" cy="20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9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0263" y="264244"/>
            <a:ext cx="11181805" cy="636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Postupné kroky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pády vpřed - ze sedu (sklouznutí), ze dřepu, ze stoje po nohách, krokem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pády vzad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pády a skoky s pohybovým úkolem (v letové fázi – tleskání, chycení míče)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pády a skoky s přetáčením kolem podélné osy (vruty)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kotoul ze dřepu (dopomoc)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 ze sedu – střemhlav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 ze dřepu – střemhlav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skok střemhlav (startovní skok) z podřepu (se vzpažením)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startovní skok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skok ze startovního bloku – po nohách, střemhlav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9EA8A4-7605-4186-B5BA-7B6758C20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03" y="4240923"/>
            <a:ext cx="2310135" cy="22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7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383" y="284176"/>
            <a:ext cx="11612880" cy="150876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Základní plavecké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34007" y="1910384"/>
            <a:ext cx="9784080" cy="4663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/>
              <a:t>Plavecké </a:t>
            </a:r>
            <a:r>
              <a:rPr lang="cs-CZ" sz="4000" b="1" dirty="0">
                <a:solidFill>
                  <a:srgbClr val="FFFF00"/>
                </a:solidFill>
              </a:rPr>
              <a:t>dýchání</a:t>
            </a:r>
            <a:endParaRPr lang="cs-CZ" sz="4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4000" b="1" dirty="0"/>
              <a:t>Plavecká poloha, </a:t>
            </a:r>
            <a:r>
              <a:rPr lang="cs-CZ" sz="4000" b="1" dirty="0">
                <a:solidFill>
                  <a:srgbClr val="FFFF00"/>
                </a:solidFill>
              </a:rPr>
              <a:t>splývání</a:t>
            </a:r>
            <a:endParaRPr lang="cs-CZ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4000" b="1" dirty="0">
                <a:solidFill>
                  <a:srgbClr val="FFFF00"/>
                </a:solidFill>
              </a:rPr>
              <a:t>Pády a skoky </a:t>
            </a:r>
            <a:r>
              <a:rPr lang="cs-CZ" sz="4000" b="1" dirty="0"/>
              <a:t>do vody</a:t>
            </a:r>
            <a:endParaRPr lang="cs-CZ" sz="4000" dirty="0"/>
          </a:p>
          <a:p>
            <a:pPr marL="0" indent="0" algn="ctr">
              <a:buNone/>
            </a:pPr>
            <a:r>
              <a:rPr lang="cs-CZ" sz="4000" b="1" dirty="0">
                <a:solidFill>
                  <a:srgbClr val="FFFF00"/>
                </a:solidFill>
              </a:rPr>
              <a:t>Potápění a orientace </a:t>
            </a:r>
            <a:r>
              <a:rPr lang="cs-CZ" sz="4000" b="1" dirty="0"/>
              <a:t>ve vodě</a:t>
            </a:r>
            <a:endParaRPr lang="cs-CZ" sz="4000" dirty="0"/>
          </a:p>
          <a:p>
            <a:pPr marL="0" indent="0" algn="ctr">
              <a:buNone/>
            </a:pPr>
            <a:r>
              <a:rPr lang="cs-CZ" sz="4000" b="1" dirty="0">
                <a:solidFill>
                  <a:srgbClr val="FFFF00"/>
                </a:solidFill>
              </a:rPr>
              <a:t>Pocit vody</a:t>
            </a:r>
            <a:endParaRPr lang="cs-CZ" sz="4000" dirty="0">
              <a:solidFill>
                <a:srgbClr val="FFFF00"/>
              </a:solidFill>
            </a:endParaRPr>
          </a:p>
          <a:p>
            <a:endParaRPr lang="cs-CZ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6016522-0EF0-49B7-8DC2-9905E73D2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378" y="1629642"/>
            <a:ext cx="3149794" cy="20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8477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598</TotalTime>
  <Words>1164</Words>
  <Application>Microsoft Office PowerPoint</Application>
  <PresentationFormat>Širokoúhlá obrazovka</PresentationFormat>
  <Paragraphs>165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Wingdings</vt:lpstr>
      <vt:lpstr>Wingdings 3</vt:lpstr>
      <vt:lpstr>Řez</vt:lpstr>
      <vt:lpstr>Plavecký výcvik</vt:lpstr>
      <vt:lpstr>Předplavecký výcvik</vt:lpstr>
      <vt:lpstr>Předplavecký výcvik</vt:lpstr>
      <vt:lpstr>adaptace</vt:lpstr>
      <vt:lpstr>Potápění a orientace</vt:lpstr>
      <vt:lpstr>Prezentace aplikace PowerPoint</vt:lpstr>
      <vt:lpstr>Pády a skoky</vt:lpstr>
      <vt:lpstr>Prezentace aplikace PowerPoint</vt:lpstr>
      <vt:lpstr>Základní plavecké dovednosti</vt:lpstr>
      <vt:lpstr>Plavecké dýchání</vt:lpstr>
      <vt:lpstr>Prezentace aplikace PowerPoint</vt:lpstr>
      <vt:lpstr>Plavecká poloha</vt:lpstr>
      <vt:lpstr>Prezentace aplikace PowerPoint</vt:lpstr>
      <vt:lpstr>Prezentace aplikace PowerPoint</vt:lpstr>
      <vt:lpstr>Cit pro vodu</vt:lpstr>
      <vt:lpstr>Prezentace aplikace PowerPoint</vt:lpstr>
      <vt:lpstr>hry</vt:lpstr>
      <vt:lpstr>Prezentace aplikace PowerPoint</vt:lpstr>
      <vt:lpstr>Základní plavecký výcvik</vt:lpstr>
      <vt:lpstr>Volba prvního způsobu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Plavecký výcvik</dc:title>
  <dc:creator>Dita Hlavoňová</dc:creator>
  <cp:lastModifiedBy>Bátorová Michaela (149276)</cp:lastModifiedBy>
  <cp:revision>51</cp:revision>
  <dcterms:created xsi:type="dcterms:W3CDTF">2020-11-04T14:51:09Z</dcterms:created>
  <dcterms:modified xsi:type="dcterms:W3CDTF">2024-09-24T07:40:36Z</dcterms:modified>
</cp:coreProperties>
</file>