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  <p:sldId id="275" r:id="rId21"/>
    <p:sldId id="276" r:id="rId22"/>
    <p:sldId id="279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05" r:id="rId35"/>
    <p:sldId id="290" r:id="rId36"/>
    <p:sldId id="291" r:id="rId37"/>
    <p:sldId id="306" r:id="rId38"/>
    <p:sldId id="301" r:id="rId39"/>
    <p:sldId id="294" r:id="rId40"/>
    <p:sldId id="295" r:id="rId41"/>
    <p:sldId id="298" r:id="rId42"/>
    <p:sldId id="302" r:id="rId43"/>
    <p:sldId id="296" r:id="rId44"/>
    <p:sldId id="299" r:id="rId45"/>
    <p:sldId id="303" r:id="rId46"/>
    <p:sldId id="297" r:id="rId47"/>
    <p:sldId id="292" r:id="rId48"/>
    <p:sldId id="307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87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8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4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93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50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86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37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8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5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6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7899A6-1640-4C30-901E-76BBCDF91BA5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284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TvCvdIQLba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I_suSO8sEA" TargetMode="External"/><Relationship Id="rId2" Type="http://schemas.openxmlformats.org/officeDocument/2006/relationships/hyperlink" Target="https://www.youtube.com/watch?v=GMq0GBGDA7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jAusA_W0_U" TargetMode="External"/><Relationship Id="rId2" Type="http://schemas.openxmlformats.org/officeDocument/2006/relationships/hyperlink" Target="https://www.youtube.com/watch?v=JghqyliWwb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s://www.google.cz/url?sa=i&amp;url=https%3A%2F%2Fchomutovsky.denik.cz%2Fostatni_region%2Fznak-kraul-nebo-motylek-baumrtova-dominuje-ve-vsem-20130702.html&amp;psig=AOvVaw2BuYAfie_-sOOk3XCuC-7v&amp;ust=1603446561631000&amp;source=images&amp;cd=vfe&amp;ved=0CAIQjRxqFwoTCLCu75j2x-wCFQAAAAAdAAAAABAH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jAusA_W0_U?feature=oembed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pjOiXerg0E?feature=oembed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BD4A4-5116-4EDE-81C5-074573D18D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/>
              <a:t>Plavecký  způsob  znak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23A0D-894B-44E7-B636-9C79AE13B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152" y="4993243"/>
            <a:ext cx="9144000" cy="822341"/>
          </a:xfrm>
        </p:spPr>
        <p:txBody>
          <a:bodyPr>
            <a:normAutofit/>
          </a:bodyPr>
          <a:lstStyle/>
          <a:p>
            <a:r>
              <a:rPr lang="cs-CZ" sz="3200" dirty="0"/>
              <a:t>Mgr. et Mgr. Michaela Bátorová, Ph.D.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2150A1-DDB9-4529-8CD3-D371544E9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509" y="218930"/>
            <a:ext cx="6468378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2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9DB3AEB-4B5C-40FF-A10A-833E00D8581A}"/>
              </a:ext>
            </a:extLst>
          </p:cNvPr>
          <p:cNvSpPr/>
          <p:nvPr/>
        </p:nvSpPr>
        <p:spPr>
          <a:xfrm>
            <a:off x="1664208" y="5563898"/>
            <a:ext cx="94183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Hlava je </a:t>
            </a:r>
            <a:r>
              <a:rPr lang="cs-CZ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nestabilnějším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segmentem těla. </a:t>
            </a:r>
            <a:endParaRPr lang="cs-CZ" sz="4400" dirty="0"/>
          </a:p>
        </p:txBody>
      </p:sp>
      <p:pic>
        <p:nvPicPr>
          <p:cNvPr id="3" name="Picture 2" descr="Získat tachometr fit">
            <a:extLst>
              <a:ext uri="{FF2B5EF4-FFF2-40B4-BE49-F238E27FC236}">
                <a16:creationId xmlns:a16="http://schemas.microsoft.com/office/drawing/2014/main" id="{9E703992-20DF-4DF3-95F9-1F31FD31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/>
          <a:stretch/>
        </p:blipFill>
        <p:spPr bwMode="auto">
          <a:xfrm>
            <a:off x="3830822" y="623517"/>
            <a:ext cx="7954920" cy="44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ureswim.cz/wp-content/uploads/trainn1.jpg">
            <a:extLst>
              <a:ext uri="{FF2B5EF4-FFF2-40B4-BE49-F238E27FC236}">
                <a16:creationId xmlns:a16="http://schemas.microsoft.com/office/drawing/2014/main" id="{BC6C8E57-A03C-40B0-B51A-10140603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8" y="524661"/>
            <a:ext cx="3598814" cy="461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41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ikihow.com/images/thumb/6/69/Swim-Backstroke-Perfectly-Step-2-Version-5.jpg/550px-Swim-Backstroke-Perfectly-Step-2-Version-5.jpg">
            <a:extLst>
              <a:ext uri="{FF2B5EF4-FFF2-40B4-BE49-F238E27FC236}">
                <a16:creationId xmlns:a16="http://schemas.microsoft.com/office/drawing/2014/main" id="{F52F67F2-BC22-4A14-9BA8-1935A015F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33" r="868" b="14204"/>
          <a:stretch/>
        </p:blipFill>
        <p:spPr>
          <a:xfrm>
            <a:off x="2410834" y="86895"/>
            <a:ext cx="7064589" cy="3342105"/>
          </a:xfrm>
          <a:prstGeom prst="rect">
            <a:avLst/>
          </a:prstGeom>
        </p:spPr>
      </p:pic>
      <p:pic>
        <p:nvPicPr>
          <p:cNvPr id="3" name="Picture 2" descr="http://www.wikihow.com/images/thumb/5/52/Swim-Backstroke-Perfectly-Step-9-Version-4.jpg/550px-Swim-Backstroke-Perfectly-Step-9-Version-4.jpg">
            <a:extLst>
              <a:ext uri="{FF2B5EF4-FFF2-40B4-BE49-F238E27FC236}">
                <a16:creationId xmlns:a16="http://schemas.microsoft.com/office/drawing/2014/main" id="{C4A78BB6-C18A-4EA6-8CEB-391174CBF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45" r="922" b="5719"/>
          <a:stretch/>
        </p:blipFill>
        <p:spPr>
          <a:xfrm>
            <a:off x="2410835" y="3493008"/>
            <a:ext cx="7064589" cy="32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47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ící obrázek">
            <a:extLst>
              <a:ext uri="{FF2B5EF4-FFF2-40B4-BE49-F238E27FC236}">
                <a16:creationId xmlns:a16="http://schemas.microsoft.com/office/drawing/2014/main" id="{875D3874-7E67-4680-9751-A1495E67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2312363"/>
            <a:ext cx="10215154" cy="44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A45B624-B92C-4A36-849C-BEE8CB897670}"/>
              </a:ext>
            </a:extLst>
          </p:cNvPr>
          <p:cNvSpPr/>
          <p:nvPr/>
        </p:nvSpPr>
        <p:spPr>
          <a:xfrm>
            <a:off x="209006" y="250261"/>
            <a:ext cx="117696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4800" dirty="0">
                <a:solidFill>
                  <a:srgbClr val="FF0000"/>
                </a:solidFill>
              </a:rPr>
              <a:t>Pozice hlavy je důležitá!</a:t>
            </a:r>
            <a:r>
              <a:rPr lang="cs-CZ" sz="4000" dirty="0"/>
              <a:t> </a:t>
            </a:r>
          </a:p>
          <a:p>
            <a:pPr lvl="0" algn="ctr"/>
            <a:r>
              <a:rPr lang="cs-CZ" sz="4000" dirty="0"/>
              <a:t>vysoká pozice hlavy ztěžuje udržení boků ve správné poloze = pokles boků = </a:t>
            </a:r>
            <a:r>
              <a:rPr lang="cs-CZ" sz="4000" dirty="0">
                <a:solidFill>
                  <a:schemeClr val="bg1"/>
                </a:solidFill>
              </a:rPr>
              <a:t>„sedící” plavec</a:t>
            </a:r>
          </a:p>
        </p:txBody>
      </p:sp>
    </p:spTree>
    <p:extLst>
      <p:ext uri="{BB962C8B-B14F-4D97-AF65-F5344CB8AC3E}">
        <p14:creationId xmlns:p14="http://schemas.microsoft.com/office/powerpoint/2010/main" val="158060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600" dirty="0"/>
              <a:t>Chyby  v  poloze  těla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663440"/>
          </a:xfrm>
        </p:spPr>
        <p:txBody>
          <a:bodyPr>
            <a:normAutofit lnSpcReduction="1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 plavec nemá splývavou polohu, vysazené boky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 prohnutý trup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 záklon hlavy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 předklon hlavy, uši jsou z vody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příliš velká rotace těla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/>
              <a:t> příliš malá rotace těla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7347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5760" y="2011680"/>
            <a:ext cx="11456126" cy="475488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/>
              <a:t>Práce dolních končetin je technicky podobná s kraulem </a:t>
            </a:r>
            <a:r>
              <a:rPr lang="cs-CZ" sz="2800" dirty="0">
                <a:solidFill>
                  <a:schemeClr val="bg1"/>
                </a:solidFill>
              </a:rPr>
              <a:t>v poloze na zádech.</a:t>
            </a: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4400" dirty="0">
                <a:solidFill>
                  <a:srgbClr val="FF0000"/>
                </a:solidFill>
              </a:rPr>
              <a:t>Podíl hnacích sil </a:t>
            </a:r>
            <a:r>
              <a:rPr lang="cs-CZ" sz="4400" dirty="0"/>
              <a:t>znakových nohou je cca </a:t>
            </a:r>
            <a:r>
              <a:rPr lang="cs-CZ" sz="4400" dirty="0">
                <a:solidFill>
                  <a:srgbClr val="FF0000"/>
                </a:solidFill>
              </a:rPr>
              <a:t>15%</a:t>
            </a:r>
            <a:r>
              <a:rPr lang="cs-CZ" sz="4400" dirty="0"/>
              <a:t>.</a:t>
            </a:r>
            <a:endParaRPr lang="cs-CZ" sz="4400" dirty="0">
              <a:solidFill>
                <a:schemeClr val="bg1"/>
              </a:solidFill>
            </a:endParaRPr>
          </a:p>
          <a:p>
            <a:pPr algn="ctr"/>
            <a:endParaRPr lang="cs-CZ" sz="4400" dirty="0">
              <a:solidFill>
                <a:schemeClr val="bg1"/>
              </a:solidFill>
            </a:endParaRPr>
          </a:p>
        </p:txBody>
      </p:sp>
      <p:pic>
        <p:nvPicPr>
          <p:cNvPr id="4" name="Picture 7" descr="2005-10-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446" y="2534193"/>
            <a:ext cx="6242540" cy="3370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8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24296" y="3777228"/>
            <a:ext cx="84386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rozsah střídavého pohybu 40 – 50 cm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vychází z kyčelního kloubu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kotníky jsou uvolněné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chodidla jsou vtočena dovnitř a paty vně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stabilizace plavecké polohy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cs-CZ" sz="3600" dirty="0"/>
          </a:p>
        </p:txBody>
      </p:sp>
      <p:pic>
        <p:nvPicPr>
          <p:cNvPr id="1026" name="Picture 2" descr="k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262" y="587829"/>
            <a:ext cx="4365506" cy="2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 descr="swim-backstroke-leg-kick-technique (1)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4" y="587829"/>
            <a:ext cx="5133748" cy="27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80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ískat tachometr f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69" y="2599509"/>
            <a:ext cx="6786908" cy="395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speedo.com.au/Plugins/Speedo.SpeedoFit/Content/Images/backstroke_kick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1" y="522514"/>
            <a:ext cx="5168871" cy="33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mage.slidesharecdn.com/swimhandbook-150318021135-conversion-gate01/95/swim-hand-book-28-638.jpg?cb=142664477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t="36856" r="22072" b="42126"/>
          <a:stretch/>
        </p:blipFill>
        <p:spPr bwMode="auto">
          <a:xfrm>
            <a:off x="7737231" y="522514"/>
            <a:ext cx="3196379" cy="17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55441" y="4118482"/>
            <a:ext cx="37116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/>
              <a:t>Záběr nohou směrem nahoru je z hlediska hnací síly  významnější než u kraulu.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0151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4949" y="284176"/>
            <a:ext cx="11338560" cy="1508760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Vizuálně  správné  provedení</a:t>
            </a:r>
          </a:p>
        </p:txBody>
      </p:sp>
      <p:pic>
        <p:nvPicPr>
          <p:cNvPr id="4" name="Picture 2" descr="http://www2.pictures.zimbio.com/gi/Ryan+Lochte+Nick+Thoman+2012+Olympic+Swimming+7lt0ICLJLzM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" y="2011680"/>
            <a:ext cx="5656217" cy="46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230390" y="2011680"/>
            <a:ext cx="5722123" cy="46895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600" b="1" dirty="0"/>
              <a:t> nohy </a:t>
            </a:r>
            <a:r>
              <a:rPr lang="cs-CZ" sz="3600" b="1" dirty="0">
                <a:solidFill>
                  <a:schemeClr val="bg1"/>
                </a:solidFill>
              </a:rPr>
              <a:t>čeří vodní hladinu </a:t>
            </a:r>
            <a:r>
              <a:rPr lang="cs-CZ" sz="3600" b="1" dirty="0"/>
              <a:t>a vytváří na ní kopeček pěny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b="1" dirty="0"/>
              <a:t> kolena se </a:t>
            </a:r>
            <a:r>
              <a:rPr lang="cs-CZ" sz="3600" b="1" dirty="0">
                <a:solidFill>
                  <a:srgbClr val="FF0000"/>
                </a:solidFill>
              </a:rPr>
              <a:t>nedostávají z vody </a:t>
            </a:r>
            <a:r>
              <a:rPr lang="cs-CZ" sz="3600" b="1" dirty="0"/>
              <a:t>a chodidla také ne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b="1" dirty="0"/>
              <a:t> </a:t>
            </a:r>
            <a:r>
              <a:rPr lang="cs-CZ" sz="3600" b="1" dirty="0">
                <a:solidFill>
                  <a:schemeClr val="bg1"/>
                </a:solidFill>
              </a:rPr>
              <a:t>boky</a:t>
            </a:r>
            <a:r>
              <a:rPr lang="cs-CZ" sz="3600" b="1" dirty="0"/>
              <a:t> jsou </a:t>
            </a:r>
            <a:r>
              <a:rPr lang="cs-CZ" sz="3600" b="1" dirty="0">
                <a:solidFill>
                  <a:schemeClr val="bg1"/>
                </a:solidFill>
              </a:rPr>
              <a:t>u</a:t>
            </a:r>
            <a:r>
              <a:rPr lang="cs-CZ" sz="3600" b="1" dirty="0"/>
              <a:t> vodní </a:t>
            </a:r>
            <a:r>
              <a:rPr lang="cs-CZ" sz="3600" b="1" dirty="0">
                <a:solidFill>
                  <a:schemeClr val="bg1"/>
                </a:solidFill>
              </a:rPr>
              <a:t>hladiny</a:t>
            </a:r>
            <a:r>
              <a:rPr lang="cs-CZ" sz="3600" b="1" dirty="0"/>
              <a:t>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b="1" dirty="0"/>
              <a:t> kopy jsou </a:t>
            </a:r>
            <a:r>
              <a:rPr lang="cs-CZ" sz="3600" b="1" dirty="0">
                <a:solidFill>
                  <a:schemeClr val="bg1"/>
                </a:solidFill>
              </a:rPr>
              <a:t>v pravidelném rytmu</a:t>
            </a:r>
            <a:r>
              <a:rPr lang="cs-CZ" sz="3600" b="1" dirty="0"/>
              <a:t> směrem k hladině a směrem dolů </a:t>
            </a:r>
            <a:endParaRPr 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144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/>
              <a:t>Chyby dolních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8823" y="2011679"/>
            <a:ext cx="11377748" cy="4741817"/>
          </a:xfrm>
        </p:spPr>
        <p:txBody>
          <a:bodyPr>
            <a:normAutofit fontScale="925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3200" dirty="0"/>
              <a:t>pedálový pohyb (šlapání na kole) - kolena se dostávají nad hladinu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přílišné krčení nohou v kolenou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kopání napnutýma nohama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kopání do stran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příliš široký kop (roztažené nohy)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/>
              <a:t> přílišný důraz na pohyb směrem ke dnu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tuhý kotník nebo aktivní flexe      </a:t>
            </a:r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https://www.youtube.com/watch?v=TvCvdIQLbaA</a:t>
            </a:r>
            <a:r>
              <a:rPr lang="cs-CZ" dirty="0"/>
              <a:t>  -    </a:t>
            </a:r>
            <a:r>
              <a:rPr lang="cs-CZ" dirty="0" err="1"/>
              <a:t>Backstroke</a:t>
            </a:r>
            <a:r>
              <a:rPr lang="cs-CZ" dirty="0"/>
              <a:t> </a:t>
            </a:r>
            <a:r>
              <a:rPr lang="cs-CZ" dirty="0" err="1"/>
              <a:t>Swimming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 | </a:t>
            </a:r>
            <a:r>
              <a:rPr lang="cs-CZ" dirty="0" err="1"/>
              <a:t>Kick</a:t>
            </a: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endParaRPr lang="cs-CZ" dirty="0"/>
          </a:p>
        </p:txBody>
      </p:sp>
      <p:pic>
        <p:nvPicPr>
          <p:cNvPr id="4" name="Picture 2" descr="VÃ½sledek obrÃ¡zku pro error in the swimming backstroke">
            <a:extLst>
              <a:ext uri="{FF2B5EF4-FFF2-40B4-BE49-F238E27FC236}">
                <a16:creationId xmlns:a16="http://schemas.microsoft.com/office/drawing/2014/main" id="{E921B9E1-4FB1-4F2D-9430-A7BBCC4B4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" b="1"/>
          <a:stretch/>
        </p:blipFill>
        <p:spPr bwMode="auto">
          <a:xfrm>
            <a:off x="7158446" y="2782388"/>
            <a:ext cx="4794068" cy="28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892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Horní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7156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>
                <a:solidFill>
                  <a:srgbClr val="FF0000"/>
                </a:solidFill>
              </a:rPr>
              <a:t>Paže jsou u znaku hlavní hnací silou.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ctr">
              <a:buNone/>
            </a:pPr>
            <a:r>
              <a:rPr lang="cs-CZ" sz="4000" dirty="0">
                <a:solidFill>
                  <a:schemeClr val="bg1"/>
                </a:solidFill>
              </a:rPr>
              <a:t>Podíl</a:t>
            </a:r>
            <a:r>
              <a:rPr lang="cs-CZ" sz="4000" dirty="0"/>
              <a:t> hnacích sil znakových paží je cca </a:t>
            </a:r>
            <a:r>
              <a:rPr lang="cs-CZ" sz="4000" dirty="0">
                <a:solidFill>
                  <a:schemeClr val="bg1"/>
                </a:solidFill>
              </a:rPr>
              <a:t>85%. </a:t>
            </a:r>
          </a:p>
          <a:p>
            <a:endParaRPr lang="cs-CZ" dirty="0"/>
          </a:p>
        </p:txBody>
      </p:sp>
      <p:pic>
        <p:nvPicPr>
          <p:cNvPr id="4" name="Picture 2" descr="http://darkroom.baltimoresun.com/wp-content/uploads/2012/08/AFP_Getty-149611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14" y="2616099"/>
            <a:ext cx="5310555" cy="35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1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93733-8170-4170-9F88-B9EC87D1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800" dirty="0"/>
              <a:t>Vývoj  techniky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2F495B-AC60-4548-A003-84CC1133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1792936"/>
            <a:ext cx="9784080" cy="500105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/>
              <a:t>Plavecký způsob znak je tradičním plaveckým způsobem. Pro svou polohu na zádech byl zpočátku pravděpodobně příliš nepřirozený a byl praktikován spíše k odpočinku.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800" dirty="0"/>
              <a:t>V první historicky doložené učebnici plavání z roku 1538 je poloha na znak nazvána </a:t>
            </a:r>
            <a:r>
              <a:rPr lang="cs-CZ" sz="2800" dirty="0">
                <a:solidFill>
                  <a:srgbClr val="FF0000"/>
                </a:solidFill>
              </a:rPr>
              <a:t>„polohou mrtvého muže“</a:t>
            </a:r>
            <a:r>
              <a:rPr lang="cs-CZ" sz="2800" dirty="0"/>
              <a:t>. K této poloze byly později přidány pohyby paží a nohou tak, aby se člověk dostal do pohybu.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6" descr="https://nyamcenterforhistory.files.wordpress.com/2015/06/frost_artofswimming_1818_plate6_watermark.jpg?w=700&amp;h=&amp;crop=1">
            <a:extLst>
              <a:ext uri="{FF2B5EF4-FFF2-40B4-BE49-F238E27FC236}">
                <a16:creationId xmlns:a16="http://schemas.microsoft.com/office/drawing/2014/main" id="{BB46FF4F-DC09-40E3-9126-B1F61B654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r="1553" b="12095"/>
          <a:stretch/>
        </p:blipFill>
        <p:spPr bwMode="auto">
          <a:xfrm>
            <a:off x="1404087" y="2521181"/>
            <a:ext cx="4347489" cy="28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nyamcenterforhistory.files.wordpress.com/2015/06/frost_artofswimming_1818_plate10_watermark.jpg?w=700&amp;h=&amp;crop=1">
            <a:extLst>
              <a:ext uri="{FF2B5EF4-FFF2-40B4-BE49-F238E27FC236}">
                <a16:creationId xmlns:a16="http://schemas.microsoft.com/office/drawing/2014/main" id="{5967B48D-7707-470B-8AAE-AFDAC7D3B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6" r="1970" b="10278"/>
          <a:stretch/>
        </p:blipFill>
        <p:spPr bwMode="auto">
          <a:xfrm>
            <a:off x="6360135" y="2521182"/>
            <a:ext cx="4278256" cy="28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56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Fáze znakového záběru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10" y="2011679"/>
            <a:ext cx="11482250" cy="45328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6000" dirty="0"/>
              <a:t> </a:t>
            </a:r>
            <a:r>
              <a:rPr lang="cs-CZ" sz="6000" dirty="0">
                <a:solidFill>
                  <a:srgbClr val="FF0000"/>
                </a:solidFill>
              </a:rPr>
              <a:t>přípravná </a:t>
            </a:r>
            <a:r>
              <a:rPr lang="cs-CZ" sz="6000" dirty="0"/>
              <a:t>– zasunutí do vody</a:t>
            </a:r>
            <a:endParaRPr lang="cs-CZ" sz="6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6000" dirty="0"/>
              <a:t> </a:t>
            </a:r>
            <a:r>
              <a:rPr lang="cs-CZ" sz="6000" dirty="0">
                <a:solidFill>
                  <a:srgbClr val="FF0000"/>
                </a:solidFill>
              </a:rPr>
              <a:t>přechodná </a:t>
            </a:r>
            <a:r>
              <a:rPr lang="cs-CZ" sz="6000" dirty="0"/>
              <a:t>– uchopení vody</a:t>
            </a:r>
            <a:endParaRPr lang="cs-CZ" sz="6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6000" dirty="0"/>
              <a:t> záběrová – </a:t>
            </a:r>
            <a:r>
              <a:rPr lang="cs-CZ" sz="6000" dirty="0">
                <a:solidFill>
                  <a:srgbClr val="FF0000"/>
                </a:solidFill>
              </a:rPr>
              <a:t>přitažení</a:t>
            </a:r>
            <a:r>
              <a:rPr lang="cs-CZ" sz="6000" dirty="0"/>
              <a:t>, </a:t>
            </a:r>
            <a:r>
              <a:rPr lang="cs-CZ" sz="6000" dirty="0">
                <a:solidFill>
                  <a:srgbClr val="FF0000"/>
                </a:solidFill>
              </a:rPr>
              <a:t>odtlačení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6000" dirty="0">
                <a:solidFill>
                  <a:srgbClr val="FF0000"/>
                </a:solidFill>
              </a:rPr>
              <a:t> přenos </a:t>
            </a:r>
            <a:r>
              <a:rPr lang="cs-CZ" sz="6000" dirty="0"/>
              <a:t>– </a:t>
            </a:r>
            <a:r>
              <a:rPr lang="cs-CZ" sz="6000"/>
              <a:t>nataženou paží</a:t>
            </a:r>
            <a:endParaRPr lang="cs-CZ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20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Přípravná fáze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859" y="2327510"/>
            <a:ext cx="6934200" cy="39052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95942" y="1882581"/>
            <a:ext cx="11808823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800" dirty="0">
                <a:latin typeface="Arial Black" panose="020B0A04020102020204" pitchFamily="34" charset="0"/>
              </a:rPr>
              <a:t>začíná zasunutím končetiny do vody malíkovou hranou </a:t>
            </a: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dirty="0"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</a:pPr>
            <a:endParaRPr lang="cs-CZ" sz="2800" dirty="0"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cs-CZ" sz="2800" dirty="0">
                <a:latin typeface="Arial Black" panose="020B0A04020102020204" pitchFamily="34" charset="0"/>
              </a:rPr>
              <a:t>převažuje pohyb vpřed nad pohybem dolů</a:t>
            </a:r>
            <a:endParaRPr lang="cs-CZ" sz="2800" b="1" dirty="0"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</a:pPr>
            <a:endParaRPr lang="cs-CZ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14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ískat tachometr f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 bwMode="auto">
          <a:xfrm>
            <a:off x="346917" y="116632"/>
            <a:ext cx="8211530" cy="41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peedo.com.au/Plugins/Speedo.SpeedoFit/Content/Images/backstroke_stroke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b="18515"/>
          <a:stretch/>
        </p:blipFill>
        <p:spPr bwMode="auto">
          <a:xfrm>
            <a:off x="1336766" y="3157288"/>
            <a:ext cx="487319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backstroke swimming c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238" y="542726"/>
            <a:ext cx="3541643" cy="21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-media-cache-ak0.pinimg.com/236x/ce/13/24/ce132405e66e9b156aa2f77c28c015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2"/>
          <a:stretch/>
        </p:blipFill>
        <p:spPr bwMode="auto">
          <a:xfrm>
            <a:off x="7570317" y="3157288"/>
            <a:ext cx="3768466" cy="20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6917" y="4572489"/>
            <a:ext cx="10991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Po vnoření se paže pohybuje vpřed a s natáčením ramenní osy na záběrovou stranu se připravuje na </a:t>
            </a:r>
          </a:p>
          <a:p>
            <a:pPr algn="ctr"/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"zachycení vody".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638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Přechodná fáze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194" y="1894115"/>
            <a:ext cx="11678195" cy="485938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3600" dirty="0"/>
              <a:t>ostrá změna směru pohybu ruky a předloktí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  </a:t>
            </a:r>
          </a:p>
          <a:p>
            <a:pPr marL="0" indent="0" algn="ctr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3300" dirty="0"/>
              <a:t>ruka získává oporu o vodu </a:t>
            </a:r>
            <a:r>
              <a:rPr lang="cs-CZ" sz="3300" dirty="0">
                <a:solidFill>
                  <a:srgbClr val="FF0000"/>
                </a:solidFill>
              </a:rPr>
              <a:t>nastavením dlaně a předloktí </a:t>
            </a:r>
            <a:r>
              <a:rPr lang="cs-CZ" sz="3300" dirty="0"/>
              <a:t>směrem vzad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2" descr="https://i.ytimg.com/vi/SdcvoiCmCf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05593"/>
            <a:ext cx="6101862" cy="36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6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Záběrová fáze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5" y="2011679"/>
            <a:ext cx="3605346" cy="4715691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Ruka se pohybuje po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esovité dráze </a:t>
            </a: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a se ramena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vychylují</a:t>
            </a: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kolem podélné osy těla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stranu zabírající paže</a:t>
            </a: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Související obrá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92731" y="2011679"/>
            <a:ext cx="8177349" cy="4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28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přitahování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22463" y="2001823"/>
            <a:ext cx="6914607" cy="8226719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35831" y="2194560"/>
            <a:ext cx="5473929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</a:t>
            </a:r>
            <a:r>
              <a:rPr lang="cs-CZ" sz="3600" dirty="0"/>
              <a:t>paže se </a:t>
            </a:r>
            <a:r>
              <a:rPr lang="cs-CZ" sz="3600" dirty="0">
                <a:solidFill>
                  <a:srgbClr val="FF0000"/>
                </a:solidFill>
              </a:rPr>
              <a:t>krčí v lokti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počátek záběru je prováděn především </a:t>
            </a:r>
            <a:r>
              <a:rPr lang="cs-CZ" sz="3600" dirty="0">
                <a:solidFill>
                  <a:srgbClr val="FF0000"/>
                </a:solidFill>
              </a:rPr>
              <a:t>předloktím</a:t>
            </a:r>
            <a:r>
              <a:rPr lang="cs-CZ" sz="3600" dirty="0"/>
              <a:t>, aby se dlaň dostala na úroveň lokte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trup se </a:t>
            </a:r>
            <a:r>
              <a:rPr lang="cs-CZ" sz="3600" dirty="0">
                <a:solidFill>
                  <a:srgbClr val="FF0000"/>
                </a:solidFill>
              </a:rPr>
              <a:t>vytáčí</a:t>
            </a:r>
            <a:r>
              <a:rPr lang="cs-CZ" sz="3600" dirty="0"/>
              <a:t> na stranu záběrové paže </a:t>
            </a:r>
          </a:p>
        </p:txBody>
      </p:sp>
      <p:pic>
        <p:nvPicPr>
          <p:cNvPr id="1027" name="Picture 3" descr="24-trup-zaber-ob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9" y="2194560"/>
            <a:ext cx="5197881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325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6" descr="Backstroke_Downsweep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454" y="2171641"/>
            <a:ext cx="7600574" cy="440218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odtlačování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95943" y="2312125"/>
            <a:ext cx="5764281" cy="474181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600" dirty="0"/>
              <a:t>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předloktí tzv. doběhne loket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pohyb po čtvrtkruhové dráze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dlaň se překlápí dolů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paže se natahuje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záběr se postupně zrychluje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paže natažená u boků dlaní ke dnu </a:t>
            </a:r>
          </a:p>
        </p:txBody>
      </p:sp>
    </p:spTree>
    <p:extLst>
      <p:ext uri="{BB962C8B-B14F-4D97-AF65-F5344CB8AC3E}">
        <p14:creationId xmlns:p14="http://schemas.microsoft.com/office/powerpoint/2010/main" val="366164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>
                <a:latin typeface="Calibri" panose="020F0502020204030204" pitchFamily="34" charset="0"/>
                <a:cs typeface="Calibri" panose="020F0502020204030204" pitchFamily="34" charset="0"/>
              </a:rPr>
              <a:t>přenos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991260" y="3369997"/>
            <a:ext cx="10402510" cy="883754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5995851" y="2286000"/>
            <a:ext cx="6034834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prováděn </a:t>
            </a:r>
            <a:r>
              <a:rPr lang="cs-CZ" sz="3200" dirty="0">
                <a:solidFill>
                  <a:srgbClr val="FF0000"/>
                </a:solidFill>
              </a:rPr>
              <a:t>nataženou a relaxovanou </a:t>
            </a:r>
            <a:r>
              <a:rPr lang="cs-CZ" sz="3200" dirty="0"/>
              <a:t>paží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přes </a:t>
            </a:r>
            <a:r>
              <a:rPr lang="cs-CZ" sz="3200" dirty="0">
                <a:solidFill>
                  <a:srgbClr val="FF0000"/>
                </a:solidFill>
              </a:rPr>
              <a:t>předpažení do vzpažení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paže se dostává </a:t>
            </a:r>
            <a:r>
              <a:rPr lang="cs-CZ" sz="3200" dirty="0">
                <a:solidFill>
                  <a:srgbClr val="FF0000"/>
                </a:solidFill>
              </a:rPr>
              <a:t>z vody palcem </a:t>
            </a:r>
            <a:r>
              <a:rPr lang="cs-CZ" sz="3200" dirty="0"/>
              <a:t>nahoru a během přenosu se přetáčí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200" dirty="0"/>
              <a:t> zasouvá se </a:t>
            </a:r>
            <a:r>
              <a:rPr lang="cs-CZ" sz="3200" dirty="0">
                <a:solidFill>
                  <a:srgbClr val="FF0000"/>
                </a:solidFill>
              </a:rPr>
              <a:t>do vody malíkovou hranou</a:t>
            </a:r>
          </a:p>
        </p:txBody>
      </p:sp>
      <p:pic>
        <p:nvPicPr>
          <p:cNvPr id="1026" name="Picture 2" descr="24-paze-vytah-ob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5" y="2338251"/>
            <a:ext cx="5251267" cy="40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073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pc-hetravijn.nl/wp-content/uploads/2014/03/Zwemmen-Ravij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45" y="306206"/>
            <a:ext cx="9588137" cy="56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779116" y="6061258"/>
            <a:ext cx="8481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>
                <a:latin typeface="Arial Black" panose="020B0A04020102020204" pitchFamily="34" charset="0"/>
              </a:rPr>
              <a:t>paže  se přenáší uvolněná</a:t>
            </a:r>
          </a:p>
        </p:txBody>
      </p:sp>
    </p:spTree>
    <p:extLst>
      <p:ext uri="{BB962C8B-B14F-4D97-AF65-F5344CB8AC3E}">
        <p14:creationId xmlns:p14="http://schemas.microsoft.com/office/powerpoint/2010/main" val="348939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Vizuálně správné provedení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3" y="1920240"/>
            <a:ext cx="10424159" cy="484632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záběry paží se pravidelně střídají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přenášená paže je natažená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rotace ramen kolem podélné osy těla (20 – 45°)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ruka je vytažena u stehna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záběr začíná ponořením paže do vody v prodloužené úrovni ramene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do vody vstupuje ruka malíkovou hranou, dlaň je otočena ven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ruka hladinu spíše prořízne - neplácne o hladinu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záběr probíhá pokrčenou paží a je dotažen až ke stehnu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při začátku záběru se nezvedá trup a hlava z vody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při dokončení záběru se nezanořuje pánev do vody - nevysazuje se zadek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paže jsou cca 180° proti sobě – nedobíhají se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znak v bazénu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0674" y="2207623"/>
            <a:ext cx="2573383" cy="42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24641F0-1218-4516-8336-FC90A0C278E0}"/>
              </a:ext>
            </a:extLst>
          </p:cNvPr>
          <p:cNvSpPr/>
          <p:nvPr/>
        </p:nvSpPr>
        <p:spPr>
          <a:xfrm>
            <a:off x="493776" y="2967335"/>
            <a:ext cx="114482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Zpočátku se znak plaval jako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soupažný s prsařským kopem. </a:t>
            </a:r>
          </a:p>
          <a:p>
            <a:pPr algn="ctr"/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Jeho současná podoba se začala vyvíjet cca od roku 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1912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inspirací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znakařům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byly především </a:t>
            </a: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krauleři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400" dirty="0"/>
          </a:p>
        </p:txBody>
      </p:sp>
      <p:pic>
        <p:nvPicPr>
          <p:cNvPr id="3" name="Picture 2" descr="1912 Swimming antique print, breaststroke, back stroke, over arm stroke, learn to swimm, Larousse french edition, Vintage 105 YEARS OLD">
            <a:extLst>
              <a:ext uri="{FF2B5EF4-FFF2-40B4-BE49-F238E27FC236}">
                <a16:creationId xmlns:a16="http://schemas.microsoft.com/office/drawing/2014/main" id="{E56E89A6-B7E6-40A4-9471-A85ED9A0A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30629"/>
          <a:stretch/>
        </p:blipFill>
        <p:spPr bwMode="auto">
          <a:xfrm>
            <a:off x="2414016" y="530352"/>
            <a:ext cx="7095744" cy="40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358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944" y="2011679"/>
            <a:ext cx="11678194" cy="465037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paže se vkládá do vody vně od osy těla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paže se vkládá do vody přes osu těla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paže se zasouvá do vody hřbetem ruky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paže se zasouvá do vody palcem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při záběru „utíká loket“ 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záběr nataženou paží do strany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/>
              <a:t> záběr nataženou paží pod trup</a:t>
            </a:r>
          </a:p>
          <a:p>
            <a:endParaRPr lang="cs-CZ" dirty="0"/>
          </a:p>
        </p:txBody>
      </p:sp>
      <p:pic>
        <p:nvPicPr>
          <p:cNvPr id="4" name="Picture 6" descr="VÃ½sledek obrÃ¡zku pro swim analyze error backstroke">
            <a:extLst>
              <a:ext uri="{FF2B5EF4-FFF2-40B4-BE49-F238E27FC236}">
                <a16:creationId xmlns:a16="http://schemas.microsoft.com/office/drawing/2014/main" id="{1EB9B790-6BD1-4A9A-869C-34878B65F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6" r="28643" b="-1"/>
          <a:stretch/>
        </p:blipFill>
        <p:spPr bwMode="auto">
          <a:xfrm>
            <a:off x="8934994" y="2204298"/>
            <a:ext cx="2939143" cy="423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44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5665414"/>
            <a:ext cx="12192000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https://www.youtube.com/watch?v=GMq0GBGDA7w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Backstroke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Arms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https://www.youtube.com/watch?v=KI_suSO8sEA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Backstroke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Rotation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3" y="352697"/>
            <a:ext cx="10345783" cy="50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1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Souhra</a:t>
            </a:r>
          </a:p>
        </p:txBody>
      </p:sp>
      <p:pic>
        <p:nvPicPr>
          <p:cNvPr id="4" name="Picture 2" descr="Související obrázek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42089" y="2042959"/>
            <a:ext cx="6314258" cy="46190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bdélník 4"/>
          <p:cNvSpPr/>
          <p:nvPr/>
        </p:nvSpPr>
        <p:spPr>
          <a:xfrm>
            <a:off x="161109" y="2079531"/>
            <a:ext cx="5245848" cy="4692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Souhra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paží a nohou u znakové techniky je tzv. </a:t>
            </a:r>
            <a:r>
              <a:rPr lang="cs-CZ" sz="32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šestiúderová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na jeden cyklus paží připadá 6 kopů. 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Rytmus nohou je podřízen pohybu paží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protože pohyb dolních končetin plní stabilizační funkci.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33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ikihow.com/images/thumb/4/44/Swim-Backstroke-Perfectly-Step-4-Version-5.jpg/550px-Swim-Backstroke-Perfectly-Step-4-Version-5.jpg"/>
          <p:cNvPicPr>
            <a:picLocks noChangeAspect="1"/>
          </p:cNvPicPr>
          <p:nvPr/>
        </p:nvPicPr>
        <p:blipFill rotWithShape="1">
          <a:blip r:embed="rId2"/>
          <a:srcRect r="1683" b="8559"/>
          <a:stretch/>
        </p:blipFill>
        <p:spPr>
          <a:xfrm>
            <a:off x="274821" y="1078793"/>
            <a:ext cx="8236134" cy="465790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69817" y="5363348"/>
            <a:ext cx="11887200" cy="1571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endParaRPr lang="cs-CZ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Záběr pažemi má být kontinuální = když jedna paže začne záběr, druhá začne přenos.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93666" y="253502"/>
            <a:ext cx="8360229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4400" dirty="0">
                <a:latin typeface="Calibri" panose="020F0502020204030204" pitchFamily="34" charset="0"/>
                <a:cs typeface="Calibri" panose="020F0502020204030204" pitchFamily="34" charset="0"/>
              </a:rPr>
              <a:t>Paže pracují cca 180° proti sobě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4E5D56-3B8F-4E95-963A-BF10F984B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138" y="1078793"/>
            <a:ext cx="3160041" cy="46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3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dýchání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600891" y="3879669"/>
            <a:ext cx="5447212" cy="284770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03120" y="2198329"/>
            <a:ext cx="6096000" cy="16106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</a:t>
            </a:r>
            <a:r>
              <a:rPr lang="cs-CZ" sz="4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mezizáběrové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pauze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www.swimmingworldmagazine.com/news/wp-content/uploads/2015/03/Mar15-06-RO-720x5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7"/>
          <a:stretch/>
        </p:blipFill>
        <p:spPr bwMode="auto">
          <a:xfrm>
            <a:off x="6531429" y="2037806"/>
            <a:ext cx="5054962" cy="27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831829" y="5065422"/>
            <a:ext cx="4924741" cy="161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Výdech</a:t>
            </a:r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konci záběru 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58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>
                <a:latin typeface="Calibri" panose="020F0502020204030204" pitchFamily="34" charset="0"/>
                <a:cs typeface="Calibri" panose="020F0502020204030204" pitchFamily="34" charset="0"/>
              </a:rPr>
              <a:t>Chyby v souhře a dýchání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1" y="2377440"/>
            <a:ext cx="10751868" cy="457200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nadechování během záběru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nádech pouze nosem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dlouhé zadržování dechu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dobíhání paží u stehen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přílišná nebo nedostatečná rotace ramen</a:t>
            </a:r>
          </a:p>
          <a:p>
            <a:endParaRPr lang="cs-CZ" dirty="0"/>
          </a:p>
        </p:txBody>
      </p:sp>
      <p:pic>
        <p:nvPicPr>
          <p:cNvPr id="5" name="Picture 2" descr="Výsledek obrázku pro plavání zn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0" y="2577301"/>
            <a:ext cx="5159830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1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509" y="5724528"/>
            <a:ext cx="11547565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https://www.youtube.com/watch?v=JghqyliWwb4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Speedo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Swim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Backstroke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15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https://www.youtube.com/watch?v=ujAusA_W0_U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 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skills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basics</a:t>
            </a:r>
            <a:r>
              <a:rPr lang="cs-CZ" sz="2000" dirty="0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cs-CZ" sz="2000" dirty="0" err="1">
                <a:solidFill>
                  <a:srgbClr val="03030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backstroke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Znak, kraul nebo motýlek? Baumrtová dominuje ve všem - Chomutovský dení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457200"/>
            <a:ext cx="9771017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488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Startovní skok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BC6F46-4743-4477-8D6D-D2EA02FE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541" y="2022940"/>
            <a:ext cx="4067743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1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pravidla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6570" y="2011680"/>
            <a:ext cx="11534503" cy="47287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SW 6.3 Při startu a po obrátce se plavec odráží a plave v poloze na zádech během celého závodu, kromě provedení obrátek podle ustanovení pravidla SW 6.5. Normální poloha naznak dovoluje otáčení celého těla z vodorovné polohy až do 90 stupňů od vodorovné osy (nikoli však včetně). Poloha hlavy není rozhodující.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SW 6.4 Během závodu musí jakákoliv část těla plavce protínat vodní hladinu. Je povoleno, aby se plavec úplně ponořil při obrátce, a ve vzdálenosti ne větší než 15m po startu a po každé obrátce. V tomto místě (15m) musí hlava plavce protnout hladinu vody. </a:t>
            </a:r>
            <a:r>
              <a:rPr lang="cs-CZ" i="1" dirty="0"/>
              <a:t>Při cílovém dohmatu nesmí být závodník zcela ponořen. </a:t>
            </a: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SW 6.5 Při provádění obrátky se musí jakákoli část těla plavce dotknout stěny bazénu v přidělené dráze. Při obrátce mohou být ramena podélně přetočena na prsa, potom může být použit plynulý nepřerušovaný záběr jednou paží nebo oběma pažemi současně k zahájení plynulé obrátky. Plavec se musí vrátit do polohy na zádech při odrazu od stěny ve své dráze.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SW 6.6 V cíli závodu se musí plavec dotknout stěny v přidělené dráze poloze naznak. </a:t>
            </a:r>
          </a:p>
        </p:txBody>
      </p:sp>
    </p:spTree>
    <p:extLst>
      <p:ext uri="{BB962C8B-B14F-4D97-AF65-F5344CB8AC3E}">
        <p14:creationId xmlns:p14="http://schemas.microsoft.com/office/powerpoint/2010/main" val="1960863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23C34-6471-4BE7-A946-452CF1F7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Metodika Nácviku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1903A-F02E-4238-9675-7B559C5F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15848"/>
            <a:ext cx="10154895" cy="4842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8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3000" u="sng" dirty="0"/>
              <a:t>ukázka, pozorování, vysvětlení, cvičení, korekce chyb</a:t>
            </a:r>
            <a:endParaRPr lang="cs-CZ" sz="3000" dirty="0"/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43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3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92" y="2015848"/>
            <a:ext cx="5178670" cy="25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6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287E885-A16E-436B-B5CE-BF6CD314CAD7}"/>
              </a:ext>
            </a:extLst>
          </p:cNvPr>
          <p:cNvSpPr/>
          <p:nvPr/>
        </p:nvSpPr>
        <p:spPr>
          <a:xfrm>
            <a:off x="210312" y="548640"/>
            <a:ext cx="117134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Prsový kop byl nahrazen střídavou prací dolních končetin a postupně i záběry soupaž byly nahrazeny střídavými pohyby horních končetin. </a:t>
            </a:r>
          </a:p>
          <a:p>
            <a:endParaRPr lang="cs-CZ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Tento styl </a:t>
            </a:r>
            <a:r>
              <a:rPr lang="cs-CZ" sz="4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„znak – kraul“ </a:t>
            </a:r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vyznačoval </a:t>
            </a:r>
            <a:r>
              <a:rPr lang="cs-CZ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střídavými pohyby horních i dolních končetin</a:t>
            </a:r>
            <a:r>
              <a:rPr lang="cs-CZ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byly asymetrické a na sobě nezávislé. 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456775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1" y="2011680"/>
            <a:ext cx="11665132" cy="484632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Nácvik střídavého pohybu dolních končetin </a:t>
            </a:r>
            <a:r>
              <a:rPr lang="cs-CZ" sz="2800" dirty="0"/>
              <a:t>– na suchu – možnost zrakové kontroly, správné postavení chodidel (paty, špičky, nárty, kotník), pohyb z kyčlí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Nácvik znakového kopu </a:t>
            </a:r>
            <a:r>
              <a:rPr lang="cs-CZ" sz="2800" dirty="0"/>
              <a:t>– ve vodě – v sedu na kraji bazénu – střídat postavení chodidel, střídat intenzitu kopání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vodní nudlí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/>
              <a:t>– v podložení ramen a hlavy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deskou </a:t>
            </a:r>
            <a:r>
              <a:rPr lang="cs-CZ" sz="2800" dirty="0"/>
              <a:t>– u boků na hrudníku, pod hlavou, ve vzpažení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55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1" y="2011680"/>
            <a:ext cx="11665132" cy="484632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bez desky po odraze od stěny </a:t>
            </a:r>
            <a:r>
              <a:rPr lang="cs-CZ" sz="2800" dirty="0"/>
              <a:t>– různou intenzitou, s různou polohou paží – u těla, za hlavou, vzpažení, jedna ruka v připažení, tleskání nad břichem, paže do předpažení, přenos paží nad trupem střídavě nebo soupaž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1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na boku </a:t>
            </a:r>
            <a:r>
              <a:rPr lang="cs-CZ" sz="2800" dirty="0"/>
              <a:t>– na jedné straně, s přetáčením (záběr + přenos)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ve vertikální poloze </a:t>
            </a:r>
            <a:r>
              <a:rPr lang="cs-CZ" sz="2800" dirty="0"/>
              <a:t>– s různou polohou paží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otáčením </a:t>
            </a:r>
            <a:r>
              <a:rPr lang="cs-CZ" sz="2800" dirty="0"/>
              <a:t>kolem podélné osy těla (znakové + kraulové nohy)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71131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BF1A7-BA83-42A2-8402-CE2CFB38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78" y="282543"/>
            <a:ext cx="5690250" cy="150876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Znakové nohy: </a:t>
            </a:r>
            <a:r>
              <a:rPr lang="cs-CZ" dirty="0"/>
              <a:t>Metodika pro děti se specifickými potřebami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928945-DB38-4764-8A24-15241179A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616" y="4680186"/>
            <a:ext cx="3598424" cy="186329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88A407-7D75-49BE-B5CC-652DD287EF11}"/>
              </a:ext>
            </a:extLst>
          </p:cNvPr>
          <p:cNvSpPr txBox="1"/>
          <p:nvPr/>
        </p:nvSpPr>
        <p:spPr>
          <a:xfrm>
            <a:off x="112188" y="1994294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Znakové nohy s asistencí, dopomocí a bez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8D6EEFB-7F60-4AD8-B94E-61ED9E19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5407"/>
            <a:ext cx="4116428" cy="178518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FDA254-926E-461E-A439-6EF1F6386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0041"/>
            <a:ext cx="4141587" cy="21184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AC06824-0450-4A46-9EF7-2BFDCE27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616" y="2656598"/>
            <a:ext cx="3558602" cy="174280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F4487E-B912-4C02-990E-4F0F52C28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95" y="4680186"/>
            <a:ext cx="4057839" cy="186329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5ED899B-E522-4835-9713-52DC71603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700" y="2656598"/>
            <a:ext cx="4116428" cy="172998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FCD411E-9D0C-421E-87FC-5D825A47A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852" y="78523"/>
            <a:ext cx="3778425" cy="23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22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272938"/>
            <a:ext cx="11508377" cy="472875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Nácvik střídavého pohybu horních končetin </a:t>
            </a:r>
            <a:r>
              <a:rPr lang="cs-CZ" sz="3200" dirty="0"/>
              <a:t>– na suchu – uvědomění si směru pohybu, záběrového postavení paže, přenos natažené paže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Nácvik v nízké vodě</a:t>
            </a:r>
            <a:r>
              <a:rPr lang="cs-CZ" sz="3200" dirty="0"/>
              <a:t> po pás – ve stoji, v pohybu</a:t>
            </a:r>
          </a:p>
          <a:p>
            <a:pPr marL="0" lvl="0" indent="0">
              <a:buNone/>
            </a:pPr>
            <a:r>
              <a:rPr lang="cs-CZ" sz="3200" dirty="0"/>
              <a:t>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nohy s deskou v jedné ruce </a:t>
            </a:r>
            <a:r>
              <a:rPr lang="cs-CZ" sz="3200" dirty="0"/>
              <a:t>(na břiše, ve vzpažení) – záběr pouze jedné paže 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21732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272938"/>
            <a:ext cx="11508377" cy="472875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nohy s deskou v obou pažích ve vzpažení </a:t>
            </a:r>
            <a:r>
              <a:rPr lang="cs-CZ" sz="3200" dirty="0"/>
              <a:t>– střídání záběru paží P,L 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paže s nadlehčením nohou </a:t>
            </a:r>
            <a:r>
              <a:rPr lang="cs-CZ" sz="3200" dirty="0"/>
              <a:t>– </a:t>
            </a:r>
            <a:r>
              <a:rPr lang="cs-CZ" sz="3200" dirty="0" err="1"/>
              <a:t>dobíhačka</a:t>
            </a:r>
            <a:r>
              <a:rPr lang="cs-CZ" sz="3200" dirty="0"/>
              <a:t> ve vzpažení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paže s nadlehčením nohou </a:t>
            </a:r>
            <a:r>
              <a:rPr lang="cs-CZ" sz="3200" dirty="0"/>
              <a:t>– střídání paží, vytočení ramen, výdrž 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65419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14371-926F-4A2B-B997-353005E6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13" y="227078"/>
            <a:ext cx="9784080" cy="1508760"/>
          </a:xfrm>
        </p:spPr>
        <p:txBody>
          <a:bodyPr/>
          <a:lstStyle/>
          <a:p>
            <a:r>
              <a:rPr lang="cs-CZ" dirty="0"/>
              <a:t>Znakové paže: Metodika pro děti se specifickými potřebami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3CEA37-774E-48FE-BE4C-419C9A99C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13" y="1735838"/>
            <a:ext cx="4734586" cy="282932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71CD9-090F-455F-BDEA-AA5B68CE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83" y="1696324"/>
            <a:ext cx="5338717" cy="2829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D50C12-3C84-4F66-ABFD-8A13B7C8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52" y="4317023"/>
            <a:ext cx="4434163" cy="24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65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7708" y="2116182"/>
            <a:ext cx="11534502" cy="4206240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Znaková souhra </a:t>
            </a:r>
            <a:r>
              <a:rPr lang="cs-CZ" sz="3600" dirty="0"/>
              <a:t>- výdrží ve splývání, vytočení ramen, malíková hrana, držení hlavy (puk na čele), dýchání, šestidobý rytmus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soupaž </a:t>
            </a:r>
            <a:r>
              <a:rPr lang="cs-CZ" sz="3600" dirty="0"/>
              <a:t>– prsové nohy, znakové nohy + výdrž ve vzpažení a dotažení záběru ke stehnu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ve dvojicích vedle sebe </a:t>
            </a:r>
            <a:r>
              <a:rPr lang="cs-CZ" sz="3600" dirty="0"/>
              <a:t>– každý plave venkovní rukou</a:t>
            </a:r>
          </a:p>
          <a:p>
            <a:pPr marL="0" lvl="0" indent="0">
              <a:buNone/>
            </a:pPr>
            <a:r>
              <a:rPr lang="cs-CZ" sz="3600" dirty="0"/>
              <a:t>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ve dvojicích za sebou </a:t>
            </a:r>
            <a:r>
              <a:rPr lang="cs-CZ" sz="3600" dirty="0"/>
              <a:t>– první paže, druhý nohy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9388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135" y="0"/>
            <a:ext cx="11737730" cy="1508760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Nácvik dovedností pro znakovou souhru</a:t>
            </a:r>
          </a:p>
        </p:txBody>
      </p:sp>
      <p:pic>
        <p:nvPicPr>
          <p:cNvPr id="11" name="Online médium 10" title="5 skills to learn the basics of backstroke">
            <a:hlinkClick r:id="" action="ppaction://media"/>
            <a:extLst>
              <a:ext uri="{FF2B5EF4-FFF2-40B4-BE49-F238E27FC236}">
                <a16:creationId xmlns:a16="http://schemas.microsoft.com/office/drawing/2014/main" id="{D94EA9B9-592D-4AEE-9866-66488A4022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0723" y="1037493"/>
            <a:ext cx="9990553" cy="56446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3C8964-37F8-4FDE-8269-AEFB413D1943}"/>
              </a:ext>
            </a:extLst>
          </p:cNvPr>
          <p:cNvSpPr txBox="1"/>
          <p:nvPr/>
        </p:nvSpPr>
        <p:spPr>
          <a:xfrm>
            <a:off x="3637816" y="6585439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https://www.youtube.com/watch?v=ujAusA_W0_U</a:t>
            </a:r>
          </a:p>
        </p:txBody>
      </p:sp>
    </p:spTree>
    <p:extLst>
      <p:ext uri="{BB962C8B-B14F-4D97-AF65-F5344CB8AC3E}">
        <p14:creationId xmlns:p14="http://schemas.microsoft.com/office/powerpoint/2010/main" val="13311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3249" y="-123093"/>
            <a:ext cx="9784080" cy="1508760"/>
          </a:xfrm>
        </p:spPr>
        <p:txBody>
          <a:bodyPr>
            <a:noAutofit/>
          </a:bodyPr>
          <a:lstStyle/>
          <a:p>
            <a:pPr algn="ctr"/>
            <a:r>
              <a:rPr lang="cs-CZ" sz="5400" dirty="0"/>
              <a:t>Nácvik znakové souhry</a:t>
            </a:r>
          </a:p>
        </p:txBody>
      </p:sp>
      <p:pic>
        <p:nvPicPr>
          <p:cNvPr id="7" name="Online médium 6" title="How to Swim Backstroke For Beginners">
            <a:hlinkClick r:id="" action="ppaction://media"/>
            <a:extLst>
              <a:ext uri="{FF2B5EF4-FFF2-40B4-BE49-F238E27FC236}">
                <a16:creationId xmlns:a16="http://schemas.microsoft.com/office/drawing/2014/main" id="{B67DDD8F-D6E0-4055-AAC4-5F71A5822BA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3249" y="1037492"/>
            <a:ext cx="9865501" cy="55743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695C3D-BC44-4D16-BCE1-DD94C7ED2C26}"/>
              </a:ext>
            </a:extLst>
          </p:cNvPr>
          <p:cNvSpPr txBox="1"/>
          <p:nvPr/>
        </p:nvSpPr>
        <p:spPr>
          <a:xfrm>
            <a:off x="2820133" y="6550242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https://www.youtube.com/watch?v=rpjOiXerg0E</a:t>
            </a:r>
          </a:p>
        </p:txBody>
      </p:sp>
    </p:spTree>
    <p:extLst>
      <p:ext uri="{BB962C8B-B14F-4D97-AF65-F5344CB8AC3E}">
        <p14:creationId xmlns:p14="http://schemas.microsoft.com/office/powerpoint/2010/main" val="36982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34D27-F40D-4AC5-AAD6-C3513F8F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55C722-4B47-478B-97EE-D75DBD50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226" y="4754880"/>
            <a:ext cx="10271043" cy="4206240"/>
          </a:xfrm>
        </p:spPr>
        <p:txBody>
          <a:bodyPr/>
          <a:lstStyle/>
          <a:p>
            <a:pPr marL="0" indent="0">
              <a:buNone/>
            </a:pPr>
            <a:r>
              <a:rPr lang="cs-CZ" u="sng" dirty="0"/>
              <a:t>ZDROJE: </a:t>
            </a:r>
          </a:p>
          <a:p>
            <a:pPr marL="0" indent="0">
              <a:buNone/>
            </a:pPr>
            <a:r>
              <a:rPr lang="cs-CZ" dirty="0"/>
              <a:t>MATERIÁLY DITA HLAVOŇOVÁ A MILOŠ LUKÁŠEK FSPS MUNI</a:t>
            </a:r>
          </a:p>
          <a:p>
            <a:pPr marL="0" indent="0">
              <a:buNone/>
            </a:pPr>
            <a:r>
              <a:rPr lang="cs-CZ" dirty="0"/>
              <a:t>Webové stránky v jednotlivých snímcích – videa </a:t>
            </a:r>
            <a:r>
              <a:rPr lang="cs-CZ" dirty="0" err="1"/>
              <a:t>Youtube</a:t>
            </a:r>
            <a:r>
              <a:rPr lang="cs-CZ" dirty="0"/>
              <a:t> plavecké techniky</a:t>
            </a:r>
          </a:p>
          <a:p>
            <a:pPr marL="0" indent="0">
              <a:buNone/>
            </a:pPr>
            <a:r>
              <a:rPr lang="cs-CZ" dirty="0"/>
              <a:t>Metodická příručka plavání studentů se specifickými potřebami – Bátorová Michaela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140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backstroke swimming">
            <a:extLst>
              <a:ext uri="{FF2B5EF4-FFF2-40B4-BE49-F238E27FC236}">
                <a16:creationId xmlns:a16="http://schemas.microsoft.com/office/drawing/2014/main" id="{F390BC76-FDF6-4A0F-9949-D02F2C65C1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493776"/>
            <a:ext cx="8833104" cy="5202936"/>
          </a:xfrm>
          <a:prstGeom prst="rect">
            <a:avLst/>
          </a:prstGeom>
          <a:noFill/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78E5686-7E79-487A-BA30-B9252F71BC83}"/>
              </a:ext>
            </a:extLst>
          </p:cNvPr>
          <p:cNvSpPr/>
          <p:nvPr/>
        </p:nvSpPr>
        <p:spPr>
          <a:xfrm>
            <a:off x="356616" y="5159970"/>
            <a:ext cx="11622024" cy="1600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Současná podoba plaveckého způsobu znak!</a:t>
            </a:r>
            <a:endParaRPr lang="cs-CZ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88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6B5E2-3941-462A-B417-58766424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technika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A2F576-43AF-482A-AB42-446A48B6F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2011680"/>
            <a:ext cx="11576304" cy="465429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Jedná se o </a:t>
            </a:r>
            <a:r>
              <a:rPr lang="cs-CZ" sz="2800" dirty="0">
                <a:solidFill>
                  <a:srgbClr val="FF0000"/>
                </a:solidFill>
              </a:rPr>
              <a:t>nejzdravější plaveckou techniku</a:t>
            </a:r>
            <a:r>
              <a:rPr lang="cs-CZ" sz="2800" dirty="0"/>
              <a:t>, při které jsou posilovány ochablé zádové svaly a protahovány zkrácené svaly prsní.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Znak můžeme považovat za </a:t>
            </a:r>
            <a:r>
              <a:rPr lang="cs-CZ" sz="2800" dirty="0">
                <a:solidFill>
                  <a:srgbClr val="FF0000"/>
                </a:solidFill>
              </a:rPr>
              <a:t>nejstálejší plavecký způsob</a:t>
            </a:r>
            <a:r>
              <a:rPr lang="cs-CZ" sz="2800" dirty="0"/>
              <a:t>, při kterém dochází k nejmenšímu kolísání rychlosti a je tedy nejefektivnějším plaveckým způsobem.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Kvůli poloze na zádech a neschopnosti využít tak síly prsních svalů je však </a:t>
            </a:r>
            <a:r>
              <a:rPr lang="cs-CZ" sz="2800" dirty="0">
                <a:solidFill>
                  <a:srgbClr val="FF0000"/>
                </a:solidFill>
              </a:rPr>
              <a:t>druhým nejpomalejším způsobem</a:t>
            </a:r>
            <a:r>
              <a:rPr lang="cs-CZ" sz="2800" dirty="0"/>
              <a:t>.</a:t>
            </a:r>
          </a:p>
          <a:p>
            <a:pPr marL="0" indent="0">
              <a:buNone/>
            </a:pPr>
            <a:endParaRPr lang="cs-CZ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Jeho </a:t>
            </a:r>
            <a:r>
              <a:rPr lang="cs-CZ" sz="2800" dirty="0">
                <a:solidFill>
                  <a:schemeClr val="bg1"/>
                </a:solidFill>
              </a:rPr>
              <a:t>výhodou je snadné dýchání</a:t>
            </a:r>
            <a:r>
              <a:rPr lang="cs-CZ" sz="2800" dirty="0"/>
              <a:t>, </a:t>
            </a:r>
            <a:r>
              <a:rPr lang="cs-CZ" sz="2800" dirty="0">
                <a:solidFill>
                  <a:schemeClr val="bg1"/>
                </a:solidFill>
              </a:rPr>
              <a:t>nevýhodou poloha na zádech </a:t>
            </a:r>
            <a:r>
              <a:rPr lang="cs-CZ" sz="2800" dirty="0"/>
              <a:t>a fakt, že plavec nevidí do směru plavání.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33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A3564-1989-4DCC-8426-B05D6A57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800" dirty="0"/>
              <a:t>Poloha  těla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523656-1E2C-4F6A-92EB-7679B788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792936"/>
            <a:ext cx="11320272" cy="4424984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/>
              <a:t>Tělo je na zádech ve vodorovné poloze, pohled směřuje vzhůru, hlava je v prodloužení páteře, hladina vody je v úrovni uší tak, aby voda nepřecházela přes obličej plavce.  </a:t>
            </a:r>
          </a:p>
          <a:p>
            <a:endParaRPr lang="cs-CZ" dirty="0"/>
          </a:p>
        </p:txBody>
      </p:sp>
      <p:pic>
        <p:nvPicPr>
          <p:cNvPr id="4" name="Picture 2" descr="Související obrázek">
            <a:extLst>
              <a:ext uri="{FF2B5EF4-FFF2-40B4-BE49-F238E27FC236}">
                <a16:creationId xmlns:a16="http://schemas.microsoft.com/office/drawing/2014/main" id="{F5E68EA6-5A0F-4908-8525-889B993D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1672" y="3209544"/>
            <a:ext cx="8590173" cy="34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0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9C36D4B-A0B1-40F7-8383-8E6DBA8BCFF8}"/>
              </a:ext>
            </a:extLst>
          </p:cNvPr>
          <p:cNvSpPr/>
          <p:nvPr/>
        </p:nvSpPr>
        <p:spPr>
          <a:xfrm>
            <a:off x="859536" y="3988850"/>
            <a:ext cx="10259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Trup se vytáčí </a:t>
            </a:r>
            <a:r>
              <a:rPr lang="cs-CZ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stran na stranu paže, která je právě v záběru, </a:t>
            </a:r>
            <a:r>
              <a:rPr lang="cs-CZ" sz="5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pohled</a:t>
            </a:r>
            <a:r>
              <a:rPr lang="cs-CZ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však </a:t>
            </a:r>
            <a:r>
              <a:rPr lang="cs-CZ" sz="5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fixován vzhůru</a:t>
            </a:r>
            <a:r>
              <a:rPr lang="cs-CZ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5400" dirty="0"/>
          </a:p>
        </p:txBody>
      </p:sp>
      <p:pic>
        <p:nvPicPr>
          <p:cNvPr id="3" name="Picture 2" descr="Výsledek obrázku pro backstroke swimming catch">
            <a:extLst>
              <a:ext uri="{FF2B5EF4-FFF2-40B4-BE49-F238E27FC236}">
                <a16:creationId xmlns:a16="http://schemas.microsoft.com/office/drawing/2014/main" id="{A6AD8E40-6E08-4DAB-A918-0EF5A9601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2" b="-6676"/>
          <a:stretch/>
        </p:blipFill>
        <p:spPr bwMode="auto">
          <a:xfrm>
            <a:off x="7013449" y="532978"/>
            <a:ext cx="4882896" cy="354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ýsledek obrázku pro swimming back stroke posture">
            <a:extLst>
              <a:ext uri="{FF2B5EF4-FFF2-40B4-BE49-F238E27FC236}">
                <a16:creationId xmlns:a16="http://schemas.microsoft.com/office/drawing/2014/main" id="{9467D61F-E681-4C2C-9175-393374A6A13E}"/>
              </a:ext>
            </a:extLst>
          </p:cNvPr>
          <p:cNvPicPr/>
          <p:nvPr/>
        </p:nvPicPr>
        <p:blipFill rotWithShape="1">
          <a:blip r:embed="rId3"/>
          <a:srcRect r="2099" b="14789"/>
          <a:stretch/>
        </p:blipFill>
        <p:spPr>
          <a:xfrm>
            <a:off x="420624" y="328422"/>
            <a:ext cx="6446520" cy="36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8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6620B0A-4249-4532-B672-22C6FBD811F5}"/>
              </a:ext>
            </a:extLst>
          </p:cNvPr>
          <p:cNvSpPr/>
          <p:nvPr/>
        </p:nvSpPr>
        <p:spPr>
          <a:xfrm>
            <a:off x="512064" y="201168"/>
            <a:ext cx="11109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Boky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držíme u vodní hladiny,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nevysazují se 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vytáčí se rovněž mírně na stranu dle pohybu paží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4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C304B5-440E-4FA9-AEFF-037B0AB6A2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16"/>
          <a:stretch/>
        </p:blipFill>
        <p:spPr>
          <a:xfrm>
            <a:off x="512064" y="1773936"/>
            <a:ext cx="11109960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7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415</TotalTime>
  <Words>1767</Words>
  <Application>Microsoft Office PowerPoint</Application>
  <PresentationFormat>Širokoúhlá obrazovka</PresentationFormat>
  <Paragraphs>255</Paragraphs>
  <Slides>49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Arial Black</vt:lpstr>
      <vt:lpstr>Calibri</vt:lpstr>
      <vt:lpstr>Corbel</vt:lpstr>
      <vt:lpstr>Wingdings</vt:lpstr>
      <vt:lpstr>Pruhy</vt:lpstr>
      <vt:lpstr>Plavecký  způsob  znak</vt:lpstr>
      <vt:lpstr>Vývoj  techniky</vt:lpstr>
      <vt:lpstr>Prezentace aplikace PowerPoint</vt:lpstr>
      <vt:lpstr>Prezentace aplikace PowerPoint</vt:lpstr>
      <vt:lpstr>Prezentace aplikace PowerPoint</vt:lpstr>
      <vt:lpstr>technika</vt:lpstr>
      <vt:lpstr>Poloha  těla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 v  poloze  těla</vt:lpstr>
      <vt:lpstr>Dolní končetiny</vt:lpstr>
      <vt:lpstr>Prezentace aplikace PowerPoint</vt:lpstr>
      <vt:lpstr>Prezentace aplikace PowerPoint</vt:lpstr>
      <vt:lpstr>Vizuálně  správné  provedení</vt:lpstr>
      <vt:lpstr>Chyby dolních končetin</vt:lpstr>
      <vt:lpstr>Horní končetiny</vt:lpstr>
      <vt:lpstr>Fáze znakového záběru</vt:lpstr>
      <vt:lpstr>Přípravná fáze</vt:lpstr>
      <vt:lpstr>Prezentace aplikace PowerPoint</vt:lpstr>
      <vt:lpstr>Přechodná fáze</vt:lpstr>
      <vt:lpstr>Záběrová fáze</vt:lpstr>
      <vt:lpstr>přitahování</vt:lpstr>
      <vt:lpstr>odtlačování</vt:lpstr>
      <vt:lpstr>přenos</vt:lpstr>
      <vt:lpstr>Prezentace aplikace PowerPoint</vt:lpstr>
      <vt:lpstr>Vizuálně správné provedení</vt:lpstr>
      <vt:lpstr>Chyby horních končetin</vt:lpstr>
      <vt:lpstr>Prezentace aplikace PowerPoint</vt:lpstr>
      <vt:lpstr>Souhra</vt:lpstr>
      <vt:lpstr>Prezentace aplikace PowerPoint</vt:lpstr>
      <vt:lpstr>dýchání</vt:lpstr>
      <vt:lpstr>Chyby v souhře a dýchání</vt:lpstr>
      <vt:lpstr>Prezentace aplikace PowerPoint</vt:lpstr>
      <vt:lpstr>Startovní skok</vt:lpstr>
      <vt:lpstr>pravidla</vt:lpstr>
      <vt:lpstr>Metodika Nácviku</vt:lpstr>
      <vt:lpstr>nohy</vt:lpstr>
      <vt:lpstr>nohy</vt:lpstr>
      <vt:lpstr>Znakové nohy: Metodika pro děti se specifickými potřebami </vt:lpstr>
      <vt:lpstr>paže</vt:lpstr>
      <vt:lpstr>paže</vt:lpstr>
      <vt:lpstr>Znakové paže: Metodika pro děti se specifickými potřebami </vt:lpstr>
      <vt:lpstr>souhra</vt:lpstr>
      <vt:lpstr>Nácvik dovedností pro znakovou souhru</vt:lpstr>
      <vt:lpstr>Nácvik znakové souhry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 způsob  znak</dc:title>
  <dc:creator>Dita Hlavoňová</dc:creator>
  <cp:lastModifiedBy>Bátorová Michaela (149276)</cp:lastModifiedBy>
  <cp:revision>46</cp:revision>
  <dcterms:created xsi:type="dcterms:W3CDTF">2020-10-19T10:50:16Z</dcterms:created>
  <dcterms:modified xsi:type="dcterms:W3CDTF">2024-09-30T21:13:39Z</dcterms:modified>
</cp:coreProperties>
</file>