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csicr.cz/cz/Aktuality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upea.com/wp-content/uploads/2023/11/EUPEA-Declaration-Madrid-1991-add-that-Brussels-2011-new.pdf" TargetMode="External"/><Relationship Id="rId2" Type="http://schemas.openxmlformats.org/officeDocument/2006/relationships/hyperlink" Target="https://eupea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kolobezkydoskol.cz/" TargetMode="External"/><Relationship Id="rId4" Type="http://schemas.openxmlformats.org/officeDocument/2006/relationships/hyperlink" Target="https://www.csutv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00" y="2239505"/>
            <a:ext cx="11361600" cy="2208509"/>
          </a:xfrm>
        </p:spPr>
        <p:txBody>
          <a:bodyPr/>
          <a:lstStyle/>
          <a:p>
            <a:pPr algn="ctr">
              <a:lnSpc>
                <a:spcPts val="5400"/>
              </a:lnSpc>
            </a:pPr>
            <a:r>
              <a:rPr lang="cs-CZ" altLang="cs-CZ" dirty="0"/>
              <a:t>7. Základní oblasti </a:t>
            </a:r>
            <a:br>
              <a:rPr lang="cs-CZ" altLang="cs-CZ" dirty="0"/>
            </a:br>
            <a:r>
              <a:rPr lang="cs-CZ" altLang="cs-CZ" dirty="0"/>
              <a:t>sportovní edukace</a:t>
            </a:r>
            <a:br>
              <a:rPr lang="cs-CZ" altLang="cs-CZ" dirty="0"/>
            </a:br>
            <a:r>
              <a:rPr lang="cs-CZ" altLang="cs-CZ" dirty="0"/>
              <a:t>8. Pedagogika školního sportu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AF065F-A43C-48AD-825C-31A4B7344C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04D97E-44B2-4209-B050-2F1A4A44D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Testování tělesné zdatnosti dětí – 2022</a:t>
            </a:r>
            <a:br>
              <a:rPr lang="cs-CZ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C13B1F9-75EB-445F-95B4-B364000C4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447" y="960895"/>
            <a:ext cx="11468745" cy="5122190"/>
          </a:xfrm>
        </p:spPr>
        <p:txBody>
          <a:bodyPr/>
          <a:lstStyle/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cs-CZ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Zadavatel – Česká školní inspekce 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(viz 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https://www.csicr.cz/cz/Aktuality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sportovní fakulty + katedry TV v ČR </a:t>
            </a:r>
          </a:p>
          <a:p>
            <a:pPr algn="just">
              <a:lnSpc>
                <a:spcPct val="130000"/>
              </a:lnSpc>
              <a:spcBef>
                <a:spcPts val="1200"/>
              </a:spcBef>
            </a:pP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říjen a listopad 2022 na všech školách </a:t>
            </a:r>
          </a:p>
          <a:p>
            <a:pPr algn="just">
              <a:lnSpc>
                <a:spcPct val="130000"/>
              </a:lnSpc>
              <a:spcBef>
                <a:spcPts val="1200"/>
              </a:spcBef>
            </a:pP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a 7. ročník ZŠ, 2. ročník SŠ 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poslední plošné testování v Česku – </a:t>
            </a:r>
            <a:b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 více než 30 lety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návaznost na šetření 2016 – </a:t>
            </a:r>
            <a:b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podmínky výuky TV na školách</a:t>
            </a:r>
          </a:p>
          <a:p>
            <a:pPr algn="just">
              <a:lnSpc>
                <a:spcPct val="130000"/>
              </a:lnSpc>
              <a:spcBef>
                <a:spcPts val="1200"/>
              </a:spcBef>
            </a:pP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dosavadní empirie – zdatnost dětí klesá + rozevírání nůžek 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6F2560D-20BF-4297-AFF3-048E9BC3008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1787" y="1474152"/>
            <a:ext cx="5760720" cy="390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316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CF2FED5-86C5-4DB9-AAA4-771B50E1C0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27BFC2-B142-42FA-A8A4-892799154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993" y="498826"/>
            <a:ext cx="10753200" cy="451576"/>
          </a:xfrm>
        </p:spPr>
        <p:txBody>
          <a:bodyPr/>
          <a:lstStyle/>
          <a:p>
            <a:r>
              <a:rPr lang="cs-CZ" dirty="0"/>
              <a:t>Stav TV – výsledky a doporučení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2C7D3CD-2250-4DA1-BE64-D2EFF482A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26314"/>
            <a:ext cx="10753200" cy="4925774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b="1" i="1" dirty="0">
                <a:solidFill>
                  <a:srgbClr val="FF0000"/>
                </a:solidFill>
              </a:rPr>
              <a:t>Tělesná zdatnost žáků na základních a středních školách. Výuka tělesné výchovy a podpora pohybových aktivit. </a:t>
            </a:r>
            <a:br>
              <a:rPr lang="cs-CZ" b="1" i="1" dirty="0">
                <a:solidFill>
                  <a:srgbClr val="FF0000"/>
                </a:solidFill>
              </a:rPr>
            </a:br>
            <a:r>
              <a:rPr lang="cs-CZ" dirty="0"/>
              <a:t>Tomáš Zatloukal et al. (2023). Česká školní inspekce. https://csicr.cz/CSICR/media/Prilohy/2023_p%c5%99%c3%adlohy/Dokumenty/TZ_Telesna-zdatnost-zaku-na-ZS-a-SS_final.pdf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Přehledová zpráva – obsahové zaměření: 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Prostorové, materiální, personální podmínky, průběh TV, mimoškolní PA, ... 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Výsledky měření tělesné zdatnosti žáků (3. a 7. r. ZŠ, 2. r. SŠ)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Závěry a doporučení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4349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B48250E-14DF-4FE1-99C8-6A20C77FE0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2C27A42-ECCB-4869-9871-4B677691D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Stav TV – výsledky a doporučení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72C8B71-C773-4708-B214-E65FA2460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64319"/>
            <a:ext cx="11337436" cy="5561206"/>
          </a:xfrm>
        </p:spPr>
        <p:txBody>
          <a:bodyPr/>
          <a:lstStyle/>
          <a:p>
            <a:pPr marL="72000" indent="0">
              <a:buNone/>
            </a:pPr>
            <a:r>
              <a:rPr lang="cs-CZ" b="1" i="1" dirty="0">
                <a:solidFill>
                  <a:srgbClr val="FF0000"/>
                </a:solidFill>
              </a:rPr>
              <a:t>Aktivní škola: inspirace pro podporu pohybových aktivit žáků: metodické doporučení</a:t>
            </a:r>
            <a:r>
              <a:rPr lang="cs-CZ" dirty="0"/>
              <a:t>. Karel Kovář et al. (2023). Česká školní inspekce. https://www.csicr.cz/CSICR/media/Prilohy/ 2023_ </a:t>
            </a:r>
            <a:r>
              <a:rPr lang="cs-CZ" dirty="0" err="1"/>
              <a:t>p%c5%99%c3%adlohy</a:t>
            </a:r>
            <a:r>
              <a:rPr lang="cs-CZ" dirty="0"/>
              <a:t>/Dokumenty/MD_Aktivni-skola_Inspirace-pro-podporu-pohybovych-aktivit.pdf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Příklady inspirativní praxe – zlepšení podmínek pro školní PA: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Zlepšovat prostorové a materiální podmínky pro výuku TV 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Využívat disponibilní hodiny pro TV (3. hodina TV) 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Usilovat o odborné zajištění výuky TV 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Hledat nástroje pro vyšší motivaci žáků k pohybovým aktivitám 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Sledovat trendy ve sportu a reagovat na zájmy žáků </a:t>
            </a:r>
          </a:p>
        </p:txBody>
      </p:sp>
    </p:spTree>
    <p:extLst>
      <p:ext uri="{BB962C8B-B14F-4D97-AF65-F5344CB8AC3E}">
        <p14:creationId xmlns:p14="http://schemas.microsoft.com/office/powerpoint/2010/main" val="631904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B8087B-233A-405D-9F7D-B5B36C6364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D679584-0C31-4812-90F3-C51FFEF3B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Stav TV – výsledky a doporučení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1C80716-E957-4544-B696-2C30C6BC5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68644"/>
            <a:ext cx="11424692" cy="5511356"/>
          </a:xfrm>
        </p:spPr>
        <p:txBody>
          <a:bodyPr/>
          <a:lstStyle/>
          <a:p>
            <a:pPr marL="72000" indent="0">
              <a:buNone/>
            </a:pPr>
            <a:r>
              <a:rPr lang="cs-CZ" b="1" i="1" dirty="0">
                <a:solidFill>
                  <a:srgbClr val="FF0000"/>
                </a:solidFill>
              </a:rPr>
              <a:t>Aktivní škola: inspirace …</a:t>
            </a:r>
            <a:r>
              <a:rPr lang="cs-CZ" dirty="0"/>
              <a:t> Karel Kovář et al. (2023).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Příklady inspirativní praxe – zlepšení podmínek pro školní PA: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 startAt="6"/>
            </a:pPr>
            <a:r>
              <a:rPr lang="cs-CZ" dirty="0"/>
              <a:t>Diagnostikovat vývoj žáků – dávat jim výsledky testů + doporučení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 startAt="6"/>
            </a:pPr>
            <a:r>
              <a:rPr lang="cs-CZ" dirty="0"/>
              <a:t>Realizovat kurzovní výuku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 startAt="6"/>
            </a:pPr>
            <a:r>
              <a:rPr lang="cs-CZ" dirty="0"/>
              <a:t>Nabízet zájmové vzdělávání s PA → rekreační sport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 startAt="6"/>
            </a:pPr>
            <a:r>
              <a:rPr lang="cs-CZ" dirty="0"/>
              <a:t>Organizovat školní sportovní akce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 startAt="6"/>
            </a:pPr>
            <a:r>
              <a:rPr lang="cs-CZ" dirty="0"/>
              <a:t>Utvářet pohybový režim žáků ve škole (protažení v hodinách, </a:t>
            </a:r>
            <a:br>
              <a:rPr lang="cs-CZ" dirty="0"/>
            </a:br>
            <a:r>
              <a:rPr lang="cs-CZ" dirty="0"/>
              <a:t>aktivní přestávky, sportovní kroužky, aktivní doprava do školy, ...)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 startAt="6"/>
            </a:pPr>
            <a:r>
              <a:rPr lang="cs-CZ" dirty="0"/>
              <a:t>Škola a bezpečnost – https://www.fsps.muni.cz/sdetmivpohode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20097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7660AE2-6A37-429E-AC7E-BEAD93B8E2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A304DC-105B-4B21-9D6B-AB5B1E0C4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4878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školního sportu – vybrané www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D2FF3BB-42C2-4633-823E-A87A9D3D2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242551"/>
            <a:ext cx="10753200" cy="485603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b="1" i="1" dirty="0">
                <a:solidFill>
                  <a:srgbClr val="FF0000"/>
                </a:solidFill>
              </a:rPr>
              <a:t>European </a:t>
            </a:r>
            <a:r>
              <a:rPr lang="en-GB" b="1" i="1" dirty="0">
                <a:solidFill>
                  <a:srgbClr val="FF0000"/>
                </a:solidFill>
                <a:effectLst/>
              </a:rPr>
              <a:t>Physical Education Association </a:t>
            </a:r>
            <a:r>
              <a:rPr lang="cs-CZ" b="1" i="1" dirty="0">
                <a:solidFill>
                  <a:srgbClr val="FF0000"/>
                </a:solidFill>
                <a:effectLst/>
              </a:rPr>
              <a:t>– </a:t>
            </a:r>
            <a:br>
              <a:rPr lang="cs-CZ" b="1" i="1" dirty="0">
                <a:solidFill>
                  <a:srgbClr val="FF0000"/>
                </a:solidFill>
                <a:effectLst/>
              </a:rPr>
            </a:br>
            <a:r>
              <a:rPr lang="cs-CZ" b="1" i="1" dirty="0"/>
              <a:t>Evropská asociace tělesné výchovy = </a:t>
            </a:r>
            <a:br>
              <a:rPr lang="cs-CZ" dirty="0"/>
            </a:br>
            <a:r>
              <a:rPr lang="cs-CZ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nezisková a nevládní profesní organizace národních asociací TV –</a:t>
            </a:r>
            <a:r>
              <a:rPr lang="cs-CZ" dirty="0" err="1">
                <a:hlinkClick r:id="rId2"/>
              </a:rPr>
              <a:t>Home</a:t>
            </a:r>
            <a:r>
              <a:rPr lang="cs-CZ" dirty="0">
                <a:hlinkClick r:id="rId2"/>
              </a:rPr>
              <a:t> – </a:t>
            </a:r>
            <a:r>
              <a:rPr lang="cs-CZ" dirty="0" err="1">
                <a:hlinkClick r:id="rId2"/>
              </a:rPr>
              <a:t>EUPEA</a:t>
            </a:r>
            <a:r>
              <a:rPr lang="cs-CZ" dirty="0"/>
              <a:t> </a:t>
            </a:r>
          </a:p>
          <a:p>
            <a:pPr>
              <a:spcBef>
                <a:spcPts val="600"/>
              </a:spcBef>
            </a:pPr>
            <a:r>
              <a:rPr lang="cs-CZ" b="1" i="1" dirty="0"/>
              <a:t>Madridská deklarace – </a:t>
            </a:r>
            <a:r>
              <a:rPr lang="en-US" b="1" i="1" dirty="0">
                <a:solidFill>
                  <a:srgbClr val="FF0000"/>
                </a:solidFill>
              </a:rPr>
              <a:t>Declaration of Madrid </a:t>
            </a:r>
            <a:br>
              <a:rPr lang="cs-CZ" b="1" i="1" dirty="0"/>
            </a:br>
            <a:r>
              <a:rPr lang="en-US" dirty="0"/>
              <a:t>“No Education without Physical Education”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>
                <a:hlinkClick r:id="rId3"/>
              </a:rPr>
              <a:t>EUPEA-Declaration-Madrid-1991-add-that-Brussels-2011-new.pdf</a:t>
            </a:r>
            <a:r>
              <a:rPr lang="cs-CZ" dirty="0"/>
              <a:t> </a:t>
            </a:r>
          </a:p>
          <a:p>
            <a:pPr>
              <a:spcBef>
                <a:spcPts val="600"/>
              </a:spcBef>
            </a:pPr>
            <a:r>
              <a:rPr lang="cs-CZ" b="1" i="1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Česká společnost učitelů tělesné výchovy </a:t>
            </a:r>
            <a:r>
              <a:rPr lang="cs-CZ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– </a:t>
            </a:r>
            <a:r>
              <a:rPr lang="cs-CZ" dirty="0">
                <a:hlinkClick r:id="rId4"/>
              </a:rPr>
              <a:t>csutv.cz</a:t>
            </a:r>
            <a:endParaRPr lang="cs-CZ" dirty="0"/>
          </a:p>
          <a:p>
            <a:pPr>
              <a:spcBef>
                <a:spcPts val="600"/>
              </a:spcBef>
            </a:pPr>
            <a:r>
              <a:rPr lang="cs-CZ" dirty="0"/>
              <a:t>Projekty, náměty, dobrá praxe, … – např. </a:t>
            </a:r>
            <a:br>
              <a:rPr lang="cs-CZ" dirty="0"/>
            </a:br>
            <a:r>
              <a:rPr lang="cs-CZ" b="1" i="1" dirty="0">
                <a:solidFill>
                  <a:srgbClr val="FF0000"/>
                </a:solidFill>
              </a:rPr>
              <a:t>Koloběžky do škol </a:t>
            </a:r>
            <a:r>
              <a:rPr lang="cs-CZ" dirty="0"/>
              <a:t>– </a:t>
            </a:r>
            <a:r>
              <a:rPr lang="cs-CZ" dirty="0">
                <a:hlinkClick r:id="rId5"/>
              </a:rPr>
              <a:t>kolobezkydoskol.cz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3135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245D9DE-A685-4D79-97A2-E3FECD42A1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A57ED6-3080-46B6-AC2B-EBEA3D44A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04212"/>
            <a:ext cx="10753200" cy="451576"/>
          </a:xfrm>
        </p:spPr>
        <p:txBody>
          <a:bodyPr/>
          <a:lstStyle/>
          <a:p>
            <a:r>
              <a:rPr lang="cs-CZ" altLang="cs-CZ" dirty="0"/>
              <a:t>Základní oblasti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DC1BEB6-172F-4992-B818-75ACDAD19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41009"/>
            <a:ext cx="11181268" cy="518699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/>
              <a:t>Dělení soudobého sportu </a:t>
            </a:r>
            <a:r>
              <a:rPr lang="cs-CZ" altLang="cs-CZ" sz="3200" b="1" dirty="0">
                <a:solidFill>
                  <a:srgbClr val="0000DC"/>
                </a:solidFill>
              </a:rPr>
              <a:t>(</a:t>
            </a:r>
            <a:r>
              <a:rPr lang="cs-CZ" altLang="cs-CZ" sz="3200" b="1" dirty="0" err="1">
                <a:solidFill>
                  <a:srgbClr val="0000DC"/>
                </a:solidFill>
              </a:rPr>
              <a:t>irl</a:t>
            </a:r>
            <a:r>
              <a:rPr lang="cs-CZ" altLang="cs-CZ" sz="3200" b="1" dirty="0">
                <a:solidFill>
                  <a:srgbClr val="0000DC"/>
                </a:solidFill>
              </a:rPr>
              <a:t>-sportu i </a:t>
            </a:r>
            <a:r>
              <a:rPr lang="cs-CZ" altLang="cs-CZ" sz="3200" b="1" dirty="0" err="1">
                <a:solidFill>
                  <a:srgbClr val="0000DC"/>
                </a:solidFill>
              </a:rPr>
              <a:t>esportu</a:t>
            </a:r>
            <a:r>
              <a:rPr lang="cs-CZ" altLang="cs-CZ" sz="3200" b="1" dirty="0">
                <a:solidFill>
                  <a:srgbClr val="0000DC"/>
                </a:solidFill>
              </a:rPr>
              <a:t>)</a:t>
            </a:r>
            <a:r>
              <a:rPr lang="cs-CZ" altLang="cs-CZ" sz="3200" b="1" dirty="0"/>
              <a:t>: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školní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soutěžní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rekreační </a:t>
            </a:r>
            <a:endParaRPr lang="cs-CZ" altLang="cs-CZ" sz="3200" dirty="0">
              <a:sym typeface="Symbol" panose="05050102010706020507" pitchFamily="18" charset="2"/>
            </a:endParaRP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dirty="0">
                <a:sym typeface="Symbol" panose="05050102010706020507" pitchFamily="18" charset="2"/>
              </a:rPr>
              <a:t> </a:t>
            </a:r>
            <a:r>
              <a:rPr lang="cs-CZ" altLang="cs-CZ" sz="3200" b="1" dirty="0">
                <a:solidFill>
                  <a:srgbClr val="FF0000"/>
                </a:solidFill>
              </a:rPr>
              <a:t>3 základní oblasti sportovní edukace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 pedagogice sportu se rozvíjejí analogické </a:t>
            </a:r>
            <a:r>
              <a:rPr lang="cs-CZ" altLang="cs-CZ" sz="3200" b="1" dirty="0">
                <a:solidFill>
                  <a:srgbClr val="0000DC"/>
                </a:solidFill>
              </a:rPr>
              <a:t>subdisciplíny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hlavní zájem se soustředí na </a:t>
            </a:r>
            <a:r>
              <a:rPr lang="cs-CZ" altLang="cs-CZ" sz="3200" b="1" dirty="0">
                <a:solidFill>
                  <a:srgbClr val="0000DC"/>
                </a:solidFill>
              </a:rPr>
              <a:t>školní sport </a:t>
            </a:r>
            <a:r>
              <a:rPr lang="cs-CZ" altLang="cs-CZ" sz="3200" dirty="0"/>
              <a:t>(zvláště v ČR)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 soutěžním sportu – především rozvoj sportovních </a:t>
            </a:r>
            <a:r>
              <a:rPr lang="cs-CZ" altLang="cs-CZ" sz="3200" b="1" dirty="0">
                <a:solidFill>
                  <a:srgbClr val="0000DC"/>
                </a:solidFill>
              </a:rPr>
              <a:t>talentů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zvýšený zájem o rekreační sport </a:t>
            </a:r>
            <a:r>
              <a:rPr lang="cs-CZ" altLang="cs-CZ" sz="3200" b="1" dirty="0">
                <a:solidFill>
                  <a:srgbClr val="0000DC"/>
                </a:solidFill>
              </a:rPr>
              <a:t>všech věkových kategorií</a:t>
            </a:r>
          </a:p>
        </p:txBody>
      </p:sp>
    </p:spTree>
    <p:extLst>
      <p:ext uri="{BB962C8B-B14F-4D97-AF65-F5344CB8AC3E}">
        <p14:creationId xmlns:p14="http://schemas.microsoft.com/office/powerpoint/2010/main" val="2621288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D692AF-F7F6-4F0C-9B39-ED6030EA2F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18DCDD-D8A4-4EEA-83A7-8CA269E4D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378000"/>
            <a:ext cx="11005201" cy="451576"/>
          </a:xfrm>
        </p:spPr>
        <p:txBody>
          <a:bodyPr/>
          <a:lstStyle/>
          <a:p>
            <a:r>
              <a:rPr lang="cs-CZ" altLang="cs-CZ" dirty="0"/>
              <a:t>Dílčí dělení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B1220CA-C69F-4AB9-98CF-86978CC4D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960895"/>
            <a:ext cx="11643681" cy="526710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dle </a:t>
            </a:r>
            <a:r>
              <a:rPr lang="cs-CZ" altLang="cs-CZ" sz="3200" b="1" dirty="0">
                <a:solidFill>
                  <a:srgbClr val="F01928"/>
                </a:solidFill>
              </a:rPr>
              <a:t>vzdělávacích institucí </a:t>
            </a:r>
            <a:r>
              <a:rPr lang="cs-CZ" altLang="cs-CZ" sz="3200" b="1" dirty="0"/>
              <a:t>– </a:t>
            </a:r>
            <a:r>
              <a:rPr lang="cs-CZ" altLang="cs-CZ" sz="3200" dirty="0"/>
              <a:t>viz </a:t>
            </a:r>
            <a:r>
              <a:rPr lang="cs-CZ" altLang="cs-CZ" sz="3200" b="1" dirty="0" err="1">
                <a:solidFill>
                  <a:srgbClr val="0000DC"/>
                </a:solidFill>
              </a:rPr>
              <a:t>kurikulární</a:t>
            </a:r>
            <a:r>
              <a:rPr lang="cs-CZ" altLang="cs-CZ" sz="3200" b="1" dirty="0">
                <a:solidFill>
                  <a:srgbClr val="0000DC"/>
                </a:solidFill>
              </a:rPr>
              <a:t> dokumenty:</a:t>
            </a:r>
            <a:br>
              <a:rPr lang="cs-CZ" altLang="cs-CZ" sz="3200" dirty="0"/>
            </a:br>
            <a:r>
              <a:rPr lang="cs-CZ" altLang="cs-CZ" sz="3200" dirty="0"/>
              <a:t>MŠ, ZŠ, SŠ, VŠ, U3V, …, „nesportovní“ – </a:t>
            </a:r>
            <a:r>
              <a:rPr lang="cs-CZ" altLang="cs-CZ" sz="3200" b="1" dirty="0">
                <a:solidFill>
                  <a:srgbClr val="FF0000"/>
                </a:solidFill>
              </a:rPr>
              <a:t>sportovní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dle </a:t>
            </a:r>
            <a:r>
              <a:rPr lang="cs-CZ" altLang="cs-CZ" sz="3200" b="1" dirty="0">
                <a:solidFill>
                  <a:srgbClr val="F01928"/>
                </a:solidFill>
              </a:rPr>
              <a:t>věku: </a:t>
            </a:r>
            <a:r>
              <a:rPr lang="cs-CZ" altLang="cs-CZ" sz="3200" dirty="0" err="1"/>
              <a:t>předžáci</a:t>
            </a:r>
            <a:r>
              <a:rPr lang="cs-CZ" altLang="cs-CZ" sz="3200" dirty="0"/>
              <a:t>, mladší žáci, starší žáci, mladší dorost, starší dorost, junioři, dospělí, veteráni – viz </a:t>
            </a:r>
            <a:r>
              <a:rPr lang="cs-CZ" altLang="cs-CZ" sz="3200" b="1" dirty="0">
                <a:solidFill>
                  <a:srgbClr val="0000DC"/>
                </a:solidFill>
              </a:rPr>
              <a:t>soutěžní kategorie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dle </a:t>
            </a:r>
            <a:r>
              <a:rPr lang="cs-CZ" altLang="cs-CZ" sz="3200" b="1" dirty="0">
                <a:solidFill>
                  <a:srgbClr val="FF0000"/>
                </a:solidFill>
              </a:rPr>
              <a:t>znevýhodnění </a:t>
            </a:r>
            <a:r>
              <a:rPr lang="cs-CZ" altLang="cs-CZ" sz="3200" dirty="0"/>
              <a:t>X intaktní populace, </a:t>
            </a:r>
            <a:r>
              <a:rPr lang="cs-CZ" altLang="cs-CZ" sz="3200" dirty="0" err="1"/>
              <a:t>APA</a:t>
            </a:r>
            <a:r>
              <a:rPr lang="cs-CZ" altLang="cs-CZ" sz="3200" dirty="0"/>
              <a:t>, aplikovaná TV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dle </a:t>
            </a:r>
            <a:r>
              <a:rPr lang="cs-CZ" altLang="cs-CZ" sz="3200" b="1" dirty="0">
                <a:solidFill>
                  <a:srgbClr val="F01928"/>
                </a:solidFill>
              </a:rPr>
              <a:t>výkonnostní úrovně: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soutěžní sport: </a:t>
            </a:r>
            <a:r>
              <a:rPr lang="cs-CZ" altLang="cs-CZ" sz="3200" dirty="0"/>
              <a:t>talenti – výkonnostní – elitní – profesionálové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rekreační sport: </a:t>
            </a:r>
            <a:r>
              <a:rPr lang="cs-CZ" altLang="cs-CZ" sz="3200" dirty="0"/>
              <a:t>začátečníci – pokročilí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dle </a:t>
            </a:r>
            <a:r>
              <a:rPr lang="cs-CZ" altLang="cs-CZ" sz="3200" b="1" dirty="0">
                <a:solidFill>
                  <a:srgbClr val="0000DC"/>
                </a:solidFill>
              </a:rPr>
              <a:t>dělení sportů </a:t>
            </a:r>
            <a:r>
              <a:rPr lang="cs-CZ" altLang="cs-CZ" sz="3200" dirty="0"/>
              <a:t>(pohybových aktivit), sport – </a:t>
            </a:r>
            <a:r>
              <a:rPr lang="cs-CZ" altLang="cs-CZ" sz="3200" dirty="0" err="1"/>
              <a:t>esport</a:t>
            </a:r>
            <a:r>
              <a:rPr lang="cs-CZ" altLang="cs-CZ" sz="3200" dirty="0"/>
              <a:t> (?),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organizované – individuální </a:t>
            </a:r>
            <a:r>
              <a:rPr lang="cs-CZ" altLang="cs-CZ" sz="3200" dirty="0"/>
              <a:t>sportovní aktivity, …</a:t>
            </a:r>
          </a:p>
        </p:txBody>
      </p:sp>
    </p:spTree>
    <p:extLst>
      <p:ext uri="{BB962C8B-B14F-4D97-AF65-F5344CB8AC3E}">
        <p14:creationId xmlns:p14="http://schemas.microsoft.com/office/powerpoint/2010/main" val="500548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1E2B0F-6234-464A-BE55-11C1CC975B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04477C0-AAF1-4102-9D47-A23BD462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627200" cy="451576"/>
          </a:xfrm>
        </p:spPr>
        <p:txBody>
          <a:bodyPr/>
          <a:lstStyle/>
          <a:p>
            <a:r>
              <a:rPr lang="cs-CZ" altLang="cs-CZ" dirty="0"/>
              <a:t>Pedagogika školního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A4B9843-C225-404A-A9D1-919657867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30636"/>
            <a:ext cx="11620434" cy="51973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školní sport</a:t>
            </a:r>
            <a:r>
              <a:rPr lang="cs-CZ" altLang="cs-CZ" dirty="0"/>
              <a:t> (= instrumentální) </a:t>
            </a:r>
            <a:r>
              <a:rPr lang="cs-CZ" altLang="cs-CZ" sz="3200" b="1" dirty="0"/>
              <a:t>= sportovní a pohybové aktivity, které probíhají v rámci instituce školy</a:t>
            </a:r>
          </a:p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cs-CZ" altLang="cs-CZ" sz="3200" b="1" dirty="0"/>
              <a:t>→ </a:t>
            </a:r>
            <a:r>
              <a:rPr lang="cs-CZ" altLang="cs-CZ" sz="3200" b="1" dirty="0">
                <a:solidFill>
                  <a:srgbClr val="FF0000"/>
                </a:solidFill>
              </a:rPr>
              <a:t>ne pouze </a:t>
            </a:r>
            <a:r>
              <a:rPr lang="cs-CZ" altLang="cs-CZ" sz="3200" b="1" dirty="0"/>
              <a:t>školní tělesná výchova</a:t>
            </a:r>
            <a:r>
              <a:rPr lang="cs-CZ" altLang="cs-CZ" sz="3200" dirty="0"/>
              <a:t>, ale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FF0000"/>
                </a:solidFill>
              </a:rPr>
              <a:t>veškeré možnosti, akce, nabídky, </a:t>
            </a:r>
            <a:r>
              <a:rPr lang="cs-CZ" altLang="cs-CZ" sz="3200" dirty="0"/>
              <a:t>… sportovních aktivit: </a:t>
            </a:r>
            <a:br>
              <a:rPr lang="cs-CZ" altLang="cs-CZ" sz="3200" dirty="0"/>
            </a:br>
            <a:r>
              <a:rPr lang="cs-CZ" altLang="cs-CZ" sz="3200" dirty="0"/>
              <a:t>o přestávkách (viz tradice ve Švédsku), ve výuce, ve volných hodinách, v rámci kurzů, „</a:t>
            </a:r>
            <a:r>
              <a:rPr lang="cs-CZ" altLang="cs-CZ" sz="3200" dirty="0" err="1"/>
              <a:t>adapťáků</a:t>
            </a:r>
            <a:r>
              <a:rPr lang="cs-CZ" altLang="cs-CZ" sz="3200" dirty="0"/>
              <a:t>“, exkurzí, zájezdů, … </a:t>
            </a:r>
          </a:p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cs-CZ" altLang="cs-CZ" sz="3200" b="1" dirty="0"/>
              <a:t>→ </a:t>
            </a:r>
            <a:r>
              <a:rPr lang="cs-CZ" altLang="cs-CZ" sz="3200" b="1" dirty="0">
                <a:solidFill>
                  <a:srgbClr val="FF0000"/>
                </a:solidFill>
              </a:rPr>
              <a:t>motivace + propojení na rekreační </a:t>
            </a:r>
            <a:r>
              <a:rPr lang="cs-CZ" altLang="cs-CZ" sz="3200" dirty="0"/>
              <a:t>(i soutěžní) </a:t>
            </a:r>
            <a:r>
              <a:rPr lang="cs-CZ" altLang="cs-CZ" sz="3200" b="1" dirty="0"/>
              <a:t>sport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cs-CZ" altLang="cs-CZ" sz="3200" b="1" dirty="0"/>
              <a:t>→</a:t>
            </a:r>
            <a:r>
              <a:rPr lang="cs-CZ" altLang="cs-CZ" sz="3200" dirty="0"/>
              <a:t> </a:t>
            </a:r>
            <a:r>
              <a:rPr lang="cs-CZ" altLang="cs-CZ" sz="3200" b="1" dirty="0">
                <a:solidFill>
                  <a:srgbClr val="0000DC"/>
                </a:solidFill>
              </a:rPr>
              <a:t>školní sport </a:t>
            </a:r>
            <a:r>
              <a:rPr lang="cs-CZ" altLang="cs-CZ" sz="3200" b="1" dirty="0"/>
              <a:t>= výrazný </a:t>
            </a:r>
            <a:r>
              <a:rPr lang="cs-CZ" altLang="cs-CZ" sz="3200" b="1" dirty="0">
                <a:solidFill>
                  <a:srgbClr val="F01928"/>
                </a:solidFill>
              </a:rPr>
              <a:t>benefit</a:t>
            </a:r>
            <a:r>
              <a:rPr lang="cs-CZ" altLang="cs-CZ" sz="3200" b="1" dirty="0">
                <a:solidFill>
                  <a:srgbClr val="0000DC"/>
                </a:solidFill>
              </a:rPr>
              <a:t> dobré školy</a:t>
            </a:r>
          </a:p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cs-CZ" altLang="cs-CZ" sz="3200" dirty="0"/>
              <a:t>klíčový pro </a:t>
            </a:r>
            <a:r>
              <a:rPr lang="cs-CZ" altLang="cs-CZ" sz="3200" b="1" dirty="0">
                <a:solidFill>
                  <a:srgbClr val="0000DC"/>
                </a:solidFill>
              </a:rPr>
              <a:t>zdravou školu, školu v pohybu, aktivní školu, …</a:t>
            </a:r>
            <a:endParaRPr lang="cs-CZ" altLang="cs-CZ" sz="32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852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D50C3D1-F8C8-413D-8F28-5009D5F7E4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289DA64-AD3B-41F7-B22D-B1E606896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školního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F30DAD5-A47E-4018-B7D4-6BF50A5FD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1026942"/>
            <a:ext cx="11442203" cy="545305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b="1" dirty="0"/>
              <a:t>pedagogika školního sportu</a:t>
            </a:r>
            <a:r>
              <a:rPr lang="cs-CZ" altLang="cs-CZ" sz="3200" dirty="0"/>
              <a:t> u nás = </a:t>
            </a:r>
            <a:r>
              <a:rPr lang="cs-CZ" altLang="cs-CZ" sz="3200" b="1" dirty="0">
                <a:solidFill>
                  <a:srgbClr val="FF0000"/>
                </a:solidFill>
              </a:rPr>
              <a:t>didaktika</a:t>
            </a:r>
            <a:r>
              <a:rPr lang="cs-CZ" altLang="cs-CZ" sz="3200" dirty="0"/>
              <a:t> (školní) </a:t>
            </a:r>
            <a:r>
              <a:rPr lang="cs-CZ" altLang="cs-CZ" sz="3200" b="1" dirty="0">
                <a:solidFill>
                  <a:srgbClr val="FF0000"/>
                </a:solidFill>
              </a:rPr>
              <a:t>tělesné výchovy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(např. Vilímová, </a:t>
            </a:r>
            <a:r>
              <a:rPr lang="cs-CZ" altLang="cs-CZ" sz="3200" dirty="0" err="1"/>
              <a:t>Rychtecký</a:t>
            </a:r>
            <a:r>
              <a:rPr lang="cs-CZ" altLang="cs-CZ" sz="3200" dirty="0"/>
              <a:t>, Fialová, Kovář)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konkretizace</a:t>
            </a:r>
            <a:r>
              <a:rPr lang="cs-CZ" altLang="cs-CZ" sz="3200" dirty="0"/>
              <a:t> pojetí školního sportu v ČR =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Rámcové vzdělávací programy </a:t>
            </a:r>
            <a:r>
              <a:rPr lang="cs-CZ" altLang="cs-CZ" sz="3200" dirty="0"/>
              <a:t>(např. </a:t>
            </a:r>
            <a:r>
              <a:rPr lang="cs-CZ" altLang="cs-CZ" sz="3200" dirty="0" err="1"/>
              <a:t>RVP</a:t>
            </a:r>
            <a:r>
              <a:rPr lang="cs-CZ" altLang="cs-CZ" sz="3200" dirty="0"/>
              <a:t> </a:t>
            </a:r>
            <a:r>
              <a:rPr lang="cs-CZ" altLang="cs-CZ" sz="3200" dirty="0" err="1"/>
              <a:t>GSP</a:t>
            </a:r>
            <a:r>
              <a:rPr lang="cs-CZ" altLang="cs-CZ" sz="3200" dirty="0"/>
              <a:t>, …)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 err="1"/>
              <a:t>RVP</a:t>
            </a:r>
            <a:r>
              <a:rPr lang="cs-CZ" altLang="cs-CZ" sz="3200" b="1" dirty="0"/>
              <a:t> pro základní vzdělávání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(2004):</a:t>
            </a:r>
            <a:r>
              <a:rPr lang="cs-CZ" altLang="cs-CZ" sz="3200" i="1" dirty="0"/>
              <a:t> </a:t>
            </a:r>
            <a:br>
              <a:rPr lang="cs-CZ" altLang="cs-CZ" sz="3200" i="1" dirty="0"/>
            </a:br>
            <a:r>
              <a:rPr lang="cs-CZ" altLang="cs-CZ" sz="3200" i="1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vzdělávací oblast Člověk a zdraví </a:t>
            </a:r>
            <a:r>
              <a:rPr lang="cs-CZ" altLang="cs-CZ" sz="3200" dirty="0"/>
              <a:t>= </a:t>
            </a:r>
            <a:r>
              <a:rPr lang="cs-CZ" altLang="cs-CZ" sz="3200" b="1" dirty="0"/>
              <a:t>výchova ke zdraví </a:t>
            </a:r>
            <a:br>
              <a:rPr lang="cs-CZ" altLang="cs-CZ" sz="3200" b="1" dirty="0"/>
            </a:br>
            <a:r>
              <a:rPr lang="cs-CZ" altLang="cs-CZ" sz="3200" b="1" dirty="0"/>
              <a:t>  </a:t>
            </a:r>
            <a:r>
              <a:rPr lang="cs-CZ" altLang="cs-CZ" sz="3200" dirty="0"/>
              <a:t>a</a:t>
            </a:r>
            <a:r>
              <a:rPr lang="cs-CZ" altLang="cs-CZ" sz="3200" b="1" dirty="0"/>
              <a:t> tělesná výchova </a:t>
            </a:r>
            <a:r>
              <a:rPr lang="cs-CZ" altLang="cs-CZ" sz="3200" dirty="0"/>
              <a:t>(i zdravotní tělesná výchova) </a:t>
            </a:r>
            <a:br>
              <a:rPr lang="cs-CZ" altLang="cs-CZ" sz="3200" dirty="0"/>
            </a:br>
            <a:r>
              <a:rPr lang="cs-CZ" altLang="cs-CZ" sz="3200" dirty="0"/>
              <a:t>- rozvíjení klíčových </a:t>
            </a:r>
            <a:r>
              <a:rPr lang="cs-CZ" altLang="cs-CZ" sz="3200" b="1" dirty="0"/>
              <a:t>kompetencí </a:t>
            </a:r>
            <a:r>
              <a:rPr lang="cs-CZ" altLang="cs-CZ" sz="3200" dirty="0"/>
              <a:t>žáků</a:t>
            </a:r>
            <a:br>
              <a:rPr lang="cs-CZ" altLang="cs-CZ" sz="3200" dirty="0"/>
            </a:br>
            <a:r>
              <a:rPr lang="cs-CZ" altLang="cs-CZ" sz="3200" dirty="0"/>
              <a:t>- pochopení zdraví jako nejdůležitější životní hodnoty</a:t>
            </a:r>
            <a:br>
              <a:rPr lang="cs-CZ" altLang="cs-CZ" sz="3200" dirty="0"/>
            </a:br>
            <a:r>
              <a:rPr lang="cs-CZ" altLang="cs-CZ" sz="3200" dirty="0"/>
              <a:t>- vnímání radostných prožitků z pohybových aktivit</a:t>
            </a:r>
            <a:br>
              <a:rPr lang="cs-CZ" altLang="cs-CZ" sz="3200" dirty="0"/>
            </a:br>
            <a:r>
              <a:rPr lang="cs-CZ" altLang="cs-CZ" sz="3200" dirty="0"/>
              <a:t>- pochopení významu zdatnosti, vzhledu, duševní pohody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020666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A9C978-9FE5-4BE4-9C6E-6D50C34FB6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4DD839-22E3-453D-9E40-C19DF4A3E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školního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89FDD6-AC47-458A-8669-42B727D0C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84738"/>
            <a:ext cx="11319674" cy="5243262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Školní sport musí </a:t>
            </a:r>
            <a:r>
              <a:rPr lang="cs-CZ" altLang="cs-CZ" sz="3200" b="1" dirty="0">
                <a:solidFill>
                  <a:srgbClr val="F01928"/>
                </a:solidFill>
              </a:rPr>
              <a:t>reagovat na závěry výzkumů</a:t>
            </a:r>
            <a:r>
              <a:rPr lang="cs-CZ" altLang="cs-CZ" sz="3200" b="1" dirty="0"/>
              <a:t>: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snižuje se pohybová aktivita žáků a podíl organizovaných sportovních aktivit s narůstajícím školním věkem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existují rozpory mezi přáním, preferencemi a zájmy </a:t>
            </a:r>
            <a:br>
              <a:rPr lang="cs-CZ" altLang="cs-CZ" sz="3200" dirty="0"/>
            </a:br>
            <a:r>
              <a:rPr lang="cs-CZ" altLang="cs-CZ" sz="3200" dirty="0"/>
              <a:t>a realizovanou školní pohybovou aktivitou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…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Ve školním sportu jsou </a:t>
            </a:r>
            <a:r>
              <a:rPr lang="cs-CZ" altLang="cs-CZ" sz="3200" b="1" dirty="0">
                <a:solidFill>
                  <a:srgbClr val="0000DC"/>
                </a:solidFill>
              </a:rPr>
              <a:t>potřebné změny</a:t>
            </a:r>
            <a:r>
              <a:rPr lang="cs-CZ" altLang="cs-CZ" sz="3200" b="1" dirty="0"/>
              <a:t>, např.: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prohloubit ve výuce </a:t>
            </a:r>
            <a:r>
              <a:rPr lang="cs-CZ" altLang="cs-CZ" sz="3200" b="1" dirty="0">
                <a:solidFill>
                  <a:srgbClr val="F01928"/>
                </a:solidFill>
              </a:rPr>
              <a:t>orientaci na žáka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přípravu na </a:t>
            </a:r>
            <a:r>
              <a:rPr lang="cs-CZ" altLang="cs-CZ" sz="3200" b="1" dirty="0">
                <a:solidFill>
                  <a:srgbClr val="0000DC"/>
                </a:solidFill>
              </a:rPr>
              <a:t>zdravý životní styl </a:t>
            </a:r>
            <a:r>
              <a:rPr lang="cs-CZ" altLang="cs-CZ" sz="3200" dirty="0"/>
              <a:t>přeměnit na jeho ovlivňování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od jednostranné orientace na výkon přejít k </a:t>
            </a:r>
            <a:r>
              <a:rPr lang="cs-CZ" altLang="cs-CZ" sz="3200" b="1" dirty="0">
                <a:solidFill>
                  <a:srgbClr val="0000DC"/>
                </a:solidFill>
              </a:rPr>
              <a:t>uspokojení</a:t>
            </a:r>
            <a:r>
              <a:rPr lang="cs-CZ" altLang="cs-CZ" sz="3200" dirty="0"/>
              <a:t> žáků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podporovat </a:t>
            </a:r>
            <a:r>
              <a:rPr lang="cs-CZ" altLang="cs-CZ" sz="3200" b="1" dirty="0" err="1">
                <a:solidFill>
                  <a:srgbClr val="0000DC"/>
                </a:solidFill>
              </a:rPr>
              <a:t>prožitkovost</a:t>
            </a:r>
            <a:r>
              <a:rPr lang="cs-CZ" altLang="cs-CZ" sz="3200" dirty="0"/>
              <a:t>, seberealizaci, …</a:t>
            </a:r>
          </a:p>
        </p:txBody>
      </p:sp>
    </p:spTree>
    <p:extLst>
      <p:ext uri="{BB962C8B-B14F-4D97-AF65-F5344CB8AC3E}">
        <p14:creationId xmlns:p14="http://schemas.microsoft.com/office/powerpoint/2010/main" val="1116421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00BC54-17D0-4A01-AD02-35F0E5C246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148B7A-8AD7-4F18-BC5F-077E8ECF1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školního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9B1E2FD-8980-43F4-90A7-54FDC488C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68188"/>
            <a:ext cx="11248726" cy="563409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Nutné inovace v </a:t>
            </a:r>
            <a:r>
              <a:rPr lang="cs-CZ" altLang="cs-CZ" sz="3200" b="1" dirty="0">
                <a:solidFill>
                  <a:srgbClr val="FF0000"/>
                </a:solidFill>
              </a:rPr>
              <a:t>celoživotním vzdělávání učitelů TV</a:t>
            </a:r>
            <a:r>
              <a:rPr lang="cs-CZ" altLang="cs-CZ" sz="3200" b="1" dirty="0"/>
              <a:t>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o proměnách informuje celoevropský </a:t>
            </a:r>
            <a:r>
              <a:rPr lang="cs-CZ" altLang="cs-CZ" sz="3200" b="1" dirty="0">
                <a:solidFill>
                  <a:srgbClr val="0000DC"/>
                </a:solidFill>
              </a:rPr>
              <a:t>projekt</a:t>
            </a:r>
            <a:r>
              <a:rPr lang="cs-CZ" altLang="cs-CZ" sz="3200" dirty="0"/>
              <a:t> </a:t>
            </a:r>
            <a:r>
              <a:rPr lang="cs-CZ" altLang="cs-CZ" sz="3200" b="1" dirty="0">
                <a:solidFill>
                  <a:srgbClr val="0000DC"/>
                </a:solidFill>
              </a:rPr>
              <a:t>AEHESIS</a:t>
            </a:r>
            <a:r>
              <a:rPr lang="cs-CZ" altLang="cs-CZ" sz="3200" dirty="0"/>
              <a:t> = výzkum vzdělávání sportovních profesí (</a:t>
            </a:r>
            <a:r>
              <a:rPr lang="cs-CZ" altLang="cs-CZ" sz="3200" dirty="0" err="1"/>
              <a:t>Aligning</a:t>
            </a:r>
            <a:r>
              <a:rPr lang="cs-CZ" altLang="cs-CZ" sz="3200" dirty="0"/>
              <a:t> a </a:t>
            </a:r>
            <a:r>
              <a:rPr lang="cs-CZ" altLang="cs-CZ" sz="3200" dirty="0" err="1"/>
              <a:t>European</a:t>
            </a:r>
            <a:r>
              <a:rPr lang="cs-CZ" altLang="cs-CZ" sz="3200" dirty="0"/>
              <a:t> </a:t>
            </a:r>
            <a:r>
              <a:rPr lang="cs-CZ" altLang="cs-CZ" sz="3200" dirty="0" err="1"/>
              <a:t>Higher</a:t>
            </a:r>
            <a:r>
              <a:rPr lang="cs-CZ" altLang="cs-CZ" sz="3200" dirty="0"/>
              <a:t> </a:t>
            </a:r>
            <a:r>
              <a:rPr lang="cs-CZ" altLang="cs-CZ" sz="3200" dirty="0" err="1"/>
              <a:t>Education</a:t>
            </a:r>
            <a:r>
              <a:rPr lang="cs-CZ" altLang="cs-CZ" sz="3200" dirty="0"/>
              <a:t> </a:t>
            </a:r>
            <a:r>
              <a:rPr lang="cs-CZ" altLang="cs-CZ" sz="3200" dirty="0" err="1"/>
              <a:t>Structure</a:t>
            </a:r>
            <a:r>
              <a:rPr lang="cs-CZ" altLang="cs-CZ" sz="3200" dirty="0"/>
              <a:t> In Sport Science, http://eose.org/</a:t>
            </a:r>
            <a:r>
              <a:rPr lang="cs-CZ" altLang="cs-CZ" sz="3200" dirty="0" err="1"/>
              <a:t>our_work</a:t>
            </a:r>
            <a:r>
              <a:rPr lang="cs-CZ" altLang="cs-CZ" sz="3200" dirty="0"/>
              <a:t>/</a:t>
            </a:r>
            <a:r>
              <a:rPr lang="cs-CZ" altLang="cs-CZ" sz="3200" dirty="0" err="1"/>
              <a:t>aehesis</a:t>
            </a:r>
            <a:r>
              <a:rPr lang="cs-CZ" altLang="cs-CZ" sz="3200" dirty="0"/>
              <a:t>...) – doporučené kurikulum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 požadavky současné mládeže musí reagovat studijní programy a další vzdělávání učitelů TV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více zastoupeny </a:t>
            </a:r>
            <a:r>
              <a:rPr lang="cs-CZ" altLang="cs-CZ" sz="3200" b="1" dirty="0">
                <a:solidFill>
                  <a:srgbClr val="0000DC"/>
                </a:solidFill>
              </a:rPr>
              <a:t>dobrodružné aktivity</a:t>
            </a:r>
            <a:r>
              <a:rPr lang="cs-CZ" altLang="cs-CZ" sz="3200" dirty="0"/>
              <a:t>, tance a hry než „klasická“ gymnastika, plavání nebo atletika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reflektování </a:t>
            </a:r>
            <a:r>
              <a:rPr lang="cs-CZ" altLang="cs-CZ" sz="3200" b="1" dirty="0">
                <a:solidFill>
                  <a:srgbClr val="FF0000"/>
                </a:solidFill>
              </a:rPr>
              <a:t>nových SA </a:t>
            </a:r>
            <a:r>
              <a:rPr lang="cs-CZ" altLang="cs-CZ" sz="3200" dirty="0"/>
              <a:t>– propojení s kyberprostorem, …</a:t>
            </a:r>
          </a:p>
        </p:txBody>
      </p:sp>
    </p:spTree>
    <p:extLst>
      <p:ext uri="{BB962C8B-B14F-4D97-AF65-F5344CB8AC3E}">
        <p14:creationId xmlns:p14="http://schemas.microsoft.com/office/powerpoint/2010/main" val="1379140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F35653-89F8-4572-A812-C3929EE387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7003995-FEFB-49A5-8CD2-EBE9E8887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školního sportu – tendence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996BF1D-8201-447A-8A1D-28ED22F29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308295"/>
            <a:ext cx="11706282" cy="491970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rozvoj vybraných </a:t>
            </a:r>
            <a:r>
              <a:rPr lang="cs-CZ" altLang="cs-CZ" sz="3200" b="1" dirty="0">
                <a:solidFill>
                  <a:srgbClr val="0000DC"/>
                </a:solidFill>
              </a:rPr>
              <a:t>sociálních kompetencí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žáků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podpora bezprostředního a individuálního </a:t>
            </a:r>
            <a:r>
              <a:rPr lang="cs-CZ" altLang="cs-CZ" sz="3200" b="1" dirty="0">
                <a:solidFill>
                  <a:srgbClr val="0000DC"/>
                </a:solidFill>
              </a:rPr>
              <a:t>prožívání</a:t>
            </a:r>
            <a:r>
              <a:rPr lang="cs-CZ" altLang="cs-CZ" sz="3200" dirty="0"/>
              <a:t> výuky TV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koncepce TV, kdy žáci „</a:t>
            </a:r>
            <a:r>
              <a:rPr lang="cs-CZ" altLang="cs-CZ" sz="3200" b="1" dirty="0">
                <a:solidFill>
                  <a:srgbClr val="FF0000"/>
                </a:solidFill>
              </a:rPr>
              <a:t>berou sportovní aktivity za své</a:t>
            </a:r>
            <a:r>
              <a:rPr lang="cs-CZ" altLang="cs-CZ" sz="3200" dirty="0"/>
              <a:t>“ →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možnost </a:t>
            </a:r>
            <a:r>
              <a:rPr lang="cs-CZ" altLang="cs-CZ" sz="3200" b="1" dirty="0">
                <a:solidFill>
                  <a:srgbClr val="0000DC"/>
                </a:solidFill>
              </a:rPr>
              <a:t>vlastního rozhodování žáků </a:t>
            </a:r>
            <a:r>
              <a:rPr lang="cs-CZ" altLang="cs-CZ" sz="3200" dirty="0"/>
              <a:t>ve výuce TV →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podpora participace žáků </a:t>
            </a:r>
            <a:r>
              <a:rPr lang="cs-CZ" altLang="cs-CZ" sz="3200" dirty="0"/>
              <a:t>na rozhodování o obsahu výuky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prolínání povinné TV do mimoškolních a </a:t>
            </a:r>
            <a:r>
              <a:rPr lang="cs-CZ" altLang="cs-CZ" sz="3200" b="1" dirty="0">
                <a:solidFill>
                  <a:srgbClr val="0000DC"/>
                </a:solidFill>
              </a:rPr>
              <a:t>volnočasových</a:t>
            </a:r>
            <a:r>
              <a:rPr lang="cs-CZ" altLang="cs-CZ" sz="3200" dirty="0"/>
              <a:t> aktivit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98564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0A96F2-6BB8-4745-94A0-BF512C36B5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454FA8-D41C-451B-9651-A406CEA80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66782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školního sportu – výzkumy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06BB35F-4DC3-4EBA-8EB1-6F6B1CBC0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847" y="1057835"/>
            <a:ext cx="11528611" cy="533338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vztah školní edukace a </a:t>
            </a:r>
            <a:r>
              <a:rPr lang="cs-CZ" altLang="cs-CZ" sz="3200" b="1" dirty="0"/>
              <a:t>podpory zdraví</a:t>
            </a:r>
            <a:r>
              <a:rPr lang="cs-CZ" altLang="cs-CZ" sz="3200" dirty="0"/>
              <a:t> (</a:t>
            </a:r>
            <a:r>
              <a:rPr lang="cs-CZ" altLang="cs-CZ" sz="3200" b="1" dirty="0">
                <a:solidFill>
                  <a:srgbClr val="FF0000"/>
                </a:solidFill>
              </a:rPr>
              <a:t>škola a zdraví</a:t>
            </a:r>
            <a:r>
              <a:rPr lang="cs-CZ" altLang="cs-CZ" sz="3200" dirty="0"/>
              <a:t>)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komunikace</a:t>
            </a:r>
            <a:r>
              <a:rPr lang="cs-CZ" altLang="cs-CZ" sz="3200" dirty="0"/>
              <a:t> a interakce ve výuce tělesné výchovy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možnosti</a:t>
            </a:r>
            <a:r>
              <a:rPr lang="cs-CZ" altLang="cs-CZ" sz="3200" b="1" dirty="0"/>
              <a:t> </a:t>
            </a:r>
            <a:r>
              <a:rPr lang="cs-CZ" altLang="cs-CZ" sz="3200" dirty="0"/>
              <a:t>školy při</a:t>
            </a:r>
            <a:r>
              <a:rPr lang="cs-CZ" altLang="cs-CZ" sz="3200" b="1" dirty="0"/>
              <a:t> výběru sportovních talentů</a:t>
            </a:r>
            <a:r>
              <a:rPr lang="cs-CZ" alt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edukační a sociální </a:t>
            </a:r>
            <a:r>
              <a:rPr lang="cs-CZ" altLang="cs-CZ" sz="3200" b="1" dirty="0"/>
              <a:t>specifika sportovních škol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problematika</a:t>
            </a:r>
            <a:r>
              <a:rPr lang="cs-CZ" altLang="cs-CZ" sz="3200" b="1" dirty="0"/>
              <a:t> vztahu školního sportu a dívek: </a:t>
            </a:r>
            <a:br>
              <a:rPr lang="cs-CZ" altLang="cs-CZ" sz="3200" b="1" dirty="0"/>
            </a:br>
            <a:r>
              <a:rPr lang="cs-CZ" altLang="cs-CZ" sz="3200" dirty="0"/>
              <a:t>- specifičnosti v motorickém učení dívek</a:t>
            </a:r>
            <a:br>
              <a:rPr lang="cs-CZ" altLang="cs-CZ" sz="3200" dirty="0"/>
            </a:br>
            <a:r>
              <a:rPr lang="cs-CZ" altLang="cs-CZ" sz="3200" dirty="0"/>
              <a:t>- vliv působení školní TV na biologický a motorický rozvoj</a:t>
            </a:r>
            <a:br>
              <a:rPr lang="cs-CZ" altLang="cs-CZ" sz="3200" dirty="0"/>
            </a:br>
            <a:r>
              <a:rPr lang="cs-CZ" altLang="cs-CZ" sz="3200" dirty="0"/>
              <a:t>- nižší motivace dívek ke sportu ve volném čase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Covid</a:t>
            </a:r>
            <a:r>
              <a:rPr lang="cs-CZ" sz="3200" b="1" dirty="0">
                <a:solidFill>
                  <a:srgbClr val="0000DC"/>
                </a:solidFill>
              </a:rPr>
              <a:t>-19 a TV</a:t>
            </a:r>
            <a:r>
              <a:rPr lang="cs-CZ" sz="3200" dirty="0"/>
              <a:t>, sport, … (</a:t>
            </a:r>
            <a:r>
              <a:rPr lang="cs-CZ" sz="3200" dirty="0" err="1"/>
              <a:t>Covidové</a:t>
            </a:r>
            <a:r>
              <a:rPr lang="cs-CZ" sz="3200" dirty="0"/>
              <a:t> děti a pohyb – prof. Kolář)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8002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782</TotalTime>
  <Words>1185</Words>
  <Application>Microsoft Office PowerPoint</Application>
  <PresentationFormat>Širokoúhlá obrazovka</PresentationFormat>
  <Paragraphs>111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Roboto</vt:lpstr>
      <vt:lpstr>Tahoma</vt:lpstr>
      <vt:lpstr>Wingdings</vt:lpstr>
      <vt:lpstr>Prezentace_MU_CZ</vt:lpstr>
      <vt:lpstr>7. Základní oblasti  sportovní edukace 8. Pedagogika školního sportu</vt:lpstr>
      <vt:lpstr>Základní oblasti sportovní edukace</vt:lpstr>
      <vt:lpstr>Dílčí dělení sportovní edukace</vt:lpstr>
      <vt:lpstr>Pedagogika školního sportu</vt:lpstr>
      <vt:lpstr>Pedagogika školního sportu</vt:lpstr>
      <vt:lpstr>Pedagogika školního sportu</vt:lpstr>
      <vt:lpstr>Pedagogika školního sportu</vt:lpstr>
      <vt:lpstr>Pedagogika školního sportu – tendence</vt:lpstr>
      <vt:lpstr>Pedagogika školního sportu – výzkumy</vt:lpstr>
      <vt:lpstr>Testování tělesné zdatnosti dětí – 2022 </vt:lpstr>
      <vt:lpstr>Stav TV – výsledky a doporučení </vt:lpstr>
      <vt:lpstr>Stav TV – výsledky a doporučení </vt:lpstr>
      <vt:lpstr>Stav TV – výsledky a doporučení </vt:lpstr>
      <vt:lpstr>Pedagogika školního sportu – vybrané www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69</cp:revision>
  <cp:lastPrinted>2020-12-01T06:19:15Z</cp:lastPrinted>
  <dcterms:created xsi:type="dcterms:W3CDTF">2020-10-05T06:18:46Z</dcterms:created>
  <dcterms:modified xsi:type="dcterms:W3CDTF">2024-09-05T08:38:01Z</dcterms:modified>
</cp:coreProperties>
</file>