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73" r:id="rId3"/>
    <p:sldId id="275" r:id="rId4"/>
    <p:sldId id="276" r:id="rId5"/>
    <p:sldId id="279" r:id="rId6"/>
    <p:sldId id="285" r:id="rId7"/>
    <p:sldId id="283" r:id="rId8"/>
    <p:sldId id="287" r:id="rId9"/>
    <p:sldId id="278" r:id="rId10"/>
    <p:sldId id="284" r:id="rId11"/>
    <p:sldId id="288" r:id="rId12"/>
    <p:sldId id="281" r:id="rId13"/>
    <p:sldId id="282" r:id="rId14"/>
    <p:sldId id="272" r:id="rId15"/>
    <p:sldId id="260" r:id="rId16"/>
    <p:sldId id="262" r:id="rId17"/>
    <p:sldId id="263" r:id="rId18"/>
    <p:sldId id="26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9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2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31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5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5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1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3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6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13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m4mjoO6Z1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ZTi2TaDc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iSDOpMbP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ptitrack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HSZ-Dpnb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alisys.com/accessories/markers/?gclid=Cj0KCQiAsdKbBhDHARIsANJ6-jdrWjuPRUqwNwnXMCBHvjJmOcRITIGDuOvhL2N_u69hyJaGKx1hUMMaAi4IEALw_wc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urventa.com/vicon-ca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NXS3MqSxQ" TargetMode="External"/><Relationship Id="rId4" Type="http://schemas.openxmlformats.org/officeDocument/2006/relationships/hyperlink" Target="https://www.youtube.com/watch?v=GJNXS3MqSx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jitsu.com/global/documents/about/resources/publications/fstj/archives/vol54-4/paper07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4 Kinematická analýza - </a:t>
            </a:r>
            <a:r>
              <a:rPr lang="cs-CZ" dirty="0" err="1" smtClean="0">
                <a:effectLst/>
              </a:rPr>
              <a:t>MoCap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3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FUJITSU GYMNASTICS</a:t>
            </a:r>
            <a:endParaRPr lang="cs-CZ" dirty="0"/>
          </a:p>
        </p:txBody>
      </p:sp>
      <p:pic>
        <p:nvPicPr>
          <p:cNvPr id="4" name="qm4mjoO6Z1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4297" y="2010198"/>
            <a:ext cx="8425543" cy="47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FUJITSU GYMNASTICS</a:t>
            </a:r>
            <a:endParaRPr lang="cs-CZ" dirty="0"/>
          </a:p>
        </p:txBody>
      </p:sp>
      <p:pic>
        <p:nvPicPr>
          <p:cNvPr id="4" name="HZTi2TaDcE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0784" y="2142309"/>
            <a:ext cx="7895771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Prostorová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0" y="2023365"/>
            <a:ext cx="5393909" cy="462563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fáze</a:t>
            </a:r>
            <a:r>
              <a:rPr lang="en-US" dirty="0"/>
              <a:t> </a:t>
            </a:r>
            <a:r>
              <a:rPr lang="en-US" dirty="0" err="1"/>
              <a:t>kalibrace</a:t>
            </a:r>
            <a:r>
              <a:rPr lang="en-US" dirty="0"/>
              <a:t> je </a:t>
            </a:r>
            <a:r>
              <a:rPr lang="en-US" dirty="0" err="1"/>
              <a:t>vytvořit</a:t>
            </a:r>
            <a:r>
              <a:rPr lang="en-US" dirty="0"/>
              <a:t> </a:t>
            </a:r>
            <a:r>
              <a:rPr lang="en-US" dirty="0" err="1"/>
              <a:t>relativní</a:t>
            </a:r>
            <a:r>
              <a:rPr lang="en-US" dirty="0"/>
              <a:t> 3D </a:t>
            </a:r>
            <a:r>
              <a:rPr lang="en-US" dirty="0" err="1"/>
              <a:t>referenci</a:t>
            </a:r>
            <a:r>
              <a:rPr lang="en-US" dirty="0"/>
              <a:t> pro </a:t>
            </a:r>
            <a:r>
              <a:rPr lang="en-US" dirty="0" err="1"/>
              <a:t>každou</a:t>
            </a:r>
            <a:r>
              <a:rPr lang="en-US" dirty="0"/>
              <a:t> </a:t>
            </a:r>
            <a:r>
              <a:rPr lang="en-US" dirty="0" err="1"/>
              <a:t>kameru</a:t>
            </a:r>
            <a:r>
              <a:rPr lang="en-US" dirty="0"/>
              <a:t>, aby </a:t>
            </a: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měla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referenci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3D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vzhledem</a:t>
            </a:r>
            <a:r>
              <a:rPr lang="en-US" dirty="0"/>
              <a:t> k </a:t>
            </a:r>
            <a:r>
              <a:rPr lang="en-US" dirty="0" err="1"/>
              <a:t>ostatním</a:t>
            </a:r>
            <a:r>
              <a:rPr lang="en-US" dirty="0"/>
              <a:t> </a:t>
            </a:r>
            <a:r>
              <a:rPr lang="en-US" dirty="0" err="1" smtClean="0"/>
              <a:t>kamerám</a:t>
            </a:r>
            <a:r>
              <a:rPr lang="cs-CZ" dirty="0" smtClean="0"/>
              <a:t>.</a:t>
            </a:r>
          </a:p>
          <a:p>
            <a:r>
              <a:rPr lang="en-US" dirty="0" err="1" smtClean="0"/>
              <a:t>Poté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použije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zvaný</a:t>
            </a:r>
            <a:r>
              <a:rPr lang="en-US" dirty="0"/>
              <a:t> </a:t>
            </a:r>
            <a:r>
              <a:rPr lang="en-US" dirty="0" err="1"/>
              <a:t>triangulace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stanovení</a:t>
            </a:r>
            <a:r>
              <a:rPr lang="en-US" dirty="0"/>
              <a:t> </a:t>
            </a:r>
            <a:r>
              <a:rPr lang="en-US" dirty="0" err="1"/>
              <a:t>polohy</a:t>
            </a:r>
            <a:r>
              <a:rPr lang="en-US" dirty="0"/>
              <a:t> </a:t>
            </a:r>
            <a:r>
              <a:rPr lang="en-US" dirty="0" err="1"/>
              <a:t>značek</a:t>
            </a:r>
            <a:r>
              <a:rPr lang="en-US" dirty="0"/>
              <a:t> </a:t>
            </a:r>
            <a:r>
              <a:rPr lang="en-US" dirty="0" err="1"/>
              <a:t>vzhledem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en-US" dirty="0" err="1"/>
              <a:t>kameře</a:t>
            </a:r>
            <a:r>
              <a:rPr lang="en-US" dirty="0"/>
              <a:t>. </a:t>
            </a:r>
            <a:r>
              <a:rPr lang="en-US" dirty="0" err="1"/>
              <a:t>Tímto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vypočítat</a:t>
            </a:r>
            <a:r>
              <a:rPr lang="en-US" dirty="0"/>
              <a:t> </a:t>
            </a:r>
            <a:r>
              <a:rPr lang="en-US" dirty="0" err="1"/>
              <a:t>polohu</a:t>
            </a:r>
            <a:r>
              <a:rPr lang="en-US" dirty="0"/>
              <a:t> a </a:t>
            </a:r>
            <a:r>
              <a:rPr lang="en-US" dirty="0" err="1"/>
              <a:t>orientaci</a:t>
            </a:r>
            <a:r>
              <a:rPr lang="en-US" dirty="0"/>
              <a:t> </a:t>
            </a:r>
            <a:r>
              <a:rPr lang="en-US" dirty="0" err="1"/>
              <a:t>kamer</a:t>
            </a:r>
            <a:r>
              <a:rPr lang="en-US" dirty="0"/>
              <a:t> </a:t>
            </a:r>
            <a:r>
              <a:rPr lang="en-US" dirty="0" err="1"/>
              <a:t>vůči</a:t>
            </a:r>
            <a:r>
              <a:rPr lang="en-US" dirty="0"/>
              <a:t>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navzájem</a:t>
            </a:r>
            <a:r>
              <a:rPr lang="en-US" dirty="0"/>
              <a:t> a </a:t>
            </a:r>
            <a:r>
              <a:rPr lang="en-US" dirty="0" err="1"/>
              <a:t>míru</a:t>
            </a:r>
            <a:r>
              <a:rPr lang="en-US" dirty="0"/>
              <a:t> </a:t>
            </a:r>
            <a:r>
              <a:rPr lang="en-US" dirty="0" err="1"/>
              <a:t>přítomného</a:t>
            </a:r>
            <a:r>
              <a:rPr lang="en-US" dirty="0"/>
              <a:t> </a:t>
            </a:r>
            <a:r>
              <a:rPr lang="en-US" dirty="0" err="1"/>
              <a:t>zkreslení</a:t>
            </a:r>
            <a:r>
              <a:rPr lang="en-US" dirty="0"/>
              <a:t> </a:t>
            </a:r>
            <a:r>
              <a:rPr lang="en-US" dirty="0" err="1"/>
              <a:t>obrazu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sz="1000" u="sng" dirty="0" smtClean="0">
                <a:solidFill>
                  <a:schemeClr val="accent1"/>
                </a:solidFill>
              </a:rPr>
              <a:t>https</a:t>
            </a:r>
            <a:r>
              <a:rPr lang="cs-CZ" sz="1000" u="sng" dirty="0">
                <a:solidFill>
                  <a:schemeClr val="accent1"/>
                </a:solidFill>
              </a:rPr>
              <a:t>://www.futurelearn.com/info/courses/motion-capture-course/0/steps/272019</a:t>
            </a:r>
            <a:endParaRPr lang="cs-CZ" sz="1000" u="sng" dirty="0" smtClean="0">
              <a:solidFill>
                <a:schemeClr val="accent1"/>
              </a:solidFill>
            </a:endParaRP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4" y="388299"/>
            <a:ext cx="4280712" cy="2499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52" y="3253164"/>
            <a:ext cx="4248694" cy="301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Prostorová kalibrace</a:t>
            </a:r>
            <a:endParaRPr lang="cs-CZ" dirty="0"/>
          </a:p>
        </p:txBody>
      </p:sp>
      <p:pic>
        <p:nvPicPr>
          <p:cNvPr id="8" name="LhiSDOpMbP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5554" y="2165319"/>
            <a:ext cx="7837715" cy="44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Značky systémů pro snímání pohybu (</a:t>
            </a:r>
            <a:r>
              <a:rPr lang="cs-CZ" dirty="0" err="1" smtClean="0"/>
              <a:t>MoCap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6" y="3404787"/>
            <a:ext cx="2857500" cy="7334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48" y="4361852"/>
            <a:ext cx="2857500" cy="628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04" y="5437781"/>
            <a:ext cx="2984889" cy="11428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37885" t="19333" r="28482" b="17054"/>
          <a:stretch/>
        </p:blipFill>
        <p:spPr>
          <a:xfrm>
            <a:off x="6021978" y="2030122"/>
            <a:ext cx="4376057" cy="465351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/>
          <a:srcRect l="42504" t="10268" r="44043" b="78125"/>
          <a:stretch/>
        </p:blipFill>
        <p:spPr>
          <a:xfrm>
            <a:off x="3016508" y="2248923"/>
            <a:ext cx="1750424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OPTITRACK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037806"/>
            <a:ext cx="3930867" cy="389838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https://optitrack.com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en-US" dirty="0" smtClean="0"/>
              <a:t>Virtual </a:t>
            </a:r>
            <a:r>
              <a:rPr lang="en-US" dirty="0"/>
              <a:t>Production</a:t>
            </a:r>
          </a:p>
          <a:p>
            <a:r>
              <a:rPr lang="en-US" dirty="0"/>
              <a:t>Movement Sciences</a:t>
            </a:r>
          </a:p>
          <a:p>
            <a:r>
              <a:rPr lang="en-US" dirty="0"/>
              <a:t>Virtual Reality</a:t>
            </a:r>
          </a:p>
          <a:p>
            <a:r>
              <a:rPr lang="en-US" dirty="0"/>
              <a:t>Animation</a:t>
            </a:r>
          </a:p>
          <a:p>
            <a:r>
              <a:rPr lang="en-US" dirty="0"/>
              <a:t>Robotics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7545" t="16875" r="27076" b="19197"/>
          <a:stretch/>
        </p:blipFill>
        <p:spPr>
          <a:xfrm>
            <a:off x="4611188" y="875212"/>
            <a:ext cx="7001043" cy="55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Qualisys</a:t>
            </a:r>
            <a:r>
              <a:rPr lang="cs-CZ" dirty="0" smtClean="0"/>
              <a:t> (</a:t>
            </a:r>
            <a:r>
              <a:rPr lang="cs-CZ" dirty="0" err="1" smtClean="0"/>
              <a:t>Sweden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612" t="27768" r="9641" b="10624"/>
          <a:stretch/>
        </p:blipFill>
        <p:spPr>
          <a:xfrm>
            <a:off x="156755" y="1834166"/>
            <a:ext cx="11717383" cy="46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Vicon (UK)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231" t="15267" r="24265" b="19733"/>
          <a:stretch/>
        </p:blipFill>
        <p:spPr>
          <a:xfrm>
            <a:off x="6350910" y="251573"/>
            <a:ext cx="5644657" cy="40051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r="53116"/>
          <a:stretch/>
        </p:blipFill>
        <p:spPr>
          <a:xfrm>
            <a:off x="207191" y="2147189"/>
            <a:ext cx="5984603" cy="12886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9167"/>
          <a:stretch/>
        </p:blipFill>
        <p:spPr>
          <a:xfrm>
            <a:off x="207191" y="3662482"/>
            <a:ext cx="5984604" cy="11885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7063" t="38839" r="51674" b="42590"/>
          <a:stretch/>
        </p:blipFill>
        <p:spPr>
          <a:xfrm>
            <a:off x="5831452" y="4984714"/>
            <a:ext cx="6164115" cy="15597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2403" t="28839" r="42738" b="62233"/>
          <a:stretch/>
        </p:blipFill>
        <p:spPr>
          <a:xfrm>
            <a:off x="3749040" y="5438031"/>
            <a:ext cx="1933303" cy="6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2885839" cy="1080938"/>
          </a:xfrm>
        </p:spPr>
        <p:txBody>
          <a:bodyPr/>
          <a:lstStyle/>
          <a:p>
            <a:r>
              <a:rPr lang="cs-CZ" dirty="0" smtClean="0"/>
              <a:t>SIMI MOTION (</a:t>
            </a:r>
            <a:r>
              <a:rPr lang="cs-CZ" dirty="0" err="1" smtClean="0"/>
              <a:t>Germany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8388" t="34197" r="17136" b="36518"/>
          <a:stretch/>
        </p:blipFill>
        <p:spPr>
          <a:xfrm>
            <a:off x="287383" y="2063931"/>
            <a:ext cx="5786846" cy="21423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8151" t="31607" r="18779" b="38467"/>
          <a:stretch/>
        </p:blipFill>
        <p:spPr>
          <a:xfrm>
            <a:off x="3474720" y="4436006"/>
            <a:ext cx="5603966" cy="21890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38452" t="30439" r="41178" b="40265"/>
          <a:stretch/>
        </p:blipFill>
        <p:spPr>
          <a:xfrm>
            <a:off x="7753453" y="2063931"/>
            <a:ext cx="2650466" cy="21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VICON</a:t>
            </a:r>
            <a:endParaRPr lang="cs-CZ" dirty="0"/>
          </a:p>
        </p:txBody>
      </p:sp>
      <p:pic>
        <p:nvPicPr>
          <p:cNvPr id="4" name="N7HSZ-Dpnb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9170" y="2017045"/>
            <a:ext cx="7629596" cy="42916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95163" y="6308693"/>
            <a:ext cx="601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https://www.youtube.com/watch?v=N7HSZ-Dpnb0&amp;t=3s</a:t>
            </a:r>
          </a:p>
        </p:txBody>
      </p:sp>
    </p:spTree>
    <p:extLst>
      <p:ext uri="{BB962C8B-B14F-4D97-AF65-F5344CB8AC3E}">
        <p14:creationId xmlns:p14="http://schemas.microsoft.com/office/powerpoint/2010/main" val="33977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 systémy snímání pohybu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Snímání pohybu pomocí několika synchronizovaných kamer snímajících pohyb z několika různých úhlů</a:t>
            </a:r>
          </a:p>
          <a:p>
            <a:pPr marL="0" indent="0">
              <a:buNone/>
            </a:pPr>
            <a:r>
              <a:rPr lang="cs-CZ" dirty="0" smtClean="0"/>
              <a:t>Máme 2 typy těchto systémů:</a:t>
            </a:r>
            <a:endParaRPr lang="en-US" dirty="0"/>
          </a:p>
          <a:p>
            <a:r>
              <a:rPr lang="en-US" dirty="0"/>
              <a:t>1. </a:t>
            </a:r>
            <a:r>
              <a:rPr lang="cs-CZ" dirty="0" smtClean="0"/>
              <a:t>S využitím </a:t>
            </a:r>
            <a:r>
              <a:rPr lang="cs-CZ" dirty="0" err="1" smtClean="0"/>
              <a:t>markerů</a:t>
            </a:r>
            <a:endParaRPr lang="en-US" dirty="0"/>
          </a:p>
          <a:p>
            <a:r>
              <a:rPr lang="en-US" dirty="0"/>
              <a:t>– </a:t>
            </a:r>
            <a:r>
              <a:rPr lang="cs-CZ" dirty="0" smtClean="0"/>
              <a:t>Aktivní </a:t>
            </a:r>
            <a:r>
              <a:rPr lang="cs-CZ" dirty="0" err="1" smtClean="0"/>
              <a:t>markery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cs-CZ" dirty="0" err="1" smtClean="0"/>
              <a:t>markery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časovou</a:t>
            </a:r>
            <a:r>
              <a:rPr lang="en-US" dirty="0"/>
              <a:t> </a:t>
            </a:r>
            <a:r>
              <a:rPr lang="en-US" dirty="0" err="1" smtClean="0"/>
              <a:t>modulací</a:t>
            </a:r>
            <a:endParaRPr lang="cs-CZ" dirty="0" smtClean="0"/>
          </a:p>
          <a:p>
            <a:r>
              <a:rPr lang="en-US" dirty="0" smtClean="0"/>
              <a:t>– </a:t>
            </a:r>
            <a:r>
              <a:rPr lang="cs-CZ" dirty="0" smtClean="0"/>
              <a:t>Pasivní </a:t>
            </a:r>
            <a:r>
              <a:rPr lang="cs-CZ" dirty="0" err="1" smtClean="0"/>
              <a:t>markery</a:t>
            </a:r>
            <a:endParaRPr lang="en-US" dirty="0"/>
          </a:p>
          <a:p>
            <a:r>
              <a:rPr lang="en-US" dirty="0"/>
              <a:t>– </a:t>
            </a:r>
            <a:r>
              <a:rPr lang="cs-CZ" dirty="0" err="1"/>
              <a:t>P</a:t>
            </a:r>
            <a:r>
              <a:rPr lang="cs-CZ" dirty="0" err="1" smtClean="0"/>
              <a:t>olopasivní</a:t>
            </a:r>
            <a:r>
              <a:rPr lang="en-US" dirty="0" smtClean="0"/>
              <a:t> marker</a:t>
            </a:r>
            <a:r>
              <a:rPr lang="cs-CZ" dirty="0" smtClean="0"/>
              <a:t>y</a:t>
            </a:r>
            <a:endParaRPr lang="en-US" dirty="0"/>
          </a:p>
          <a:p>
            <a:r>
              <a:rPr lang="en-US" dirty="0"/>
              <a:t>2. </a:t>
            </a:r>
            <a:r>
              <a:rPr lang="cs-CZ" dirty="0" smtClean="0"/>
              <a:t>Bez </a:t>
            </a:r>
            <a:r>
              <a:rPr lang="cs-CZ" dirty="0" err="1" smtClean="0"/>
              <a:t>markerů</a:t>
            </a:r>
            <a:r>
              <a:rPr lang="cs-CZ" dirty="0" smtClean="0"/>
              <a:t> (</a:t>
            </a:r>
            <a:r>
              <a:rPr lang="cs-CZ" dirty="0"/>
              <a:t>m</a:t>
            </a:r>
            <a:r>
              <a:rPr lang="en-US" dirty="0" err="1" smtClean="0"/>
              <a:t>arkerless</a:t>
            </a:r>
            <a:r>
              <a:rPr lang="en-US" dirty="0" smtClean="0"/>
              <a:t> </a:t>
            </a:r>
            <a:r>
              <a:rPr lang="en-US" dirty="0"/>
              <a:t>motion capture </a:t>
            </a:r>
            <a:r>
              <a:rPr lang="en-US" dirty="0" smtClean="0"/>
              <a:t>systems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Neoptické systémy snímání pohybu</a:t>
            </a:r>
            <a:br>
              <a:rPr lang="cs-CZ" dirty="0" smtClean="0"/>
            </a:br>
            <a:r>
              <a:rPr lang="cs-CZ" dirty="0" smtClean="0"/>
              <a:t>(Non-</a:t>
            </a:r>
            <a:r>
              <a:rPr lang="cs-CZ" dirty="0" err="1" smtClean="0"/>
              <a:t>optical</a:t>
            </a:r>
            <a:r>
              <a:rPr lang="cs-CZ" dirty="0" smtClean="0"/>
              <a:t> </a:t>
            </a:r>
            <a:r>
              <a:rPr lang="cs-CZ" dirty="0" err="1"/>
              <a:t>Motion</a:t>
            </a:r>
            <a:r>
              <a:rPr lang="cs-CZ" dirty="0"/>
              <a:t> </a:t>
            </a:r>
            <a:r>
              <a:rPr lang="cs-CZ" dirty="0" err="1"/>
              <a:t>Capture</a:t>
            </a:r>
            <a:r>
              <a:rPr lang="cs-CZ" dirty="0"/>
              <a:t> </a:t>
            </a:r>
            <a:r>
              <a:rPr lang="cs-CZ" dirty="0" smtClean="0"/>
              <a:t>Systems)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6961450" cy="3599316"/>
          </a:xfrm>
        </p:spPr>
        <p:txBody>
          <a:bodyPr/>
          <a:lstStyle/>
          <a:p>
            <a:r>
              <a:rPr lang="en-US" dirty="0" err="1"/>
              <a:t>Neoptické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en-US" dirty="0" err="1"/>
              <a:t>snímání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se </a:t>
            </a:r>
            <a:r>
              <a:rPr lang="en-US" dirty="0" err="1"/>
              <a:t>dělí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err="1"/>
              <a:t>senzorů</a:t>
            </a:r>
            <a:r>
              <a:rPr lang="en-US" dirty="0"/>
              <a:t>.</a:t>
            </a:r>
            <a:r>
              <a:rPr lang="cs-CZ" dirty="0" smtClean="0"/>
              <a:t>C</a:t>
            </a:r>
            <a:r>
              <a:rPr lang="en-US" dirty="0" smtClean="0"/>
              <a:t>an </a:t>
            </a:r>
            <a:r>
              <a:rPr lang="en-US" dirty="0"/>
              <a:t>be both wired and </a:t>
            </a:r>
            <a:r>
              <a:rPr lang="en-US" dirty="0" smtClean="0"/>
              <a:t>wireless</a:t>
            </a:r>
            <a:endParaRPr lang="cs-CZ" dirty="0" smtClean="0"/>
          </a:p>
          <a:p>
            <a:r>
              <a:rPr lang="en-US" dirty="0" err="1"/>
              <a:t>Existují</a:t>
            </a:r>
            <a:r>
              <a:rPr lang="en-US" dirty="0"/>
              <a:t> 3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snímačů</a:t>
            </a:r>
            <a:r>
              <a:rPr lang="en-US" dirty="0" smtClean="0"/>
              <a:t>:</a:t>
            </a:r>
            <a:endParaRPr lang="cs-CZ" dirty="0" smtClean="0"/>
          </a:p>
          <a:p>
            <a:r>
              <a:rPr lang="en-US" dirty="0" smtClean="0"/>
              <a:t>- </a:t>
            </a:r>
            <a:r>
              <a:rPr lang="en-US" dirty="0" err="1"/>
              <a:t>inerciální</a:t>
            </a:r>
            <a:r>
              <a:rPr lang="en-US" dirty="0"/>
              <a:t> </a:t>
            </a:r>
            <a:r>
              <a:rPr lang="en-US" dirty="0" err="1"/>
              <a:t>snímače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(</a:t>
            </a:r>
            <a:r>
              <a:rPr lang="en-US" dirty="0" err="1"/>
              <a:t>akcelerometry</a:t>
            </a:r>
            <a:r>
              <a:rPr lang="en-US" dirty="0"/>
              <a:t>, </a:t>
            </a:r>
            <a:r>
              <a:rPr lang="cs-CZ" dirty="0" smtClean="0"/>
              <a:t>	</a:t>
            </a:r>
            <a:r>
              <a:rPr lang="en-US" dirty="0" err="1" smtClean="0"/>
              <a:t>gyroskopy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- </a:t>
            </a:r>
            <a:r>
              <a:rPr lang="en-US" dirty="0" err="1"/>
              <a:t>mechanické</a:t>
            </a:r>
            <a:r>
              <a:rPr lang="en-US" dirty="0"/>
              <a:t> </a:t>
            </a:r>
            <a:r>
              <a:rPr lang="en-US" dirty="0" err="1"/>
              <a:t>snímače</a:t>
            </a:r>
            <a:r>
              <a:rPr lang="en-US" dirty="0"/>
              <a:t> </a:t>
            </a:r>
            <a:r>
              <a:rPr lang="en-US" dirty="0" err="1" smtClean="0"/>
              <a:t>pohybu</a:t>
            </a:r>
            <a:endParaRPr lang="cs-CZ" dirty="0" smtClean="0"/>
          </a:p>
          <a:p>
            <a:r>
              <a:rPr lang="en-US" dirty="0" smtClean="0"/>
              <a:t>- </a:t>
            </a:r>
            <a:r>
              <a:rPr lang="en-US" dirty="0" err="1"/>
              <a:t>magnetické</a:t>
            </a:r>
            <a:r>
              <a:rPr lang="en-US" dirty="0"/>
              <a:t> </a:t>
            </a:r>
            <a:r>
              <a:rPr lang="en-US" dirty="0" err="1"/>
              <a:t>snímače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167" y="1444044"/>
            <a:ext cx="3514560" cy="52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Pasivní </a:t>
            </a:r>
            <a:r>
              <a:rPr lang="cs-CZ" dirty="0" err="1" smtClean="0"/>
              <a:t>markery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7993416" cy="35993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Pasivní</a:t>
            </a:r>
            <a:r>
              <a:rPr lang="en-US" dirty="0"/>
              <a:t> </a:t>
            </a:r>
            <a:r>
              <a:rPr lang="en-US" dirty="0" err="1"/>
              <a:t>optické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 </a:t>
            </a:r>
            <a:r>
              <a:rPr lang="en-US" dirty="0" err="1"/>
              <a:t>používají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 </a:t>
            </a:r>
            <a:r>
              <a:rPr lang="en-US" dirty="0" err="1"/>
              <a:t>potažené</a:t>
            </a:r>
            <a:r>
              <a:rPr lang="en-US" dirty="0"/>
              <a:t> </a:t>
            </a:r>
            <a:r>
              <a:rPr lang="en-US" dirty="0" err="1"/>
              <a:t>retroreflexním</a:t>
            </a:r>
            <a:r>
              <a:rPr lang="en-US" dirty="0"/>
              <a:t> </a:t>
            </a:r>
            <a:r>
              <a:rPr lang="en-US" dirty="0" err="1"/>
              <a:t>materiálem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odrážejí</a:t>
            </a:r>
            <a:r>
              <a:rPr lang="en-US" dirty="0"/>
              <a:t> </a:t>
            </a:r>
            <a:r>
              <a:rPr lang="en-US" dirty="0" err="1"/>
              <a:t>světlo</a:t>
            </a:r>
            <a:r>
              <a:rPr lang="en-US" dirty="0"/>
              <a:t> </a:t>
            </a:r>
            <a:r>
              <a:rPr lang="en-US" dirty="0" err="1"/>
              <a:t>generované</a:t>
            </a:r>
            <a:r>
              <a:rPr lang="en-US" dirty="0"/>
              <a:t> v </a:t>
            </a:r>
            <a:r>
              <a:rPr lang="en-US" dirty="0" err="1"/>
              <a:t>blízkosti</a:t>
            </a:r>
            <a:r>
              <a:rPr lang="en-US" dirty="0"/>
              <a:t> </a:t>
            </a:r>
            <a:r>
              <a:rPr lang="en-US" dirty="0" err="1"/>
              <a:t>objektivu</a:t>
            </a:r>
            <a:r>
              <a:rPr lang="en-US" dirty="0"/>
              <a:t> </a:t>
            </a:r>
            <a:r>
              <a:rPr lang="en-US" dirty="0" err="1"/>
              <a:t>kamery</a:t>
            </a:r>
            <a:r>
              <a:rPr lang="en-US" dirty="0"/>
              <a:t>. </a:t>
            </a:r>
            <a:r>
              <a:rPr lang="en-US" dirty="0" err="1"/>
              <a:t>Práh</a:t>
            </a:r>
            <a:r>
              <a:rPr lang="en-US" dirty="0"/>
              <a:t> </a:t>
            </a:r>
            <a:r>
              <a:rPr lang="en-US" dirty="0" err="1"/>
              <a:t>fotoaparátu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nastavit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aby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vzorkovány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jasné</a:t>
            </a:r>
            <a:r>
              <a:rPr lang="en-US" dirty="0"/>
              <a:t> </a:t>
            </a:r>
            <a:r>
              <a:rPr lang="en-US" dirty="0" err="1"/>
              <a:t>reflexní</a:t>
            </a:r>
            <a:r>
              <a:rPr lang="en-US" dirty="0"/>
              <a:t> </a:t>
            </a:r>
            <a:r>
              <a:rPr lang="en-US" dirty="0" err="1"/>
              <a:t>značky</a:t>
            </a:r>
            <a:r>
              <a:rPr lang="en-US" dirty="0"/>
              <a:t>, bez </a:t>
            </a:r>
            <a:r>
              <a:rPr lang="en-US" dirty="0" err="1"/>
              <a:t>ohledu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kůži</a:t>
            </a:r>
            <a:r>
              <a:rPr lang="en-US" dirty="0"/>
              <a:t> a </a:t>
            </a:r>
            <a:r>
              <a:rPr lang="en-US" dirty="0" err="1"/>
              <a:t>látku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Na </a:t>
            </a:r>
            <a:r>
              <a:rPr lang="en-US" dirty="0" err="1"/>
              <a:t>rozdíl</a:t>
            </a:r>
            <a:r>
              <a:rPr lang="en-US" dirty="0"/>
              <a:t> od </a:t>
            </a:r>
            <a:r>
              <a:rPr lang="en-US" dirty="0" err="1"/>
              <a:t>aktivních</a:t>
            </a:r>
            <a:r>
              <a:rPr lang="en-US" dirty="0"/>
              <a:t> </a:t>
            </a:r>
            <a:r>
              <a:rPr lang="en-US" dirty="0" err="1"/>
              <a:t>značkovacích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a </a:t>
            </a:r>
            <a:r>
              <a:rPr lang="en-US" dirty="0" err="1"/>
              <a:t>magnetických</a:t>
            </a:r>
            <a:r>
              <a:rPr lang="en-US" dirty="0"/>
              <a:t> </a:t>
            </a:r>
            <a:r>
              <a:rPr lang="en-US" dirty="0" err="1"/>
              <a:t>systémů</a:t>
            </a:r>
            <a:r>
              <a:rPr lang="en-US" dirty="0"/>
              <a:t> </a:t>
            </a:r>
            <a:r>
              <a:rPr lang="en-US" dirty="0" err="1"/>
              <a:t>nevyžadují</a:t>
            </a:r>
            <a:r>
              <a:rPr lang="en-US" dirty="0"/>
              <a:t> </a:t>
            </a:r>
            <a:r>
              <a:rPr lang="en-US" dirty="0" err="1"/>
              <a:t>pasivní</a:t>
            </a:r>
            <a:r>
              <a:rPr lang="en-US" dirty="0"/>
              <a:t> </a:t>
            </a:r>
            <a:r>
              <a:rPr lang="en-US" dirty="0" err="1"/>
              <a:t>systémy</a:t>
            </a:r>
            <a:r>
              <a:rPr lang="en-US" dirty="0"/>
              <a:t>, aby </a:t>
            </a:r>
            <a:r>
              <a:rPr lang="en-US" dirty="0" err="1"/>
              <a:t>uživatel</a:t>
            </a:r>
            <a:r>
              <a:rPr lang="en-US" dirty="0"/>
              <a:t> </a:t>
            </a:r>
            <a:r>
              <a:rPr lang="en-US" dirty="0" err="1"/>
              <a:t>nosil</a:t>
            </a:r>
            <a:r>
              <a:rPr lang="en-US" dirty="0"/>
              <a:t> </a:t>
            </a:r>
            <a:r>
              <a:rPr lang="en-US" dirty="0" err="1"/>
              <a:t>dráty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elektronické</a:t>
            </a:r>
            <a:r>
              <a:rPr lang="en-US" dirty="0"/>
              <a:t> </a:t>
            </a:r>
            <a:r>
              <a:rPr lang="en-US" dirty="0" err="1"/>
              <a:t>vybavení</a:t>
            </a:r>
            <a:r>
              <a:rPr lang="en-US" dirty="0"/>
              <a:t>. </a:t>
            </a:r>
            <a:r>
              <a:rPr lang="en-US" dirty="0" err="1"/>
              <a:t>Stovky</a:t>
            </a:r>
            <a:r>
              <a:rPr lang="en-US" dirty="0"/>
              <a:t> </a:t>
            </a:r>
            <a:r>
              <a:rPr lang="en-US" dirty="0" err="1"/>
              <a:t>gumových</a:t>
            </a:r>
            <a:r>
              <a:rPr lang="en-US" dirty="0"/>
              <a:t> </a:t>
            </a:r>
            <a:r>
              <a:rPr lang="en-US" dirty="0" err="1"/>
              <a:t>kuliček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připevněny</a:t>
            </a:r>
            <a:r>
              <a:rPr lang="en-US" dirty="0"/>
              <a:t> </a:t>
            </a:r>
            <a:r>
              <a:rPr lang="en-US" dirty="0" err="1"/>
              <a:t>reflexní</a:t>
            </a:r>
            <a:r>
              <a:rPr lang="en-US" dirty="0"/>
              <a:t> </a:t>
            </a:r>
            <a:r>
              <a:rPr lang="en-US" dirty="0" err="1" smtClean="0"/>
              <a:t>páskou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 err="1"/>
              <a:t>Markery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připevněny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kůži</a:t>
            </a:r>
            <a:r>
              <a:rPr lang="en-US" dirty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cs-CZ" dirty="0" smtClean="0"/>
              <a:t>pomocí suchého zipu </a:t>
            </a:r>
            <a:r>
              <a:rPr lang="en-US" dirty="0" err="1" smtClean="0"/>
              <a:t>připevněny</a:t>
            </a:r>
            <a:r>
              <a:rPr lang="en-US" dirty="0" smtClean="0"/>
              <a:t> </a:t>
            </a:r>
            <a:r>
              <a:rPr lang="en-US" dirty="0"/>
              <a:t>k </a:t>
            </a:r>
            <a:r>
              <a:rPr lang="en-US" dirty="0" err="1"/>
              <a:t>účinkujícímu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sobě</a:t>
            </a:r>
            <a:r>
              <a:rPr lang="en-US" dirty="0"/>
              <a:t> </a:t>
            </a:r>
            <a:r>
              <a:rPr lang="en-US" dirty="0" err="1"/>
              <a:t>celotělový</a:t>
            </a:r>
            <a:r>
              <a:rPr lang="en-US" dirty="0"/>
              <a:t> </a:t>
            </a:r>
            <a:r>
              <a:rPr lang="en-US" dirty="0" err="1" smtClean="0"/>
              <a:t>oblek</a:t>
            </a:r>
            <a:r>
              <a:rPr lang="en-US" dirty="0" smtClean="0"/>
              <a:t> </a:t>
            </a:r>
            <a:r>
              <a:rPr lang="en-US" dirty="0" err="1"/>
              <a:t>určený</a:t>
            </a:r>
            <a:r>
              <a:rPr lang="en-US" dirty="0"/>
              <a:t> </a:t>
            </a:r>
            <a:r>
              <a:rPr lang="en-US" dirty="0" err="1"/>
              <a:t>speciálně</a:t>
            </a:r>
            <a:r>
              <a:rPr lang="en-US" dirty="0"/>
              <a:t> pro </a:t>
            </a:r>
            <a:r>
              <a:rPr lang="en-US" dirty="0" err="1"/>
              <a:t>snímání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4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73" y="1017700"/>
            <a:ext cx="6100649" cy="405216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Trekovací</a:t>
            </a:r>
            <a:r>
              <a:rPr lang="cs-CZ" dirty="0" smtClean="0"/>
              <a:t> značky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určení důležitých anatomických bodů těla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 smtClean="0"/>
              <a:t>Qualisys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1800" u="sng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cs-CZ" sz="1800" u="sng" dirty="0">
                <a:solidFill>
                  <a:schemeClr val="accent1"/>
                </a:solidFill>
                <a:hlinkClick r:id="rId2"/>
              </a:rPr>
              <a:t>://www.qualisys.com/accessories/markers/?</a:t>
            </a:r>
            <a:r>
              <a:rPr lang="cs-CZ" sz="1800" u="sng" dirty="0" smtClean="0">
                <a:solidFill>
                  <a:schemeClr val="accent1"/>
                </a:solidFill>
                <a:hlinkClick r:id="rId2"/>
              </a:rPr>
              <a:t>gclid=Cj0KCQiAsdKbBhDHARIsANJ6-jdrWjuPRUqwNwnXMCBHvjJmOcRITIGDuOvhL2N_u69hyJaGKx1hUMMaAi4IEALw_wcB</a:t>
            </a:r>
            <a:r>
              <a:rPr lang="cs-CZ" sz="1800" u="sng" dirty="0" smtClean="0">
                <a:solidFill>
                  <a:schemeClr val="accent1"/>
                </a:solidFill>
              </a:rPr>
              <a:t/>
            </a:r>
            <a:br>
              <a:rPr lang="cs-CZ" sz="1800" u="sng" dirty="0" smtClean="0">
                <a:solidFill>
                  <a:schemeClr val="accent1"/>
                </a:solidFill>
              </a:rPr>
            </a:br>
            <a:r>
              <a:rPr lang="cs-CZ" sz="1800" u="sng" dirty="0">
                <a:solidFill>
                  <a:schemeClr val="accent1"/>
                </a:solidFill>
              </a:rPr>
              <a:t/>
            </a:r>
            <a:br>
              <a:rPr lang="cs-CZ" sz="1800" u="sng" dirty="0">
                <a:solidFill>
                  <a:schemeClr val="accent1"/>
                </a:solidFill>
              </a:rPr>
            </a:br>
            <a:r>
              <a:rPr lang="cs-CZ" sz="1800" u="sng" dirty="0" smtClean="0">
                <a:solidFill>
                  <a:schemeClr val="accent1"/>
                </a:solidFill>
              </a:rPr>
              <a:t/>
            </a:r>
            <a:br>
              <a:rPr lang="cs-CZ" sz="1800" u="sng" dirty="0" smtClean="0">
                <a:solidFill>
                  <a:schemeClr val="accent1"/>
                </a:solidFill>
              </a:rPr>
            </a:br>
            <a:r>
              <a:rPr lang="cs-CZ" sz="1800" u="sng" dirty="0">
                <a:solidFill>
                  <a:schemeClr val="accent1"/>
                </a:solidFill>
              </a:rPr>
              <a:t/>
            </a:r>
            <a:br>
              <a:rPr lang="cs-CZ" sz="1800" u="sng" dirty="0">
                <a:solidFill>
                  <a:schemeClr val="accent1"/>
                </a:solidFill>
              </a:rPr>
            </a:b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04" y="4336202"/>
            <a:ext cx="5694158" cy="19082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3" y="4336202"/>
            <a:ext cx="1985849" cy="19802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337" y="773893"/>
            <a:ext cx="2143125" cy="21431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461" y="2717209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pohybu obličeje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73672" y="2959218"/>
            <a:ext cx="4152935" cy="863527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/>
              <a:t>Vicon </a:t>
            </a:r>
            <a:r>
              <a:rPr lang="cs-CZ" sz="3600" dirty="0" err="1"/>
              <a:t>Curventa</a:t>
            </a:r>
            <a:r>
              <a:rPr lang="cs-CZ" sz="3600" dirty="0"/>
              <a:t> - </a:t>
            </a:r>
            <a:r>
              <a:rPr lang="cs-CZ" sz="3600" dirty="0" err="1"/>
              <a:t>facial</a:t>
            </a:r>
            <a:r>
              <a:rPr lang="cs-CZ" sz="3600" dirty="0"/>
              <a:t> </a:t>
            </a:r>
            <a:r>
              <a:rPr lang="cs-CZ" sz="3600" dirty="0" err="1"/>
              <a:t>capture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dirty="0">
                <a:hlinkClick r:id="rId2"/>
              </a:rPr>
              <a:t>https://www.curventa.com/vicon-cara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79" y="4175697"/>
            <a:ext cx="4115025" cy="2469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280" y="190702"/>
            <a:ext cx="4483720" cy="2205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" y="2292024"/>
            <a:ext cx="7270722" cy="35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</a:t>
            </a:r>
            <a:r>
              <a:rPr lang="cs-CZ" dirty="0" err="1" smtClean="0"/>
              <a:t>markery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46290" y="2092240"/>
            <a:ext cx="6554956" cy="4765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Aktivní</a:t>
            </a:r>
            <a:r>
              <a:rPr lang="en-US" dirty="0" smtClean="0"/>
              <a:t> </a:t>
            </a:r>
            <a:r>
              <a:rPr lang="en-US" dirty="0" err="1" smtClean="0"/>
              <a:t>značky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samy</a:t>
            </a:r>
            <a:r>
              <a:rPr lang="en-US" dirty="0" smtClean="0"/>
              <a:t> o </a:t>
            </a:r>
            <a:r>
              <a:rPr lang="en-US" dirty="0" err="1" smtClean="0"/>
              <a:t>sobě</a:t>
            </a:r>
            <a:r>
              <a:rPr lang="en-US" dirty="0" smtClean="0"/>
              <a:t> </a:t>
            </a:r>
            <a:r>
              <a:rPr lang="en-US" dirty="0" err="1" smtClean="0"/>
              <a:t>zdrojem</a:t>
            </a:r>
            <a:r>
              <a:rPr lang="en-US" dirty="0" smtClean="0"/>
              <a:t> </a:t>
            </a:r>
            <a:r>
              <a:rPr lang="en-US" dirty="0" err="1" smtClean="0"/>
              <a:t>světla</a:t>
            </a:r>
            <a:r>
              <a:rPr lang="en-US" dirty="0" smtClean="0"/>
              <a:t>. </a:t>
            </a:r>
            <a:r>
              <a:rPr lang="en-US" dirty="0" err="1" smtClean="0"/>
              <a:t>Zpravidla</a:t>
            </a:r>
            <a:r>
              <a:rPr lang="en-US" dirty="0" smtClean="0"/>
              <a:t> se </a:t>
            </a:r>
            <a:r>
              <a:rPr lang="en-US" dirty="0" err="1" smtClean="0"/>
              <a:t>jedná</a:t>
            </a:r>
            <a:r>
              <a:rPr lang="en-US" dirty="0" smtClean="0"/>
              <a:t> o LED </a:t>
            </a:r>
            <a:r>
              <a:rPr lang="en-US" dirty="0" err="1" smtClean="0"/>
              <a:t>diody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vyzařují</a:t>
            </a:r>
            <a:r>
              <a:rPr lang="en-US" dirty="0" smtClean="0"/>
              <a:t> </a:t>
            </a:r>
            <a:r>
              <a:rPr lang="en-US" dirty="0" err="1" smtClean="0"/>
              <a:t>elektromagnetické</a:t>
            </a:r>
            <a:r>
              <a:rPr lang="en-US" dirty="0" smtClean="0"/>
              <a:t> pole, </a:t>
            </a:r>
            <a:r>
              <a:rPr lang="en-US" dirty="0" err="1" smtClean="0"/>
              <a:t>které</a:t>
            </a:r>
            <a:r>
              <a:rPr lang="en-US" dirty="0" smtClean="0"/>
              <a:t> je </a:t>
            </a:r>
            <a:r>
              <a:rPr lang="en-US" dirty="0" err="1" smtClean="0"/>
              <a:t>detekováno</a:t>
            </a:r>
            <a:r>
              <a:rPr lang="en-US" dirty="0" smtClean="0"/>
              <a:t> v </a:t>
            </a:r>
            <a:r>
              <a:rPr lang="en-US" dirty="0" err="1" smtClean="0"/>
              <a:t>reálném</a:t>
            </a:r>
            <a:r>
              <a:rPr lang="en-US" dirty="0" smtClean="0"/>
              <a:t> </a:t>
            </a:r>
            <a:r>
              <a:rPr lang="en-US" dirty="0" err="1" smtClean="0"/>
              <a:t>čase</a:t>
            </a:r>
            <a:r>
              <a:rPr lang="en-US" dirty="0" smtClean="0"/>
              <a:t> = </a:t>
            </a:r>
            <a:r>
              <a:rPr lang="en-US" dirty="0" err="1" smtClean="0"/>
              <a:t>namísto</a:t>
            </a:r>
            <a:r>
              <a:rPr lang="en-US" dirty="0" smtClean="0"/>
              <a:t> </a:t>
            </a:r>
            <a:r>
              <a:rPr lang="en-US" dirty="0" err="1" smtClean="0"/>
              <a:t>odrážení</a:t>
            </a:r>
            <a:r>
              <a:rPr lang="en-US" dirty="0" smtClean="0"/>
              <a:t> </a:t>
            </a:r>
            <a:r>
              <a:rPr lang="en-US" dirty="0" err="1" smtClean="0"/>
              <a:t>světla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je </a:t>
            </a:r>
            <a:r>
              <a:rPr lang="en-US" dirty="0" err="1" smtClean="0"/>
              <a:t>generováno</a:t>
            </a:r>
            <a:r>
              <a:rPr lang="en-US" dirty="0" smtClean="0"/>
              <a:t> </a:t>
            </a:r>
            <a:r>
              <a:rPr lang="en-US" dirty="0" err="1" smtClean="0"/>
              <a:t>zvenčí</a:t>
            </a:r>
            <a:r>
              <a:rPr lang="en-US" dirty="0" smtClean="0"/>
              <a:t>,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značky</a:t>
            </a:r>
            <a:r>
              <a:rPr lang="en-US" dirty="0" smtClean="0"/>
              <a:t> </a:t>
            </a:r>
            <a:r>
              <a:rPr lang="en-US" dirty="0" err="1" smtClean="0"/>
              <a:t>samy</a:t>
            </a:r>
            <a:r>
              <a:rPr lang="en-US" dirty="0" smtClean="0"/>
              <a:t> </a:t>
            </a:r>
            <a:r>
              <a:rPr lang="en-US" dirty="0" err="1" smtClean="0"/>
              <a:t>napájeny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, aby </a:t>
            </a:r>
            <a:r>
              <a:rPr lang="en-US" dirty="0" err="1" smtClean="0"/>
              <a:t>vyzařovaly</a:t>
            </a:r>
            <a:r>
              <a:rPr lang="en-US" dirty="0" smtClean="0"/>
              <a:t> </a:t>
            </a:r>
            <a:r>
              <a:rPr lang="en-US" dirty="0" err="1" smtClean="0"/>
              <a:t>vlastní</a:t>
            </a:r>
            <a:r>
              <a:rPr lang="en-US" dirty="0" smtClean="0"/>
              <a:t> </a:t>
            </a:r>
            <a:r>
              <a:rPr lang="en-US" dirty="0" err="1" smtClean="0"/>
              <a:t>světlo</a:t>
            </a:r>
            <a:r>
              <a:rPr lang="en-US" dirty="0" smtClean="0"/>
              <a:t> - </a:t>
            </a:r>
            <a:r>
              <a:rPr lang="en-US" dirty="0" err="1" smtClean="0"/>
              <a:t>infračervené</a:t>
            </a:r>
            <a:r>
              <a:rPr lang="en-US" dirty="0" smtClean="0"/>
              <a:t> </a:t>
            </a:r>
            <a:r>
              <a:rPr lang="en-US" dirty="0" err="1" smtClean="0"/>
              <a:t>světlo</a:t>
            </a:r>
            <a:r>
              <a:rPr lang="en-US" dirty="0" smtClean="0"/>
              <a:t> </a:t>
            </a:r>
            <a:r>
              <a:rPr lang="en-US" dirty="0" err="1" smtClean="0"/>
              <a:t>vyzařované</a:t>
            </a:r>
            <a:r>
              <a:rPr lang="en-US" dirty="0" smtClean="0"/>
              <a:t> LED </a:t>
            </a:r>
            <a:r>
              <a:rPr lang="en-US" dirty="0" err="1" smtClean="0"/>
              <a:t>diodami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+ </a:t>
            </a:r>
            <a:r>
              <a:rPr lang="en-US" dirty="0" err="1" smtClean="0"/>
              <a:t>zvětšení</a:t>
            </a:r>
            <a:r>
              <a:rPr lang="en-US" dirty="0" smtClean="0"/>
              <a:t> </a:t>
            </a:r>
            <a:r>
              <a:rPr lang="en-US" dirty="0" err="1" smtClean="0"/>
              <a:t>vzdálenosti</a:t>
            </a:r>
            <a:r>
              <a:rPr lang="en-US" dirty="0" smtClean="0"/>
              <a:t> a </a:t>
            </a:r>
            <a:r>
              <a:rPr lang="en-US" dirty="0" err="1" smtClean="0"/>
              <a:t>objemu</a:t>
            </a:r>
            <a:r>
              <a:rPr lang="en-US" dirty="0" smtClean="0"/>
              <a:t> pro </a:t>
            </a:r>
            <a:r>
              <a:rPr lang="en-US" dirty="0" err="1" smtClean="0"/>
              <a:t>zachycení</a:t>
            </a:r>
            <a:endParaRPr lang="cs-CZ" dirty="0" smtClean="0"/>
          </a:p>
          <a:p>
            <a:r>
              <a:rPr lang="en-US" dirty="0" smtClean="0"/>
              <a:t>+ </a:t>
            </a:r>
            <a:r>
              <a:rPr lang="en-US" dirty="0" err="1" smtClean="0"/>
              <a:t>vysoké</a:t>
            </a:r>
            <a:r>
              <a:rPr lang="en-US" dirty="0" smtClean="0"/>
              <a:t> </a:t>
            </a:r>
            <a:r>
              <a:rPr lang="en-US" dirty="0" err="1" smtClean="0"/>
              <a:t>rozlišení</a:t>
            </a:r>
            <a:r>
              <a:rPr lang="en-US" dirty="0" smtClean="0"/>
              <a:t> </a:t>
            </a:r>
            <a:r>
              <a:rPr lang="en-US" dirty="0" err="1" smtClean="0"/>
              <a:t>měření</a:t>
            </a:r>
            <a:r>
              <a:rPr lang="en-US" dirty="0" smtClean="0"/>
              <a:t> (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0,1 mm v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kalibrovaného</a:t>
            </a:r>
            <a:r>
              <a:rPr lang="en-US" dirty="0" smtClean="0"/>
              <a:t> </a:t>
            </a:r>
            <a:r>
              <a:rPr lang="en-US" dirty="0" err="1" smtClean="0"/>
              <a:t>objemu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velký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vodičů</a:t>
            </a:r>
            <a:r>
              <a:rPr lang="en-US" dirty="0" smtClean="0"/>
              <a:t> (</a:t>
            </a:r>
            <a:r>
              <a:rPr lang="en-US" dirty="0" err="1" smtClean="0"/>
              <a:t>problém</a:t>
            </a:r>
            <a:r>
              <a:rPr lang="en-US" dirty="0" smtClean="0"/>
              <a:t> s </a:t>
            </a:r>
            <a:r>
              <a:rPr lang="en-US" dirty="0" err="1" smtClean="0"/>
              <a:t>omezením</a:t>
            </a:r>
            <a:r>
              <a:rPr lang="en-US" dirty="0" smtClean="0"/>
              <a:t> </a:t>
            </a:r>
            <a:r>
              <a:rPr lang="en-US" dirty="0" err="1" smtClean="0"/>
              <a:t>pohybu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sz="1200" u="sng" dirty="0" smtClean="0">
                <a:solidFill>
                  <a:schemeClr val="accent1"/>
                </a:solidFill>
              </a:rPr>
              <a:t>https</a:t>
            </a:r>
            <a:r>
              <a:rPr lang="cs-CZ" sz="1200" u="sng" dirty="0">
                <a:solidFill>
                  <a:schemeClr val="accent1"/>
                </a:solidFill>
              </a:rPr>
              <a:t>://www.researchgate.net/figure/We-attached-seven-active-markers-on-a-subjects-index-finger-and-a-motion-capture-system_fig4_260165634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03" y="2485290"/>
            <a:ext cx="4324032" cy="332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JNXS3MqSx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4908" y="1993571"/>
            <a:ext cx="7490612" cy="4213469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</a:t>
            </a:r>
            <a:r>
              <a:rPr lang="cs-CZ" dirty="0" err="1" smtClean="0"/>
              <a:t>markery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8233" y="6342502"/>
            <a:ext cx="7247287" cy="650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>
                <a:solidFill>
                  <a:schemeClr val="accent1"/>
                </a:solidFill>
                <a:hlinkClick r:id="rId4"/>
              </a:rPr>
              <a:t>https://www.youtube.com/watch?v=GJNXS3MqSxQ</a:t>
            </a:r>
            <a:endParaRPr lang="cs-CZ" u="sng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snímání pohybu bez značek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870" y="1991795"/>
            <a:ext cx="7888913" cy="2097278"/>
          </a:xfrm>
        </p:spPr>
        <p:txBody>
          <a:bodyPr>
            <a:normAutofit/>
          </a:bodyPr>
          <a:lstStyle/>
          <a:p>
            <a:r>
              <a:rPr lang="en-US" sz="2000" dirty="0" err="1"/>
              <a:t>Technologie</a:t>
            </a:r>
            <a:r>
              <a:rPr lang="en-US" sz="2000" dirty="0"/>
              <a:t> </a:t>
            </a:r>
            <a:r>
              <a:rPr lang="en-US" sz="2000" dirty="0" err="1"/>
              <a:t>bezznačkového</a:t>
            </a:r>
            <a:r>
              <a:rPr lang="en-US" sz="2000" dirty="0"/>
              <a:t> </a:t>
            </a:r>
            <a:r>
              <a:rPr lang="en-US" sz="2000" dirty="0" err="1"/>
              <a:t>snímání</a:t>
            </a:r>
            <a:r>
              <a:rPr lang="en-US" sz="2000" dirty="0"/>
              <a:t> </a:t>
            </a:r>
            <a:r>
              <a:rPr lang="en-US" sz="2000" dirty="0" err="1"/>
              <a:t>pohybu</a:t>
            </a:r>
            <a:r>
              <a:rPr lang="en-US" sz="2000" dirty="0"/>
              <a:t> </a:t>
            </a:r>
            <a:r>
              <a:rPr lang="en-US" sz="2000" dirty="0" err="1"/>
              <a:t>nevyžaduje</a:t>
            </a:r>
            <a:r>
              <a:rPr lang="en-US" sz="2000" dirty="0"/>
              <a:t> </a:t>
            </a:r>
            <a:r>
              <a:rPr lang="en-US" sz="2000" dirty="0" err="1"/>
              <a:t>speciální</a:t>
            </a:r>
            <a:r>
              <a:rPr lang="en-US" sz="2000" dirty="0"/>
              <a:t> </a:t>
            </a:r>
            <a:r>
              <a:rPr lang="en-US" sz="2000" dirty="0" err="1"/>
              <a:t>senzory</a:t>
            </a:r>
            <a:r>
              <a:rPr lang="en-US" sz="2000" dirty="0"/>
              <a:t> </a:t>
            </a:r>
            <a:r>
              <a:rPr lang="en-US" sz="2000" dirty="0" err="1"/>
              <a:t>ani</a:t>
            </a:r>
            <a:r>
              <a:rPr lang="en-US" sz="2000" dirty="0"/>
              <a:t> </a:t>
            </a:r>
            <a:r>
              <a:rPr lang="en-US" sz="2000" dirty="0" err="1"/>
              <a:t>speciální</a:t>
            </a:r>
            <a:r>
              <a:rPr lang="en-US" sz="2000" dirty="0"/>
              <a:t> </a:t>
            </a:r>
            <a:r>
              <a:rPr lang="en-US" sz="2000" dirty="0" err="1"/>
              <a:t>oblek</a:t>
            </a:r>
            <a:r>
              <a:rPr lang="en-US" sz="2000" dirty="0"/>
              <a:t>. Je </a:t>
            </a:r>
            <a:r>
              <a:rPr lang="en-US" sz="2000" dirty="0" err="1"/>
              <a:t>založena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technologiích</a:t>
            </a:r>
            <a:r>
              <a:rPr lang="en-US" sz="2000" dirty="0"/>
              <a:t> </a:t>
            </a:r>
            <a:r>
              <a:rPr lang="en-US" sz="2000" dirty="0" err="1"/>
              <a:t>počítačového</a:t>
            </a:r>
            <a:r>
              <a:rPr lang="en-US" sz="2000" dirty="0"/>
              <a:t> </a:t>
            </a:r>
            <a:r>
              <a:rPr lang="en-US" sz="2000" dirty="0" err="1"/>
              <a:t>vidění</a:t>
            </a:r>
            <a:r>
              <a:rPr lang="en-US" sz="2000" dirty="0"/>
              <a:t> a </a:t>
            </a:r>
            <a:r>
              <a:rPr lang="en-US" sz="2000" dirty="0" err="1"/>
              <a:t>rozpoznávání</a:t>
            </a:r>
            <a:r>
              <a:rPr lang="en-US" sz="2000" dirty="0"/>
              <a:t> </a:t>
            </a:r>
            <a:r>
              <a:rPr lang="en-US" sz="2000" dirty="0" err="1"/>
              <a:t>vzorů</a:t>
            </a:r>
            <a:r>
              <a:rPr lang="en-US" sz="2000" dirty="0"/>
              <a:t>. </a:t>
            </a:r>
            <a:r>
              <a:rPr lang="en-US" sz="2000" dirty="0" err="1"/>
              <a:t>Silueta</a:t>
            </a:r>
            <a:r>
              <a:rPr lang="en-US" sz="2000" dirty="0"/>
              <a:t> </a:t>
            </a:r>
            <a:r>
              <a:rPr lang="cs-CZ" sz="2000" dirty="0" smtClean="0"/>
              <a:t>člověka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zkoumána</a:t>
            </a:r>
            <a:r>
              <a:rPr lang="en-US" sz="2000" dirty="0"/>
              <a:t> </a:t>
            </a:r>
            <a:r>
              <a:rPr lang="en-US" sz="2000" dirty="0" err="1"/>
              <a:t>několika</a:t>
            </a:r>
            <a:r>
              <a:rPr lang="en-US" sz="2000" dirty="0"/>
              <a:t> </a:t>
            </a:r>
            <a:r>
              <a:rPr lang="en-US" sz="2000" dirty="0" err="1"/>
              <a:t>kamerami</a:t>
            </a:r>
            <a:r>
              <a:rPr lang="en-US" sz="2000" dirty="0"/>
              <a:t> z </a:t>
            </a:r>
            <a:r>
              <a:rPr lang="en-US" sz="2000" dirty="0" err="1"/>
              <a:t>různých</a:t>
            </a:r>
            <a:r>
              <a:rPr lang="en-US" sz="2000" dirty="0"/>
              <a:t> </a:t>
            </a:r>
            <a:r>
              <a:rPr lang="en-US" sz="2000" dirty="0" err="1"/>
              <a:t>úhlů</a:t>
            </a:r>
            <a:r>
              <a:rPr lang="en-US" sz="2000" dirty="0"/>
              <a:t>. </a:t>
            </a:r>
            <a:r>
              <a:rPr lang="en-US" sz="2000" dirty="0" err="1"/>
              <a:t>Někdy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potřeba</a:t>
            </a:r>
            <a:r>
              <a:rPr lang="en-US" sz="2000" dirty="0"/>
              <a:t> </a:t>
            </a:r>
            <a:r>
              <a:rPr lang="en-US" sz="2000" dirty="0" err="1"/>
              <a:t>speciální</a:t>
            </a:r>
            <a:r>
              <a:rPr lang="en-US" sz="2000" dirty="0"/>
              <a:t> </a:t>
            </a:r>
            <a:r>
              <a:rPr lang="en-US" sz="2000" dirty="0" err="1"/>
              <a:t>vybavení</a:t>
            </a:r>
            <a:r>
              <a:rPr lang="en-US" sz="2000" dirty="0"/>
              <a:t>, </a:t>
            </a:r>
            <a:r>
              <a:rPr lang="en-US" sz="2000" dirty="0" err="1"/>
              <a:t>osvětlení</a:t>
            </a:r>
            <a:r>
              <a:rPr lang="en-US" sz="2000" dirty="0"/>
              <a:t> </a:t>
            </a:r>
            <a:r>
              <a:rPr lang="en-US" sz="2000" dirty="0" err="1"/>
              <a:t>ani</a:t>
            </a:r>
            <a:r>
              <a:rPr lang="en-US" sz="2000" dirty="0"/>
              <a:t> </a:t>
            </a:r>
            <a:r>
              <a:rPr lang="en-US" sz="2000" dirty="0" err="1"/>
              <a:t>prostor</a:t>
            </a:r>
            <a:r>
              <a:rPr lang="en-US" sz="2000" dirty="0"/>
              <a:t>. </a:t>
            </a:r>
            <a:r>
              <a:rPr lang="cs-CZ" sz="2000" dirty="0" smtClean="0"/>
              <a:t>Vyhodnocení probíhá buď ručně na osobním počítači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Kinovea</a:t>
            </a:r>
            <a:r>
              <a:rPr lang="en-US" sz="2000" dirty="0"/>
              <a:t>)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cs-CZ" sz="2000" dirty="0" smtClean="0"/>
              <a:t>pomocí </a:t>
            </a:r>
            <a:r>
              <a:rPr lang="en-US" sz="2000" dirty="0" err="1" smtClean="0"/>
              <a:t>sofistikovan</a:t>
            </a:r>
            <a:r>
              <a:rPr lang="cs-CZ" sz="2000" dirty="0" err="1" smtClean="0"/>
              <a:t>ého</a:t>
            </a:r>
            <a:r>
              <a:rPr lang="en-US" sz="2000" dirty="0" smtClean="0"/>
              <a:t> </a:t>
            </a:r>
            <a:r>
              <a:rPr lang="en-US" sz="2000" dirty="0" err="1" smtClean="0"/>
              <a:t>systém</a:t>
            </a:r>
            <a:r>
              <a:rPr lang="cs-CZ" sz="2000" dirty="0" smtClean="0"/>
              <a:t>u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např</a:t>
            </a:r>
            <a:r>
              <a:rPr lang="en-US" sz="2000" dirty="0"/>
              <a:t>. Fujitsu).</a:t>
            </a:r>
            <a:endParaRPr lang="cs-CZ" dirty="0" smtClean="0"/>
          </a:p>
          <a:p>
            <a:endParaRPr lang="cs-CZ" sz="1800" u="sng" dirty="0">
              <a:solidFill>
                <a:srgbClr val="FFC000"/>
              </a:solidFill>
            </a:endParaRPr>
          </a:p>
          <a:p>
            <a:endParaRPr lang="cs-CZ" sz="1800" u="sng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17" y="4582944"/>
            <a:ext cx="3943350" cy="2095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7923" y="4122470"/>
            <a:ext cx="5605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3D Sensing Technology for Real-Time Quantification of </a:t>
            </a:r>
            <a:r>
              <a:rPr lang="cs-CZ" sz="1600" b="1" dirty="0" err="1" smtClean="0"/>
              <a:t>Athelets´Movements</a:t>
            </a:r>
            <a:r>
              <a:rPr lang="cs-CZ" sz="1600" b="1" dirty="0" smtClean="0"/>
              <a:t> (PDF)</a:t>
            </a:r>
            <a:endParaRPr lang="cs-CZ" sz="1600" b="1" dirty="0"/>
          </a:p>
          <a:p>
            <a:r>
              <a:rPr lang="cs-CZ" sz="1600" u="sng" dirty="0">
                <a:solidFill>
                  <a:srgbClr val="FFC000"/>
                </a:solidFill>
                <a:hlinkClick r:id="rId3"/>
              </a:rPr>
              <a:t>https://www.fujitsu.com/global/documents/about/resources/publications/fstj/archives/vol54-4/paper07.pdf</a:t>
            </a:r>
            <a:endParaRPr lang="cs-CZ" sz="1600" u="sng" dirty="0">
              <a:solidFill>
                <a:srgbClr val="FFC000"/>
              </a:solidFill>
            </a:endParaRPr>
          </a:p>
          <a:p>
            <a:endParaRPr lang="cs-CZ" sz="1600" b="1" dirty="0" smtClean="0">
              <a:solidFill>
                <a:srgbClr val="FFFFFF"/>
              </a:solidFill>
            </a:endParaRPr>
          </a:p>
          <a:p>
            <a:r>
              <a:rPr lang="cs-CZ" sz="1600" b="1" dirty="0" smtClean="0">
                <a:solidFill>
                  <a:srgbClr val="FFFFFF"/>
                </a:solidFill>
              </a:rPr>
              <a:t>Fujitsu WEB:</a:t>
            </a:r>
          </a:p>
          <a:p>
            <a:r>
              <a:rPr lang="cs-CZ" sz="1600" b="1" dirty="0" err="1" smtClean="0">
                <a:solidFill>
                  <a:srgbClr val="FFFFFF"/>
                </a:solidFill>
              </a:rPr>
              <a:t>Judging</a:t>
            </a:r>
            <a:r>
              <a:rPr lang="cs-CZ" sz="1600" b="1" dirty="0" smtClean="0">
                <a:solidFill>
                  <a:srgbClr val="FFFFFF"/>
                </a:solidFill>
              </a:rPr>
              <a:t> </a:t>
            </a:r>
            <a:r>
              <a:rPr lang="cs-CZ" sz="1600" b="1" dirty="0">
                <a:solidFill>
                  <a:srgbClr val="FFFFFF"/>
                </a:solidFill>
              </a:rPr>
              <a:t>Support </a:t>
            </a:r>
            <a:r>
              <a:rPr lang="cs-CZ" sz="1600" b="1" dirty="0" err="1">
                <a:solidFill>
                  <a:srgbClr val="FFFFFF"/>
                </a:solidFill>
              </a:rPr>
              <a:t>System</a:t>
            </a:r>
            <a:endParaRPr lang="cs-CZ" sz="1600" u="sng" dirty="0">
              <a:solidFill>
                <a:srgbClr val="FFC000"/>
              </a:solidFill>
            </a:endParaRPr>
          </a:p>
          <a:p>
            <a:r>
              <a:rPr lang="cs-CZ" sz="1600" u="sng" dirty="0">
                <a:solidFill>
                  <a:srgbClr val="FFC000"/>
                </a:solidFill>
              </a:rPr>
              <a:t>https://sports-topics.jp.fujitsu.com/en/solutions/judging-support-system/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2209"/>
          <a:stretch/>
        </p:blipFill>
        <p:spPr>
          <a:xfrm>
            <a:off x="8059783" y="1778405"/>
            <a:ext cx="3926325" cy="46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1515</TotalTime>
  <Words>542</Words>
  <Application>Microsoft Office PowerPoint</Application>
  <PresentationFormat>Širokoúhlá obrazovka</PresentationFormat>
  <Paragraphs>60</Paragraphs>
  <Slides>19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Trebuchet MS</vt:lpstr>
      <vt:lpstr>Berlín</vt:lpstr>
      <vt:lpstr>4 Kinematická analýza - MoCap</vt:lpstr>
      <vt:lpstr>Optické systémy snímání pohybu </vt:lpstr>
      <vt:lpstr>Neoptické systémy snímání pohybu (Non-optical Motion Capture Systems)</vt:lpstr>
      <vt:lpstr>Pasivní markery</vt:lpstr>
      <vt:lpstr>Trekovací značky   určení důležitých anatomických bodů těla  Qualisys https://www.qualisys.com/accessories/markers/?gclid=Cj0KCQiAsdKbBhDHARIsANJ6-jdrWjuPRUqwNwnXMCBHvjJmOcRITIGDuOvhL2N_u69hyJaGKx1hUMMaAi4IEALw_wcB     </vt:lpstr>
      <vt:lpstr>Sledování pohybu obličeje</vt:lpstr>
      <vt:lpstr>Aktivní markery</vt:lpstr>
      <vt:lpstr>Aktivní markery</vt:lpstr>
      <vt:lpstr>Systémy snímání pohybu bez značek</vt:lpstr>
      <vt:lpstr>FUJITSU GYMNASTICS</vt:lpstr>
      <vt:lpstr>FUJITSU GYMNASTICS</vt:lpstr>
      <vt:lpstr>Prostorová kalibrace</vt:lpstr>
      <vt:lpstr>Prostorová kalibrace</vt:lpstr>
      <vt:lpstr>Značky systémů pro snímání pohybu (MoCap)</vt:lpstr>
      <vt:lpstr>OPTITRACK</vt:lpstr>
      <vt:lpstr>Qualisys (Sweden)</vt:lpstr>
      <vt:lpstr>Vicon (UK)</vt:lpstr>
      <vt:lpstr>SIMI MOTION (Germany)</vt:lpstr>
      <vt:lpstr>VICON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 analysis</dc:title>
  <dc:creator>Miriam Kalichová</dc:creator>
  <cp:lastModifiedBy>Miriam Kalichová</cp:lastModifiedBy>
  <cp:revision>61</cp:revision>
  <dcterms:created xsi:type="dcterms:W3CDTF">2022-11-15T16:26:31Z</dcterms:created>
  <dcterms:modified xsi:type="dcterms:W3CDTF">2023-06-13T21:21:48Z</dcterms:modified>
</cp:coreProperties>
</file>