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21"/>
  </p:handout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78" r:id="rId15"/>
    <p:sldId id="281" r:id="rId16"/>
    <p:sldId id="284" r:id="rId17"/>
    <p:sldId id="305" r:id="rId18"/>
    <p:sldId id="303" r:id="rId19"/>
    <p:sldId id="30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BE521-A545-4E15-8717-A983543E7AC6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5C93D-9C92-4B3F-8832-05371A99FB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61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68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1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470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3006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55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84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748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36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7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32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20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8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91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0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80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97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93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CE615F-FBE9-4315-8A82-DC3E90F94545}" type="datetimeFigureOut">
              <a:rPr lang="cs-CZ" smtClean="0"/>
              <a:t>13.09.2021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028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Neurofyziologie </a:t>
            </a:r>
            <a:r>
              <a:rPr lang="cs-CZ"/>
              <a:t>a neuropatologie  </a:t>
            </a:r>
            <a:r>
              <a:rPr lang="cs-CZ" dirty="0"/>
              <a:t>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Neuron</a:t>
            </a:r>
          </a:p>
        </p:txBody>
      </p:sp>
    </p:spTree>
    <p:extLst>
      <p:ext uri="{BB962C8B-B14F-4D97-AF65-F5344CB8AC3E}">
        <p14:creationId xmlns:p14="http://schemas.microsoft.com/office/powerpoint/2010/main" val="266655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93956" cy="774949"/>
          </a:xfrm>
        </p:spPr>
        <p:txBody>
          <a:bodyPr/>
          <a:lstStyle/>
          <a:p>
            <a:r>
              <a:rPr lang="cs-CZ" dirty="0"/>
              <a:t>Membránové transportní mechanismy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378" y="1908704"/>
            <a:ext cx="8946541" cy="4195481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1" y="1252289"/>
            <a:ext cx="9799109" cy="496591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604001" y="5983532"/>
            <a:ext cx="2988733" cy="38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bg1"/>
                </a:solidFill>
              </a:rPr>
              <a:t>Primární aktivní transport</a:t>
            </a:r>
          </a:p>
        </p:txBody>
      </p:sp>
      <p:sp>
        <p:nvSpPr>
          <p:cNvPr id="8" name="Obdélník 7"/>
          <p:cNvSpPr/>
          <p:nvPr/>
        </p:nvSpPr>
        <p:spPr>
          <a:xfrm>
            <a:off x="6464300" y="6447644"/>
            <a:ext cx="3268133" cy="38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bg1"/>
                </a:solidFill>
              </a:rPr>
              <a:t>Sekundární aktivní transport</a:t>
            </a:r>
          </a:p>
        </p:txBody>
      </p:sp>
      <p:sp>
        <p:nvSpPr>
          <p:cNvPr id="9" name="Obdélník 8"/>
          <p:cNvSpPr/>
          <p:nvPr/>
        </p:nvSpPr>
        <p:spPr>
          <a:xfrm>
            <a:off x="197378" y="5203045"/>
            <a:ext cx="2495022" cy="372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bg1"/>
                </a:solidFill>
              </a:rPr>
              <a:t> i </a:t>
            </a:r>
            <a:r>
              <a:rPr lang="cs-CZ" dirty="0" err="1">
                <a:solidFill>
                  <a:schemeClr val="bg1"/>
                </a:solidFill>
              </a:rPr>
              <a:t>facilitovaná</a:t>
            </a:r>
            <a:r>
              <a:rPr lang="cs-CZ" dirty="0">
                <a:solidFill>
                  <a:schemeClr val="bg1"/>
                </a:solidFill>
              </a:rPr>
              <a:t> difuze</a:t>
            </a:r>
            <a:r>
              <a:rPr lang="cs-CZ" dirty="0">
                <a:solidFill>
                  <a:srgbClr val="FFC000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2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Endocytóza a </a:t>
            </a:r>
            <a:r>
              <a:rPr lang="cs-CZ" dirty="0" err="1"/>
              <a:t>exocytóza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329268"/>
            <a:ext cx="10352088" cy="4919132"/>
          </a:xfrm>
        </p:spPr>
        <p:txBody>
          <a:bodyPr/>
          <a:lstStyle/>
          <a:p>
            <a:r>
              <a:rPr lang="cs-CZ" dirty="0"/>
              <a:t>Pokud nelze využít jiný typ přenosu přes membránu</a:t>
            </a:r>
          </a:p>
          <a:p>
            <a:r>
              <a:rPr lang="cs-CZ" dirty="0"/>
              <a:t>Pokud buňka přijímá části bakterií a buněk nebo celé bakterie – </a:t>
            </a:r>
            <a:r>
              <a:rPr lang="cs-CZ" dirty="0">
                <a:solidFill>
                  <a:srgbClr val="FFC000"/>
                </a:solidFill>
              </a:rPr>
              <a:t>fagocytóza</a:t>
            </a:r>
          </a:p>
          <a:p>
            <a:r>
              <a:rPr lang="cs-CZ" dirty="0"/>
              <a:t>Příjem tekutých kapének = </a:t>
            </a:r>
            <a:r>
              <a:rPr lang="cs-CZ" dirty="0">
                <a:solidFill>
                  <a:srgbClr val="FFC000"/>
                </a:solidFill>
              </a:rPr>
              <a:t>pinocytóza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72" y="2846176"/>
            <a:ext cx="9830526" cy="2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8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1215"/>
          </a:xfrm>
        </p:spPr>
        <p:txBody>
          <a:bodyPr/>
          <a:lstStyle/>
          <a:p>
            <a:r>
              <a:rPr lang="cs-CZ" dirty="0"/>
              <a:t>Membránové receptory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1413933"/>
            <a:ext cx="3714221" cy="337421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Schopnost se integrovat s různými chemickými látkami ( </a:t>
            </a:r>
            <a:r>
              <a:rPr lang="cs-CZ" dirty="0">
                <a:solidFill>
                  <a:srgbClr val="FFC000"/>
                </a:solidFill>
              </a:rPr>
              <a:t>ligandy</a:t>
            </a:r>
            <a:r>
              <a:rPr lang="cs-CZ" dirty="0"/>
              <a:t>)</a:t>
            </a:r>
          </a:p>
          <a:p>
            <a:r>
              <a:rPr lang="cs-CZ" dirty="0"/>
              <a:t>Při spojení dojde ke změně prostorového uspořádání ( </a:t>
            </a:r>
            <a:r>
              <a:rPr lang="cs-CZ" dirty="0">
                <a:solidFill>
                  <a:srgbClr val="FFC000"/>
                </a:solidFill>
              </a:rPr>
              <a:t>konformace)</a:t>
            </a:r>
            <a:r>
              <a:rPr lang="cs-CZ" dirty="0"/>
              <a:t> receptoru</a:t>
            </a:r>
          </a:p>
          <a:p>
            <a:r>
              <a:rPr lang="cs-CZ" dirty="0"/>
              <a:t>Spustí se další děje ( probíhá v řádu milisekund)</a:t>
            </a:r>
          </a:p>
          <a:p>
            <a:endParaRPr lang="cs-CZ" dirty="0">
              <a:solidFill>
                <a:srgbClr val="FFC000"/>
              </a:solidFill>
            </a:endParaRPr>
          </a:p>
          <a:p>
            <a:endParaRPr lang="cs-CZ" dirty="0">
              <a:solidFill>
                <a:srgbClr val="FFC000"/>
              </a:solidFill>
            </a:endParaRPr>
          </a:p>
          <a:p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5533" y="5489135"/>
            <a:ext cx="8407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Existují i cytoplazmatické receptory – dělí se podle chemického složení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5935133" y="1216959"/>
            <a:ext cx="4588933" cy="795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Receptor + ligand</a:t>
            </a:r>
          </a:p>
        </p:txBody>
      </p:sp>
      <p:sp>
        <p:nvSpPr>
          <p:cNvPr id="6" name="Obdélník 5"/>
          <p:cNvSpPr/>
          <p:nvPr/>
        </p:nvSpPr>
        <p:spPr>
          <a:xfrm>
            <a:off x="5935133" y="2851899"/>
            <a:ext cx="4588933" cy="795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Změna konformace receptoru</a:t>
            </a:r>
          </a:p>
        </p:txBody>
      </p:sp>
      <p:sp>
        <p:nvSpPr>
          <p:cNvPr id="7" name="Obdélník 6"/>
          <p:cNvSpPr/>
          <p:nvPr/>
        </p:nvSpPr>
        <p:spPr>
          <a:xfrm>
            <a:off x="6070600" y="4390214"/>
            <a:ext cx="4588933" cy="7958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Specifická reakce neuronu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7683498" y="2163044"/>
            <a:ext cx="1363134" cy="622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9084732" y="2234415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interakce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7721598" y="3725827"/>
            <a:ext cx="1363134" cy="622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353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Receptorové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200" y="1413934"/>
            <a:ext cx="5571067" cy="4834466"/>
          </a:xfrm>
        </p:spPr>
        <p:txBody>
          <a:bodyPr/>
          <a:lstStyle/>
          <a:p>
            <a:r>
              <a:rPr lang="cs-CZ" dirty="0"/>
              <a:t>Skupina receptorů spojená </a:t>
            </a:r>
            <a:r>
              <a:rPr lang="cs-CZ" dirty="0">
                <a:solidFill>
                  <a:srgbClr val="FFC000"/>
                </a:solidFill>
              </a:rPr>
              <a:t>s iontovými kanály</a:t>
            </a:r>
          </a:p>
          <a:p>
            <a:r>
              <a:rPr lang="cs-CZ" dirty="0"/>
              <a:t>Skupina receptorů </a:t>
            </a:r>
            <a:r>
              <a:rPr lang="cs-CZ" dirty="0">
                <a:solidFill>
                  <a:srgbClr val="FFC000"/>
                </a:solidFill>
              </a:rPr>
              <a:t>spřažená s G-proteinem</a:t>
            </a:r>
          </a:p>
          <a:p>
            <a:r>
              <a:rPr lang="cs-CZ" dirty="0"/>
              <a:t>Skupina receptorů </a:t>
            </a:r>
            <a:r>
              <a:rPr lang="cs-CZ" dirty="0">
                <a:solidFill>
                  <a:srgbClr val="FFC000"/>
                </a:solidFill>
              </a:rPr>
              <a:t>s vlastní enzymatickou aktivitou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13" y="1634066"/>
            <a:ext cx="4884064" cy="475826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03200" y="4354322"/>
            <a:ext cx="5215467" cy="6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Regulace membránových receptorů</a:t>
            </a:r>
          </a:p>
        </p:txBody>
      </p:sp>
      <p:sp>
        <p:nvSpPr>
          <p:cNvPr id="6" name="Šipka doprava 5"/>
          <p:cNvSpPr/>
          <p:nvPr/>
        </p:nvSpPr>
        <p:spPr>
          <a:xfrm rot="20227360">
            <a:off x="4187980" y="3040239"/>
            <a:ext cx="2816974" cy="905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málo ligandu</a:t>
            </a:r>
          </a:p>
        </p:txBody>
      </p:sp>
      <p:sp>
        <p:nvSpPr>
          <p:cNvPr id="7" name="Šipka doprava 6"/>
          <p:cNvSpPr/>
          <p:nvPr/>
        </p:nvSpPr>
        <p:spPr>
          <a:xfrm rot="1164158">
            <a:off x="4077913" y="5431502"/>
            <a:ext cx="2816974" cy="905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přebytek ligandu</a:t>
            </a:r>
          </a:p>
        </p:txBody>
      </p:sp>
    </p:spTree>
    <p:extLst>
      <p:ext uri="{BB962C8B-B14F-4D97-AF65-F5344CB8AC3E}">
        <p14:creationId xmlns:p14="http://schemas.microsoft.com/office/powerpoint/2010/main" val="165258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8" y="289981"/>
            <a:ext cx="8297335" cy="6223001"/>
          </a:xfrm>
        </p:spPr>
      </p:pic>
      <p:sp>
        <p:nvSpPr>
          <p:cNvPr id="5" name="Zaoblený obdélník 4"/>
          <p:cNvSpPr/>
          <p:nvPr/>
        </p:nvSpPr>
        <p:spPr>
          <a:xfrm>
            <a:off x="8415866" y="-1"/>
            <a:ext cx="3716867" cy="1236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Příklad receptoru spřaženého s G proteinem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2400" y="5683248"/>
            <a:ext cx="2260600" cy="677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Aktivace efektoru – bývá to enzym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2413000" y="5173133"/>
            <a:ext cx="1862667" cy="558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21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Membránové potenciály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800" y="1447800"/>
            <a:ext cx="11006667" cy="492560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 každém okamžiku neurony zpracovávají množství informací – pomocí </a:t>
            </a:r>
            <a:r>
              <a:rPr lang="cs-CZ" dirty="0">
                <a:solidFill>
                  <a:srgbClr val="FFC000"/>
                </a:solidFill>
              </a:rPr>
              <a:t>elektrických impulsů</a:t>
            </a:r>
          </a:p>
          <a:p>
            <a:r>
              <a:rPr lang="cs-CZ" dirty="0"/>
              <a:t>Existují 3 typy elektrických potenciálů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 klidovém stavu je plazmatická membrána neuronů </a:t>
            </a:r>
            <a:r>
              <a:rPr lang="cs-CZ" dirty="0">
                <a:solidFill>
                  <a:srgbClr val="FFC000"/>
                </a:solidFill>
              </a:rPr>
              <a:t>polarizovaná = klidový membránový potenciál </a:t>
            </a:r>
            <a:r>
              <a:rPr lang="cs-CZ" dirty="0"/>
              <a:t>( převažuje zevně, kladný náboj, uvnitř záporný), hodnota :   -60 až -90 </a:t>
            </a:r>
            <a:r>
              <a:rPr lang="cs-CZ" dirty="0" err="1"/>
              <a:t>mV</a:t>
            </a:r>
            <a:r>
              <a:rPr lang="cs-CZ" dirty="0"/>
              <a:t> – má 3 zdroje ( K ionty jdoucí z buňky a přináší kladný náboj, proteiny v cytoplazmě, které nemohou unikat a nesou záporný náboj + CL záporné ionty, NA/K </a:t>
            </a:r>
            <a:r>
              <a:rPr lang="cs-CZ" dirty="0" err="1"/>
              <a:t>ATPáza</a:t>
            </a:r>
            <a:r>
              <a:rPr lang="cs-CZ" dirty="0"/>
              <a:t>, která vyměňuje sodné a draselné ionty)</a:t>
            </a:r>
          </a:p>
          <a:p>
            <a:r>
              <a:rPr lang="cs-CZ" dirty="0"/>
              <a:t>Působení elektrického, mechanického nebo chemického podnětu lze vyvolat změnu klidového napětí, změna  ale je lokální a nešíří se po membráně = </a:t>
            </a:r>
            <a:r>
              <a:rPr lang="cs-CZ" dirty="0">
                <a:solidFill>
                  <a:srgbClr val="FFC000"/>
                </a:solidFill>
              </a:rPr>
              <a:t>spojitá stupňovitá odpověď</a:t>
            </a:r>
          </a:p>
          <a:p>
            <a:r>
              <a:rPr lang="cs-CZ" dirty="0">
                <a:solidFill>
                  <a:srgbClr val="FFC000"/>
                </a:solidFill>
              </a:rPr>
              <a:t>Akční potenciál –</a:t>
            </a:r>
            <a:r>
              <a:rPr lang="cs-CZ" dirty="0"/>
              <a:t> představuje jednu jednotku informace, z místa vzniku se šíří po membráně, dochází ke změně propustnosti membrány pro různé ionty až dojde ke zvratu polarizace membrány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37862" y="2345028"/>
            <a:ext cx="8644467" cy="87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Hybnou silou je  </a:t>
            </a:r>
            <a:r>
              <a:rPr lang="cs-CZ" b="1" dirty="0">
                <a:solidFill>
                  <a:srgbClr val="FFFF00"/>
                </a:solidFill>
              </a:rPr>
              <a:t>nerovnoměrné rozložení nabitých částic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uvnitř a vně neuronu = </a:t>
            </a:r>
            <a:r>
              <a:rPr lang="cs-CZ" dirty="0">
                <a:solidFill>
                  <a:schemeClr val="bg1"/>
                </a:solidFill>
              </a:rPr>
              <a:t>koncentrační gradient</a:t>
            </a:r>
            <a:r>
              <a:rPr lang="cs-CZ" dirty="0"/>
              <a:t> mezi vnitřkem a vnějškem nervové buňky</a:t>
            </a:r>
          </a:p>
        </p:txBody>
      </p:sp>
      <p:sp>
        <p:nvSpPr>
          <p:cNvPr id="5" name="Ovál 4"/>
          <p:cNvSpPr/>
          <p:nvPr/>
        </p:nvSpPr>
        <p:spPr>
          <a:xfrm>
            <a:off x="9826580" y="1893194"/>
            <a:ext cx="2137893" cy="14681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EEG záznam</a:t>
            </a:r>
          </a:p>
          <a:p>
            <a:pPr algn="ctr"/>
            <a:r>
              <a:rPr lang="cs-CZ" sz="1200" i="1" dirty="0">
                <a:solidFill>
                  <a:schemeClr val="bg1"/>
                </a:solidFill>
              </a:rPr>
              <a:t>(měření elektrické aktivity)</a:t>
            </a:r>
          </a:p>
        </p:txBody>
      </p:sp>
    </p:spTree>
    <p:extLst>
      <p:ext uri="{BB962C8B-B14F-4D97-AF65-F5344CB8AC3E}">
        <p14:creationId xmlns:p14="http://schemas.microsoft.com/office/powerpoint/2010/main" val="4260747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2595"/>
          </a:xfrm>
        </p:spPr>
        <p:txBody>
          <a:bodyPr/>
          <a:lstStyle/>
          <a:p>
            <a:r>
              <a:rPr lang="cs-CZ" dirty="0" err="1"/>
              <a:t>Neurokrinie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156" y="1558344"/>
            <a:ext cx="10547796" cy="4690055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</a:rPr>
              <a:t>Neurony produkují řadu chemických látek </a:t>
            </a:r>
          </a:p>
          <a:p>
            <a:pPr marL="0" indent="0">
              <a:buNone/>
            </a:pPr>
            <a:r>
              <a:rPr lang="cs-CZ" dirty="0"/>
              <a:t>-  </a:t>
            </a:r>
            <a:r>
              <a:rPr lang="cs-CZ" dirty="0">
                <a:solidFill>
                  <a:srgbClr val="FFFF00"/>
                </a:solidFill>
              </a:rPr>
              <a:t>mediátory</a:t>
            </a:r>
            <a:r>
              <a:rPr lang="cs-CZ" dirty="0"/>
              <a:t> uvolňované do synaptických štěrbin</a:t>
            </a:r>
          </a:p>
          <a:p>
            <a:pPr marL="0" indent="0">
              <a:buNone/>
            </a:pPr>
            <a:r>
              <a:rPr lang="cs-CZ" dirty="0"/>
              <a:t>-  látky, které jdou přímo do krve- hormonální povahy = </a:t>
            </a:r>
            <a:r>
              <a:rPr lang="cs-CZ" dirty="0">
                <a:solidFill>
                  <a:srgbClr val="FFFF00"/>
                </a:solidFill>
              </a:rPr>
              <a:t>NEUROKRINIE</a:t>
            </a:r>
          </a:p>
        </p:txBody>
      </p:sp>
      <p:sp>
        <p:nvSpPr>
          <p:cNvPr id="4" name="Obdélník 3"/>
          <p:cNvSpPr/>
          <p:nvPr/>
        </p:nvSpPr>
        <p:spPr>
          <a:xfrm>
            <a:off x="1210614" y="3348507"/>
            <a:ext cx="8062175" cy="1571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ADH</a:t>
            </a:r>
          </a:p>
          <a:p>
            <a:pPr algn="ctr"/>
            <a:r>
              <a:rPr lang="cs-CZ" dirty="0" err="1"/>
              <a:t>Oxytoxin</a:t>
            </a:r>
            <a:endParaRPr lang="cs-CZ" dirty="0"/>
          </a:p>
          <a:p>
            <a:pPr algn="ctr"/>
            <a:r>
              <a:rPr lang="cs-CZ" dirty="0"/>
              <a:t>Regulační hormony hypotalamu : </a:t>
            </a:r>
            <a:r>
              <a:rPr lang="cs-CZ" dirty="0" err="1"/>
              <a:t>liberiny</a:t>
            </a:r>
            <a:r>
              <a:rPr lang="cs-CZ" dirty="0"/>
              <a:t> a </a:t>
            </a:r>
            <a:r>
              <a:rPr lang="cs-CZ"/>
              <a:t>statiny</a:t>
            </a:r>
          </a:p>
        </p:txBody>
      </p:sp>
    </p:spTree>
    <p:extLst>
      <p:ext uri="{BB962C8B-B14F-4D97-AF65-F5344CB8AC3E}">
        <p14:creationId xmlns:p14="http://schemas.microsoft.com/office/powerpoint/2010/main" val="967583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870756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FF00"/>
                </a:solidFill>
              </a:rPr>
              <a:t>NEUROSTATUS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32612" y="1243264"/>
            <a:ext cx="5919535" cy="5005136"/>
          </a:xfrm>
        </p:spPr>
        <p:txBody>
          <a:bodyPr/>
          <a:lstStyle/>
          <a:p>
            <a:pPr eaLnBrk="1" hangingPunct="1"/>
            <a:r>
              <a:rPr lang="cs-CZ" altLang="cs-CZ" b="1" dirty="0" err="1"/>
              <a:t>somatopsychický</a:t>
            </a:r>
            <a:r>
              <a:rPr lang="cs-CZ" altLang="cs-CZ" b="1" dirty="0"/>
              <a:t> status</a:t>
            </a:r>
          </a:p>
          <a:p>
            <a:pPr eaLnBrk="1" hangingPunct="1"/>
            <a:r>
              <a:rPr lang="cs-CZ" altLang="cs-CZ" b="1" dirty="0"/>
              <a:t>orientační „interní nález“</a:t>
            </a:r>
            <a:r>
              <a:rPr lang="cs-CZ" altLang="cs-CZ" dirty="0"/>
              <a:t> </a:t>
            </a:r>
          </a:p>
          <a:p>
            <a:pPr eaLnBrk="1" hangingPunct="1"/>
            <a:r>
              <a:rPr lang="cs-CZ" altLang="cs-CZ" b="1" dirty="0"/>
              <a:t>další vyšetření</a:t>
            </a:r>
            <a:r>
              <a:rPr lang="cs-CZ" altLang="cs-CZ" dirty="0"/>
              <a:t> </a:t>
            </a:r>
          </a:p>
          <a:p>
            <a:pPr marL="0" indent="0">
              <a:buNone/>
            </a:pPr>
            <a:r>
              <a:rPr lang="cs-CZ" altLang="cs-CZ" dirty="0"/>
              <a:t>sestavování vyšetřovacího nálezu vyžaduje </a:t>
            </a:r>
            <a:r>
              <a:rPr lang="cs-CZ" altLang="cs-CZ" b="1" u="sng" dirty="0">
                <a:solidFill>
                  <a:srgbClr val="FFFF00"/>
                </a:solidFill>
              </a:rPr>
              <a:t>přísně systematický postup "od hlavy k patě" </a:t>
            </a:r>
          </a:p>
          <a:p>
            <a:pPr marL="0" indent="0">
              <a:buNone/>
            </a:pPr>
            <a:r>
              <a:rPr lang="cs-CZ" altLang="cs-CZ" dirty="0"/>
              <a:t>končí vyšetřením stoje, chůze, </a:t>
            </a:r>
            <a:r>
              <a:rPr lang="cs-CZ" altLang="cs-CZ" dirty="0" err="1"/>
              <a:t>somatosenzorického</a:t>
            </a:r>
            <a:r>
              <a:rPr lang="cs-CZ" altLang="cs-CZ" dirty="0"/>
              <a:t> systému</a:t>
            </a:r>
          </a:p>
          <a:p>
            <a:pPr marL="0" indent="0" eaLnBrk="1" hangingPunct="1">
              <a:buNone/>
            </a:pPr>
            <a:r>
              <a:rPr lang="cs-CZ" altLang="cs-CZ" dirty="0"/>
              <a:t> </a:t>
            </a:r>
          </a:p>
        </p:txBody>
      </p:sp>
      <p:sp>
        <p:nvSpPr>
          <p:cNvPr id="2" name="Obdélník 1"/>
          <p:cNvSpPr/>
          <p:nvPr/>
        </p:nvSpPr>
        <p:spPr>
          <a:xfrm>
            <a:off x="3836504" y="1526220"/>
            <a:ext cx="1419726" cy="449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dirty="0">
                <a:solidFill>
                  <a:srgbClr val="FFFF00"/>
                </a:solidFill>
                <a:sym typeface="Symbol" panose="05050102010706020507" pitchFamily="18" charset="2"/>
              </a:rPr>
              <a:t>TK, </a:t>
            </a:r>
            <a:r>
              <a:rPr lang="cs-CZ" altLang="cs-CZ" dirty="0">
                <a:solidFill>
                  <a:srgbClr val="FFFF00"/>
                </a:solidFill>
              </a:rPr>
              <a:t>puls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38" y="659948"/>
            <a:ext cx="5799672" cy="57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4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FFFF00"/>
                </a:solidFill>
              </a:rPr>
              <a:t>Somatopsychický</a:t>
            </a:r>
            <a:r>
              <a:rPr lang="cs-CZ" altLang="cs-CZ" dirty="0">
                <a:solidFill>
                  <a:srgbClr val="FFFF00"/>
                </a:solidFill>
              </a:rPr>
              <a:t> STATUS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312" y="1337733"/>
            <a:ext cx="9623955" cy="519853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>
                <a:solidFill>
                  <a:srgbClr val="FFFF00"/>
                </a:solidFill>
              </a:rPr>
              <a:t>	</a:t>
            </a:r>
            <a:r>
              <a:rPr lang="cs-CZ" altLang="cs-CZ" sz="2800" b="1" u="sng" dirty="0">
                <a:solidFill>
                  <a:srgbClr val="FFFF00"/>
                </a:solidFill>
              </a:rPr>
              <a:t>Od vstupu do poradny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>
                <a:solidFill>
                  <a:srgbClr val="FFFF00"/>
                </a:solidFill>
              </a:rPr>
              <a:t>chování, vzhled, oblečení, upravenost</a:t>
            </a:r>
            <a:r>
              <a:rPr lang="cs-CZ" altLang="cs-CZ" sz="2800" dirty="0"/>
              <a:t>, způsob chůze (souhyby horních končetin, svižnost, délka a rychlost kroků, zvedání dolních končetin, jistota chůze, směrové odchylky atd.)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>
                <a:solidFill>
                  <a:srgbClr val="FFFF00"/>
                </a:solidFill>
              </a:rPr>
              <a:t>gestikulace, plynulost a intonace řeči</a:t>
            </a:r>
            <a:r>
              <a:rPr lang="cs-CZ" altLang="cs-CZ" sz="2800" dirty="0"/>
              <a:t>, vyjadřování, přiměřenost odpovědí apod.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>
                <a:solidFill>
                  <a:srgbClr val="FFFF00"/>
                </a:solidFill>
              </a:rPr>
              <a:t>nálada</a:t>
            </a:r>
            <a:r>
              <a:rPr lang="cs-CZ" altLang="cs-CZ" sz="2800" dirty="0"/>
              <a:t> a emoční ladění (deprese, </a:t>
            </a:r>
            <a:r>
              <a:rPr lang="cs-CZ" altLang="cs-CZ" sz="2800" dirty="0" err="1"/>
              <a:t>anxiozita</a:t>
            </a:r>
            <a:r>
              <a:rPr lang="cs-CZ" altLang="cs-CZ" sz="2800" dirty="0"/>
              <a:t>, euforie)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>
                <a:solidFill>
                  <a:srgbClr val="FFFF00"/>
                </a:solidFill>
              </a:rPr>
              <a:t>orientačně recentní a dlouhodobá paměť </a:t>
            </a:r>
            <a:r>
              <a:rPr lang="cs-CZ" altLang="cs-CZ" sz="2800" dirty="0"/>
              <a:t>a koncentrace pozornosti  </a:t>
            </a:r>
          </a:p>
        </p:txBody>
      </p:sp>
    </p:spTree>
    <p:extLst>
      <p:ext uri="{BB962C8B-B14F-4D97-AF65-F5344CB8AC3E}">
        <p14:creationId xmlns:p14="http://schemas.microsoft.com/office/powerpoint/2010/main" val="2354816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FFFF00"/>
                </a:solidFill>
              </a:rPr>
              <a:t>Somatopsychický</a:t>
            </a:r>
            <a:r>
              <a:rPr lang="cs-CZ" altLang="cs-CZ" dirty="0">
                <a:solidFill>
                  <a:srgbClr val="FFFF00"/>
                </a:solidFill>
              </a:rPr>
              <a:t> status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293" y="1409452"/>
            <a:ext cx="9733040" cy="51098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/>
              <a:t>	</a:t>
            </a:r>
            <a:r>
              <a:rPr lang="cs-CZ" altLang="cs-CZ" sz="2800" b="1" u="sng" dirty="0">
                <a:solidFill>
                  <a:srgbClr val="FFFF00"/>
                </a:solidFill>
              </a:rPr>
              <a:t>Cílené dotazy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rgbClr val="FFFF00"/>
                </a:solidFill>
              </a:rPr>
              <a:t>orientace místem, časem a osobou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zaznamenáváme </a:t>
            </a:r>
            <a:r>
              <a:rPr lang="cs-CZ" altLang="cs-CZ" sz="2800" dirty="0">
                <a:solidFill>
                  <a:srgbClr val="FFFF00"/>
                </a:solidFill>
              </a:rPr>
              <a:t>poruchy myšlení, úsudku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případné aktivní psychotické projevy (bludy, halucinace atd.)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rgbClr val="FFFF00"/>
                </a:solidFill>
              </a:rPr>
              <a:t>kvantitativní poruchy vědomí </a:t>
            </a:r>
            <a:r>
              <a:rPr lang="cs-CZ" altLang="cs-CZ" sz="2800" dirty="0"/>
              <a:t>= hloubka bezvědomí (somnolence, </a:t>
            </a:r>
            <a:r>
              <a:rPr lang="cs-CZ" altLang="cs-CZ" sz="2800" dirty="0" err="1"/>
              <a:t>sopor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koma</a:t>
            </a:r>
            <a:r>
              <a:rPr lang="cs-CZ" altLang="cs-CZ" sz="2800" dirty="0"/>
              <a:t>, stupeň podle Glasgow </a:t>
            </a:r>
            <a:r>
              <a:rPr lang="cs-CZ" altLang="cs-CZ" sz="2800" dirty="0" err="1"/>
              <a:t>Coma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Scale</a:t>
            </a:r>
            <a:r>
              <a:rPr lang="cs-CZ" altLang="cs-CZ" sz="28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rgbClr val="FFFF00"/>
                </a:solidFill>
              </a:rPr>
              <a:t>dominantní ruka </a:t>
            </a:r>
            <a:r>
              <a:rPr lang="cs-CZ" altLang="cs-CZ" sz="2800" dirty="0"/>
              <a:t>(pravák, levák, </a:t>
            </a:r>
            <a:r>
              <a:rPr lang="cs-CZ" altLang="cs-CZ" sz="2800" dirty="0" err="1"/>
              <a:t>ambidexter</a:t>
            </a:r>
            <a:r>
              <a:rPr lang="cs-CZ" altLang="cs-CZ" sz="2800" dirty="0"/>
              <a:t>), event. přeučený levák  </a:t>
            </a:r>
          </a:p>
        </p:txBody>
      </p:sp>
    </p:spTree>
    <p:extLst>
      <p:ext uri="{BB962C8B-B14F-4D97-AF65-F5344CB8AC3E}">
        <p14:creationId xmlns:p14="http://schemas.microsoft.com/office/powerpoint/2010/main" val="170253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a funkce neuronu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249252"/>
            <a:ext cx="8946541" cy="4999148"/>
          </a:xfrm>
        </p:spPr>
        <p:txBody>
          <a:bodyPr/>
          <a:lstStyle/>
          <a:p>
            <a:r>
              <a:rPr lang="cs-CZ" dirty="0"/>
              <a:t>NS – základní stavební jednotka – </a:t>
            </a:r>
            <a:r>
              <a:rPr lang="cs-CZ" dirty="0">
                <a:solidFill>
                  <a:srgbClr val="FFFF00"/>
                </a:solidFill>
              </a:rPr>
              <a:t>neuron</a:t>
            </a:r>
          </a:p>
          <a:p>
            <a:r>
              <a:rPr lang="cs-CZ" dirty="0"/>
              <a:t>Vysoce specializované </a:t>
            </a:r>
            <a:r>
              <a:rPr lang="cs-CZ" dirty="0" err="1"/>
              <a:t>bb</a:t>
            </a:r>
            <a:r>
              <a:rPr lang="cs-CZ" dirty="0"/>
              <a:t>., celkový počet v řádu trilionů ( 10</a:t>
            </a:r>
            <a:r>
              <a:rPr lang="cs-CZ" sz="1200" baseline="84000" dirty="0"/>
              <a:t>12 </a:t>
            </a:r>
            <a:r>
              <a:rPr lang="cs-CZ" dirty="0"/>
              <a:t>)</a:t>
            </a:r>
          </a:p>
          <a:p>
            <a:r>
              <a:rPr lang="cs-CZ" dirty="0"/>
              <a:t>Základní funkce : příjem, vedení, přenos a zpracování informací</a:t>
            </a:r>
          </a:p>
          <a:p>
            <a:r>
              <a:rPr lang="cs-CZ" dirty="0"/>
              <a:t>Vysoká látková přeměna – metabolismus ( zdroj glukóza, přísun kyslíku)</a:t>
            </a:r>
          </a:p>
          <a:p>
            <a:r>
              <a:rPr lang="cs-CZ" dirty="0"/>
              <a:t>Neuron obsahuje všechny typické organely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132" y="3794675"/>
            <a:ext cx="5520267" cy="295857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62533" y="4411133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telodendrie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7975600" y="4597400"/>
            <a:ext cx="11938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>
            <a:stCxn id="5" idx="1"/>
          </p:cNvCxnSpPr>
          <p:nvPr/>
        </p:nvCxnSpPr>
        <p:spPr>
          <a:xfrm flipH="1" flipV="1">
            <a:off x="8022167" y="4435830"/>
            <a:ext cx="1240366" cy="159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5" idx="1"/>
          </p:cNvCxnSpPr>
          <p:nvPr/>
        </p:nvCxnSpPr>
        <p:spPr>
          <a:xfrm flipH="1">
            <a:off x="8191499" y="4595799"/>
            <a:ext cx="1071034" cy="398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93133" y="5181600"/>
            <a:ext cx="29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Iniciální segment axonu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2887131" y="5410200"/>
            <a:ext cx="2125136" cy="140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9448800" y="555093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internodium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7382933" y="5181600"/>
            <a:ext cx="1972734" cy="575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7052732" y="5509649"/>
            <a:ext cx="2302935" cy="247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41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Rychlost vedení nervovými vlákny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800" y="1278468"/>
            <a:ext cx="11082867" cy="5367866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rgbClr val="FFC000"/>
                </a:solidFill>
              </a:rPr>
              <a:t>Vlákna typu A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C000"/>
                </a:solidFill>
              </a:rPr>
              <a:t>      </a:t>
            </a:r>
            <a:r>
              <a:rPr lang="cs-CZ" sz="1800" dirty="0" err="1">
                <a:solidFill>
                  <a:srgbClr val="FFC000"/>
                </a:solidFill>
              </a:rPr>
              <a:t>myelinizovaná</a:t>
            </a:r>
            <a:r>
              <a:rPr lang="cs-CZ" sz="1800" dirty="0">
                <a:solidFill>
                  <a:srgbClr val="FFC000"/>
                </a:solidFill>
              </a:rPr>
              <a:t>, nejrychlejší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C000"/>
                </a:solidFill>
              </a:rPr>
              <a:t>       </a:t>
            </a:r>
            <a:r>
              <a:rPr lang="cs-CZ" sz="1800" dirty="0"/>
              <a:t>A</a:t>
            </a:r>
            <a:r>
              <a:rPr lang="el-GR" sz="1800" dirty="0"/>
              <a:t>α</a:t>
            </a:r>
            <a:r>
              <a:rPr lang="cs-CZ" sz="1800" dirty="0"/>
              <a:t> – rychlost vedení 70 – 120 m/s : hluboké čití a motorika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C000"/>
                </a:solidFill>
              </a:rPr>
              <a:t>       </a:t>
            </a:r>
            <a:r>
              <a:rPr lang="cs-CZ" sz="1800" dirty="0"/>
              <a:t>A</a:t>
            </a:r>
            <a:r>
              <a:rPr lang="el-GR" sz="1800" dirty="0"/>
              <a:t>β</a:t>
            </a:r>
            <a:r>
              <a:rPr lang="cs-CZ" sz="1800" dirty="0"/>
              <a:t> – rychlost 30 – 70 m/s: informace senzitivní o dotyku a tlaku</a:t>
            </a:r>
          </a:p>
          <a:p>
            <a:pPr marL="0" indent="0">
              <a:buNone/>
            </a:pPr>
            <a:r>
              <a:rPr lang="cs-CZ" sz="1800" dirty="0"/>
              <a:t>       A</a:t>
            </a:r>
            <a:r>
              <a:rPr lang="el-GR" sz="1800" dirty="0"/>
              <a:t>γ</a:t>
            </a:r>
            <a:r>
              <a:rPr lang="cs-CZ" sz="1800" dirty="0"/>
              <a:t> – rychlost 15 – 30 m/s: </a:t>
            </a:r>
            <a:r>
              <a:rPr lang="el-GR" sz="1800" dirty="0"/>
              <a:t>γ</a:t>
            </a:r>
            <a:r>
              <a:rPr lang="cs-CZ" sz="1800" dirty="0"/>
              <a:t> </a:t>
            </a:r>
            <a:r>
              <a:rPr lang="cs-CZ" sz="1800" dirty="0" err="1"/>
              <a:t>motoneurony</a:t>
            </a:r>
            <a:r>
              <a:rPr lang="cs-CZ" sz="1800" dirty="0"/>
              <a:t> ( svalová vřeténka)</a:t>
            </a:r>
          </a:p>
          <a:p>
            <a:pPr marL="0" indent="0">
              <a:buNone/>
            </a:pPr>
            <a:r>
              <a:rPr lang="cs-CZ" sz="1800" dirty="0"/>
              <a:t>       A</a:t>
            </a:r>
            <a:r>
              <a:rPr lang="el-GR" sz="1800" dirty="0"/>
              <a:t>δ</a:t>
            </a:r>
            <a:r>
              <a:rPr lang="cs-CZ" sz="1800" dirty="0"/>
              <a:t> – rychlost  12 – 30 m/s: senzitivní informace o chladu, dotyku a bolesti</a:t>
            </a:r>
          </a:p>
          <a:p>
            <a:r>
              <a:rPr lang="cs-CZ" sz="1800" b="1" dirty="0">
                <a:solidFill>
                  <a:srgbClr val="FFC000"/>
                </a:solidFill>
              </a:rPr>
              <a:t>Vlákna typu B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C000"/>
                </a:solidFill>
              </a:rPr>
              <a:t>      </a:t>
            </a:r>
            <a:r>
              <a:rPr lang="cs-CZ" sz="1800" dirty="0" err="1">
                <a:solidFill>
                  <a:srgbClr val="FFC000"/>
                </a:solidFill>
              </a:rPr>
              <a:t>myelinizovaná</a:t>
            </a:r>
            <a:r>
              <a:rPr lang="cs-CZ" sz="1800" dirty="0"/>
              <a:t>, výběžky </a:t>
            </a:r>
            <a:r>
              <a:rPr lang="cs-CZ" sz="1800" dirty="0" err="1"/>
              <a:t>pregangliových</a:t>
            </a:r>
            <a:r>
              <a:rPr lang="cs-CZ" sz="1800" dirty="0"/>
              <a:t> autonomních neuronů, 3 – 15 m/s</a:t>
            </a:r>
            <a:endParaRPr lang="cs-CZ" sz="1800" dirty="0">
              <a:solidFill>
                <a:srgbClr val="FFC000"/>
              </a:solidFill>
            </a:endParaRPr>
          </a:p>
          <a:p>
            <a:r>
              <a:rPr lang="cs-CZ" sz="1800" b="1" dirty="0">
                <a:solidFill>
                  <a:srgbClr val="FFC000"/>
                </a:solidFill>
              </a:rPr>
              <a:t>Vlákna typu C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C000"/>
                </a:solidFill>
              </a:rPr>
              <a:t>      </a:t>
            </a:r>
            <a:r>
              <a:rPr lang="cs-CZ" sz="1800" dirty="0" err="1">
                <a:solidFill>
                  <a:srgbClr val="FFC000"/>
                </a:solidFill>
              </a:rPr>
              <a:t>nemyelinizovaná</a:t>
            </a:r>
            <a:r>
              <a:rPr lang="cs-CZ" sz="1800" dirty="0">
                <a:solidFill>
                  <a:srgbClr val="FFC000"/>
                </a:solidFill>
              </a:rPr>
              <a:t>, </a:t>
            </a:r>
            <a:r>
              <a:rPr lang="cs-CZ" sz="1800" dirty="0"/>
              <a:t>rychlost nepřesahuje 2m/s, </a:t>
            </a:r>
            <a:r>
              <a:rPr lang="cs-CZ" sz="1800" dirty="0" err="1"/>
              <a:t>postgangliová</a:t>
            </a:r>
            <a:r>
              <a:rPr lang="cs-CZ" sz="1800" dirty="0"/>
              <a:t> autonomní vlákna a </a:t>
            </a:r>
          </a:p>
          <a:p>
            <a:pPr marL="0" indent="0">
              <a:buNone/>
            </a:pPr>
            <a:r>
              <a:rPr lang="cs-CZ" sz="1800" dirty="0"/>
              <a:t>      senzitivní vlákna ( bolest a termické čití)</a:t>
            </a:r>
            <a:endParaRPr lang="cs-CZ" sz="1800" dirty="0">
              <a:solidFill>
                <a:srgbClr val="FFC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46111" y="5782733"/>
            <a:ext cx="9736666" cy="65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Wallerova</a:t>
            </a:r>
            <a:r>
              <a:rPr lang="cs-CZ" dirty="0"/>
              <a:t> degenerace x </a:t>
            </a:r>
            <a:r>
              <a:rPr lang="cs-CZ" dirty="0" err="1"/>
              <a:t>Wallerova</a:t>
            </a:r>
            <a:r>
              <a:rPr lang="cs-CZ" dirty="0"/>
              <a:t> regenerace</a:t>
            </a:r>
          </a:p>
        </p:txBody>
      </p:sp>
    </p:spTree>
    <p:extLst>
      <p:ext uri="{BB962C8B-B14F-4D97-AF65-F5344CB8AC3E}">
        <p14:creationId xmlns:p14="http://schemas.microsoft.com/office/powerpoint/2010/main" val="224859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neuronů z funkčního hlediska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Aferentní ( dostředivé) neurony</a:t>
            </a:r>
          </a:p>
          <a:p>
            <a:pPr marL="0" indent="0">
              <a:buNone/>
            </a:pPr>
            <a:r>
              <a:rPr lang="cs-CZ" dirty="0"/>
              <a:t>Senzitivní a </a:t>
            </a:r>
            <a:r>
              <a:rPr lang="cs-CZ" dirty="0" err="1"/>
              <a:t>viscerosenzitivní</a:t>
            </a:r>
            <a:r>
              <a:rPr lang="cs-CZ" dirty="0"/>
              <a:t> neurony</a:t>
            </a:r>
          </a:p>
          <a:p>
            <a:r>
              <a:rPr lang="cs-CZ" dirty="0">
                <a:solidFill>
                  <a:srgbClr val="FFC000"/>
                </a:solidFill>
              </a:rPr>
              <a:t>Eferentní ( odstředivé) neurony</a:t>
            </a:r>
          </a:p>
          <a:p>
            <a:pPr marL="0" indent="0">
              <a:buNone/>
            </a:pPr>
            <a:r>
              <a:rPr lang="cs-CZ" dirty="0"/>
              <a:t>Motorické a </a:t>
            </a:r>
            <a:r>
              <a:rPr lang="cs-CZ" dirty="0" err="1"/>
              <a:t>visceromotorické</a:t>
            </a:r>
            <a:r>
              <a:rPr lang="cs-CZ" dirty="0"/>
              <a:t> neurony, sekreční neurony</a:t>
            </a:r>
          </a:p>
          <a:p>
            <a:r>
              <a:rPr lang="cs-CZ" dirty="0">
                <a:solidFill>
                  <a:srgbClr val="FFC000"/>
                </a:solidFill>
              </a:rPr>
              <a:t>Interneurony</a:t>
            </a:r>
          </a:p>
          <a:p>
            <a:pPr marL="0" indent="0">
              <a:buNone/>
            </a:pPr>
            <a:r>
              <a:rPr lang="cs-CZ" dirty="0"/>
              <a:t>Propojovací, integrační, asociační a regulační funkce. V mozku, míše nervových uzlinách</a:t>
            </a:r>
          </a:p>
        </p:txBody>
      </p:sp>
    </p:spTree>
    <p:extLst>
      <p:ext uri="{BB962C8B-B14F-4D97-AF65-F5344CB8AC3E}">
        <p14:creationId xmlns:p14="http://schemas.microsoft.com/office/powerpoint/2010/main" val="282992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Motorické neurony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3334" y="1134534"/>
            <a:ext cx="11176000" cy="5113866"/>
          </a:xfrm>
        </p:spPr>
        <p:txBody>
          <a:bodyPr/>
          <a:lstStyle/>
          <a:p>
            <a:r>
              <a:rPr lang="cs-CZ" dirty="0"/>
              <a:t>Zajišťují pohyb ( motoriku – hybnost), informace prostřednictvím motorických drah k příčně pruhovaným svalům</a:t>
            </a:r>
          </a:p>
          <a:p>
            <a:r>
              <a:rPr lang="cs-CZ" dirty="0"/>
              <a:t>Jsou </a:t>
            </a:r>
            <a:r>
              <a:rPr lang="cs-CZ" dirty="0">
                <a:solidFill>
                  <a:srgbClr val="FFC000"/>
                </a:solidFill>
              </a:rPr>
              <a:t>eferentní</a:t>
            </a: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Korové </a:t>
            </a:r>
            <a:r>
              <a:rPr lang="cs-CZ" dirty="0" err="1">
                <a:solidFill>
                  <a:srgbClr val="FFC000"/>
                </a:solidFill>
              </a:rPr>
              <a:t>motoneurony</a:t>
            </a:r>
            <a:r>
              <a:rPr lang="cs-CZ" dirty="0">
                <a:solidFill>
                  <a:srgbClr val="FFC000"/>
                </a:solidFill>
              </a:rPr>
              <a:t>: </a:t>
            </a:r>
            <a:r>
              <a:rPr lang="cs-CZ" dirty="0"/>
              <a:t>v mozkové kůře čelního laloku, povely k volní činnosti</a:t>
            </a: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Alfa-</a:t>
            </a:r>
            <a:r>
              <a:rPr lang="cs-CZ" dirty="0" err="1">
                <a:solidFill>
                  <a:srgbClr val="FFC000"/>
                </a:solidFill>
              </a:rPr>
              <a:t>motoneurony</a:t>
            </a:r>
            <a:r>
              <a:rPr lang="cs-CZ" dirty="0">
                <a:solidFill>
                  <a:srgbClr val="FFC000"/>
                </a:solidFill>
              </a:rPr>
              <a:t> : </a:t>
            </a:r>
            <a:r>
              <a:rPr lang="cs-CZ" dirty="0"/>
              <a:t>přední rohy míšní, prostřednictvím nervosvalových plotének spojeny s </a:t>
            </a:r>
            <a:r>
              <a:rPr lang="cs-CZ" dirty="0" err="1"/>
              <a:t>extrafuzálními</a:t>
            </a:r>
            <a:r>
              <a:rPr lang="cs-CZ" dirty="0"/>
              <a:t> vlákny kosterních svalů, řízení pohybu svalů</a:t>
            </a:r>
          </a:p>
          <a:p>
            <a:pPr marL="0" indent="0">
              <a:buNone/>
            </a:pPr>
            <a:r>
              <a:rPr lang="cs-CZ" dirty="0" err="1">
                <a:solidFill>
                  <a:srgbClr val="FFC000"/>
                </a:solidFill>
              </a:rPr>
              <a:t>Gamma-motoneurony</a:t>
            </a:r>
            <a:r>
              <a:rPr lang="cs-CZ" dirty="0">
                <a:solidFill>
                  <a:srgbClr val="FFC000"/>
                </a:solidFill>
              </a:rPr>
              <a:t>: </a:t>
            </a:r>
            <a:r>
              <a:rPr lang="cs-CZ" dirty="0"/>
              <a:t>inervace </a:t>
            </a:r>
            <a:r>
              <a:rPr lang="cs-CZ" dirty="0" err="1"/>
              <a:t>intrafuzálních</a:t>
            </a:r>
            <a:r>
              <a:rPr lang="cs-CZ" dirty="0"/>
              <a:t> svalových vřetének, řídí délku a napětí těchto proprioreceptorů, optimalizují činnost svalů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90600" y="4131733"/>
            <a:ext cx="10481734" cy="1032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Motorická jednotka </a:t>
            </a:r>
            <a:r>
              <a:rPr lang="cs-CZ" dirty="0"/>
              <a:t>= </a:t>
            </a:r>
            <a:r>
              <a:rPr lang="cs-CZ" dirty="0" err="1"/>
              <a:t>motoneuron</a:t>
            </a:r>
            <a:r>
              <a:rPr lang="cs-CZ" dirty="0"/>
              <a:t> + všechna příčně pruhovaná svalovina kterou inervuje</a:t>
            </a:r>
          </a:p>
        </p:txBody>
      </p:sp>
      <p:sp>
        <p:nvSpPr>
          <p:cNvPr id="5" name="Obdélník 4"/>
          <p:cNvSpPr/>
          <p:nvPr/>
        </p:nvSpPr>
        <p:spPr>
          <a:xfrm>
            <a:off x="423335" y="5799666"/>
            <a:ext cx="4529666" cy="93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Malá motorická jednotka</a:t>
            </a:r>
          </a:p>
          <a:p>
            <a:pPr algn="ctr"/>
            <a:r>
              <a:rPr lang="cs-CZ" dirty="0"/>
              <a:t>U svalů zajišťujících jemné pohyby ( okohybné svaly, svaly hlasivek)</a:t>
            </a:r>
          </a:p>
        </p:txBody>
      </p:sp>
      <p:sp>
        <p:nvSpPr>
          <p:cNvPr id="6" name="Obdélník 5"/>
          <p:cNvSpPr/>
          <p:nvPr/>
        </p:nvSpPr>
        <p:spPr>
          <a:xfrm>
            <a:off x="6604000" y="5867399"/>
            <a:ext cx="5071533" cy="863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C000"/>
                </a:solidFill>
              </a:rPr>
              <a:t>velká motorická jednotka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Svaly vykonávající hrubé pohyby ( svaly zad, stehna)</a:t>
            </a:r>
          </a:p>
        </p:txBody>
      </p:sp>
      <p:sp>
        <p:nvSpPr>
          <p:cNvPr id="7" name="Šipka dolů 6"/>
          <p:cNvSpPr/>
          <p:nvPr/>
        </p:nvSpPr>
        <p:spPr>
          <a:xfrm rot="1543363">
            <a:off x="3349791" y="5013967"/>
            <a:ext cx="414866" cy="87859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 rot="19598709">
            <a:off x="7030933" y="5021316"/>
            <a:ext cx="414866" cy="100823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84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Senzitivní neurony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075268"/>
            <a:ext cx="10352088" cy="5545666"/>
          </a:xfrm>
        </p:spPr>
        <p:txBody>
          <a:bodyPr/>
          <a:lstStyle/>
          <a:p>
            <a:r>
              <a:rPr lang="cs-CZ" dirty="0"/>
              <a:t>Informace z periferie ( receptory v kůži), smyslových orgánů, …</a:t>
            </a:r>
          </a:p>
          <a:p>
            <a:r>
              <a:rPr lang="cs-CZ" dirty="0">
                <a:solidFill>
                  <a:srgbClr val="FFC000"/>
                </a:solidFill>
              </a:rPr>
              <a:t>Aferentní neurony</a:t>
            </a:r>
          </a:p>
          <a:p>
            <a:r>
              <a:rPr lang="cs-CZ" dirty="0"/>
              <a:t>Informace zrakové, sluchové, čichové a chuťové – </a:t>
            </a:r>
            <a:r>
              <a:rPr lang="cs-CZ" dirty="0">
                <a:solidFill>
                  <a:srgbClr val="FFC000"/>
                </a:solidFill>
              </a:rPr>
              <a:t>senzorické neurony</a:t>
            </a:r>
          </a:p>
          <a:p>
            <a:r>
              <a:rPr lang="cs-CZ" dirty="0"/>
              <a:t>Těla neuronů uložena mimo CNS – v senzitivních nervových uzlinách </a:t>
            </a:r>
            <a:r>
              <a:rPr lang="cs-CZ" dirty="0">
                <a:solidFill>
                  <a:srgbClr val="FFC000"/>
                </a:solidFill>
              </a:rPr>
              <a:t>– gangliích</a:t>
            </a:r>
          </a:p>
          <a:p>
            <a:r>
              <a:rPr lang="cs-CZ" dirty="0"/>
              <a:t>Specializované </a:t>
            </a:r>
            <a:r>
              <a:rPr lang="cs-CZ" dirty="0" err="1"/>
              <a:t>bb</a:t>
            </a:r>
            <a:r>
              <a:rPr lang="cs-CZ" dirty="0"/>
              <a:t> ve smyslových orgánech – </a:t>
            </a:r>
            <a:r>
              <a:rPr lang="cs-CZ" dirty="0">
                <a:solidFill>
                  <a:srgbClr val="FFC000"/>
                </a:solidFill>
              </a:rPr>
              <a:t>receptorové </a:t>
            </a:r>
            <a:r>
              <a:rPr lang="cs-CZ" dirty="0" err="1">
                <a:solidFill>
                  <a:srgbClr val="FFC000"/>
                </a:solidFill>
              </a:rPr>
              <a:t>bb</a:t>
            </a:r>
            <a:r>
              <a:rPr lang="cs-CZ" dirty="0"/>
              <a:t> – schopné zachytit různé formy podnětů ( teplo, chlad, světlo, tlak, vibrace ( a převést do elektrické řeči neuronů </a:t>
            </a:r>
            <a:r>
              <a:rPr lang="cs-CZ" dirty="0">
                <a:solidFill>
                  <a:srgbClr val="FFC000"/>
                </a:solidFill>
              </a:rPr>
              <a:t>= transdukce</a:t>
            </a:r>
            <a:r>
              <a:rPr lang="cs-CZ" dirty="0"/>
              <a:t>, pak tato informace je dále vedena </a:t>
            </a:r>
            <a:r>
              <a:rPr lang="cs-CZ" dirty="0">
                <a:solidFill>
                  <a:srgbClr val="FFC000"/>
                </a:solidFill>
              </a:rPr>
              <a:t>= transmise </a:t>
            </a:r>
            <a:r>
              <a:rPr lang="cs-CZ" dirty="0"/>
              <a:t>a třetí děj který se děje je </a:t>
            </a:r>
            <a:r>
              <a:rPr lang="cs-CZ" dirty="0">
                <a:solidFill>
                  <a:srgbClr val="FFC000"/>
                </a:solidFill>
              </a:rPr>
              <a:t>modulace = </a:t>
            </a:r>
            <a:r>
              <a:rPr lang="cs-CZ" dirty="0"/>
              <a:t>soubor dějů, kdy dojde ke změně funkce receptorových buněk ( zvyšuje se nebo snižuje citlivost smyslů</a:t>
            </a:r>
            <a:r>
              <a:rPr lang="cs-CZ" dirty="0">
                <a:solidFill>
                  <a:srgbClr val="FFC000"/>
                </a:solidFill>
              </a:rPr>
              <a:t>)</a:t>
            </a:r>
          </a:p>
          <a:p>
            <a:endParaRPr lang="cs-CZ" dirty="0">
              <a:solidFill>
                <a:srgbClr val="FFC000"/>
              </a:solidFill>
            </a:endParaRPr>
          </a:p>
          <a:p>
            <a:endParaRPr lang="cs-CZ" dirty="0">
              <a:solidFill>
                <a:srgbClr val="FFC000"/>
              </a:solidFill>
            </a:endParaRPr>
          </a:p>
          <a:p>
            <a:r>
              <a:rPr lang="cs-CZ" dirty="0" err="1">
                <a:solidFill>
                  <a:srgbClr val="FFC000"/>
                </a:solidFill>
              </a:rPr>
              <a:t>Nociceptory</a:t>
            </a:r>
            <a:r>
              <a:rPr lang="cs-CZ" dirty="0">
                <a:solidFill>
                  <a:srgbClr val="FFC000"/>
                </a:solidFill>
              </a:rPr>
              <a:t> = </a:t>
            </a:r>
            <a:r>
              <a:rPr lang="cs-CZ" dirty="0"/>
              <a:t>senzitivní neurony schopné rozpoznat reálně nebo potencionálně poškozující podnět ( drážděny mechanicky, chemicky i tepelně), </a:t>
            </a:r>
            <a:r>
              <a:rPr lang="cs-CZ" dirty="0" err="1"/>
              <a:t>info</a:t>
            </a:r>
            <a:r>
              <a:rPr lang="cs-CZ" dirty="0"/>
              <a:t> do CNS = počitek </a:t>
            </a:r>
            <a:r>
              <a:rPr lang="cs-CZ" dirty="0">
                <a:solidFill>
                  <a:srgbClr val="FF0000"/>
                </a:solidFill>
              </a:rPr>
              <a:t>bolest</a:t>
            </a:r>
            <a:r>
              <a:rPr lang="cs-CZ" dirty="0"/>
              <a:t>. Mozkové analgetické systémy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61446" y="4396192"/>
            <a:ext cx="2794000" cy="660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transdukce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29668" y="4472391"/>
            <a:ext cx="2794000" cy="660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transmise</a:t>
            </a:r>
          </a:p>
        </p:txBody>
      </p:sp>
      <p:sp>
        <p:nvSpPr>
          <p:cNvPr id="6" name="Obdélník 5"/>
          <p:cNvSpPr/>
          <p:nvPr/>
        </p:nvSpPr>
        <p:spPr>
          <a:xfrm>
            <a:off x="8449734" y="4531658"/>
            <a:ext cx="2794000" cy="660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modulace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3355446" y="4590925"/>
            <a:ext cx="1174222" cy="2709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7323668" y="4667124"/>
            <a:ext cx="1126066" cy="2709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98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r>
              <a:rPr lang="cs-CZ" dirty="0"/>
              <a:t>Vegetativní neurony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8667" y="1320800"/>
            <a:ext cx="11624733" cy="492759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Vůlí neřídíme</a:t>
            </a:r>
          </a:p>
          <a:p>
            <a:r>
              <a:rPr lang="cs-CZ" dirty="0"/>
              <a:t>Mohou být </a:t>
            </a:r>
            <a:r>
              <a:rPr lang="cs-CZ" dirty="0">
                <a:solidFill>
                  <a:srgbClr val="FFC000"/>
                </a:solidFill>
              </a:rPr>
              <a:t>eferentní</a:t>
            </a:r>
            <a:r>
              <a:rPr lang="cs-CZ" dirty="0"/>
              <a:t> ( odstředivé): </a:t>
            </a:r>
          </a:p>
          <a:p>
            <a:pPr marL="0" indent="0">
              <a:buNone/>
            </a:pPr>
            <a:r>
              <a:rPr lang="cs-CZ" dirty="0"/>
              <a:t>                                            1, </a:t>
            </a:r>
            <a:r>
              <a:rPr lang="cs-CZ" dirty="0">
                <a:solidFill>
                  <a:srgbClr val="FFC000"/>
                </a:solidFill>
              </a:rPr>
              <a:t>sekreční vegetativní neurony </a:t>
            </a:r>
            <a:r>
              <a:rPr lang="cs-CZ" dirty="0"/>
              <a:t>( řídí produkci žláz – sliny, </a:t>
            </a:r>
          </a:p>
          <a:p>
            <a:pPr marL="0" indent="0">
              <a:buNone/>
            </a:pPr>
            <a:r>
              <a:rPr lang="cs-CZ" dirty="0"/>
              <a:t>                                                pankreatické šťávy,..)</a:t>
            </a:r>
          </a:p>
          <a:p>
            <a:pPr marL="0" indent="0">
              <a:buNone/>
            </a:pPr>
            <a:r>
              <a:rPr lang="cs-CZ" dirty="0"/>
              <a:t>                                            2, </a:t>
            </a:r>
            <a:r>
              <a:rPr lang="cs-CZ" dirty="0" err="1"/>
              <a:t>visceromotorické</a:t>
            </a:r>
            <a:r>
              <a:rPr lang="cs-CZ" dirty="0"/>
              <a:t> vegetativní neurony ( ovládají činnost hladké a</a:t>
            </a:r>
          </a:p>
          <a:p>
            <a:pPr marL="0" indent="0">
              <a:buNone/>
            </a:pPr>
            <a:r>
              <a:rPr lang="cs-CZ" dirty="0"/>
              <a:t>                                                 srdeční svaloviny)</a:t>
            </a:r>
          </a:p>
          <a:p>
            <a:pPr marL="0" indent="0">
              <a:buNone/>
            </a:pPr>
            <a:r>
              <a:rPr lang="cs-CZ" dirty="0"/>
              <a:t> i </a:t>
            </a:r>
            <a:r>
              <a:rPr lang="cs-CZ" dirty="0">
                <a:solidFill>
                  <a:srgbClr val="FFC000"/>
                </a:solidFill>
              </a:rPr>
              <a:t>aferentní </a:t>
            </a:r>
            <a:r>
              <a:rPr lang="cs-CZ" dirty="0"/>
              <a:t>(dostředivé):</a:t>
            </a: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                                          1, </a:t>
            </a:r>
            <a:r>
              <a:rPr lang="cs-CZ" dirty="0" err="1">
                <a:solidFill>
                  <a:srgbClr val="FFC000"/>
                </a:solidFill>
              </a:rPr>
              <a:t>viscerosenzitivní</a:t>
            </a:r>
            <a:r>
              <a:rPr lang="cs-CZ" dirty="0">
                <a:solidFill>
                  <a:srgbClr val="FFC000"/>
                </a:solidFill>
              </a:rPr>
              <a:t> neurony</a:t>
            </a:r>
          </a:p>
          <a:p>
            <a:pPr marL="0" indent="0">
              <a:buNone/>
            </a:pPr>
            <a:endParaRPr lang="cs-CZ" dirty="0">
              <a:solidFill>
                <a:srgbClr val="FFC000"/>
              </a:solidFill>
            </a:endParaRPr>
          </a:p>
          <a:p>
            <a:r>
              <a:rPr lang="cs-CZ" dirty="0">
                <a:solidFill>
                  <a:srgbClr val="FFC000"/>
                </a:solidFill>
              </a:rPr>
              <a:t>Z morfologického a funkčního hlediska existuje jiné dělení:</a:t>
            </a: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                                   </a:t>
            </a:r>
            <a:r>
              <a:rPr lang="cs-CZ" dirty="0"/>
              <a:t>1, neurony sympatiku</a:t>
            </a:r>
          </a:p>
          <a:p>
            <a:pPr marL="0" indent="0">
              <a:buNone/>
            </a:pPr>
            <a:r>
              <a:rPr lang="cs-CZ" dirty="0"/>
              <a:t>                                   2, neurony parasympatiku</a:t>
            </a:r>
          </a:p>
          <a:p>
            <a:pPr marL="0" indent="0">
              <a:buNone/>
            </a:pPr>
            <a:r>
              <a:rPr lang="cs-CZ" dirty="0"/>
              <a:t>                                   3, neurony </a:t>
            </a:r>
            <a:r>
              <a:rPr lang="cs-CZ" dirty="0" err="1"/>
              <a:t>enterického</a:t>
            </a:r>
            <a:r>
              <a:rPr lang="cs-CZ" dirty="0"/>
              <a:t> nervového systému</a:t>
            </a:r>
          </a:p>
        </p:txBody>
      </p:sp>
      <p:sp>
        <p:nvSpPr>
          <p:cNvPr id="6" name="Obdélník 5"/>
          <p:cNvSpPr/>
          <p:nvPr/>
        </p:nvSpPr>
        <p:spPr>
          <a:xfrm>
            <a:off x="7857067" y="3843867"/>
            <a:ext cx="4225767" cy="22013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Mohou být centrální i periferní. Centrální v mozku a míše, periferní v autonomních nervových gangliích</a:t>
            </a:r>
          </a:p>
        </p:txBody>
      </p:sp>
    </p:spTree>
    <p:extLst>
      <p:ext uri="{BB962C8B-B14F-4D97-AF65-F5344CB8AC3E}">
        <p14:creationId xmlns:p14="http://schemas.microsoft.com/office/powerpoint/2010/main" val="245062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Zrcadlové neurony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Teprve nedávno objevený typ neuronů</a:t>
            </a:r>
          </a:p>
          <a:p>
            <a:r>
              <a:rPr lang="cs-CZ" dirty="0"/>
              <a:t>V mozkové kůře</a:t>
            </a:r>
          </a:p>
          <a:p>
            <a:r>
              <a:rPr lang="cs-CZ" dirty="0"/>
              <a:t>Aktivace pozorováním jiného člověka</a:t>
            </a:r>
          </a:p>
          <a:p>
            <a:r>
              <a:rPr lang="cs-CZ" dirty="0"/>
              <a:t>Různé typy – selektivně pouze při přípravě, v průběhu činnosti nebo výhradně na konci, existují ale i ty které se aktivují po celou dobu činnosti</a:t>
            </a:r>
          </a:p>
          <a:p>
            <a:r>
              <a:rPr lang="cs-CZ" dirty="0"/>
              <a:t>Vytváří celé systémy</a:t>
            </a:r>
          </a:p>
          <a:p>
            <a:r>
              <a:rPr lang="cs-CZ" dirty="0"/>
              <a:t>Do činnosti zasahují i paměťové stopy</a:t>
            </a:r>
          </a:p>
          <a:p>
            <a:r>
              <a:rPr lang="cs-CZ" dirty="0"/>
              <a:t>Význam pro učení a trénink ( sport, hudební nástroj)</a:t>
            </a:r>
          </a:p>
          <a:p>
            <a:r>
              <a:rPr lang="cs-CZ" dirty="0"/>
              <a:t>Při pasivním pozorování činnosti jiného je náš mozek mnohem aktivnější než se předpokládalo</a:t>
            </a:r>
          </a:p>
          <a:p>
            <a:r>
              <a:rPr lang="cs-CZ" dirty="0"/>
              <a:t>Činnost probíhá automaticky, bez našeho vědomí</a:t>
            </a:r>
          </a:p>
        </p:txBody>
      </p:sp>
    </p:spTree>
    <p:extLst>
      <p:ext uri="{BB962C8B-B14F-4D97-AF65-F5344CB8AC3E}">
        <p14:creationId xmlns:p14="http://schemas.microsoft.com/office/powerpoint/2010/main" val="217867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Neuronální</a:t>
            </a:r>
            <a:r>
              <a:rPr lang="cs-CZ" dirty="0"/>
              <a:t> membrána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329268"/>
            <a:ext cx="10428288" cy="4919132"/>
          </a:xfrm>
        </p:spPr>
        <p:txBody>
          <a:bodyPr>
            <a:normAutofit/>
          </a:bodyPr>
          <a:lstStyle/>
          <a:p>
            <a:r>
              <a:rPr lang="cs-CZ" dirty="0"/>
              <a:t>Na povrchu neuronů</a:t>
            </a:r>
          </a:p>
          <a:p>
            <a:r>
              <a:rPr lang="cs-CZ" dirty="0"/>
              <a:t>Vymezuje a odděluje nervovou b. od okolí</a:t>
            </a:r>
          </a:p>
          <a:p>
            <a:r>
              <a:rPr lang="cs-CZ" dirty="0"/>
              <a:t>Zajišťuje a ohraničuje integritu buňky</a:t>
            </a:r>
          </a:p>
          <a:p>
            <a:r>
              <a:rPr lang="cs-CZ" dirty="0"/>
              <a:t>Podílí se na příjmu a výdeji látek</a:t>
            </a:r>
          </a:p>
          <a:p>
            <a:r>
              <a:rPr lang="cs-CZ" dirty="0"/>
              <a:t>Má úlohu při vzniku elektrických potenciálů</a:t>
            </a:r>
          </a:p>
          <a:p>
            <a:r>
              <a:rPr lang="cs-CZ" dirty="0"/>
              <a:t>polopropustná</a:t>
            </a:r>
          </a:p>
          <a:p>
            <a:r>
              <a:rPr lang="cs-CZ" dirty="0"/>
              <a:t>Slouží k rozpoznávání informačních molekul ( mediátorů, růstových faktorů, hormonů)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Stavba : dvojvrstva fosfolipidů se zanořenými bílkovinami ( transportéry látek, iontové kanály, receptory)</a:t>
            </a:r>
          </a:p>
        </p:txBody>
      </p:sp>
      <p:sp>
        <p:nvSpPr>
          <p:cNvPr id="4" name="Obdélník 3"/>
          <p:cNvSpPr/>
          <p:nvPr/>
        </p:nvSpPr>
        <p:spPr>
          <a:xfrm>
            <a:off x="1295400" y="4698999"/>
            <a:ext cx="5105400" cy="677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Plazmatická membrána axonu = </a:t>
            </a:r>
            <a:r>
              <a:rPr lang="cs-CZ" dirty="0" err="1"/>
              <a:t>axolema</a:t>
            </a:r>
            <a:endParaRPr lang="cs-CZ" dirty="0"/>
          </a:p>
          <a:p>
            <a:pPr algn="ctr"/>
            <a:r>
              <a:rPr lang="cs-CZ" dirty="0"/>
              <a:t>Cytoplazma axonu = axoplazma</a:t>
            </a:r>
          </a:p>
        </p:txBody>
      </p:sp>
    </p:spTree>
    <p:extLst>
      <p:ext uri="{BB962C8B-B14F-4D97-AF65-F5344CB8AC3E}">
        <p14:creationId xmlns:p14="http://schemas.microsoft.com/office/powerpoint/2010/main" val="4220323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788</TotalTime>
  <Words>1232</Words>
  <Application>Microsoft Office PowerPoint</Application>
  <PresentationFormat>Širokoúhlá obrazovka</PresentationFormat>
  <Paragraphs>159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Symbol</vt:lpstr>
      <vt:lpstr>Wingdings 3</vt:lpstr>
      <vt:lpstr>Ion</vt:lpstr>
      <vt:lpstr>Neurofyziologie a neuropatologie  II</vt:lpstr>
      <vt:lpstr>Stavba a funkce neuronu</vt:lpstr>
      <vt:lpstr>Rychlost vedení nervovými vlákny</vt:lpstr>
      <vt:lpstr>Dělení neuronů z funkčního hlediska</vt:lpstr>
      <vt:lpstr>Motorické neurony</vt:lpstr>
      <vt:lpstr>Senzitivní neurony</vt:lpstr>
      <vt:lpstr>Vegetativní neurony</vt:lpstr>
      <vt:lpstr>Zrcadlové neurony</vt:lpstr>
      <vt:lpstr>Neuronální membrána</vt:lpstr>
      <vt:lpstr>Membránové transportní mechanismy</vt:lpstr>
      <vt:lpstr>Endocytóza a exocytóza</vt:lpstr>
      <vt:lpstr>Membránové receptory</vt:lpstr>
      <vt:lpstr>Receptorové skupiny</vt:lpstr>
      <vt:lpstr>Prezentace aplikace PowerPoint</vt:lpstr>
      <vt:lpstr>Membránové potenciály</vt:lpstr>
      <vt:lpstr>Neurokrinie</vt:lpstr>
      <vt:lpstr>NEUROSTATUS</vt:lpstr>
      <vt:lpstr>Somatopsychický STATUS</vt:lpstr>
      <vt:lpstr>Somatopsychický status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Neurofyziologie a pohybový systém v ontogenezi   II</dc:title>
  <dc:creator>Kateřina Kapounková</dc:creator>
  <cp:lastModifiedBy>Kateřina Kapounková</cp:lastModifiedBy>
  <cp:revision>81</cp:revision>
  <dcterms:created xsi:type="dcterms:W3CDTF">2015-09-23T05:14:55Z</dcterms:created>
  <dcterms:modified xsi:type="dcterms:W3CDTF">2021-09-13T07:11:15Z</dcterms:modified>
</cp:coreProperties>
</file>