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6"/>
  </p:notesMasterIdLst>
  <p:handoutMasterIdLst>
    <p:handoutMasterId r:id="rId57"/>
  </p:handout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322" r:id="rId15"/>
    <p:sldId id="278" r:id="rId16"/>
    <p:sldId id="271" r:id="rId17"/>
    <p:sldId id="270" r:id="rId18"/>
    <p:sldId id="272" r:id="rId19"/>
    <p:sldId id="304" r:id="rId20"/>
    <p:sldId id="305" r:id="rId21"/>
    <p:sldId id="273" r:id="rId22"/>
    <p:sldId id="306" r:id="rId23"/>
    <p:sldId id="307" r:id="rId24"/>
    <p:sldId id="295" r:id="rId25"/>
    <p:sldId id="296" r:id="rId26"/>
    <p:sldId id="302" r:id="rId27"/>
    <p:sldId id="323" r:id="rId28"/>
    <p:sldId id="291" r:id="rId29"/>
    <p:sldId id="292" r:id="rId30"/>
    <p:sldId id="310" r:id="rId31"/>
    <p:sldId id="299" r:id="rId32"/>
    <p:sldId id="298" r:id="rId33"/>
    <p:sldId id="288" r:id="rId34"/>
    <p:sldId id="311" r:id="rId35"/>
    <p:sldId id="312" r:id="rId36"/>
    <p:sldId id="313" r:id="rId37"/>
    <p:sldId id="314" r:id="rId38"/>
    <p:sldId id="315" r:id="rId39"/>
    <p:sldId id="274" r:id="rId40"/>
    <p:sldId id="260" r:id="rId41"/>
    <p:sldId id="289" r:id="rId42"/>
    <p:sldId id="290" r:id="rId43"/>
    <p:sldId id="316" r:id="rId44"/>
    <p:sldId id="317" r:id="rId45"/>
    <p:sldId id="293" r:id="rId46"/>
    <p:sldId id="294" r:id="rId47"/>
    <p:sldId id="318" r:id="rId48"/>
    <p:sldId id="319" r:id="rId49"/>
    <p:sldId id="297" r:id="rId50"/>
    <p:sldId id="320" r:id="rId51"/>
    <p:sldId id="321" r:id="rId52"/>
    <p:sldId id="300" r:id="rId53"/>
    <p:sldId id="301" r:id="rId54"/>
    <p:sldId id="303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4" autoAdjust="0"/>
    <p:restoredTop sz="95768" autoAdjust="0"/>
  </p:normalViewPr>
  <p:slideViewPr>
    <p:cSldViewPr snapToGrid="0">
      <p:cViewPr>
        <p:scale>
          <a:sx n="75" d="100"/>
          <a:sy n="75" d="100"/>
        </p:scale>
        <p:origin x="1328" y="132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nízký příjem → horší strava, více fast foodu, méně prevence,</a:t>
            </a:r>
          </a:p>
          <a:p>
            <a:r>
              <a:rPr lang="cs-CZ" dirty="0"/>
              <a:t>dobré sousedství → více pohybu venku, pocit bezpečí,</a:t>
            </a:r>
          </a:p>
          <a:p>
            <a:r>
              <a:rPr lang="cs-CZ" dirty="0"/>
              <a:t>vyšší vzdělání → nižší kouření, lepší adherence k léčbě.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72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Lidé, kteří vnímají </a:t>
            </a:r>
            <a:r>
              <a:rPr kumimoji="1" lang="cs-CZ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silný smysl života</a:t>
            </a:r>
            <a:r>
              <a:rPr kumimoji="1" lang="cs-CZ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mají nižší riziko deprese.</a:t>
            </a:r>
          </a:p>
          <a:p>
            <a:r>
              <a:rPr kumimoji="1" lang="cs-CZ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Víra a komunita</a:t>
            </a:r>
            <a:r>
              <a:rPr kumimoji="1" lang="cs-CZ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mohou poskytnout podporu v těžkých životních situacích.</a:t>
            </a:r>
          </a:p>
          <a:p>
            <a:r>
              <a:rPr kumimoji="1" lang="cs-CZ" sz="1200" b="1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Meditace</a:t>
            </a:r>
            <a:r>
              <a:rPr kumimoji="1" lang="cs-CZ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se prokazatelně používá v terapii stresu a úzkosti.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575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9FEBF-5CCD-3E4B-A110-726E0A83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9D7625-B3A9-164E-8A68-3ABE9A2B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CCD2CE-6A27-3540-83F4-E74E04333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9380D6-2981-174D-A0D2-2AD413AC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CA9A2-F973-0B4D-ACFE-113934AFEB7F}" type="datetimeFigureOut">
              <a:rPr lang="cs-CZ" smtClean="0"/>
              <a:t>25.09.2025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3A1E3B-2140-F446-8CA9-A5652929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0DFF77-5FAE-9B47-B5B4-64FBA37F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CA86-319A-2B4E-BF71-78723CE006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69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ultimedia.efsa.europa.eu/drvs/index.htm" TargetMode="External"/><Relationship Id="rId4" Type="http://schemas.openxmlformats.org/officeDocument/2006/relationships/hyperlink" Target="https://www.dge.de/wissenschaft/referenzwert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metscalculator.com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en-US" kern="1200" dirty="0" err="1"/>
              <a:t>Úvod</a:t>
            </a:r>
            <a:r>
              <a:rPr lang="en-US" kern="1200" dirty="0"/>
              <a:t> do </a:t>
            </a:r>
            <a:r>
              <a:rPr lang="en-US" kern="1200" dirty="0" err="1"/>
              <a:t>výživy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700"/>
              <a:t>Mgr. Adam Wagner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700" err="1"/>
              <a:t>podzim</a:t>
            </a:r>
            <a:r>
              <a:rPr lang="en-US" sz="1700"/>
              <a:t> 2025, Brno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1700"/>
          </a:p>
        </p:txBody>
      </p:sp>
      <p:pic>
        <p:nvPicPr>
          <p:cNvPr id="7" name="Picture 6" descr="Zelenina a plody v řadě">
            <a:extLst>
              <a:ext uri="{FF2B5EF4-FFF2-40B4-BE49-F238E27FC236}">
                <a16:creationId xmlns:a16="http://schemas.microsoft.com/office/drawing/2014/main" id="{3AEBE108-1F68-46D7-CB23-E2631BBF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1" r="32175" b="-1"/>
          <a:stretch>
            <a:fillRect/>
          </a:stretch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52128A-2C14-0E27-5894-9BB2B4D1A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Spirituální faktory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748E0-B902-30FE-E72E-A9D871BFF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A17A19-FAB8-C428-8329-95A0E3CA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Spirituální faktory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60D3F2-E662-2723-1E66-5311BB7E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Smysl života</a:t>
            </a:r>
            <a:r>
              <a:rPr lang="cs-CZ" dirty="0"/>
              <a:t> – pocit, že má existence význam, přispívá k psychické odolnosti.</a:t>
            </a:r>
          </a:p>
          <a:p>
            <a:r>
              <a:rPr lang="cs-CZ" b="1" dirty="0"/>
              <a:t>Motivace</a:t>
            </a:r>
            <a:r>
              <a:rPr lang="cs-CZ" dirty="0"/>
              <a:t> – duchovní či hodnotově založený zdroj energie k překonávání překážek.</a:t>
            </a:r>
          </a:p>
          <a:p>
            <a:r>
              <a:rPr lang="cs-CZ" b="1" dirty="0"/>
              <a:t>Víra</a:t>
            </a:r>
            <a:r>
              <a:rPr lang="cs-CZ" dirty="0"/>
              <a:t> – náboženská nebo obecně spirituální víra může posilovat naději a zvládání stresu.</a:t>
            </a:r>
          </a:p>
          <a:p>
            <a:r>
              <a:rPr lang="cs-CZ" b="1" dirty="0"/>
              <a:t>Meditace</a:t>
            </a:r>
            <a:r>
              <a:rPr lang="cs-CZ" dirty="0"/>
              <a:t> – ztišení, vědomá práce s dechem a myslí, pozitivní vliv na stres, krevní tlak, spánek.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93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BE62C3-4CD5-4A97-AFC2-FD95D4E6A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Význam výživy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789A8E-4F9B-4274-84F9-BA96CBF69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8EA489-0FD3-4D69-ADE9-29FB4C3D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Význam výživy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5C5BC4-D3E0-457D-B03B-113B5E421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 energie</a:t>
            </a:r>
          </a:p>
          <a:p>
            <a:r>
              <a:rPr lang="cs-CZ" dirty="0"/>
              <a:t>Makroživiny</a:t>
            </a:r>
          </a:p>
          <a:p>
            <a:r>
              <a:rPr lang="cs-CZ" dirty="0"/>
              <a:t>Mikroživiny (vitamíny a minerály)</a:t>
            </a:r>
          </a:p>
          <a:p>
            <a:r>
              <a:rPr lang="cs-CZ" dirty="0"/>
              <a:t>Manipulace s tělesnou hmotností</a:t>
            </a:r>
          </a:p>
          <a:p>
            <a:r>
              <a:rPr lang="cs-CZ" dirty="0"/>
              <a:t>Fyziologie našeho těla (imunitní systém, oběhový systém, svaly, kosti, hladiny hormonů…)</a:t>
            </a:r>
          </a:p>
          <a:p>
            <a:r>
              <a:rPr lang="cs-CZ" dirty="0"/>
              <a:t>Vznik civilizačních onemocnění - prevence</a:t>
            </a:r>
          </a:p>
          <a:p>
            <a:r>
              <a:rPr lang="cs-CZ" dirty="0"/>
              <a:t>Sportovní výkon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6F8BC4-856D-F262-BCDB-0D0938BF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502" y="837418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8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9425EE-004B-DA0A-FA22-716784C87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Sportovní výživa   vs. Zdravá výživa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3ED5F3-3E07-11CF-644A-E5952816F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E3E821-F568-E18F-B409-D875E4D6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Sportovní výživa 	    vs. 	Zdravá výživa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B7C051-F440-560D-9ECF-A55C34EFF94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Zvyšování výkonu</a:t>
            </a:r>
          </a:p>
          <a:p>
            <a:r>
              <a:rPr lang="cs-CZ" dirty="0"/>
              <a:t>Podpora regenerace</a:t>
            </a:r>
          </a:p>
          <a:p>
            <a:r>
              <a:rPr lang="cs-CZ" dirty="0"/>
              <a:t>Optimalizace tělesné hmotnosti k podání výkonu</a:t>
            </a:r>
          </a:p>
          <a:p>
            <a:r>
              <a:rPr lang="cs-CZ" dirty="0"/>
              <a:t>Před výkonem</a:t>
            </a:r>
          </a:p>
          <a:p>
            <a:r>
              <a:rPr lang="cs-CZ" dirty="0"/>
              <a:t>Při výkonu</a:t>
            </a:r>
          </a:p>
          <a:p>
            <a:r>
              <a:rPr lang="cs-CZ" dirty="0"/>
              <a:t>Po výkonu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CE8186D-E320-5E8D-B675-62A012D8D6E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Podpora základních funkcí těla</a:t>
            </a:r>
          </a:p>
          <a:p>
            <a:r>
              <a:rPr lang="cs-CZ" dirty="0"/>
              <a:t>Prevence nemoci</a:t>
            </a:r>
          </a:p>
          <a:p>
            <a:r>
              <a:rPr lang="cs-CZ" dirty="0"/>
              <a:t>Příjem vitamínů a minerálů</a:t>
            </a:r>
          </a:p>
          <a:p>
            <a:r>
              <a:rPr lang="cs-CZ" dirty="0"/>
              <a:t>Kvalitní a celistvé potraviny</a:t>
            </a:r>
          </a:p>
          <a:p>
            <a:r>
              <a:rPr lang="cs-CZ" dirty="0"/>
              <a:t>Udržování tělesné hmotnosti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907F13-CA0A-D1E1-54B1-38981517A832}"/>
              </a:ext>
            </a:extLst>
          </p:cNvPr>
          <p:cNvSpPr txBox="1"/>
          <p:nvPr/>
        </p:nvSpPr>
        <p:spPr>
          <a:xfrm>
            <a:off x="2107138" y="5389927"/>
            <a:ext cx="766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+mn-lt"/>
              </a:rPr>
              <a:t>Jíst „zdravě“ ≠ Dodávat tělu dostatek paliva </a:t>
            </a:r>
          </a:p>
        </p:txBody>
      </p:sp>
      <p:sp>
        <p:nvSpPr>
          <p:cNvPr id="9" name="Rámeček 8">
            <a:extLst>
              <a:ext uri="{FF2B5EF4-FFF2-40B4-BE49-F238E27FC236}">
                <a16:creationId xmlns:a16="http://schemas.microsoft.com/office/drawing/2014/main" id="{57D92368-F23C-F7A9-0A6D-624101A316FD}"/>
              </a:ext>
            </a:extLst>
          </p:cNvPr>
          <p:cNvSpPr/>
          <p:nvPr/>
        </p:nvSpPr>
        <p:spPr bwMode="auto">
          <a:xfrm>
            <a:off x="1950720" y="5156495"/>
            <a:ext cx="7955280" cy="981505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56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8147EF-6A9A-ED24-03B7-0717769A13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E5D291-4A5E-FF4C-CCA3-2751003885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080C76-F115-A581-E273-5F5BD276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Roboto" panose="02000000000000000000" pitchFamily="2" charset="0"/>
              </a:rPr>
              <a:t>Anamnéza, hodnocení nutričního stavu a výživová doporučení</a:t>
            </a:r>
            <a:br>
              <a:rPr lang="cs-CZ" sz="1600" dirty="0">
                <a:latin typeface="Roboto" panose="02000000000000000000" pitchFamily="2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F50460-D76A-38EE-2F17-179015747A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93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4F9380-3A87-19E2-4733-706C532FD3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37427-C7CA-11EA-9FF9-2E4225F07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D33018-0659-3631-6074-BF091A76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7D8B81-B12E-F787-AD4A-07BD1CCCB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Informace o minulém a současném životě klienta, jeho návycích  zvyklostech a onemocněních, které mohou hrát roli (nejen) při plánování jídelníčku</a:t>
            </a:r>
          </a:p>
          <a:p>
            <a:endParaRPr lang="cs-CZ" i="1" dirty="0"/>
          </a:p>
          <a:p>
            <a:r>
              <a:rPr lang="cs-CZ" dirty="0"/>
              <a:t>Výživové poradenství: hodnocení výživového stavu, sledování změn hmotnosti, sledování zdravotního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3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208058-4D0E-BE2B-0F2A-DA070DABDF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Hodnocení výživového stavu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32A01C-EDA8-3BE4-EF51-F513680C4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AA9D61-479E-3365-297C-0B18BBD41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výživového stavu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986712-CFAC-6A89-18ED-A7BEED9F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Celková anamnéza (osobní, rodinná, sociální, nutriční, pohybová, farmakologická atd.)</a:t>
            </a:r>
          </a:p>
          <a:p>
            <a:pPr lvl="1"/>
            <a:r>
              <a:rPr lang="cs-CZ" dirty="0"/>
              <a:t>Rozhovor</a:t>
            </a:r>
          </a:p>
          <a:p>
            <a:pPr lvl="1"/>
            <a:r>
              <a:rPr lang="cs-CZ" dirty="0"/>
              <a:t>Anamnestický dotazník</a:t>
            </a:r>
          </a:p>
          <a:p>
            <a:r>
              <a:rPr lang="cs-CZ" sz="2400" dirty="0"/>
              <a:t>Antropometrická vyšetření (tělesná hmotnost, výška, složení těla, obvody)</a:t>
            </a:r>
          </a:p>
          <a:p>
            <a:r>
              <a:rPr lang="cs-CZ" sz="2400" dirty="0"/>
              <a:t>Analýza jídelníčku</a:t>
            </a:r>
          </a:p>
          <a:p>
            <a:r>
              <a:rPr lang="cs-CZ" sz="2400" dirty="0"/>
              <a:t>Laboratorní vyšetření</a:t>
            </a:r>
          </a:p>
          <a:p>
            <a:r>
              <a:rPr lang="cs-CZ" sz="2400" dirty="0"/>
              <a:t>Cíl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94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66522-A0CE-304B-A8DA-F00E9189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Antropometrické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6B2382-5155-7E4C-AE93-8FDF3B0FB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Výška, váha</a:t>
            </a:r>
          </a:p>
          <a:p>
            <a:r>
              <a:rPr lang="cs-CZ" sz="2400" dirty="0"/>
              <a:t>BMI (index tělesné hmotnosti)</a:t>
            </a:r>
          </a:p>
          <a:p>
            <a:r>
              <a:rPr lang="cs-CZ" sz="2400" dirty="0"/>
              <a:t>W:H ratio</a:t>
            </a:r>
          </a:p>
          <a:p>
            <a:r>
              <a:rPr lang="cs-CZ" sz="2400" dirty="0"/>
              <a:t>Tloušťka kožních řas (</a:t>
            </a:r>
            <a:r>
              <a:rPr lang="cs-CZ" sz="2400" dirty="0" err="1"/>
              <a:t>kaliperace</a:t>
            </a:r>
            <a:r>
              <a:rPr lang="cs-CZ" sz="2400" dirty="0"/>
              <a:t>)</a:t>
            </a:r>
          </a:p>
          <a:p>
            <a:r>
              <a:rPr lang="cs-CZ" sz="2400" dirty="0"/>
              <a:t>Přístroje</a:t>
            </a:r>
          </a:p>
          <a:p>
            <a:pPr lvl="1"/>
            <a:r>
              <a:rPr lang="cs-CZ" dirty="0" err="1"/>
              <a:t>InBody</a:t>
            </a:r>
            <a:r>
              <a:rPr lang="cs-CZ" dirty="0"/>
              <a:t> (</a:t>
            </a:r>
            <a:r>
              <a:rPr lang="cs-CZ" dirty="0" err="1"/>
              <a:t>bioimpedance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Bod Pod (pletysmografie)</a:t>
            </a:r>
          </a:p>
          <a:p>
            <a:pPr lvl="1"/>
            <a:r>
              <a:rPr lang="cs-CZ" dirty="0"/>
              <a:t>DEXA (zlatý standard, finančně náročné)</a:t>
            </a:r>
          </a:p>
          <a:p>
            <a:pPr lvl="1"/>
            <a:r>
              <a:rPr lang="cs-CZ" dirty="0"/>
              <a:t>MRI (vysoká přesnost, těžko dostupné)</a:t>
            </a:r>
          </a:p>
          <a:p>
            <a:pPr lvl="1"/>
            <a:r>
              <a:rPr lang="cs-CZ" dirty="0"/>
              <a:t>Podvodní vážení (vysoká přesnost, těžko dostupné)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6666A085-BED6-BB32-3878-B7018C6459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Antropometrie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7383524-8A03-5DCA-AC49-BDDA227A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83" y="2167260"/>
            <a:ext cx="5061618" cy="28134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301B578-BC5C-1F63-372B-7A223443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1" y="529746"/>
            <a:ext cx="11473200" cy="60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F88DB6-4E42-4997-7A13-113BCFB7C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9D6B8C-F0A5-FB1E-7D12-17EC407A4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00932FC-62F3-CE98-68F6-B021E794C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B4B43A-8C8B-1BDB-AFBF-3BC0110C8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26" y="0"/>
            <a:ext cx="9731250" cy="622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49A56E-08C3-6F4F-00FA-E609782A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13" y="195503"/>
            <a:ext cx="10104676" cy="646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43DA37-B9EC-4507-9165-3091A2419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Bioimpedance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6E598D-B0EA-342C-3129-1427FCB22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8E2122-ECFE-3609-B11F-7CB66110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Bioimpedance</a:t>
            </a:r>
            <a:endParaRPr 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6B84F19-30C5-B1B9-3E15-C5DBEE8727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40000" y="1259175"/>
            <a:ext cx="1147782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1" defTabSz="914400" latinLnBrk="0">
              <a:tabLst/>
            </a:pPr>
            <a:r>
              <a:rPr lang="cs-CZ" altLang="cs-CZ" sz="2400" dirty="0" err="1"/>
              <a:t>Neklinická</a:t>
            </a:r>
            <a:r>
              <a:rPr lang="cs-CZ" altLang="cs-CZ" sz="2400" dirty="0"/>
              <a:t>, rychlá, neinvazivní metoda měření tělesného složení</a:t>
            </a:r>
          </a:p>
          <a:p>
            <a:pPr marR="0" lvl="1" defTabSz="914400" latinLnBrk="0">
              <a:tabLst/>
            </a:pPr>
            <a:r>
              <a:rPr lang="cs-CZ" altLang="cs-CZ" sz="2400" b="1" dirty="0"/>
              <a:t>Princip: </a:t>
            </a:r>
            <a:r>
              <a:rPr lang="cs-CZ" altLang="cs-CZ" sz="2400" dirty="0"/>
              <a:t>průchod slabého elektrického proudu tělem</a:t>
            </a:r>
          </a:p>
          <a:p>
            <a:pPr marR="0" lvl="1" defTabSz="914400" latinLnBrk="0">
              <a:tabLst/>
            </a:pPr>
            <a:r>
              <a:rPr lang="cs-CZ" altLang="cs-CZ" sz="2400" dirty="0"/>
              <a:t>Různé tkáně mají odlišný elektrický odpor (voda vede proud lépe než tuk)</a:t>
            </a:r>
          </a:p>
          <a:p>
            <a:pPr marR="0" lvl="1" defTabSz="914400" latinLnBrk="0">
              <a:tabLst/>
            </a:pPr>
            <a:r>
              <a:rPr lang="cs-CZ" altLang="cs-CZ" sz="2400" b="1" dirty="0"/>
              <a:t>Umožňuje odhadnout:</a:t>
            </a:r>
          </a:p>
          <a:p>
            <a:pPr lvl="2"/>
            <a:r>
              <a:rPr lang="cs-CZ" altLang="cs-CZ" sz="2000" dirty="0"/>
              <a:t>procento tělesného tuku</a:t>
            </a:r>
          </a:p>
          <a:p>
            <a:pPr lvl="2"/>
            <a:r>
              <a:rPr lang="cs-CZ" altLang="cs-CZ" sz="2000" dirty="0"/>
              <a:t>množství svalové hmoty</a:t>
            </a:r>
          </a:p>
          <a:p>
            <a:pPr lvl="2"/>
            <a:r>
              <a:rPr lang="cs-CZ" altLang="cs-CZ" sz="2000" dirty="0"/>
              <a:t>obsah tělesné vody</a:t>
            </a:r>
          </a:p>
          <a:p>
            <a:pPr marR="0" lvl="1" defTabSz="914400" latinLnBrk="0">
              <a:tabLst/>
            </a:pPr>
            <a:r>
              <a:rPr lang="cs-CZ" altLang="cs-CZ" sz="2400" dirty="0"/>
              <a:t>případně viscerální tuk, metabolický věk (u pokročilejších přístrojů)</a:t>
            </a:r>
          </a:p>
          <a:p>
            <a:pPr marR="0" lvl="1" defTabSz="914400" latinLnBrk="0">
              <a:tabLst/>
            </a:pPr>
            <a:r>
              <a:rPr lang="cs-CZ" altLang="cs-CZ" sz="2400" dirty="0"/>
              <a:t>Výsledky mohou ovlivnit: hydratace, příjem potravy, fyzická aktivita, menstruační cyklus</a:t>
            </a:r>
          </a:p>
          <a:p>
            <a:pPr marR="0" lvl="1" defTabSz="914400" latinLnBrk="0">
              <a:tabLst/>
            </a:pPr>
            <a:r>
              <a:rPr lang="cs-CZ" altLang="cs-CZ" sz="2400" dirty="0"/>
              <a:t>Snadno dostupná v praxi (fitness centra, ordinace, výzkum)</a:t>
            </a:r>
          </a:p>
          <a:p>
            <a:pPr marR="0" lvl="1" defTabSz="914400" latinLnBrk="0">
              <a:tabLst/>
            </a:pPr>
            <a:r>
              <a:rPr lang="cs-CZ" altLang="cs-CZ" sz="2400" dirty="0"/>
              <a:t>Nejvíce používané značka </a:t>
            </a:r>
            <a:r>
              <a:rPr lang="cs-CZ" altLang="cs-CZ" sz="2400" dirty="0" err="1"/>
              <a:t>InBody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24668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7DAD81-CBEA-C5C3-A05B-17E644B0AE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Inbody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3416D-C13C-8350-1961-EF9B06C7E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071AD5-99EF-186C-3AF0-C2DE1A4C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CF1C4D7-C27A-AD9A-F4C7-0A22B22E0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0872"/>
          <a:stretch>
            <a:fillRect/>
          </a:stretch>
        </p:blipFill>
        <p:spPr>
          <a:xfrm>
            <a:off x="-1" y="0"/>
            <a:ext cx="5904477" cy="4082143"/>
          </a:xfrm>
        </p:spPr>
      </p:pic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FEE3A218-6B7F-8C02-F2C3-C68BEF17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025" t="49631" r="3025" b="-503"/>
          <a:stretch>
            <a:fillRect/>
          </a:stretch>
        </p:blipFill>
        <p:spPr>
          <a:xfrm>
            <a:off x="5547184" y="1974332"/>
            <a:ext cx="6293631" cy="45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9AB393-FBB8-7EEC-C48D-350ED5847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Organizační informace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DDDCEA-A366-90E1-F820-C2A8ADC02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C6AC20-1B7D-A6B0-C3A5-A0078C81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informace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70D1F7-F267-A4E2-C254-EC010ABFC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Maximálně 1 omluvená absence (více řešit se studijním oddělením)</a:t>
            </a:r>
          </a:p>
          <a:p>
            <a:r>
              <a:rPr lang="cs-CZ" dirty="0"/>
              <a:t>Požadavky k ukončení</a:t>
            </a:r>
          </a:p>
          <a:p>
            <a:pPr lvl="1"/>
            <a:r>
              <a:rPr lang="cs-CZ" dirty="0"/>
              <a:t>3 průběžné testy</a:t>
            </a:r>
          </a:p>
          <a:p>
            <a:pPr lvl="2"/>
            <a:r>
              <a:rPr lang="cs-CZ" dirty="0"/>
              <a:t>1.Test 3.10.2025</a:t>
            </a:r>
          </a:p>
          <a:p>
            <a:pPr lvl="2"/>
            <a:r>
              <a:rPr lang="cs-CZ" dirty="0"/>
              <a:t>2.Test 24.10.2025</a:t>
            </a:r>
          </a:p>
          <a:p>
            <a:pPr lvl="2"/>
            <a:r>
              <a:rPr lang="cs-CZ" dirty="0"/>
              <a:t>3.Test 14.11.2025</a:t>
            </a:r>
          </a:p>
          <a:p>
            <a:pPr marL="504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Semestrální projekt (3.části)</a:t>
            </a:r>
          </a:p>
          <a:p>
            <a:pPr marL="504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lang="cs-CZ" dirty="0">
                <a:solidFill>
                  <a:srgbClr val="000000"/>
                </a:solidFill>
                <a:latin typeface="Arial"/>
              </a:rPr>
              <a:t>Závěrečná zkouška u doc. </a:t>
            </a:r>
            <a:r>
              <a:rPr lang="cs-CZ" dirty="0" err="1">
                <a:solidFill>
                  <a:srgbClr val="000000"/>
                </a:solidFill>
                <a:latin typeface="Arial"/>
              </a:rPr>
              <a:t>Kumstáta</a:t>
            </a:r>
            <a:endParaRPr lang="cs-CZ" dirty="0">
              <a:solidFill>
                <a:srgbClr val="000000"/>
              </a:solidFill>
              <a:latin typeface="Arial"/>
            </a:endParaRPr>
          </a:p>
          <a:p>
            <a:pPr marL="252000" marR="0" lvl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Využívání interaktivní osnovy</a:t>
            </a:r>
          </a:p>
          <a:p>
            <a:pPr marL="504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lvl="2"/>
            <a:endParaRPr lang="cs-CZ" dirty="0"/>
          </a:p>
          <a:p>
            <a:pPr lvl="2"/>
            <a:r>
              <a:rPr lang="cs-CZ" dirty="0"/>
              <a:t>											</a:t>
            </a:r>
          </a:p>
          <a:p>
            <a:pPr lvl="2"/>
            <a:r>
              <a:rPr lang="cs-CZ" dirty="0"/>
              <a:t>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6E43FC-4BA0-3A0B-0EC2-86B5009E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46" y="2811018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2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180B0A-443D-E518-3EBC-D9A7A4406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Výživový záznam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7E50FF-A4B9-2D6E-0701-8B5A9E1A8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E1F9E0-A2EC-7D11-1D1A-9A9033E4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Výživový záznam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8B3690-4EDA-D52C-F4E8-14C4173A5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Důležité jsou informace o </a:t>
            </a:r>
            <a:r>
              <a:rPr lang="cs-CZ" b="1" dirty="0"/>
              <a:t>kvalitě</a:t>
            </a:r>
            <a:r>
              <a:rPr lang="cs-CZ" dirty="0"/>
              <a:t> i </a:t>
            </a:r>
            <a:r>
              <a:rPr lang="cs-CZ" b="1" dirty="0"/>
              <a:t>kvantitě</a:t>
            </a:r>
            <a:r>
              <a:rPr lang="cs-CZ" dirty="0"/>
              <a:t> stravy – množství celkové energie, přehled makroživin, skupiny potravin, frekvence stravy…</a:t>
            </a:r>
          </a:p>
          <a:p>
            <a:r>
              <a:rPr lang="cs-CZ" dirty="0"/>
              <a:t>Vypovídající hodnota prospektivního záznamu = alespoň 3–4 dny</a:t>
            </a:r>
          </a:p>
          <a:p>
            <a:r>
              <a:rPr lang="cs-CZ" dirty="0"/>
              <a:t>Součástí by měl být i </a:t>
            </a:r>
            <a:r>
              <a:rPr lang="cs-CZ" b="1" dirty="0"/>
              <a:t>záznam pohybové aktivity</a:t>
            </a:r>
          </a:p>
          <a:p>
            <a:endParaRPr lang="cs-CZ" b="1" dirty="0"/>
          </a:p>
          <a:p>
            <a:r>
              <a:rPr lang="cs-CZ" b="1" dirty="0"/>
              <a:t>Příklady:</a:t>
            </a:r>
            <a:r>
              <a:rPr lang="cs-CZ" dirty="0"/>
              <a:t> 24h </a:t>
            </a:r>
            <a:r>
              <a:rPr lang="cs-CZ" dirty="0" err="1"/>
              <a:t>recall</a:t>
            </a:r>
            <a:r>
              <a:rPr lang="cs-CZ" dirty="0"/>
              <a:t>, prospektivní záznam (průběžný), frekvenční dotazník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114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2B6A6-5C59-A845-B0A8-0E82998C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24h </a:t>
            </a:r>
            <a:r>
              <a:rPr lang="cs-CZ" dirty="0" err="1"/>
              <a:t>recall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F705A-3963-DF47-84F1-9852CA785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26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+ jednoduchost</a:t>
            </a:r>
          </a:p>
          <a:p>
            <a:pPr marL="0" indent="0">
              <a:buNone/>
            </a:pPr>
            <a:r>
              <a:rPr lang="cs-CZ" sz="2400" dirty="0"/>
              <a:t>+ časová nenáročnost</a:t>
            </a:r>
          </a:p>
          <a:p>
            <a:pPr marL="0" indent="0">
              <a:buNone/>
            </a:pPr>
            <a:r>
              <a:rPr lang="cs-CZ" sz="2400" dirty="0"/>
              <a:t>+ získání rozhovorem/telefonicky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+ vhodný pro velké populace respondentů</a:t>
            </a:r>
          </a:p>
          <a:p>
            <a:pPr marL="0" indent="0">
              <a:buNone/>
            </a:pPr>
            <a:r>
              <a:rPr lang="cs-CZ" sz="2400" dirty="0"/>
              <a:t>+ nezávislý na vědomostech respondenta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4363D9-4C6D-0D44-A196-965F36E14D6A}"/>
              </a:ext>
            </a:extLst>
          </p:cNvPr>
          <p:cNvSpPr txBox="1"/>
          <p:nvPr/>
        </p:nvSpPr>
        <p:spPr>
          <a:xfrm>
            <a:off x="7030192" y="1876301"/>
            <a:ext cx="4928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– nepřesnost</a:t>
            </a:r>
          </a:p>
          <a:p>
            <a:r>
              <a:rPr lang="cs-CZ" sz="2400" dirty="0"/>
              <a:t>– vyžaduje jisté znalosti a schopnosti na straně odborníka</a:t>
            </a:r>
          </a:p>
          <a:p>
            <a:r>
              <a:rPr lang="cs-CZ" sz="2400" dirty="0"/>
              <a:t>– může být ovlivněn mnoha faktory (nepřesné zapamatování si potravin/porcí, výjimečný den atd.)</a:t>
            </a:r>
          </a:p>
          <a:p>
            <a:r>
              <a:rPr lang="cs-CZ" sz="2400" dirty="0"/>
              <a:t>– respondent může s hodnotami vědomě i nevědomě manipulovat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9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5D0FD-A025-184C-ADCB-F90E0377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Prospektivní záznam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C77D1A-9DD4-BB46-AFFC-D122E3B49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899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dirty="0"/>
              <a:t>+ vysoká míra přesnosti</a:t>
            </a:r>
          </a:p>
          <a:p>
            <a:pPr marL="0" indent="0">
              <a:buNone/>
            </a:pPr>
            <a:r>
              <a:rPr lang="cs-CZ" sz="2400" dirty="0"/>
              <a:t>+ vysoká vypovídající hodnota</a:t>
            </a:r>
          </a:p>
          <a:p>
            <a:pPr marL="0" indent="0">
              <a:buNone/>
            </a:pPr>
            <a:r>
              <a:rPr lang="cs-CZ" sz="2400" dirty="0"/>
              <a:t>+ méně závislý na paměti respondenta</a:t>
            </a:r>
          </a:p>
          <a:p>
            <a:pPr marL="0" indent="0">
              <a:buNone/>
            </a:pPr>
            <a:r>
              <a:rPr lang="cs-CZ" sz="2400" dirty="0"/>
              <a:t>+ vhodný k výpočtu energetické bilance</a:t>
            </a:r>
          </a:p>
          <a:p>
            <a:pPr marL="0" indent="0">
              <a:buNone/>
            </a:pPr>
            <a:r>
              <a:rPr lang="cs-CZ" sz="2400" dirty="0"/>
              <a:t>+ poskytuje informace o kvalitě i kvantitě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A59E84-0A38-E94D-A65D-A40183D89A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– </a:t>
            </a:r>
            <a:r>
              <a:rPr lang="cs-CZ" sz="2400" dirty="0"/>
              <a:t>časově náročnější</a:t>
            </a:r>
          </a:p>
          <a:p>
            <a:pPr marL="0" indent="0">
              <a:buNone/>
            </a:pPr>
            <a:r>
              <a:rPr lang="cs-CZ" sz="2400" dirty="0"/>
              <a:t>– vyžaduje jisté znalosti a schopnosti respondenta</a:t>
            </a:r>
            <a:br>
              <a:rPr lang="cs-CZ" sz="2400" dirty="0"/>
            </a:br>
            <a:r>
              <a:rPr lang="cs-CZ" sz="2400" dirty="0"/>
              <a:t>– obtížně realizovatelný u velkých populací respondentů</a:t>
            </a:r>
          </a:p>
          <a:p>
            <a:pPr marL="0" indent="0">
              <a:buNone/>
            </a:pPr>
            <a:r>
              <a:rPr lang="cs-CZ" sz="2400" dirty="0"/>
              <a:t>– respondent může s hodnotami vědomě i nevědomě manipulovat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BEFB56-8397-81AB-5B19-538C1E67B242}"/>
              </a:ext>
            </a:extLst>
          </p:cNvPr>
          <p:cNvSpPr txBox="1"/>
          <p:nvPr/>
        </p:nvSpPr>
        <p:spPr>
          <a:xfrm>
            <a:off x="1540328" y="5253633"/>
            <a:ext cx="9111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800" dirty="0"/>
              <a:t>Z pohledu nutričních záznamů se jedná asi o nejkomplexnější prostředek, který nám v kombinaci s informacemi o PA či spánku poskytne vše potřebné pro hodnocení životního stylu daného člověka.</a:t>
            </a:r>
          </a:p>
        </p:txBody>
      </p:sp>
    </p:spTree>
    <p:extLst>
      <p:ext uri="{BB962C8B-B14F-4D97-AF65-F5344CB8AC3E}">
        <p14:creationId xmlns:p14="http://schemas.microsoft.com/office/powerpoint/2010/main" val="28003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71BF8-83DD-FF4A-8704-1F9758E3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Frekvenční dotazník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6A6C82-64F7-FC47-9904-770153CBF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138" y="1825625"/>
            <a:ext cx="108906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+ jednoduchost vyplnění i vyhodnocení</a:t>
            </a:r>
          </a:p>
          <a:p>
            <a:pPr marL="0" indent="0">
              <a:buNone/>
            </a:pPr>
            <a:r>
              <a:rPr lang="cs-CZ" sz="2400" dirty="0"/>
              <a:t>+ časová nenáročnost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+ vhodný pro použití ve velkých studiích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+ Hodnotíme dlouhý časový interval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– nízká vypovídající hodnota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– nekompletní informace</a:t>
            </a:r>
            <a:br>
              <a:rPr lang="cs-CZ" sz="2400" dirty="0"/>
            </a:br>
            <a:r>
              <a:rPr lang="cs-CZ" sz="2400" dirty="0"/>
              <a:t>– vyžaduje dobrou paměť respondenta</a:t>
            </a:r>
          </a:p>
        </p:txBody>
      </p:sp>
      <p:pic>
        <p:nvPicPr>
          <p:cNvPr id="6" name="Zástupný obsah 4" descr="Obsah obrázku text, snímek obrazovky, účtenka, číslo&#10;&#10;Popis byl vytvořen automaticky">
            <a:extLst>
              <a:ext uri="{FF2B5EF4-FFF2-40B4-BE49-F238E27FC236}">
                <a16:creationId xmlns:a16="http://schemas.microsoft.com/office/drawing/2014/main" id="{F067BA74-E364-9A4F-95B8-26B851F3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02" y="1690688"/>
            <a:ext cx="5327298" cy="45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752DA-C506-BE45-8910-99228CF9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analýzy výživového záznamu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E4790B-896C-484F-A7D0-46C322C0D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nutriční software/aplikace</a:t>
            </a:r>
          </a:p>
          <a:p>
            <a:r>
              <a:rPr lang="cs-CZ" sz="2400" dirty="0"/>
              <a:t>šíře databáze potravin je nejčastějším problémem</a:t>
            </a:r>
          </a:p>
          <a:p>
            <a:r>
              <a:rPr lang="cs-CZ" sz="2400" dirty="0"/>
              <a:t>často nevalidované a neověřené údaje</a:t>
            </a:r>
          </a:p>
          <a:p>
            <a:r>
              <a:rPr lang="cs-CZ" sz="2400" dirty="0"/>
              <a:t>Vhodné nástroje k využití</a:t>
            </a:r>
          </a:p>
          <a:p>
            <a:pPr lvl="1"/>
            <a:r>
              <a:rPr lang="cs-CZ" sz="2000" dirty="0" err="1"/>
              <a:t>NutriData</a:t>
            </a:r>
            <a:endParaRPr lang="cs-CZ" sz="2000" dirty="0"/>
          </a:p>
          <a:p>
            <a:pPr lvl="1"/>
            <a:r>
              <a:rPr lang="cs-CZ" sz="2000" dirty="0"/>
              <a:t>Kalorické Tabulky</a:t>
            </a:r>
          </a:p>
          <a:p>
            <a:pPr lvl="1"/>
            <a:r>
              <a:rPr lang="cs-CZ" dirty="0" err="1"/>
              <a:t>Nagram.cz</a:t>
            </a:r>
            <a:endParaRPr lang="cs-CZ" dirty="0"/>
          </a:p>
          <a:p>
            <a:pPr lvl="1"/>
            <a:r>
              <a:rPr lang="cs-CZ" sz="2000" dirty="0" err="1"/>
              <a:t>My</a:t>
            </a:r>
            <a:r>
              <a:rPr lang="cs-CZ" dirty="0" err="1"/>
              <a:t>FitnessPal</a:t>
            </a:r>
            <a:endParaRPr lang="cs-CZ" dirty="0"/>
          </a:p>
          <a:p>
            <a:pPr lvl="1"/>
            <a:r>
              <a:rPr lang="cs-CZ" sz="2000" dirty="0" err="1"/>
              <a:t>Beetfit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397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7DB6C-AD75-B64A-B13D-3C1F38F0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doporučení a cíle výživy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8AA017-A061-8146-A60D-A6238A7A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6913" cy="4351338"/>
          </a:xfrm>
        </p:spPr>
        <p:txBody>
          <a:bodyPr>
            <a:normAutofit/>
          </a:bodyPr>
          <a:lstStyle/>
          <a:p>
            <a:r>
              <a:rPr lang="cs-CZ" sz="2400" dirty="0"/>
              <a:t>Doporučení organizací zaměřených na zdraví populace </a:t>
            </a:r>
            <a:r>
              <a:rPr lang="cs-CZ" sz="2400" i="1" dirty="0"/>
              <a:t>(WHO, EFSA, DACH, International Society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Sports</a:t>
            </a:r>
            <a:r>
              <a:rPr lang="cs-CZ" sz="2400" i="1" dirty="0"/>
              <a:t> </a:t>
            </a:r>
            <a:br>
              <a:rPr lang="cs-CZ" sz="2400" i="1" dirty="0"/>
            </a:br>
            <a:r>
              <a:rPr lang="cs-CZ" sz="2400" i="1" dirty="0" err="1"/>
              <a:t>Nutrition</a:t>
            </a:r>
            <a:r>
              <a:rPr lang="cs-CZ" sz="2400" i="1" dirty="0"/>
              <a:t>,</a:t>
            </a:r>
            <a:r>
              <a:rPr lang="cs-CZ" sz="2400" i="1" dirty="0">
                <a:solidFill>
                  <a:srgbClr val="1A0DAB"/>
                </a:solidFill>
                <a:latin typeface="arial" panose="020B0604020202020204" pitchFamily="34" charset="0"/>
              </a:rPr>
              <a:t> </a:t>
            </a:r>
            <a:r>
              <a:rPr lang="cs-CZ" sz="2400" i="1" dirty="0"/>
              <a:t>Společnost pro výživu…) </a:t>
            </a:r>
          </a:p>
          <a:p>
            <a:r>
              <a:rPr lang="cs-CZ" sz="2400" dirty="0"/>
              <a:t>Zdravotní stav klienta</a:t>
            </a:r>
          </a:p>
          <a:p>
            <a:r>
              <a:rPr lang="cs-CZ" sz="2400" dirty="0"/>
              <a:t>Požadavky klienta</a:t>
            </a:r>
          </a:p>
        </p:txBody>
      </p:sp>
    </p:spTree>
    <p:extLst>
      <p:ext uri="{BB962C8B-B14F-4D97-AF65-F5344CB8AC3E}">
        <p14:creationId xmlns:p14="http://schemas.microsoft.com/office/powerpoint/2010/main" val="2819897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snímek obrazovky, vánoční stromeček&#10;&#10;Popis byl vytvořen automaticky">
            <a:extLst>
              <a:ext uri="{FF2B5EF4-FFF2-40B4-BE49-F238E27FC236}">
                <a16:creationId xmlns:a16="http://schemas.microsoft.com/office/drawing/2014/main" id="{A6FA3EF7-91BC-D044-9BA6-102EA3EFA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7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04FA5-0C60-4294-D7CF-E24298C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C832E-D4ED-704F-921D-5CD6152E8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67634D6-2658-D7AC-80F7-69FC3015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365125"/>
            <a:ext cx="8443913" cy="5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2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Webová stránka, Webové stránky&#10;&#10;Popis byl vytvořen automaticky">
            <a:extLst>
              <a:ext uri="{FF2B5EF4-FFF2-40B4-BE49-F238E27FC236}">
                <a16:creationId xmlns:a16="http://schemas.microsoft.com/office/drawing/2014/main" id="{98EF01D1-4D0B-7941-83BF-064A81CD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32" y="531114"/>
            <a:ext cx="8673136" cy="58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5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číslo&#10;&#10;Popis byl vytvořen automaticky">
            <a:extLst>
              <a:ext uri="{FF2B5EF4-FFF2-40B4-BE49-F238E27FC236}">
                <a16:creationId xmlns:a16="http://schemas.microsoft.com/office/drawing/2014/main" id="{FD53AA82-0214-C84B-8BE4-E27843CF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4432432" cy="6599641"/>
          </a:xfrm>
          <a:prstGeom prst="rect">
            <a:avLst/>
          </a:prstGeom>
        </p:spPr>
      </p:pic>
      <p:pic>
        <p:nvPicPr>
          <p:cNvPr id="7" name="Obrázek 6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4EDB0A92-EB89-8A40-AA93-4B787F6A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80"/>
          <a:stretch/>
        </p:blipFill>
        <p:spPr>
          <a:xfrm>
            <a:off x="5155113" y="257175"/>
            <a:ext cx="6579687" cy="544472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28DC82-F295-CF44-96A5-6393C18B9598}"/>
              </a:ext>
            </a:extLst>
          </p:cNvPr>
          <p:cNvSpPr txBox="1"/>
          <p:nvPr/>
        </p:nvSpPr>
        <p:spPr>
          <a:xfrm>
            <a:off x="5894637" y="5768644"/>
            <a:ext cx="5100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DACH</a:t>
            </a:r>
            <a:endParaRPr lang="cs-CZ" dirty="0"/>
          </a:p>
          <a:p>
            <a:r>
              <a:rPr lang="cs-CZ" dirty="0">
                <a:hlinkClick r:id="rId5"/>
              </a:rPr>
              <a:t>EFSA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01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A2512E-48D8-B614-55B7-91C8D2924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A52AEF-16C4-260B-A77B-02432817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6260"/>
            <a:ext cx="10753200" cy="451576"/>
          </a:xfrm>
        </p:spPr>
        <p:txBody>
          <a:bodyPr/>
          <a:lstStyle/>
          <a:p>
            <a:r>
              <a:rPr lang="cs-CZ" dirty="0"/>
              <a:t>Osnova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2576EA-CBF4-B43F-F685-6F7F65566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867836"/>
            <a:ext cx="10753200" cy="4139998"/>
          </a:xfrm>
        </p:spPr>
        <p:txBody>
          <a:bodyPr/>
          <a:lstStyle/>
          <a:p>
            <a:r>
              <a:rPr lang="cs-CZ" sz="1800" dirty="0">
                <a:highlight>
                  <a:srgbClr val="FFFF00"/>
                </a:highlight>
              </a:rPr>
              <a:t>01. Význam výživy pro lidský organismus </a:t>
            </a:r>
          </a:p>
          <a:p>
            <a:r>
              <a:rPr lang="cs-CZ" sz="1800" dirty="0">
                <a:highlight>
                  <a:srgbClr val="FFFF00"/>
                </a:highlight>
              </a:rPr>
              <a:t>02. Anamnéza, hodnocení nutričního stavu a výživová doporučení </a:t>
            </a:r>
          </a:p>
          <a:p>
            <a:r>
              <a:rPr lang="cs-CZ" sz="1800" dirty="0">
                <a:highlight>
                  <a:srgbClr val="FFFF00"/>
                </a:highlight>
              </a:rPr>
              <a:t>03. Energetická bilance </a:t>
            </a:r>
          </a:p>
          <a:p>
            <a:r>
              <a:rPr lang="cs-CZ" sz="1800" dirty="0">
                <a:highlight>
                  <a:srgbClr val="00FF00"/>
                </a:highlight>
              </a:rPr>
              <a:t>04. Sacharidy, bílkoviny, tuky I – jejich význam ve výživě a doporučení </a:t>
            </a:r>
          </a:p>
          <a:p>
            <a:r>
              <a:rPr lang="cs-CZ" sz="1800" dirty="0">
                <a:highlight>
                  <a:srgbClr val="00FF00"/>
                </a:highlight>
              </a:rPr>
              <a:t>05. Sacharidy, bílkoviny, tuky II – jejich význam ve výživě a doporučení </a:t>
            </a:r>
          </a:p>
          <a:p>
            <a:r>
              <a:rPr lang="cs-CZ" sz="1800" dirty="0">
                <a:highlight>
                  <a:srgbClr val="00FF00"/>
                </a:highlight>
              </a:rPr>
              <a:t>06. Vitaminy a minerální látky – jejich význam ve výživě a doporučení </a:t>
            </a:r>
          </a:p>
          <a:p>
            <a:r>
              <a:rPr lang="cs-CZ" sz="1800" dirty="0">
                <a:highlight>
                  <a:srgbClr val="00FFFF"/>
                </a:highlight>
              </a:rPr>
              <a:t>07. Pitný režim. Význam vody </a:t>
            </a:r>
          </a:p>
          <a:p>
            <a:r>
              <a:rPr lang="cs-CZ" sz="1800" dirty="0">
                <a:highlight>
                  <a:srgbClr val="00FFFF"/>
                </a:highlight>
              </a:rPr>
              <a:t>08. Specifika populačních skupin I - Výživa dětí, dospělých, seniorů </a:t>
            </a:r>
          </a:p>
          <a:p>
            <a:r>
              <a:rPr lang="cs-CZ" sz="1800" dirty="0">
                <a:highlight>
                  <a:srgbClr val="00FFFF"/>
                </a:highlight>
              </a:rPr>
              <a:t>09. Specifika populačních skupin II - Výživa pohybově aktivních jedinců </a:t>
            </a:r>
          </a:p>
          <a:p>
            <a:r>
              <a:rPr lang="cs-CZ" sz="1800" dirty="0">
                <a:highlight>
                  <a:srgbClr val="FF00FF"/>
                </a:highlight>
              </a:rPr>
              <a:t>10. Výživa v prevenci a nemoci </a:t>
            </a:r>
          </a:p>
          <a:p>
            <a:r>
              <a:rPr lang="cs-CZ" sz="1800" dirty="0">
                <a:highlight>
                  <a:srgbClr val="FF00FF"/>
                </a:highlight>
              </a:rPr>
              <a:t>11. Alternativní výživové směry </a:t>
            </a:r>
          </a:p>
          <a:p>
            <a:r>
              <a:rPr lang="cs-CZ" sz="1800" dirty="0">
                <a:solidFill>
                  <a:schemeClr val="bg1"/>
                </a:solidFill>
                <a:highlight>
                  <a:srgbClr val="0000FF"/>
                </a:highlight>
              </a:rPr>
              <a:t>12. Bioaktivní látky a doplňky stravy</a:t>
            </a:r>
          </a:p>
          <a:p>
            <a:r>
              <a:rPr lang="cs-CZ" sz="1800" dirty="0">
                <a:solidFill>
                  <a:schemeClr val="bg1"/>
                </a:solidFill>
                <a:highlight>
                  <a:srgbClr val="0000FF"/>
                </a:highlight>
              </a:rPr>
              <a:t>13. Shrnutí + opakování</a:t>
            </a:r>
          </a:p>
        </p:txBody>
      </p:sp>
    </p:spTree>
    <p:extLst>
      <p:ext uri="{BB962C8B-B14F-4D97-AF65-F5344CB8AC3E}">
        <p14:creationId xmlns:p14="http://schemas.microsoft.com/office/powerpoint/2010/main" val="378762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logové nástěnné hodiny">
            <a:extLst>
              <a:ext uri="{FF2B5EF4-FFF2-40B4-BE49-F238E27FC236}">
                <a16:creationId xmlns:a16="http://schemas.microsoft.com/office/drawing/2014/main" id="{E2E94E94-08CC-FD26-727C-437C7223B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514" b="89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76E7DE-3758-EF4F-B4AC-5D26E263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58" y="1890938"/>
            <a:ext cx="9391651" cy="38925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6000" dirty="0">
                <a:solidFill>
                  <a:srgbClr val="FFFFFF"/>
                </a:solidFill>
              </a:rPr>
            </a:br>
            <a:br>
              <a:rPr lang="en-US" sz="6000" dirty="0"/>
            </a:br>
            <a:r>
              <a:rPr lang="en-US" sz="6000" dirty="0" err="1"/>
              <a:t>Samostatná</a:t>
            </a:r>
            <a:r>
              <a:rPr lang="en-US" sz="6000" dirty="0"/>
              <a:t> </a:t>
            </a:r>
            <a:r>
              <a:rPr lang="en-US" sz="6000" dirty="0" err="1"/>
              <a:t>práce</a:t>
            </a:r>
            <a:r>
              <a:rPr lang="en-US" sz="6000" dirty="0"/>
              <a:t>:</a:t>
            </a:r>
            <a:br>
              <a:rPr lang="en-US" sz="6000" dirty="0"/>
            </a:br>
            <a:r>
              <a:rPr lang="en-US" sz="3600" b="0" dirty="0"/>
              <a:t>1. Ve </a:t>
            </a:r>
            <a:r>
              <a:rPr lang="en-US" sz="3600" b="0" dirty="0" err="1"/>
              <a:t>dvojicích</a:t>
            </a:r>
            <a:r>
              <a:rPr lang="en-US" sz="3600" b="0" dirty="0"/>
              <a:t> </a:t>
            </a:r>
            <a:r>
              <a:rPr lang="en-US" sz="3600" b="0" dirty="0" err="1"/>
              <a:t>udělejte</a:t>
            </a:r>
            <a:r>
              <a:rPr lang="en-US" sz="3600" b="0" dirty="0"/>
              <a:t> 24h recall a </a:t>
            </a:r>
            <a:r>
              <a:rPr lang="en-US" sz="3600" b="0" dirty="0" err="1"/>
              <a:t>frekvenční</a:t>
            </a:r>
            <a:r>
              <a:rPr lang="en-US" sz="3600" b="0" dirty="0"/>
              <a:t> </a:t>
            </a:r>
            <a:r>
              <a:rPr lang="en-US" sz="3600" b="0" dirty="0" err="1"/>
              <a:t>dotazník</a:t>
            </a:r>
            <a:br>
              <a:rPr lang="en-US" sz="3600" b="0" dirty="0"/>
            </a:br>
            <a:r>
              <a:rPr lang="en-US" sz="3600" b="0" dirty="0"/>
              <a:t>2. </a:t>
            </a:r>
            <a:r>
              <a:rPr lang="en-US" sz="3600" b="0" dirty="0" err="1"/>
              <a:t>Následně</a:t>
            </a:r>
            <a:r>
              <a:rPr lang="en-US" sz="3600" b="0" dirty="0"/>
              <a:t> </a:t>
            </a:r>
            <a:r>
              <a:rPr lang="en-US" sz="3600" b="0" dirty="0" err="1"/>
              <a:t>prověďte</a:t>
            </a:r>
            <a:r>
              <a:rPr lang="en-US" sz="3600" b="0" dirty="0"/>
              <a:t> </a:t>
            </a:r>
            <a:r>
              <a:rPr lang="en-US" sz="3600" b="0" dirty="0" err="1"/>
              <a:t>základní</a:t>
            </a:r>
            <a:r>
              <a:rPr lang="en-US" sz="3600" b="0" dirty="0"/>
              <a:t> </a:t>
            </a:r>
            <a:r>
              <a:rPr lang="en-US" sz="3600" b="0" dirty="0" err="1"/>
              <a:t>analýzu</a:t>
            </a:r>
            <a:r>
              <a:rPr lang="en-US" sz="3600" b="0" dirty="0"/>
              <a:t> </a:t>
            </a:r>
            <a:r>
              <a:rPr lang="en-US" sz="3600" b="0" dirty="0" err="1"/>
              <a:t>pomocí</a:t>
            </a:r>
            <a:r>
              <a:rPr lang="en-US" sz="3600" b="0" dirty="0"/>
              <a:t> </a:t>
            </a:r>
            <a:r>
              <a:rPr lang="en-US" sz="3600" b="0" dirty="0" err="1"/>
              <a:t>nutričního</a:t>
            </a:r>
            <a:r>
              <a:rPr lang="en-US" sz="3600" b="0" dirty="0"/>
              <a:t> software</a:t>
            </a:r>
            <a:br>
              <a:rPr lang="en-US" sz="3600" b="0" dirty="0"/>
            </a:br>
            <a:r>
              <a:rPr lang="en-US" sz="3600" b="0" dirty="0"/>
              <a:t>3. </a:t>
            </a:r>
            <a:r>
              <a:rPr lang="en-US" sz="3600" b="0" dirty="0" err="1"/>
              <a:t>Srovnejte</a:t>
            </a:r>
            <a:r>
              <a:rPr lang="en-US" sz="3600" b="0" dirty="0"/>
              <a:t> s </a:t>
            </a:r>
            <a:r>
              <a:rPr lang="en-US" sz="3600" b="0" dirty="0" err="1"/>
              <a:t>obecnými</a:t>
            </a:r>
            <a:r>
              <a:rPr lang="en-US" sz="3600" b="0" dirty="0"/>
              <a:t> </a:t>
            </a:r>
            <a:r>
              <a:rPr lang="en-US" sz="3600" b="0" dirty="0" err="1"/>
              <a:t>doporučeními</a:t>
            </a:r>
            <a:r>
              <a:rPr lang="en-US" sz="3600" b="0" dirty="0"/>
              <a:t> (EFSA, DACH, WHO, </a:t>
            </a:r>
            <a:r>
              <a:rPr lang="en-US" sz="3600" b="0" dirty="0" err="1"/>
              <a:t>výživová</a:t>
            </a:r>
            <a:r>
              <a:rPr lang="en-US" sz="3600" b="0" dirty="0"/>
              <a:t> </a:t>
            </a:r>
            <a:r>
              <a:rPr lang="en-US" sz="3600" b="0" dirty="0" err="1"/>
              <a:t>pyramida</a:t>
            </a:r>
            <a:r>
              <a:rPr lang="en-US" sz="3600" b="0" dirty="0"/>
              <a:t>…)</a:t>
            </a:r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20825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31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90" y="2257420"/>
            <a:ext cx="5246518" cy="1171580"/>
          </a:xfrm>
        </p:spPr>
        <p:txBody>
          <a:bodyPr anchor="t">
            <a:noAutofit/>
          </a:bodyPr>
          <a:lstStyle/>
          <a:p>
            <a:r>
              <a:rPr lang="cs-CZ" sz="3200" dirty="0"/>
              <a:t>Energetická bilance a metody kalkulace celkového energetického výdeje (příjmu)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0448E-04AB-907E-AB0C-ED96103DD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8" r="32363" b="-2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5358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9B8EC1-7115-2564-9ACD-CC53F7B6AF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636C7E-3E58-E9EF-131D-80B2396A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bilance (EB)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84E19B-678E-C6DA-1A01-61D89DB9E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414"/>
            <a:ext cx="10753200" cy="4139172"/>
          </a:xfrm>
        </p:spPr>
        <p:txBody>
          <a:bodyPr/>
          <a:lstStyle/>
          <a:p>
            <a:r>
              <a:rPr lang="cs-CZ" sz="2400" dirty="0"/>
              <a:t>Správná kalkulace EB a následná aplikace do stravování jsou klíčovými předpoklady pro realizaci některých nutričních cílů. Například korekce hmotnosti je silně podmíněna EB.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V komplexním přístupu k lidskému chování se zároveň jedná o důležitý nástroj v prevenci rozvoje nadváhy, obezity a přidružených komplikací (kardiovaskulární a metabolická onemocnění).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U fyzicky aktivní populace EB může pomoci s tréninkovou adaptací, regenerací výkonností a zdravím manuálně pracujících či sportovců.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8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754C9-2583-AE87-F4EE-8CEC530D0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0B40F9-F40C-4748-A2ED-485B364A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bilance</a:t>
            </a:r>
          </a:p>
        </p:txBody>
      </p:sp>
      <p:pic>
        <p:nvPicPr>
          <p:cNvPr id="7" name="Zástupný obsah 6" descr="Obsah obrázku klipart, jídlo, Kreslený film, kresba&#10;&#10;Popis byl vytvořen automaticky">
            <a:extLst>
              <a:ext uri="{FF2B5EF4-FFF2-40B4-BE49-F238E27FC236}">
                <a16:creationId xmlns:a16="http://schemas.microsoft.com/office/drawing/2014/main" id="{2A6C9B4C-A74E-53A0-3160-4BC531466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8" y="1201270"/>
            <a:ext cx="4140200" cy="4140200"/>
          </a:xfrm>
        </p:spPr>
      </p:pic>
      <p:pic>
        <p:nvPicPr>
          <p:cNvPr id="11" name="Obrázek 10" descr="Obsah obrázku symbol&#10;&#10;Popis byl vytvořen automaticky">
            <a:extLst>
              <a:ext uri="{FF2B5EF4-FFF2-40B4-BE49-F238E27FC236}">
                <a16:creationId xmlns:a16="http://schemas.microsoft.com/office/drawing/2014/main" id="{DC3FD342-F993-D552-E65E-4A35BE53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44" y="2164668"/>
            <a:ext cx="2514600" cy="2514600"/>
          </a:xfrm>
          <a:prstGeom prst="rect">
            <a:avLst/>
          </a:prstGeom>
        </p:spPr>
      </p:pic>
      <p:pic>
        <p:nvPicPr>
          <p:cNvPr id="13" name="Obrázek 12" descr="Obsah obrázku jízdní kolo, oblečení, osoba, kreslené&#10;&#10;Popis byl vytvořen automaticky">
            <a:extLst>
              <a:ext uri="{FF2B5EF4-FFF2-40B4-BE49-F238E27FC236}">
                <a16:creationId xmlns:a16="http://schemas.microsoft.com/office/drawing/2014/main" id="{9D5966E6-3DAD-FA6C-5BE8-AF3DB17C4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72" y="1422876"/>
            <a:ext cx="4386120" cy="43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A4E8A1-F8E8-3F7E-9D55-5C71DF1F21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DE4E0D-D90A-5647-6025-5BC48543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energetická bilance</a:t>
            </a:r>
          </a:p>
        </p:txBody>
      </p:sp>
      <p:pic>
        <p:nvPicPr>
          <p:cNvPr id="11" name="Obrázek 10" descr="Obsah obrázku silueta, umění&#10;&#10;Popis byl vytvořen automaticky se střední mírou spolehlivosti">
            <a:extLst>
              <a:ext uri="{FF2B5EF4-FFF2-40B4-BE49-F238E27FC236}">
                <a16:creationId xmlns:a16="http://schemas.microsoft.com/office/drawing/2014/main" id="{5C23CB88-86A4-24E0-2E60-333EC5B4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68" y="1629688"/>
            <a:ext cx="4636008" cy="4636008"/>
          </a:xfrm>
          <a:prstGeom prst="rect">
            <a:avLst/>
          </a:prstGeom>
        </p:spPr>
      </p:pic>
      <p:pic>
        <p:nvPicPr>
          <p:cNvPr id="2" name="Zástupný obsah 6">
            <a:extLst>
              <a:ext uri="{FF2B5EF4-FFF2-40B4-BE49-F238E27FC236}">
                <a16:creationId xmlns:a16="http://schemas.microsoft.com/office/drawing/2014/main" id="{FAF0F744-936D-0706-2B77-A71C49E27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5" y="1629688"/>
            <a:ext cx="4140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B20AF1-9941-1942-7FDA-CDA7CD7A99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0DEA3B-3A98-CF14-8F9B-56341CBD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energetická bilance</a:t>
            </a:r>
          </a:p>
        </p:txBody>
      </p:sp>
      <p:pic>
        <p:nvPicPr>
          <p:cNvPr id="11" name="Obrázek 10" descr="Obsah obrázku klipart, ilustrace&#10;&#10;Popis byl vytvořen automaticky">
            <a:extLst>
              <a:ext uri="{FF2B5EF4-FFF2-40B4-BE49-F238E27FC236}">
                <a16:creationId xmlns:a16="http://schemas.microsoft.com/office/drawing/2014/main" id="{E04C3799-5328-6526-81B7-C8F4A416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01" y="1509198"/>
            <a:ext cx="4970802" cy="4970802"/>
          </a:xfrm>
          <a:prstGeom prst="rect">
            <a:avLst/>
          </a:prstGeom>
        </p:spPr>
      </p:pic>
      <p:pic>
        <p:nvPicPr>
          <p:cNvPr id="2" name="Zástupný obsah 6">
            <a:extLst>
              <a:ext uri="{FF2B5EF4-FFF2-40B4-BE49-F238E27FC236}">
                <a16:creationId xmlns:a16="http://schemas.microsoft.com/office/drawing/2014/main" id="{977B1002-0603-700C-6F0D-EF2BF040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2" y="1298939"/>
            <a:ext cx="4508312" cy="45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CC4303-5BEA-4D11-A625-4619813FC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923621-99B3-B227-E4BE-E001FE62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Vyrovnaná energetická bilance</a:t>
            </a:r>
          </a:p>
        </p:txBody>
      </p:sp>
      <p:pic>
        <p:nvPicPr>
          <p:cNvPr id="7" name="Zástupný obsah 6" descr="Obsah obrázku kreslené, váha, ilustrace&#10;&#10;Popis byl vytvořen automaticky">
            <a:extLst>
              <a:ext uri="{FF2B5EF4-FFF2-40B4-BE49-F238E27FC236}">
                <a16:creationId xmlns:a16="http://schemas.microsoft.com/office/drawing/2014/main" id="{D8769C1F-4EC0-54CE-3673-AD0CF5EF1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" y="1472819"/>
            <a:ext cx="4140200" cy="4140200"/>
          </a:xfrm>
        </p:spPr>
      </p:pic>
      <p:pic>
        <p:nvPicPr>
          <p:cNvPr id="9" name="Obrázek 8" descr="Obsah obrázku design, Grafika, ilustrace, typografie&#10;&#10;Popis byl vytvořen automaticky">
            <a:extLst>
              <a:ext uri="{FF2B5EF4-FFF2-40B4-BE49-F238E27FC236}">
                <a16:creationId xmlns:a16="http://schemas.microsoft.com/office/drawing/2014/main" id="{1307B957-2284-FCDB-7916-7C69E91FF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04" y="1383308"/>
            <a:ext cx="463296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65F49A-009F-5017-7CDD-93739D57C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CE4A6C-C2E6-D2C2-57CC-6125F097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Která z nich je správně?</a:t>
            </a:r>
          </a:p>
        </p:txBody>
      </p:sp>
      <p:pic>
        <p:nvPicPr>
          <p:cNvPr id="7" name="Zástupný obsah 6" descr="Obsah obrázku klipart, kresba, skica, ilustrace&#10;&#10;Popis byl vytvořen automaticky">
            <a:extLst>
              <a:ext uri="{FF2B5EF4-FFF2-40B4-BE49-F238E27FC236}">
                <a16:creationId xmlns:a16="http://schemas.microsoft.com/office/drawing/2014/main" id="{484B7719-E5EF-5359-A74D-CDBBFF289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42" y="1629688"/>
            <a:ext cx="4140200" cy="4140200"/>
          </a:xfrm>
        </p:spPr>
      </p:pic>
    </p:spTree>
    <p:extLst>
      <p:ext uri="{BB962C8B-B14F-4D97-AF65-F5344CB8AC3E}">
        <p14:creationId xmlns:p14="http://schemas.microsoft.com/office/powerpoint/2010/main" val="228117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3599FA-BAA1-D493-7BBD-255ECCBF7B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711F98-43E8-81E6-EE87-C66119994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EE4E65-C84A-0635-EC9C-011A28F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E62CF2-9FDB-1A04-43C2-A9661197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Kcal/</a:t>
            </a:r>
            <a:r>
              <a:rPr lang="cs-CZ" dirty="0" err="1"/>
              <a:t>kJ</a:t>
            </a:r>
            <a:endParaRPr lang="cs-CZ" dirty="0"/>
          </a:p>
          <a:p>
            <a:endParaRPr lang="cs-CZ" dirty="0"/>
          </a:p>
          <a:p>
            <a:r>
              <a:rPr lang="cs-CZ" dirty="0"/>
              <a:t>1 g sacharidů = 4 kcal/17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1 g bílkovin = 4 kcal/17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1 g tuků = 9 kcal/38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1 g alkoholu = 7 kcal/29 </a:t>
            </a:r>
            <a:r>
              <a:rPr lang="cs-CZ" dirty="0" err="1"/>
              <a:t>kJ</a:t>
            </a:r>
            <a:endParaRPr lang="cs-CZ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DB5F329-BC20-97EA-7AC0-3D3979BF0801}"/>
              </a:ext>
            </a:extLst>
          </p:cNvPr>
          <p:cNvSpPr/>
          <p:nvPr/>
        </p:nvSpPr>
        <p:spPr>
          <a:xfrm>
            <a:off x="6383085" y="2703345"/>
            <a:ext cx="3230089" cy="17575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798798-37A5-3316-584B-2296C822888C}"/>
              </a:ext>
            </a:extLst>
          </p:cNvPr>
          <p:cNvSpPr txBox="1"/>
          <p:nvPr/>
        </p:nvSpPr>
        <p:spPr>
          <a:xfrm>
            <a:off x="6668092" y="2944288"/>
            <a:ext cx="266007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1 kcal = 4,2 </a:t>
            </a:r>
            <a:r>
              <a:rPr lang="cs-CZ" sz="2400" dirty="0" err="1"/>
              <a:t>kJ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1 </a:t>
            </a:r>
            <a:r>
              <a:rPr lang="cs-CZ" sz="2400" dirty="0" err="1"/>
              <a:t>kJ</a:t>
            </a:r>
            <a:r>
              <a:rPr lang="cs-CZ" sz="2400" dirty="0"/>
              <a:t> = 0,24 kcal</a:t>
            </a:r>
          </a:p>
        </p:txBody>
      </p:sp>
    </p:spTree>
    <p:extLst>
      <p:ext uri="{BB962C8B-B14F-4D97-AF65-F5344CB8AC3E}">
        <p14:creationId xmlns:p14="http://schemas.microsoft.com/office/powerpoint/2010/main" val="1682018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CB49A0-F406-668D-46A6-EE9F842A0B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0C445B-8315-7E71-388F-6222C01B0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023B40-D81C-E866-8961-16A182DF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AF9890ED-CC66-51EE-5165-323E16721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01"/>
            <a:ext cx="6585004" cy="220742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355236D-B823-10F3-96C9-7365C141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292581"/>
            <a:ext cx="7772400" cy="902336"/>
          </a:xfrm>
          <a:prstGeom prst="rect">
            <a:avLst/>
          </a:prstGeom>
        </p:spPr>
      </p:pic>
      <p:pic>
        <p:nvPicPr>
          <p:cNvPr id="13" name="Obrázek 12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C2657B56-13DA-00D9-92A1-BFA473AA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-66291"/>
            <a:ext cx="7772400" cy="1572581"/>
          </a:xfrm>
          <a:prstGeom prst="rect">
            <a:avLst/>
          </a:prstGeom>
        </p:spPr>
      </p:pic>
      <p:sp>
        <p:nvSpPr>
          <p:cNvPr id="14" name="Šipka dolů 13">
            <a:extLst>
              <a:ext uri="{FF2B5EF4-FFF2-40B4-BE49-F238E27FC236}">
                <a16:creationId xmlns:a16="http://schemas.microsoft.com/office/drawing/2014/main" id="{FDEE0F89-A1AC-65E9-63AD-789064B9882B}"/>
              </a:ext>
            </a:extLst>
          </p:cNvPr>
          <p:cNvSpPr/>
          <p:nvPr/>
        </p:nvSpPr>
        <p:spPr bwMode="auto">
          <a:xfrm>
            <a:off x="3082640" y="3253653"/>
            <a:ext cx="419724" cy="8669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6" name="Obrázek 15" descr="Obsah obrázku text, Písmo, algebra&#10;&#10;Popis byl vytvořen automaticky">
            <a:extLst>
              <a:ext uri="{FF2B5EF4-FFF2-40B4-BE49-F238E27FC236}">
                <a16:creationId xmlns:a16="http://schemas.microsoft.com/office/drawing/2014/main" id="{6220E10D-DD29-71BE-3939-213D7E8A7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7" y="4484097"/>
            <a:ext cx="7772400" cy="197709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600239B-3157-1C65-A96C-B1F25B727C4F}"/>
              </a:ext>
            </a:extLst>
          </p:cNvPr>
          <p:cNvSpPr txBox="1"/>
          <p:nvPr/>
        </p:nvSpPr>
        <p:spPr>
          <a:xfrm>
            <a:off x="8640000" y="3650661"/>
            <a:ext cx="2818151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200" dirty="0">
                <a:latin typeface="+mn-lt"/>
              </a:rPr>
              <a:t>Aneb kupte si můj produkt a já vám řeknu pravdu 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508B59B-EF4A-E10A-0747-64FCCE6C8BC2}"/>
              </a:ext>
            </a:extLst>
          </p:cNvPr>
          <p:cNvCxnSpPr>
            <a:cxnSpLocks/>
          </p:cNvCxnSpPr>
          <p:nvPr/>
        </p:nvCxnSpPr>
        <p:spPr bwMode="auto">
          <a:xfrm>
            <a:off x="163747" y="6446204"/>
            <a:ext cx="2234679" cy="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73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DC2BF7-6BE9-138D-E304-C67314507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Tři otázky na začátek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A80480-FF0D-BB02-DECE-4ED7F80D3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018E1E-C4AA-266C-5BFA-42252495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Tři otázky na začátek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729D5C-AFA3-9BBD-459E-1E3ACEC1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500" y="1743750"/>
            <a:ext cx="2857500" cy="2857500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A27DC21-D59D-EE2C-B419-3B5D5AB8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82752" cy="413999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r>
              <a:rPr lang="cs-CZ" dirty="0"/>
              <a:t>Co očekáváte od tohoto předmětu? </a:t>
            </a:r>
          </a:p>
          <a:p>
            <a:r>
              <a:rPr lang="cs-CZ" dirty="0"/>
              <a:t>Kde se v oboru výživy vidíte? </a:t>
            </a:r>
          </a:p>
          <a:p>
            <a:r>
              <a:rPr lang="cs-CZ" dirty="0"/>
              <a:t>Jaké jsou Vaše znalosti/zkušenosti v oboru výživy?</a:t>
            </a:r>
          </a:p>
        </p:txBody>
      </p:sp>
    </p:spTree>
    <p:extLst>
      <p:ext uri="{BB962C8B-B14F-4D97-AF65-F5344CB8AC3E}">
        <p14:creationId xmlns:p14="http://schemas.microsoft.com/office/powerpoint/2010/main" val="891983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40AAD4-6F65-440F-E529-48CAA1AC8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C90250-EFA1-A576-D197-A5CDC1CA6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EB6E8F-EF40-D554-BD44-09EF98AD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Písmo, logo, design&#10;&#10;Popis byl vytvořen automaticky">
            <a:extLst>
              <a:ext uri="{FF2B5EF4-FFF2-40B4-BE49-F238E27FC236}">
                <a16:creationId xmlns:a16="http://schemas.microsoft.com/office/drawing/2014/main" id="{A1DF4F40-18B1-2794-7596-8D922FD44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" y="451564"/>
            <a:ext cx="7334303" cy="595487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5E8555-5CAA-5A90-B800-BAD5DB085934}"/>
              </a:ext>
            </a:extLst>
          </p:cNvPr>
          <p:cNvSpPr txBox="1"/>
          <p:nvPr/>
        </p:nvSpPr>
        <p:spPr>
          <a:xfrm>
            <a:off x="5681273" y="2105358"/>
            <a:ext cx="4382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latin typeface="+mn-lt"/>
              </a:rPr>
              <a:t>Mikrobiom</a:t>
            </a:r>
            <a:r>
              <a:rPr lang="cs-CZ" dirty="0">
                <a:latin typeface="+mn-lt"/>
              </a:rPr>
              <a:t>, hormony, kapacita trávení, úprava potravin….</a:t>
            </a:r>
          </a:p>
        </p:txBody>
      </p:sp>
      <p:sp>
        <p:nvSpPr>
          <p:cNvPr id="5" name="Šipka vlevo 4">
            <a:extLst>
              <a:ext uri="{FF2B5EF4-FFF2-40B4-BE49-F238E27FC236}">
                <a16:creationId xmlns:a16="http://schemas.microsoft.com/office/drawing/2014/main" id="{82A9F30F-04AB-8859-84F1-4BCCBAAC20C4}"/>
              </a:ext>
            </a:extLst>
          </p:cNvPr>
          <p:cNvSpPr/>
          <p:nvPr/>
        </p:nvSpPr>
        <p:spPr bwMode="auto">
          <a:xfrm>
            <a:off x="5323114" y="2394857"/>
            <a:ext cx="358159" cy="25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13C151-3E8F-4B18-D681-81715CF2E1E5}"/>
              </a:ext>
            </a:extLst>
          </p:cNvPr>
          <p:cNvSpPr txBox="1"/>
          <p:nvPr/>
        </p:nvSpPr>
        <p:spPr>
          <a:xfrm>
            <a:off x="7261501" y="4857129"/>
            <a:ext cx="438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Kvalita potravin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40A73ECD-E01B-133F-1AF0-3E58F3F6D0B7}"/>
              </a:ext>
            </a:extLst>
          </p:cNvPr>
          <p:cNvSpPr/>
          <p:nvPr/>
        </p:nvSpPr>
        <p:spPr bwMode="auto">
          <a:xfrm>
            <a:off x="6934200" y="4939954"/>
            <a:ext cx="327301" cy="348343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05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0D06F9-3801-C3EA-64A1-9F1515E493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CEV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AC7425-FCB1-F74A-1A35-2737ECE03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A1D7E2-E4BB-12CD-3177-9B87ABE4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Celkový energetický výdej (CEV)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290480-05DA-5F41-7287-A6F16A523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740761" cy="4139998"/>
          </a:xfrm>
        </p:spPr>
        <p:txBody>
          <a:bodyPr/>
          <a:lstStyle/>
          <a:p>
            <a:r>
              <a:rPr lang="cs-CZ" sz="2400" dirty="0"/>
              <a:t>Bazální metabolický výdej</a:t>
            </a:r>
          </a:p>
          <a:p>
            <a:r>
              <a:rPr lang="cs-CZ" sz="2400" dirty="0"/>
              <a:t>Termický efekt stravy</a:t>
            </a:r>
          </a:p>
          <a:p>
            <a:r>
              <a:rPr lang="cs-CZ" sz="2400" dirty="0"/>
              <a:t>Energie vynaložená na fyzickou aktivitu</a:t>
            </a:r>
          </a:p>
          <a:p>
            <a:pPr lvl="1"/>
            <a:r>
              <a:rPr lang="cs-CZ" dirty="0"/>
              <a:t>Vhodné rozdělovat na habituální PA a řízenou PA</a:t>
            </a:r>
          </a:p>
          <a:p>
            <a:r>
              <a:rPr lang="cs-CZ" sz="2400" dirty="0"/>
              <a:t>Bazální metabolismus (BMR) vs Klidový energetický výdej (KEV)</a:t>
            </a:r>
          </a:p>
          <a:p>
            <a:r>
              <a:rPr lang="cs-CZ" sz="2400" dirty="0"/>
              <a:t>Rozdíl 10 %</a:t>
            </a:r>
          </a:p>
          <a:p>
            <a:endParaRPr lang="cs-CZ" dirty="0"/>
          </a:p>
        </p:txBody>
      </p:sp>
      <p:pic>
        <p:nvPicPr>
          <p:cNvPr id="6" name="Obrázek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DCFB1C29-7A4E-BE98-275A-E132EF96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28" y="1524118"/>
            <a:ext cx="460937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38B909-549C-92FE-2869-2F54898B9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Měření BMR/KEV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70D589-8DC1-DD07-DC98-F80DC6290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87FE36-A539-F2B4-DD85-1183E822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BMR/KEV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550EDC-B0F4-ADF6-6F4C-19935009E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1. Přímá kalorimetrie – v praxi těžko proveditelná (kalorimetrická komora)</a:t>
            </a:r>
          </a:p>
          <a:p>
            <a:endParaRPr lang="cs-CZ" dirty="0"/>
          </a:p>
          <a:p>
            <a:r>
              <a:rPr lang="cs-CZ" sz="2400" dirty="0"/>
              <a:t>2. Nepřímá kalorimetrie – laboratorní měření v rámci výzkumu (RQ)</a:t>
            </a:r>
            <a:endParaRPr lang="cs-CZ" dirty="0"/>
          </a:p>
          <a:p>
            <a:pPr lvl="1"/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Kroghův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respirometr,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Douglasovy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vaky</a:t>
            </a:r>
          </a:p>
          <a:p>
            <a:pPr lvl="1"/>
            <a:endParaRPr lang="cs-CZ" dirty="0"/>
          </a:p>
          <a:p>
            <a:r>
              <a:rPr lang="cs-CZ" sz="2400" dirty="0"/>
              <a:t>3. Výpočet z rovnice</a:t>
            </a:r>
          </a:p>
          <a:p>
            <a:pPr lvl="1"/>
            <a:r>
              <a:rPr lang="cs-CZ" dirty="0" err="1"/>
              <a:t>Harris-Benedict</a:t>
            </a:r>
            <a:endParaRPr lang="cs-CZ" dirty="0"/>
          </a:p>
          <a:p>
            <a:pPr lvl="1"/>
            <a:r>
              <a:rPr lang="cs-CZ" dirty="0" err="1"/>
              <a:t>Catch-McArdle</a:t>
            </a:r>
            <a:endParaRPr lang="cs-CZ" dirty="0"/>
          </a:p>
          <a:p>
            <a:pPr lvl="1"/>
            <a:r>
              <a:rPr lang="cs-CZ" dirty="0"/>
              <a:t>Faust</a:t>
            </a:r>
          </a:p>
          <a:p>
            <a:pPr lvl="1"/>
            <a:r>
              <a:rPr lang="cs-CZ" dirty="0"/>
              <a:t>Cunningham</a:t>
            </a:r>
          </a:p>
        </p:txBody>
      </p:sp>
      <p:pic>
        <p:nvPicPr>
          <p:cNvPr id="6" name="Obrázek 5" descr="Obsah obrázku text, snímek obrazovky, kreslené, design&#10;&#10;Popis byl vytvořen automaticky">
            <a:extLst>
              <a:ext uri="{FF2B5EF4-FFF2-40B4-BE49-F238E27FC236}">
                <a16:creationId xmlns:a16="http://schemas.microsoft.com/office/drawing/2014/main" id="{0870CF08-0FBC-0E8E-5525-3240B94FE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88" y="3395663"/>
            <a:ext cx="3708400" cy="2808880"/>
          </a:xfrm>
          <a:prstGeom prst="rect">
            <a:avLst/>
          </a:prstGeom>
        </p:spPr>
      </p:pic>
      <p:pic>
        <p:nvPicPr>
          <p:cNvPr id="7" name="Obrázek 6" descr="Obsah obrázku interiér, patro, stůl, okno&#10;&#10;Popis vygenerován s velmi vysokou mírou spolehlivosti">
            <a:extLst>
              <a:ext uri="{FF2B5EF4-FFF2-40B4-BE49-F238E27FC236}">
                <a16:creationId xmlns:a16="http://schemas.microsoft.com/office/drawing/2014/main" id="{ACD737F0-545C-E706-F60F-354097FCD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36" y="3429000"/>
            <a:ext cx="3721250" cy="269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66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8F7205-D15F-ABBD-2BA9-68E572A62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A53B6A-5752-B2F4-B4F0-360C6BEE0D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954512-C8F2-C91A-307C-701C5B5F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1CED5E-E739-038B-BE80-182B9C60D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užívanou rovnicí je </a:t>
            </a:r>
            <a:r>
              <a:rPr lang="cs-CZ" b="1" dirty="0" err="1">
                <a:solidFill>
                  <a:schemeClr val="tx1"/>
                </a:solidFill>
              </a:rPr>
              <a:t>Harris-Benedictova</a:t>
            </a:r>
            <a:r>
              <a:rPr lang="cs-CZ" dirty="0"/>
              <a:t> – výpočet RMR v kcal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400" b="1" i="0" u="none" strike="noStrike" kern="1200" dirty="0">
                <a:effectLst/>
              </a:rPr>
              <a:t>Muži</a:t>
            </a:r>
            <a:r>
              <a:rPr lang="cs-CZ" sz="2400" dirty="0"/>
              <a:t>: </a:t>
            </a:r>
            <a:r>
              <a:rPr lang="cs-CZ" sz="2400" b="1" i="0" u="none" strike="noStrike" kern="1200" dirty="0">
                <a:effectLst/>
              </a:rPr>
              <a:t>65 + 13,8*H + 5*V</a:t>
            </a:r>
            <a:r>
              <a:rPr lang="cs-CZ" sz="2400" b="1" i="0" u="none" strike="noStrike" kern="1200" baseline="0" dirty="0">
                <a:effectLst/>
              </a:rPr>
              <a:t> – 6,8*</a:t>
            </a:r>
            <a:r>
              <a:rPr lang="cs-CZ" sz="2400" b="1" i="0" u="none" strike="noStrike" kern="1200" baseline="0" dirty="0" err="1">
                <a:effectLst/>
              </a:rPr>
              <a:t>R</a:t>
            </a:r>
            <a:endParaRPr lang="cs-CZ" sz="24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400" b="1" i="0" u="none" strike="noStrike" kern="1200" dirty="0">
                <a:effectLst/>
              </a:rPr>
              <a:t>Ženy</a:t>
            </a:r>
            <a:r>
              <a:rPr lang="cs-CZ" sz="2400" b="1" dirty="0"/>
              <a:t>: </a:t>
            </a:r>
            <a:r>
              <a:rPr lang="cs-CZ" sz="2400" b="1" i="0" u="none" strike="noStrike" kern="1200" dirty="0">
                <a:effectLst/>
              </a:rPr>
              <a:t>655 + 9,6*H + 1,8*V – 4,7*</a:t>
            </a:r>
            <a:r>
              <a:rPr lang="cs-CZ" sz="2400" b="1" i="0" u="none" strike="noStrike" kern="1200" dirty="0" err="1">
                <a:effectLst/>
              </a:rPr>
              <a:t>R</a:t>
            </a:r>
            <a:endParaRPr lang="cs-CZ" sz="2400" b="1" i="0" u="none" strike="noStrike" kern="1200" dirty="0">
              <a:effectLst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r>
              <a:rPr lang="cs-CZ" sz="2400" dirty="0"/>
              <a:t>H – hmotnost (kg)</a:t>
            </a:r>
          </a:p>
          <a:p>
            <a:r>
              <a:rPr lang="cs-CZ" sz="2400" dirty="0"/>
              <a:t>V – výška (cm)</a:t>
            </a:r>
          </a:p>
          <a:p>
            <a:r>
              <a:rPr lang="cs-CZ" sz="2400" dirty="0" err="1"/>
              <a:t>R</a:t>
            </a:r>
            <a:r>
              <a:rPr lang="cs-CZ" sz="2400" dirty="0"/>
              <a:t> – věk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873B22-55D3-9D72-A1E2-492CB2A89272}"/>
              </a:ext>
            </a:extLst>
          </p:cNvPr>
          <p:cNvSpPr txBox="1"/>
          <p:nvPr/>
        </p:nvSpPr>
        <p:spPr>
          <a:xfrm>
            <a:off x="6850505" y="2527910"/>
            <a:ext cx="414581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H-B rovnice je vhodná pro osoby s normálním BMI a % podílem tukové tkáně. Protože nezohledňuje morfologické složení, může KEV u obézních osob nadhodnocovat.</a:t>
            </a:r>
          </a:p>
        </p:txBody>
      </p:sp>
    </p:spTree>
    <p:extLst>
      <p:ext uri="{BB962C8B-B14F-4D97-AF65-F5344CB8AC3E}">
        <p14:creationId xmlns:p14="http://schemas.microsoft.com/office/powerpoint/2010/main" val="24119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D7176B-0EBD-1827-94EB-D01ACBC2F1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F4965D-AC3F-665F-F039-95E7B30F4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3FB5FD-1600-7F5A-C0C8-C061E13F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484CF33-2EA5-F73D-7092-6ADD0B10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r>
              <a:rPr lang="cs-CZ" sz="2400" dirty="0" err="1"/>
              <a:t>Cunninghamovu</a:t>
            </a:r>
            <a:r>
              <a:rPr lang="cs-CZ" sz="2400" dirty="0"/>
              <a:t> rovnici je možné využít pro sportovce – pracuje s </a:t>
            </a:r>
            <a:r>
              <a:rPr lang="cs-CZ" sz="2400" dirty="0" err="1"/>
              <a:t>beztukovou</a:t>
            </a:r>
            <a:r>
              <a:rPr lang="cs-CZ" sz="2400" dirty="0"/>
              <a:t> tkání (kg), neboli </a:t>
            </a:r>
            <a:r>
              <a:rPr lang="cs-CZ" sz="2400" i="1" dirty="0"/>
              <a:t>fat-free </a:t>
            </a:r>
            <a:r>
              <a:rPr lang="cs-CZ" sz="2400" i="1" dirty="0" err="1"/>
              <a:t>mass</a:t>
            </a:r>
            <a:r>
              <a:rPr lang="cs-CZ" sz="2400" dirty="0"/>
              <a:t> (FFM).</a:t>
            </a:r>
          </a:p>
          <a:p>
            <a:endParaRPr lang="cs-CZ" dirty="0"/>
          </a:p>
          <a:p>
            <a:pPr lvl="1"/>
            <a:r>
              <a:rPr lang="cs-CZ" b="1" dirty="0"/>
              <a:t>KEV</a:t>
            </a:r>
            <a:r>
              <a:rPr lang="cs-CZ" b="1" dirty="0">
                <a:solidFill>
                  <a:schemeClr val="tx1"/>
                </a:solidFill>
              </a:rPr>
              <a:t> = 500 + (22 * FFM)</a:t>
            </a:r>
          </a:p>
          <a:p>
            <a:pPr lvl="1"/>
            <a:endParaRPr lang="cs-CZ" sz="2400" dirty="0"/>
          </a:p>
          <a:p>
            <a:r>
              <a:rPr lang="cs-CZ" sz="2400" dirty="0"/>
              <a:t>Podobně jako rovnice dle </a:t>
            </a:r>
            <a:r>
              <a:rPr lang="cs-CZ" sz="2400" dirty="0" err="1"/>
              <a:t>Katch-McArdle</a:t>
            </a:r>
            <a:r>
              <a:rPr lang="cs-CZ" sz="2400" dirty="0"/>
              <a:t>, na kterou je navázána i rovnice pro výpočet FFM (</a:t>
            </a:r>
            <a:r>
              <a:rPr lang="cs-CZ" sz="2400" dirty="0" err="1"/>
              <a:t>Boerova</a:t>
            </a:r>
            <a:r>
              <a:rPr lang="cs-CZ" sz="2400" dirty="0"/>
              <a:t> formule).</a:t>
            </a:r>
          </a:p>
          <a:p>
            <a:pPr lvl="1"/>
            <a:r>
              <a:rPr lang="cs-CZ" b="1" dirty="0"/>
              <a:t>KEV</a:t>
            </a:r>
            <a:r>
              <a:rPr lang="en-US" b="1" dirty="0">
                <a:solidFill>
                  <a:schemeClr val="tx1"/>
                </a:solidFill>
              </a:rPr>
              <a:t> = 370 + (21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6 * </a:t>
            </a:r>
            <a:r>
              <a:rPr lang="cs-CZ" b="1" dirty="0">
                <a:solidFill>
                  <a:schemeClr val="tx1"/>
                </a:solidFill>
              </a:rPr>
              <a:t>FFM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FFM pro muže = </a:t>
            </a:r>
            <a:r>
              <a:rPr lang="en-GB" b="1" dirty="0">
                <a:solidFill>
                  <a:schemeClr val="tx1"/>
                </a:solidFill>
              </a:rPr>
              <a:t>[</a:t>
            </a:r>
            <a:r>
              <a:rPr lang="en-US" b="1" dirty="0">
                <a:solidFill>
                  <a:schemeClr val="tx1"/>
                </a:solidFill>
              </a:rPr>
              <a:t>0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407 * </a:t>
            </a:r>
            <a:r>
              <a:rPr lang="cs-CZ" b="1" dirty="0">
                <a:solidFill>
                  <a:schemeClr val="tx1"/>
                </a:solidFill>
              </a:rPr>
              <a:t>hmotnost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kg</a:t>
            </a:r>
            <a:r>
              <a:rPr lang="cs-CZ" b="1" dirty="0">
                <a:solidFill>
                  <a:schemeClr val="tx1"/>
                </a:solidFill>
              </a:rPr>
              <a:t>)</a:t>
            </a:r>
            <a:r>
              <a:rPr lang="en-GB" b="1" dirty="0">
                <a:solidFill>
                  <a:schemeClr val="tx1"/>
                </a:solidFill>
              </a:rPr>
              <a:t>]</a:t>
            </a:r>
            <a:r>
              <a:rPr lang="en-US" b="1" dirty="0">
                <a:solidFill>
                  <a:schemeClr val="tx1"/>
                </a:solidFill>
              </a:rPr>
              <a:t> + [0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267 * </a:t>
            </a:r>
            <a:r>
              <a:rPr lang="cs-CZ" b="1" dirty="0">
                <a:solidFill>
                  <a:schemeClr val="tx1"/>
                </a:solidFill>
              </a:rPr>
              <a:t>výška (</a:t>
            </a:r>
            <a:r>
              <a:rPr lang="en-US" b="1" dirty="0">
                <a:solidFill>
                  <a:schemeClr val="tx1"/>
                </a:solidFill>
              </a:rPr>
              <a:t>cm</a:t>
            </a:r>
            <a:r>
              <a:rPr lang="cs-CZ" b="1" dirty="0">
                <a:solidFill>
                  <a:schemeClr val="tx1"/>
                </a:solidFill>
              </a:rPr>
              <a:t>)</a:t>
            </a:r>
            <a:r>
              <a:rPr lang="en-GB" b="1" dirty="0">
                <a:solidFill>
                  <a:schemeClr val="tx1"/>
                </a:solidFill>
              </a:rPr>
              <a:t>]</a:t>
            </a:r>
            <a:r>
              <a:rPr lang="en-US" b="1" dirty="0">
                <a:solidFill>
                  <a:schemeClr val="tx1"/>
                </a:solidFill>
              </a:rPr>
              <a:t> – 19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2</a:t>
            </a:r>
            <a:endParaRPr lang="cs-CZ" b="1" dirty="0">
              <a:solidFill>
                <a:schemeClr val="tx1"/>
              </a:solidFill>
            </a:endParaRP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FFM pro ženy = </a:t>
            </a:r>
            <a:r>
              <a:rPr lang="en-GB" b="1" dirty="0">
                <a:solidFill>
                  <a:schemeClr val="tx1"/>
                </a:solidFill>
              </a:rPr>
              <a:t>[</a:t>
            </a:r>
            <a:r>
              <a:rPr lang="en-US" b="1" dirty="0">
                <a:solidFill>
                  <a:schemeClr val="tx1"/>
                </a:solidFill>
              </a:rPr>
              <a:t>0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252 * </a:t>
            </a:r>
            <a:r>
              <a:rPr lang="cs-CZ" b="1" dirty="0">
                <a:solidFill>
                  <a:schemeClr val="tx1"/>
                </a:solidFill>
              </a:rPr>
              <a:t>hmotnost (</a:t>
            </a:r>
            <a:r>
              <a:rPr lang="en-US" b="1" dirty="0">
                <a:solidFill>
                  <a:schemeClr val="tx1"/>
                </a:solidFill>
              </a:rPr>
              <a:t>kg</a:t>
            </a:r>
            <a:r>
              <a:rPr lang="cs-CZ" b="1" dirty="0">
                <a:solidFill>
                  <a:schemeClr val="tx1"/>
                </a:solidFill>
              </a:rPr>
              <a:t>)</a:t>
            </a:r>
            <a:r>
              <a:rPr lang="en-US" b="1" dirty="0">
                <a:solidFill>
                  <a:schemeClr val="tx1"/>
                </a:solidFill>
              </a:rPr>
              <a:t>] + [0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473 * </a:t>
            </a:r>
            <a:r>
              <a:rPr lang="cs-CZ" b="1" dirty="0">
                <a:solidFill>
                  <a:schemeClr val="tx1"/>
                </a:solidFill>
              </a:rPr>
              <a:t>výška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en-US" b="1" dirty="0">
                <a:solidFill>
                  <a:schemeClr val="tx1"/>
                </a:solidFill>
              </a:rPr>
              <a:t>cm</a:t>
            </a:r>
            <a:r>
              <a:rPr lang="cs-CZ" b="1" dirty="0">
                <a:solidFill>
                  <a:schemeClr val="tx1"/>
                </a:solidFill>
              </a:rPr>
              <a:t>)</a:t>
            </a:r>
            <a:r>
              <a:rPr lang="en-US" b="1" dirty="0">
                <a:solidFill>
                  <a:schemeClr val="tx1"/>
                </a:solidFill>
              </a:rPr>
              <a:t>] – 48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3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95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B267E5-1387-83B7-D169-FBA666FD94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F9D075-33E7-AA96-9653-5CAB60DB8F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4E2F65-9ACF-01EF-4DF5-A77CC115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KEV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DF8C74-420C-70B5-F681-FA76D8447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Faustova rovnice je zjednodušenou rovnicí.</a:t>
            </a: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M: Hmotnost * 24</a:t>
            </a:r>
          </a:p>
          <a:p>
            <a:pPr lvl="1"/>
            <a:r>
              <a:rPr lang="cs-CZ" b="1" dirty="0" err="1">
                <a:solidFill>
                  <a:schemeClr val="tx1"/>
                </a:solidFill>
              </a:rPr>
              <a:t>Ž</a:t>
            </a:r>
            <a:r>
              <a:rPr lang="cs-CZ" b="1" dirty="0">
                <a:solidFill>
                  <a:schemeClr val="tx1"/>
                </a:solidFill>
              </a:rPr>
              <a:t>: Hmotnost * 23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7D2A7C4-FFE8-AF61-78A5-DECCB3EA6C0F}"/>
              </a:ext>
            </a:extLst>
          </p:cNvPr>
          <p:cNvSpPr txBox="1"/>
          <p:nvPr/>
        </p:nvSpPr>
        <p:spPr>
          <a:xfrm>
            <a:off x="3982134" y="2857674"/>
            <a:ext cx="465786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Faustova rovnice je rovněž obecně platná rovnice i přes svou jednoduchost. Opět ale nezohledňuje FFM a vypovídající je spíše pro populaci s normální hmotností.</a:t>
            </a:r>
          </a:p>
        </p:txBody>
      </p:sp>
    </p:spTree>
    <p:extLst>
      <p:ext uri="{BB962C8B-B14F-4D97-AF65-F5344CB8AC3E}">
        <p14:creationId xmlns:p14="http://schemas.microsoft.com/office/powerpoint/2010/main" val="30029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8B175E-4858-AA89-3119-2CD32718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Pohybová aktivita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2BA6CA-EA4D-AE36-8A00-7A12493496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0A33D7-B349-62D3-BAA2-00C8C192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Pohybová aktivita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9B350B-9EB3-3572-2CCC-4A5D228CC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faktory</a:t>
            </a:r>
            <a:r>
              <a:rPr lang="en-US" sz="2800" dirty="0"/>
              <a:t> </a:t>
            </a:r>
            <a:r>
              <a:rPr lang="en-US" sz="2800" dirty="0" err="1"/>
              <a:t>ovlivňují</a:t>
            </a:r>
            <a:r>
              <a:rPr lang="en-US" sz="2800" dirty="0"/>
              <a:t> EV </a:t>
            </a:r>
            <a:r>
              <a:rPr lang="en-US" sz="2800" dirty="0" err="1"/>
              <a:t>při</a:t>
            </a:r>
            <a:r>
              <a:rPr lang="en-US" sz="2800" dirty="0"/>
              <a:t> </a:t>
            </a:r>
            <a:r>
              <a:rPr lang="en-US" sz="2800" dirty="0" err="1"/>
              <a:t>fyzické</a:t>
            </a:r>
            <a:r>
              <a:rPr lang="en-US" sz="2800" dirty="0"/>
              <a:t> </a:t>
            </a:r>
            <a:r>
              <a:rPr lang="cs-CZ" sz="2800" dirty="0"/>
              <a:t>aktivitě</a:t>
            </a:r>
            <a:r>
              <a:rPr lang="en-US" sz="2800" dirty="0"/>
              <a:t>?</a:t>
            </a:r>
          </a:p>
          <a:p>
            <a:pPr lvl="1"/>
            <a:r>
              <a:rPr lang="en-US" b="1" dirty="0" err="1">
                <a:solidFill>
                  <a:schemeClr val="tx1"/>
                </a:solidFill>
              </a:rPr>
              <a:t>Věk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výška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váha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pohlaví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cs-CZ" b="1" dirty="0"/>
              <a:t>Objem, intenzita, typ PA, enviromentální podmínky, frekvence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sz="2800" dirty="0"/>
              <a:t>Jak je zjišťovat?</a:t>
            </a:r>
          </a:p>
          <a:p>
            <a:r>
              <a:rPr lang="cs-CZ" sz="2800" dirty="0"/>
              <a:t>Hrudní pásy, </a:t>
            </a:r>
            <a:r>
              <a:rPr lang="cs-CZ" sz="2800" dirty="0" err="1"/>
              <a:t>sporttester</a:t>
            </a:r>
            <a:r>
              <a:rPr lang="cs-CZ" dirty="0"/>
              <a:t>/</a:t>
            </a:r>
            <a:r>
              <a:rPr lang="cs-CZ" dirty="0" err="1"/>
              <a:t>smartwatch</a:t>
            </a:r>
            <a:r>
              <a:rPr lang="cs-CZ" dirty="0"/>
              <a:t>, tabulky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cs-CZ" dirty="0">
                <a:hlinkClick r:id="rId2"/>
              </a:rPr>
              <a:t>https://metscalculator.com</a:t>
            </a:r>
            <a:endParaRPr lang="cs-CZ" dirty="0"/>
          </a:p>
          <a:p>
            <a:r>
              <a:rPr lang="cs-CZ" dirty="0" err="1"/>
              <a:t>Dvojtě</a:t>
            </a:r>
            <a:r>
              <a:rPr lang="cs-CZ" dirty="0"/>
              <a:t> značená voda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5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0FB419-6C4E-2DB7-70A5-40EB17974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406894"/>
            <a:ext cx="7920000" cy="252000"/>
          </a:xfrm>
        </p:spPr>
        <p:txBody>
          <a:bodyPr/>
          <a:lstStyle/>
          <a:p>
            <a:r>
              <a:rPr lang="cs-CZ" dirty="0"/>
              <a:t>Výpočet celkový energetický výdej (CEV)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1A9BF6-F1E2-350B-3F55-99BDDBBFB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408" y="6406894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9E4B20-9391-D279-F281-2790540E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celkový energetický výdej (CEV)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F66257-5D85-2826-2F66-5A05822E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Využití koeficientů intenzity fyzické aktivity pro výpočet celkového energetického výdeje (CEV), neboli </a:t>
            </a:r>
            <a:r>
              <a:rPr lang="cs-CZ" sz="2400" i="1" dirty="0" err="1">
                <a:solidFill>
                  <a:schemeClr val="tx1"/>
                </a:solidFill>
              </a:rPr>
              <a:t>Total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energy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i="1" dirty="0" err="1">
                <a:solidFill>
                  <a:schemeClr val="tx1"/>
                </a:solidFill>
              </a:rPr>
              <a:t>expanditure</a:t>
            </a:r>
            <a:r>
              <a:rPr lang="cs-CZ" sz="2400" i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(TEE).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F8D818D6-2F00-461F-DD3A-926645C030F4}"/>
              </a:ext>
            </a:extLst>
          </p:cNvPr>
          <p:cNvSpPr txBox="1">
            <a:spLocks/>
          </p:cNvSpPr>
          <p:nvPr/>
        </p:nvSpPr>
        <p:spPr>
          <a:xfrm>
            <a:off x="354408" y="2621562"/>
            <a:ext cx="8352928" cy="309597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kern="0" dirty="0"/>
          </a:p>
        </p:txBody>
      </p:sp>
      <p:pic>
        <p:nvPicPr>
          <p:cNvPr id="7" name="Obrázek 6" descr="Obsah obrázku osoba, vsedě&#10;&#10;Popis se vygeneroval automaticky.">
            <a:extLst>
              <a:ext uri="{FF2B5EF4-FFF2-40B4-BE49-F238E27FC236}">
                <a16:creationId xmlns:a16="http://schemas.microsoft.com/office/drawing/2014/main" id="{7FD90445-CD01-BA02-7BD0-F4A90CBD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141989"/>
            <a:ext cx="3333750" cy="3333750"/>
          </a:xfrm>
          <a:prstGeom prst="rect">
            <a:avLst/>
          </a:prstGeom>
        </p:spPr>
      </p:pic>
      <p:pic>
        <p:nvPicPr>
          <p:cNvPr id="8" name="Obrázek 7" descr="Obsah obrázku osoba, muž, sport, exteriér&#10;&#10;Popis se vygeneroval automaticky.">
            <a:extLst>
              <a:ext uri="{FF2B5EF4-FFF2-40B4-BE49-F238E27FC236}">
                <a16:creationId xmlns:a16="http://schemas.microsoft.com/office/drawing/2014/main" id="{2C161E33-CC5C-8E59-225F-740DE598B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2959941"/>
            <a:ext cx="1516214" cy="3697846"/>
          </a:xfrm>
          <a:prstGeom prst="rect">
            <a:avLst/>
          </a:prstGeom>
        </p:spPr>
      </p:pic>
      <p:sp>
        <p:nvSpPr>
          <p:cNvPr id="9" name="Znak násobení 9">
            <a:extLst>
              <a:ext uri="{FF2B5EF4-FFF2-40B4-BE49-F238E27FC236}">
                <a16:creationId xmlns:a16="http://schemas.microsoft.com/office/drawing/2014/main" id="{4D526B67-4A6E-8264-C801-CEFEBBD7E0D2}"/>
              </a:ext>
            </a:extLst>
          </p:cNvPr>
          <p:cNvSpPr/>
          <p:nvPr/>
        </p:nvSpPr>
        <p:spPr>
          <a:xfrm>
            <a:off x="4194623" y="3842883"/>
            <a:ext cx="1440160" cy="129614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7F0E3A-A8B0-DFBE-2005-A6AF9959D7C3}"/>
              </a:ext>
            </a:extLst>
          </p:cNvPr>
          <p:cNvSpPr txBox="1"/>
          <p:nvPr/>
        </p:nvSpPr>
        <p:spPr>
          <a:xfrm>
            <a:off x="7609308" y="2830720"/>
            <a:ext cx="430921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Pozor na kalkulaci CEV u fyzicky aktivní populace. Hodnocení pomocí koeficientů nemusí být úplně objektivní. Pro sportovce používáme speciální rovnice nebo měřící techniku, která je přesnější.</a:t>
            </a:r>
          </a:p>
        </p:txBody>
      </p:sp>
    </p:spTree>
    <p:extLst>
      <p:ext uri="{BB962C8B-B14F-4D97-AF65-F5344CB8AC3E}">
        <p14:creationId xmlns:p14="http://schemas.microsoft.com/office/powerpoint/2010/main" val="2023279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BCE83B-576E-FC30-5DD3-7E30EB5D3E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409461"/>
            <a:ext cx="7920000" cy="252000"/>
          </a:xfrm>
        </p:spPr>
        <p:txBody>
          <a:bodyPr/>
          <a:lstStyle/>
          <a:p>
            <a:r>
              <a:rPr lang="cs-CZ" dirty="0"/>
              <a:t>Koeficient PAL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CE9080-78C9-EE3A-F082-FCB350EC76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409461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9AFC31-1421-1D87-7435-7D84D406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05" y="725122"/>
            <a:ext cx="10753200" cy="451576"/>
          </a:xfrm>
        </p:spPr>
        <p:txBody>
          <a:bodyPr/>
          <a:lstStyle/>
          <a:p>
            <a:r>
              <a:rPr lang="cs-CZ" dirty="0"/>
              <a:t>Koeficient PAL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C1CBCF3C-AD5E-7F50-BA8D-1EE8323BC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7751" y="-1100221"/>
            <a:ext cx="3970863" cy="9532162"/>
          </a:xfrm>
        </p:spPr>
      </p:pic>
      <p:pic>
        <p:nvPicPr>
          <p:cNvPr id="9" name="Obrázek 8" descr="Obsah obrázku text, číslo, Písmo, křížovky&#10;&#10;Popis byl vytvořen automaticky">
            <a:extLst>
              <a:ext uri="{FF2B5EF4-FFF2-40B4-BE49-F238E27FC236}">
                <a16:creationId xmlns:a16="http://schemas.microsoft.com/office/drawing/2014/main" id="{F5BD5254-066B-A502-A0B2-82DAEBDE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1" y="1316117"/>
            <a:ext cx="9532163" cy="49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31AAA6-01CC-2D3B-3241-6B9F4294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606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2D77F4-9003-7BEB-80AB-7193B7CF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Vypočet CEV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35F9AE-06D0-442D-305C-AECE50EA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456389"/>
            <a:ext cx="10753200" cy="4868999"/>
          </a:xfr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</a:rPr>
              <a:t>Základní 3 možnosti výpočtu CEV (TEE):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b="1" dirty="0">
                <a:solidFill>
                  <a:schemeClr val="tx1"/>
                </a:solidFill>
              </a:rPr>
              <a:t>KEV × PAL				</a:t>
            </a:r>
            <a:r>
              <a:rPr lang="cs-CZ" sz="1800" dirty="0">
                <a:solidFill>
                  <a:schemeClr val="tx1"/>
                </a:solidFill>
              </a:rPr>
              <a:t>Vhodné pro běžnou populaci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	+Jednoduché použití									-Nereflektuje přesně </a:t>
            </a:r>
            <a:r>
              <a:rPr lang="cs-CZ" sz="1800" dirty="0" err="1">
                <a:solidFill>
                  <a:schemeClr val="tx1"/>
                </a:solidFill>
              </a:rPr>
              <a:t>EVpa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	+U běžné populace relativně přesné</a:t>
            </a:r>
          </a:p>
          <a:p>
            <a:pPr marL="0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cs-CZ" sz="1800" b="1" dirty="0">
                <a:solidFill>
                  <a:schemeClr val="tx1"/>
                </a:solidFill>
              </a:rPr>
              <a:t>(KEV × PAL) + </a:t>
            </a:r>
            <a:r>
              <a:rPr lang="cs-CZ" sz="1800" b="1" dirty="0" err="1">
                <a:solidFill>
                  <a:schemeClr val="tx1"/>
                </a:solidFill>
              </a:rPr>
              <a:t>EVpa</a:t>
            </a:r>
            <a:r>
              <a:rPr lang="cs-CZ" sz="1800" b="1" dirty="0">
                <a:solidFill>
                  <a:schemeClr val="tx1"/>
                </a:solidFill>
              </a:rPr>
              <a:t> 		</a:t>
            </a:r>
            <a:r>
              <a:rPr lang="cs-CZ" sz="1800" dirty="0">
                <a:solidFill>
                  <a:schemeClr val="tx1"/>
                </a:solidFill>
              </a:rPr>
              <a:t>Vhodné pro sportovce v délce výkonu 60-90 min/den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GB" sz="1800" b="1" dirty="0">
                <a:solidFill>
                  <a:schemeClr val="tx1"/>
                </a:solidFill>
              </a:rPr>
              <a:t>[</a:t>
            </a:r>
            <a:r>
              <a:rPr lang="cs-CZ" sz="1800" b="1" dirty="0">
                <a:solidFill>
                  <a:schemeClr val="tx1"/>
                </a:solidFill>
              </a:rPr>
              <a:t>((KEV × PAL)/24) × (</a:t>
            </a:r>
            <a:r>
              <a:rPr lang="cs-CZ" sz="1800" b="1" dirty="0" err="1">
                <a:solidFill>
                  <a:schemeClr val="tx1"/>
                </a:solidFill>
              </a:rPr>
              <a:t>t</a:t>
            </a:r>
            <a:r>
              <a:rPr lang="cs-CZ" sz="1800" b="1" baseline="-25000" dirty="0" err="1">
                <a:solidFill>
                  <a:schemeClr val="tx1"/>
                </a:solidFill>
              </a:rPr>
              <a:t>den</a:t>
            </a:r>
            <a:r>
              <a:rPr lang="cs-CZ" sz="1800" b="1" dirty="0">
                <a:solidFill>
                  <a:schemeClr val="tx1"/>
                </a:solidFill>
              </a:rPr>
              <a:t> – </a:t>
            </a:r>
            <a:r>
              <a:rPr lang="cs-CZ" sz="1800" b="1" dirty="0" err="1">
                <a:solidFill>
                  <a:schemeClr val="tx1"/>
                </a:solidFill>
              </a:rPr>
              <a:t>t</a:t>
            </a:r>
            <a:r>
              <a:rPr lang="cs-CZ" sz="1800" b="1" baseline="-25000" dirty="0" err="1">
                <a:solidFill>
                  <a:schemeClr val="tx1"/>
                </a:solidFill>
              </a:rPr>
              <a:t>PA</a:t>
            </a:r>
            <a:r>
              <a:rPr lang="cs-CZ" sz="1800" b="1" dirty="0">
                <a:solidFill>
                  <a:schemeClr val="tx1"/>
                </a:solidFill>
              </a:rPr>
              <a:t>)</a:t>
            </a:r>
            <a:r>
              <a:rPr lang="en-GB" sz="1800" b="1" dirty="0">
                <a:solidFill>
                  <a:schemeClr val="tx1"/>
                </a:solidFill>
              </a:rPr>
              <a:t>]</a:t>
            </a:r>
            <a:r>
              <a:rPr lang="cs-CZ" sz="1800" b="1" dirty="0">
                <a:solidFill>
                  <a:schemeClr val="tx1"/>
                </a:solidFill>
              </a:rPr>
              <a:t> + </a:t>
            </a:r>
            <a:r>
              <a:rPr lang="cs-CZ" sz="1800" b="1" dirty="0" err="1">
                <a:solidFill>
                  <a:schemeClr val="tx1"/>
                </a:solidFill>
              </a:rPr>
              <a:t>Evpa</a:t>
            </a:r>
            <a:r>
              <a:rPr lang="cs-CZ" sz="1800" b="1" dirty="0">
                <a:solidFill>
                  <a:schemeClr val="tx1"/>
                </a:solidFill>
              </a:rPr>
              <a:t> 	</a:t>
            </a:r>
            <a:r>
              <a:rPr lang="cs-CZ" sz="1800" dirty="0">
                <a:solidFill>
                  <a:schemeClr val="tx1"/>
                </a:solidFill>
              </a:rPr>
              <a:t>Vhodné pro sportovce (PA </a:t>
            </a:r>
            <a:r>
              <a:rPr lang="en-GB" sz="1800" dirty="0">
                <a:solidFill>
                  <a:schemeClr val="tx1"/>
                </a:solidFill>
              </a:rPr>
              <a:t>&gt;</a:t>
            </a:r>
            <a:r>
              <a:rPr lang="cs-CZ" sz="1800" dirty="0">
                <a:solidFill>
                  <a:schemeClr val="tx1"/>
                </a:solidFill>
              </a:rPr>
              <a:t>90 min/den)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	+Velmi přesné výsledky								-Náročné na zpracování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	+Výhodné při sestavování nutričních protokolů			-Potřeba </a:t>
            </a:r>
            <a:r>
              <a:rPr lang="cs-CZ" sz="1800" dirty="0" err="1">
                <a:solidFill>
                  <a:schemeClr val="tx1"/>
                </a:solidFill>
              </a:rPr>
              <a:t>sporttesteru</a:t>
            </a: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FD48BC9-53B0-56BF-3E33-1E69014860A1}"/>
              </a:ext>
            </a:extLst>
          </p:cNvPr>
          <p:cNvGrpSpPr/>
          <p:nvPr/>
        </p:nvGrpSpPr>
        <p:grpSpPr>
          <a:xfrm>
            <a:off x="6600056" y="1124744"/>
            <a:ext cx="3906046" cy="3960440"/>
            <a:chOff x="0" y="2652149"/>
            <a:chExt cx="8154193" cy="810809"/>
          </a:xfrm>
        </p:grpSpPr>
        <p:sp>
          <p:nvSpPr>
            <p:cNvPr id="7" name="Obdélník: se zakulacenými rohy 9">
              <a:extLst>
                <a:ext uri="{FF2B5EF4-FFF2-40B4-BE49-F238E27FC236}">
                  <a16:creationId xmlns:a16="http://schemas.microsoft.com/office/drawing/2014/main" id="{825AF576-382C-9F03-0ED0-03169F350D15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8" name="Obdélník: se zakulacenými rohy 4">
              <a:extLst>
                <a:ext uri="{FF2B5EF4-FFF2-40B4-BE49-F238E27FC236}">
                  <a16:creationId xmlns:a16="http://schemas.microsoft.com/office/drawing/2014/main" id="{31176F1E-9762-18A9-3CCE-C0C543C6F622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2E83C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Výpočet č. 2 </a:t>
              </a:r>
              <a:r>
                <a:rPr kumimoji="0" lang="cs-CZ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zahrnuje bazální metabolismus, běžné denní aktivity a energetický výdej v průběhu pohybové </a:t>
              </a:r>
              <a:r>
                <a:rPr kumimoji="0" lang="cs-CZ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aktivity.Bazální</a:t>
              </a:r>
              <a:r>
                <a:rPr kumimoji="0" lang="cs-CZ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potřebu energie organismu během takto krátkých výkonů zanedbáváme. </a:t>
              </a:r>
              <a:r>
                <a:rPr kumimoji="0" lang="cs-CZ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2E83C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Výpočet č. 3 </a:t>
              </a:r>
              <a:r>
                <a:rPr kumimoji="0" lang="cs-CZ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zohledňuje zvlášť bazální metabolismus, běžné denní aktivity pouze v čase mimo pohybovou aktivitu. Energetický výdej během pohybové aktivity je dopočítáván zvlášť, tak abychom nepočítali s bazálním metabolismem dvakrát.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9" name="Přímá spojnice se šipkou 14">
            <a:extLst>
              <a:ext uri="{FF2B5EF4-FFF2-40B4-BE49-F238E27FC236}">
                <a16:creationId xmlns:a16="http://schemas.microsoft.com/office/drawing/2014/main" id="{B00A9082-0B43-42C9-9979-79B429297FCA}"/>
              </a:ext>
            </a:extLst>
          </p:cNvPr>
          <p:cNvCxnSpPr>
            <a:stCxn id="8" idx="1"/>
          </p:cNvCxnSpPr>
          <p:nvPr/>
        </p:nvCxnSpPr>
        <p:spPr>
          <a:xfrm flipH="1">
            <a:off x="2999657" y="3104965"/>
            <a:ext cx="3619359" cy="972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6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Směšovat se na pultu nahoře">
            <a:extLst>
              <a:ext uri="{FF2B5EF4-FFF2-40B4-BE49-F238E27FC236}">
                <a16:creationId xmlns:a16="http://schemas.microsoft.com/office/drawing/2014/main" id="{0379EAB0-6848-B7E4-C79A-D8373F972F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79680" cy="8448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63BE71-EECB-4F46-8337-70E04ECE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528481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Co je </a:t>
            </a:r>
            <a:r>
              <a:rPr lang="en-US" sz="6000" dirty="0" err="1"/>
              <a:t>zdraví</a:t>
            </a:r>
            <a:r>
              <a:rPr lang="en-US" sz="6000" dirty="0"/>
              <a:t>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7FE543C-78B3-E960-4368-50F2C4BF7714}"/>
              </a:ext>
            </a:extLst>
          </p:cNvPr>
          <p:cNvSpPr txBox="1"/>
          <p:nvPr/>
        </p:nvSpPr>
        <p:spPr>
          <a:xfrm>
            <a:off x="1743456" y="3547872"/>
            <a:ext cx="9253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i="1" dirty="0">
                <a:solidFill>
                  <a:srgbClr val="3A3A3A"/>
                </a:solidFill>
                <a:latin typeface="Open Sans" panose="020B0606030504020204" pitchFamily="34" charset="0"/>
              </a:rPr>
              <a:t>„Stav úplné tělesné, duševní a sociální pohody a nejen nepřítomnost nemoci nebo vady.“</a:t>
            </a:r>
            <a:r>
              <a:rPr lang="cs-CZ" sz="2800" dirty="0">
                <a:solidFill>
                  <a:srgbClr val="3A3A3A"/>
                </a:solidFill>
                <a:latin typeface="Open Sans" panose="020B0606030504020204" pitchFamily="34" charset="0"/>
              </a:rPr>
              <a:t> </a:t>
            </a:r>
            <a:endParaRPr lang="cs-CZ" sz="2800" dirty="0"/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75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03C1CD-42D7-D6A3-772B-46529070D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Příklad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42C4BE-2705-D964-6737-507211560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C1925A-D2AF-FD0E-355D-52A7FFC4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4BE1B36-8A40-B35E-CD40-BEFD64F7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Cyklista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Muž, 180 cm, 29 let, 75 kg (FFM 67,5 kg)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Náročný tréninkový den – dvě fáze</a:t>
            </a:r>
          </a:p>
          <a:p>
            <a:pPr lvl="2"/>
            <a:r>
              <a:rPr lang="cs-CZ" sz="1800" dirty="0">
                <a:solidFill>
                  <a:schemeClr val="tx1"/>
                </a:solidFill>
              </a:rPr>
              <a:t>EVpa 1 … 120 min … 1.250 kcal</a:t>
            </a:r>
          </a:p>
          <a:p>
            <a:pPr lvl="2"/>
            <a:r>
              <a:rPr lang="cs-CZ" sz="1800" dirty="0">
                <a:solidFill>
                  <a:schemeClr val="tx1"/>
                </a:solidFill>
              </a:rPr>
              <a:t>EVpa 2 … 60 min … 550 kcal</a:t>
            </a:r>
          </a:p>
          <a:p>
            <a:pPr lvl="2"/>
            <a:endParaRPr lang="cs-CZ" sz="2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Spočítejte KEV (</a:t>
            </a:r>
            <a:r>
              <a:rPr lang="cs-CZ" sz="2000" b="1" dirty="0"/>
              <a:t>KEV = 500 + (22 * FFM)</a:t>
            </a:r>
            <a:endParaRPr lang="cs-CZ" sz="2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Spočítejte CEV pomocí PAL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Spočítejte CEV pomocí PAL (1,3) a EVpa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Spočítejte CEV pomocí PAL (1,3), kalkulujte pro čas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	mimo tréninkovou aktivitu a EV</a:t>
            </a:r>
            <a:r>
              <a:rPr lang="cs-CZ" sz="2000" baseline="-25000" dirty="0">
                <a:solidFill>
                  <a:schemeClr val="tx1"/>
                </a:solidFill>
              </a:rPr>
              <a:t>pa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20956F1-F188-0DE3-04CC-E24201D7682A}"/>
              </a:ext>
            </a:extLst>
          </p:cNvPr>
          <p:cNvSpPr/>
          <p:nvPr/>
        </p:nvSpPr>
        <p:spPr>
          <a:xfrm>
            <a:off x="7315200" y="1171576"/>
            <a:ext cx="4156800" cy="4660424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2712450"/>
              <a:satOff val="-1656"/>
              <a:lumOff val="6471"/>
              <a:alphaOff val="0"/>
            </a:schemeClr>
          </a:fillRef>
          <a:effectRef idx="2">
            <a:schemeClr val="accent2">
              <a:hueOff val="-2712450"/>
              <a:satOff val="-1656"/>
              <a:lumOff val="6471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Obdélník: se zakulacenými rohy 4">
            <a:extLst>
              <a:ext uri="{FF2B5EF4-FFF2-40B4-BE49-F238E27FC236}">
                <a16:creationId xmlns:a16="http://schemas.microsoft.com/office/drawing/2014/main" id="{AB122227-78EF-6E41-6B3C-E4019FCFC224}"/>
              </a:ext>
            </a:extLst>
          </p:cNvPr>
          <p:cNvSpPr txBox="1"/>
          <p:nvPr/>
        </p:nvSpPr>
        <p:spPr>
          <a:xfrm>
            <a:off x="7603873" y="1455135"/>
            <a:ext cx="3868127" cy="41080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1.985 kcal (Cunningham)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CEV</a:t>
            </a:r>
            <a:r>
              <a:rPr kumimoji="0" lang="cs-CZ" sz="1800" b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PAL 2,1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4.168,5 kcal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X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CEV</a:t>
            </a:r>
            <a:r>
              <a:rPr kumimoji="0" lang="cs-CZ" sz="1800" b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PAL 1,3 + EVPA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4.380,5 kcal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X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CEV</a:t>
            </a:r>
            <a:r>
              <a:rPr kumimoji="0" lang="cs-CZ" sz="1800" b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PAL(21 hod) + EVPA</a:t>
            </a: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4.058 kcal</a:t>
            </a: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Výpočet č. 2 pomocí PAL se liší od výpočtu č. 4 s využitím PAL pro běžné denní činnosti mimo trénink a hodnoty pro trénink využívající hodnoty zjištěné analýzou srdeční frekvence.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575DBC-365C-2233-DD2B-F39414163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Samostatná práce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2E61E-A1A0-0D0F-E2BF-7519E4291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5F36C3-2BDC-0E24-85A3-C621D391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Samostatná práce ve skupinách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DC5E44-9AD4-E37B-7236-12D3704D4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969605"/>
          </a:xfrm>
        </p:spPr>
        <p:txBody>
          <a:bodyPr/>
          <a:lstStyle/>
          <a:p>
            <a:r>
              <a:rPr lang="cs-CZ" dirty="0"/>
              <a:t>1. Spočítejte KEV, CEV</a:t>
            </a:r>
          </a:p>
          <a:p>
            <a:r>
              <a:rPr lang="cs-CZ" dirty="0"/>
              <a:t>2. Vyhodnoťte EB</a:t>
            </a:r>
          </a:p>
          <a:p>
            <a:r>
              <a:rPr lang="cs-CZ" dirty="0"/>
              <a:t>3. Prezentujte výsledky CEP (množství energie, makroživin…)</a:t>
            </a:r>
          </a:p>
          <a:p>
            <a:r>
              <a:rPr lang="cs-CZ" dirty="0"/>
              <a:t>4. Základně zhodnoťte kvalitativní a kvantitativní složku jídelníčku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420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2260AC-6624-AEE7-D9F8-9A4D0FF03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5B8ADFC-AB24-0C8D-816B-3F8AEB243E10}"/>
              </a:ext>
            </a:extLst>
          </p:cNvPr>
          <p:cNvSpPr/>
          <p:nvPr/>
        </p:nvSpPr>
        <p:spPr>
          <a:xfrm>
            <a:off x="3449844" y="2225785"/>
            <a:ext cx="2137718" cy="19523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C92E0369-A33B-ABAD-C2AE-D1DA5B8EA42D}"/>
              </a:ext>
            </a:extLst>
          </p:cNvPr>
          <p:cNvSpPr/>
          <p:nvPr/>
        </p:nvSpPr>
        <p:spPr>
          <a:xfrm>
            <a:off x="4343648" y="1296002"/>
            <a:ext cx="2137718" cy="1952368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C55B459-47A3-00BE-98EF-76847953A02F}"/>
              </a:ext>
            </a:extLst>
          </p:cNvPr>
          <p:cNvSpPr/>
          <p:nvPr/>
        </p:nvSpPr>
        <p:spPr>
          <a:xfrm>
            <a:off x="5412507" y="2202809"/>
            <a:ext cx="2137718" cy="1952368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EF31EC-1AC8-F937-6077-403F151C5233}"/>
              </a:ext>
            </a:extLst>
          </p:cNvPr>
          <p:cNvSpPr txBox="1"/>
          <p:nvPr/>
        </p:nvSpPr>
        <p:spPr>
          <a:xfrm>
            <a:off x="3899833" y="3063704"/>
            <a:ext cx="90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8158E66-A895-3FA7-0420-E6EE00CE4864}"/>
              </a:ext>
            </a:extLst>
          </p:cNvPr>
          <p:cNvSpPr txBox="1"/>
          <p:nvPr/>
        </p:nvSpPr>
        <p:spPr>
          <a:xfrm>
            <a:off x="4770727" y="1733811"/>
            <a:ext cx="128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PSYCHO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24F83AB-6F8F-68A5-B284-3BB515F61FC4}"/>
              </a:ext>
            </a:extLst>
          </p:cNvPr>
          <p:cNvSpPr txBox="1"/>
          <p:nvPr/>
        </p:nvSpPr>
        <p:spPr>
          <a:xfrm>
            <a:off x="6199735" y="2936118"/>
            <a:ext cx="135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SOCIO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4EC1351-267C-7C08-6661-802A8FC9C88D}"/>
              </a:ext>
            </a:extLst>
          </p:cNvPr>
          <p:cNvSpPr txBox="1"/>
          <p:nvPr/>
        </p:nvSpPr>
        <p:spPr>
          <a:xfrm>
            <a:off x="4625279" y="4242554"/>
            <a:ext cx="157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SPIRITUÁLNÍ</a:t>
            </a:r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F6E9700-A03D-1147-0ACB-4365ACC7A59D}"/>
              </a:ext>
            </a:extLst>
          </p:cNvPr>
          <p:cNvSpPr/>
          <p:nvPr/>
        </p:nvSpPr>
        <p:spPr>
          <a:xfrm>
            <a:off x="4343648" y="3185185"/>
            <a:ext cx="2137718" cy="195236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94608A-AABF-8935-7005-69B29A32D9E2}"/>
              </a:ext>
            </a:extLst>
          </p:cNvPr>
          <p:cNvSpPr txBox="1"/>
          <p:nvPr/>
        </p:nvSpPr>
        <p:spPr>
          <a:xfrm>
            <a:off x="4995315" y="2956556"/>
            <a:ext cx="119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Zdraví  </a:t>
            </a:r>
          </a:p>
        </p:txBody>
      </p:sp>
    </p:spTree>
    <p:extLst>
      <p:ext uri="{BB962C8B-B14F-4D97-AF65-F5344CB8AC3E}">
        <p14:creationId xmlns:p14="http://schemas.microsoft.com/office/powerpoint/2010/main" val="12077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F6BE0E-18EB-8827-EE09-C75284ACE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84601D-D482-96FC-92C3-8F75044BC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36FA32-8109-CF76-13DA-C6BD2E844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E1D3F2-FB8E-8320-6B6D-2A8BE7D3C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Rasa: </a:t>
            </a:r>
            <a:r>
              <a:rPr lang="cs-CZ" dirty="0"/>
              <a:t>srpkovitá anémie (Afrika), intolerance laktózy (Asie)</a:t>
            </a:r>
          </a:p>
          <a:p>
            <a:r>
              <a:rPr lang="cs-CZ" b="1" dirty="0"/>
              <a:t>Pohlaví: </a:t>
            </a:r>
            <a:r>
              <a:rPr lang="cs-CZ" dirty="0"/>
              <a:t>osteoporóza (ženy), KVO v mladším věku (muži)</a:t>
            </a:r>
          </a:p>
          <a:p>
            <a:r>
              <a:rPr lang="cs-CZ" b="1" dirty="0"/>
              <a:t>Věk: </a:t>
            </a:r>
            <a:r>
              <a:rPr lang="cs-CZ" dirty="0"/>
              <a:t>infekce u kojenců, Alzheimer u seniorů</a:t>
            </a:r>
          </a:p>
          <a:p>
            <a:r>
              <a:rPr lang="cs-CZ" b="1" dirty="0"/>
              <a:t>Genetické predispozice: </a:t>
            </a:r>
            <a:r>
              <a:rPr lang="cs-CZ" dirty="0"/>
              <a:t>mutace BRCA (rakovina prsu), DM2 v rodině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4F46C1A-7B70-3612-F91F-49C68B855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448" y="17050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8C063C-C314-F0D4-2488-AB8ADE4C47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Psychologické faktory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8AC2C0-8017-36BE-7804-B9A6B03C3B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702C32-E0AE-9510-BF4F-348B4B77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Psychologické faktory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EABAD8-5F03-57BC-7C65-4CFE0819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Duševní charakteristiky a předpoklady</a:t>
            </a:r>
            <a:r>
              <a:rPr lang="cs-CZ" dirty="0"/>
              <a:t> – např. temperament, osobnostní rysy.</a:t>
            </a:r>
          </a:p>
          <a:p>
            <a:r>
              <a:rPr lang="cs-CZ" b="1" dirty="0"/>
              <a:t>Míra stresu a jeho zvládání</a:t>
            </a:r>
            <a:r>
              <a:rPr lang="cs-CZ" dirty="0"/>
              <a:t> – stresová odolnost, </a:t>
            </a:r>
            <a:r>
              <a:rPr lang="cs-CZ" dirty="0" err="1"/>
              <a:t>copingové</a:t>
            </a:r>
            <a:r>
              <a:rPr lang="cs-CZ" dirty="0"/>
              <a:t> strategie.</a:t>
            </a:r>
          </a:p>
          <a:p>
            <a:r>
              <a:rPr lang="cs-CZ" b="1" dirty="0"/>
              <a:t>Mentální stanoviska</a:t>
            </a:r>
            <a:r>
              <a:rPr lang="cs-CZ" dirty="0"/>
              <a:t> – optimismus, realismus, pesimismus.</a:t>
            </a:r>
          </a:p>
          <a:p>
            <a:r>
              <a:rPr lang="cs-CZ" b="1" dirty="0"/>
              <a:t>Míra kontroly a soběstačnosti</a:t>
            </a:r>
            <a:r>
              <a:rPr lang="cs-CZ" dirty="0"/>
              <a:t> – pocit, že člověk řídí svůj život (</a:t>
            </a:r>
            <a:r>
              <a:rPr lang="cs-CZ" dirty="0" err="1"/>
              <a:t>internal</a:t>
            </a:r>
            <a:r>
              <a:rPr lang="cs-CZ" dirty="0"/>
              <a:t> vs.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).</a:t>
            </a:r>
          </a:p>
          <a:p>
            <a:r>
              <a:rPr lang="cs-CZ" b="1" dirty="0"/>
              <a:t>Podpora okolí</a:t>
            </a:r>
            <a:r>
              <a:rPr lang="cs-CZ" dirty="0"/>
              <a:t> – i když má sociální rozměr, v psychologické rovině jde o vnímání podpory a její dopad na psychiku.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6C7E20-6181-150D-C18B-FEA588401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Sociální faktory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41A9AC-BB2C-05FB-533B-63E70A7E9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45E13E-E345-1131-882D-166F03F2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faktory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8FC14F-14CD-58AC-1D0C-775586CEA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6930"/>
            <a:ext cx="10753200" cy="563518"/>
          </a:xfrm>
        </p:spPr>
        <p:txBody>
          <a:bodyPr/>
          <a:lstStyle/>
          <a:p>
            <a:r>
              <a:rPr lang="cs-CZ" b="1" dirty="0"/>
              <a:t>Výše příjmu</a:t>
            </a:r>
            <a:r>
              <a:rPr lang="cs-CZ" dirty="0"/>
              <a:t> – ovlivňuje dostupnost kvalitní výživy, bydlení, zdravotní péče.</a:t>
            </a:r>
          </a:p>
          <a:p>
            <a:r>
              <a:rPr lang="cs-CZ" b="1" dirty="0"/>
              <a:t>Stupeň vzdělání</a:t>
            </a:r>
            <a:r>
              <a:rPr lang="cs-CZ" dirty="0"/>
              <a:t> – vyšší vzdělání = lepší zdravotní gramotnost, prevence.</a:t>
            </a:r>
          </a:p>
          <a:p>
            <a:r>
              <a:rPr lang="cs-CZ" b="1" dirty="0"/>
              <a:t>Podpora okolí</a:t>
            </a:r>
            <a:r>
              <a:rPr lang="cs-CZ" dirty="0"/>
              <a:t> – rodina, přátelé, komunita.</a:t>
            </a:r>
          </a:p>
          <a:p>
            <a:r>
              <a:rPr lang="cs-CZ" b="1" dirty="0"/>
              <a:t>Způsob bydlení</a:t>
            </a:r>
            <a:r>
              <a:rPr lang="cs-CZ" dirty="0"/>
              <a:t> – kvalita, přelidněnost, hygienické podmínky.</a:t>
            </a:r>
          </a:p>
          <a:p>
            <a:r>
              <a:rPr lang="cs-CZ" b="1" dirty="0"/>
              <a:t>Stav sousedství</a:t>
            </a:r>
            <a:r>
              <a:rPr lang="cs-CZ" dirty="0"/>
              <a:t> – bezpečnost, sociální soudržnost, prostředí.</a:t>
            </a:r>
          </a:p>
          <a:p>
            <a:r>
              <a:rPr lang="cs-CZ" b="1" dirty="0"/>
              <a:t>Dostupné služby a péče</a:t>
            </a:r>
            <a:r>
              <a:rPr lang="cs-CZ" dirty="0"/>
              <a:t> – zdravotnictví, školství, doprava.</a:t>
            </a:r>
          </a:p>
          <a:p>
            <a:r>
              <a:rPr lang="cs-CZ" b="1" dirty="0"/>
              <a:t>Míra násilí v domovské oblasti</a:t>
            </a:r>
            <a:r>
              <a:rPr lang="cs-CZ" dirty="0"/>
              <a:t> – stres, úzkost, trauma, zvýšené zdravotní riziko.</a:t>
            </a:r>
          </a:p>
        </p:txBody>
      </p:sp>
    </p:spTree>
    <p:extLst>
      <p:ext uri="{BB962C8B-B14F-4D97-AF65-F5344CB8AC3E}">
        <p14:creationId xmlns:p14="http://schemas.microsoft.com/office/powerpoint/2010/main" val="375079201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3" ma:contentTypeDescription="Vytvoří nový dokument" ma:contentTypeScope="" ma:versionID="59df924ff85e56a9d620f22666450dc4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ebc375423d16e97435ac953b71c835e3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BD0C30-98F7-417C-B6F9-70600C98ABF3}">
  <ds:schemaRefs>
    <ds:schemaRef ds:uri="http://schemas.openxmlformats.org/package/2006/metadata/core-properties"/>
    <ds:schemaRef ds:uri="http://purl.org/dc/dcmitype/"/>
    <ds:schemaRef ds:uri="76d5652a-9cd3-465f-98c7-aa8090bd65c7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65867BE-371A-4FE6-B113-625527BE27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CE4AC2-39C5-481B-9081-D7BEF4F4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1631</TotalTime>
  <Words>2349</Words>
  <Application>Microsoft Macintosh PowerPoint</Application>
  <PresentationFormat>Širokoúhlá obrazovka</PresentationFormat>
  <Paragraphs>363</Paragraphs>
  <Slides>51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Arial</vt:lpstr>
      <vt:lpstr>Open Sans</vt:lpstr>
      <vt:lpstr>Roboto</vt:lpstr>
      <vt:lpstr>Tahoma</vt:lpstr>
      <vt:lpstr>Trebuchet MS</vt:lpstr>
      <vt:lpstr>Wingdings</vt:lpstr>
      <vt:lpstr>Prezentace_MU_CZ</vt:lpstr>
      <vt:lpstr>Úvod do výživy</vt:lpstr>
      <vt:lpstr>Organizační informace</vt:lpstr>
      <vt:lpstr>Osnova předmětu</vt:lpstr>
      <vt:lpstr>Tři otázky na začátek</vt:lpstr>
      <vt:lpstr>Co je zdraví?</vt:lpstr>
      <vt:lpstr>Prezentace aplikace PowerPoint</vt:lpstr>
      <vt:lpstr>Biologické faktory</vt:lpstr>
      <vt:lpstr>Psychologické faktory</vt:lpstr>
      <vt:lpstr>Sociální faktory</vt:lpstr>
      <vt:lpstr>Spirituální faktory</vt:lpstr>
      <vt:lpstr>Význam výživy</vt:lpstr>
      <vt:lpstr>Sportovní výživa      vs.  Zdravá výživa</vt:lpstr>
      <vt:lpstr>Anamnéza, hodnocení nutričního stavu a výživová doporučení </vt:lpstr>
      <vt:lpstr>Anamnéza</vt:lpstr>
      <vt:lpstr>Hodnocení výživového stavu</vt:lpstr>
      <vt:lpstr>Antropometrické hodnocení</vt:lpstr>
      <vt:lpstr>Prezentace aplikace PowerPoint</vt:lpstr>
      <vt:lpstr>Bioimpedance</vt:lpstr>
      <vt:lpstr>Prezentace aplikace PowerPoint</vt:lpstr>
      <vt:lpstr>Výživový záznam</vt:lpstr>
      <vt:lpstr>24h recall</vt:lpstr>
      <vt:lpstr>Prospektivní záznam</vt:lpstr>
      <vt:lpstr>Frekvenční dotazník</vt:lpstr>
      <vt:lpstr>Nástroje analýzy výživového záznamu</vt:lpstr>
      <vt:lpstr>Výživová doporučení a cíle výživy</vt:lpstr>
      <vt:lpstr>Prezentace aplikace PowerPoint</vt:lpstr>
      <vt:lpstr>Prezentace aplikace PowerPoint</vt:lpstr>
      <vt:lpstr>Prezentace aplikace PowerPoint</vt:lpstr>
      <vt:lpstr>Prezentace aplikace PowerPoint</vt:lpstr>
      <vt:lpstr>  Samostatná práce: 1. Ve dvojicích udělejte 24h recall a frekvenční dotazník 2. Následně prověďte základní analýzu pomocí nutričního software 3. Srovnejte s obecnými doporučeními (EFSA, DACH, WHO, výživová pyramida…)</vt:lpstr>
      <vt:lpstr>Energetická bilance a metody kalkulace celkového energetického výdeje (příjmu)</vt:lpstr>
      <vt:lpstr>Energetická bilance (EB)</vt:lpstr>
      <vt:lpstr>Energetická bilance</vt:lpstr>
      <vt:lpstr>Negativní energetická bilance</vt:lpstr>
      <vt:lpstr>Pozitivní energetická bilance</vt:lpstr>
      <vt:lpstr>Vyrovnaná energetická bilance</vt:lpstr>
      <vt:lpstr>Která z nich je správně?</vt:lpstr>
      <vt:lpstr>Energie</vt:lpstr>
      <vt:lpstr>Prezentace aplikace PowerPoint</vt:lpstr>
      <vt:lpstr>Prezentace aplikace PowerPoint</vt:lpstr>
      <vt:lpstr>Celkový energetický výdej (CEV)</vt:lpstr>
      <vt:lpstr>Měření BMR/KEV</vt:lpstr>
      <vt:lpstr>Výpočet KEV</vt:lpstr>
      <vt:lpstr>Výpočet KEV</vt:lpstr>
      <vt:lpstr>Výpočet KEV</vt:lpstr>
      <vt:lpstr>Pohybová aktivita</vt:lpstr>
      <vt:lpstr>Výpočet celkový energetický výdej (CEV)</vt:lpstr>
      <vt:lpstr>Koeficient PAL</vt:lpstr>
      <vt:lpstr>Vypočet CEV</vt:lpstr>
      <vt:lpstr>Příklad</vt:lpstr>
      <vt:lpstr>Samostatná práce ve skupinách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Author</dc:creator>
  <cp:lastModifiedBy>Author</cp:lastModifiedBy>
  <cp:revision>4</cp:revision>
  <cp:lastPrinted>1601-01-01T00:00:00Z</cp:lastPrinted>
  <dcterms:created xsi:type="dcterms:W3CDTF">2025-09-25T09:09:08Z</dcterms:created>
  <dcterms:modified xsi:type="dcterms:W3CDTF">2025-09-26T12:20:45Z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