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DB0A6-1837-4B7E-B12F-DAC57FB00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B03062-400C-4DA7-95B3-F499B479A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473494-204E-495C-9D99-40C0EB655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DB85B2-D552-4901-917E-A21D23614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3F1B99-4DF6-49E0-8B79-9EF7E116A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71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2B4C6-7E2B-40B8-8E15-925F11AA2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5BABD3-EA00-4F4A-A520-FE0DC0BB58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449047-56E4-47B3-A812-AE12B08CD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CDD673-552D-47FD-A206-81B2A5245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86140F-954C-453B-866C-409C7F70F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49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E4BA5A0-FDA5-4EAE-BC8D-4950B4FB9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5FE86A-7D2F-4830-BA18-7B8CF821F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3E748C-17A5-41D4-A75D-787C78E0A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8A6DBD-9C29-4CD0-B742-61237050A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59F209-CA38-4E77-A3CF-918A257DD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40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731376-CE03-4029-AD6A-7B23CADB6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D4320A-717A-4514-A478-41BE96316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AB9C3E-30BC-4129-8A0E-91972B9B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A4CB1E-84FF-4E1A-8F8E-DB46ED39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05AA8E-A521-46D9-8E3B-DC306F98E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543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304D7-1CC3-40B5-8EA4-82B14AB13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E96BE5A-9EEF-4A43-9495-91DA765D8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D4C419-06D3-441E-94E4-AA78E2DE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BD8101-F9DF-4533-B09F-2244BB08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3B78C4-F6B5-4B7C-A84C-F178BD532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38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27FAC7-7F34-4D56-ABE4-3BB5B11D6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9C4BE0-8DE0-4E78-AE54-83837AA56C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7AF701-36E6-4F39-90D4-F1363615A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91DF57-4CF2-4EC0-BC1A-947475EA1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5BC679-803F-42FE-86E5-C68ACE420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A59968-C113-4FBE-99FB-8025A0D9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6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BBF13-4DD0-47B3-A267-84A9F9A7F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A345EE1-BC44-4DBD-83C9-346FC82CB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52E9426-462D-4074-8DF2-694888BFA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C0B5EC0-9429-4AF0-868C-1B1CD74BC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72139C9-5E2D-43E7-A486-2958CC6CC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76B4DFD-D729-40EE-B142-FD54C1B4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48232A2-4E2B-4EB5-B72E-48A4B7D60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8A2E0F-5DA1-486C-9327-3D2931685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04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22790-EF99-41D4-A98A-6BDE86170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D1070B6-C681-4F58-8183-8D85834D9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1DD277F-8434-4FA3-A934-FC53FFBBF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8C9863-375E-4273-BB2F-2BE2DE3A5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4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2F1605B-600E-4038-80A8-F7802BC5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15AE4D-73AE-4B13-8236-D907914C0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A8A7916-3A27-4E7C-A9D0-FBDD2CBBF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86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564D5-66EE-4C3A-885A-798F0150D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6FB12D-62F6-454F-AB44-AB14D0B78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7B6EF6E-9F48-4478-BFE0-64B444EB0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46D708-3FB4-4648-9929-105A22DB3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A08AA8-925C-4C90-A812-B8C1626B3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C23935-A660-4704-990C-5E1A107F5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80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2C9B80-CA78-4E63-9689-15012FF96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54C8F33-E618-41A4-B3D7-AC2EF67118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926C032-F195-42B0-B9D7-BC12BE66C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9438F7-321A-41C4-A574-35B8971D7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062C44-6871-43D2-81B2-AD8284931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5435DF-474D-4C06-BFFC-2C4EBF694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07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C65490-7ED0-4F7E-8720-18B32031B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04FEBD4-C260-4CF8-AEDD-41B4E69DA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F74CC2-0B80-423C-9785-78C5D3329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2975-05E3-4D88-A534-6453B5E8BE1D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FEC4EB-A581-432E-9280-D575344A4A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EF1210-3648-42F0-B300-FF742E23C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E526F-3CF4-47D3-A08F-BCB55DB68A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68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os.cz/slovnicek/mnohocetny-myelom-plasmocytom-kahlerova-nemoc/" TargetMode="External"/><Relationship Id="rId13" Type="http://schemas.openxmlformats.org/officeDocument/2006/relationships/hyperlink" Target="https://www.linkos.cz/slovnicek/rakovina-slinivky/" TargetMode="External"/><Relationship Id="rId3" Type="http://schemas.openxmlformats.org/officeDocument/2006/relationships/hyperlink" Target="https://www.linkos.cz/slovnicek/hepatocyty/" TargetMode="External"/><Relationship Id="rId7" Type="http://schemas.openxmlformats.org/officeDocument/2006/relationships/hyperlink" Target="https://www.linkos.cz/slovnicek/adenokarcinom-zlucniku/" TargetMode="External"/><Relationship Id="rId12" Type="http://schemas.openxmlformats.org/officeDocument/2006/relationships/hyperlink" Target="https://www.linkos.cz/slovnicek/git/" TargetMode="External"/><Relationship Id="rId2" Type="http://schemas.openxmlformats.org/officeDocument/2006/relationships/hyperlink" Target="https://www.linkos.cz/slovnicek/nador-prostaty/" TargetMode="External"/><Relationship Id="rId16" Type="http://schemas.openxmlformats.org/officeDocument/2006/relationships/hyperlink" Target="https://www.linkos.cz/slovnicek/karcinom-plic-malobunecny-karcinom-plic-sclc-nemalobunecny-karcinom-plic-nsclc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os.cz/slovnicek/sarkom/" TargetMode="External"/><Relationship Id="rId11" Type="http://schemas.openxmlformats.org/officeDocument/2006/relationships/hyperlink" Target="https://www.linkos.cz/slovnicek/karcinom-prsu-1/" TargetMode="External"/><Relationship Id="rId5" Type="http://schemas.openxmlformats.org/officeDocument/2006/relationships/hyperlink" Target="https://www.linkos.cz/slovnicek/germinalni-nadory/" TargetMode="External"/><Relationship Id="rId15" Type="http://schemas.openxmlformats.org/officeDocument/2006/relationships/hyperlink" Target="https://www.linkos.cz/slovnicek/karcinom-tlusteho-streva-konecniku-rekta-kolorektalni-karcinom/" TargetMode="External"/><Relationship Id="rId10" Type="http://schemas.openxmlformats.org/officeDocument/2006/relationships/hyperlink" Target="https://www.linkos.cz/slovnicek/lymfom-maligni-lymfom/" TargetMode="External"/><Relationship Id="rId4" Type="http://schemas.openxmlformats.org/officeDocument/2006/relationships/hyperlink" Target="https://www.linkos.cz/slovnicek/nador-vajecniku/" TargetMode="External"/><Relationship Id="rId9" Type="http://schemas.openxmlformats.org/officeDocument/2006/relationships/hyperlink" Target="https://www.linkos.cz/slovnicek/leukemie/" TargetMode="External"/><Relationship Id="rId14" Type="http://schemas.openxmlformats.org/officeDocument/2006/relationships/hyperlink" Target="https://www.linkos.cz/slovnicek/gastrektomie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os.cz/slovnicek/wilmsuv-nador-ledviny-nefroblastom/" TargetMode="External"/><Relationship Id="rId13" Type="http://schemas.openxmlformats.org/officeDocument/2006/relationships/hyperlink" Target="https://www.linkos.cz/slovnicek/retinoblastom/" TargetMode="External"/><Relationship Id="rId3" Type="http://schemas.openxmlformats.org/officeDocument/2006/relationships/hyperlink" Target="https://www.linkos.cz/slovnicek/trofoblasticka-trofoblastova-nemoc-mola-choriokarcinom/" TargetMode="External"/><Relationship Id="rId7" Type="http://schemas.openxmlformats.org/officeDocument/2006/relationships/hyperlink" Target="https://www.linkos.cz/slovnicek/germinalni-nadory/" TargetMode="External"/><Relationship Id="rId12" Type="http://schemas.openxmlformats.org/officeDocument/2006/relationships/hyperlink" Target="https://www.linkos.cz/slovnicek/nador-neuroektodermalni-tkane/" TargetMode="External"/><Relationship Id="rId17" Type="http://schemas.openxmlformats.org/officeDocument/2006/relationships/hyperlink" Target="https://www.linkos.cz/slovnicek/nador-prostaty/" TargetMode="External"/><Relationship Id="rId2" Type="http://schemas.openxmlformats.org/officeDocument/2006/relationships/hyperlink" Target="https://www.linkos.cz/slovnicek/hepatocyty/" TargetMode="External"/><Relationship Id="rId16" Type="http://schemas.openxmlformats.org/officeDocument/2006/relationships/hyperlink" Target="https://www.linkos.cz/slovnicek/mnohocetny-myelom-plasmocytom-kahlerova-nemoc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os.cz/slovnicek/stitna-zlaza/" TargetMode="External"/><Relationship Id="rId11" Type="http://schemas.openxmlformats.org/officeDocument/2006/relationships/hyperlink" Target="https://www.linkos.cz/slovnicek/karcinom-prsu-1/" TargetMode="External"/><Relationship Id="rId5" Type="http://schemas.openxmlformats.org/officeDocument/2006/relationships/hyperlink" Target="https://www.linkos.cz/slovnicek/neuroendokrinni-bunka/" TargetMode="External"/><Relationship Id="rId15" Type="http://schemas.openxmlformats.org/officeDocument/2006/relationships/hyperlink" Target="https://www.linkos.cz/slovnicek/karcinom-plic-malobunecny-karcinom-plic-sclc-nemalobunecny-karcinom-plic-nsclc/" TargetMode="External"/><Relationship Id="rId10" Type="http://schemas.openxmlformats.org/officeDocument/2006/relationships/hyperlink" Target="https://www.linkos.cz/slovnicek/hodgkinuv-lymfom/" TargetMode="External"/><Relationship Id="rId4" Type="http://schemas.openxmlformats.org/officeDocument/2006/relationships/hyperlink" Target="https://www.linkos.cz/slovnicek/nador-vajecniku/" TargetMode="External"/><Relationship Id="rId9" Type="http://schemas.openxmlformats.org/officeDocument/2006/relationships/hyperlink" Target="https://www.linkos.cz/slovnicek/leukemie/" TargetMode="External"/><Relationship Id="rId14" Type="http://schemas.openxmlformats.org/officeDocument/2006/relationships/hyperlink" Target="https://www.linkos.cz/slovnicek/melanom-melanoblast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1B672-019E-4FB8-8E54-F2BB57876D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Onkomarkery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41C41C-8BC3-4B64-AB5D-1BB4FC060B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9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269D0-FE7E-46D9-9BFD-75DEDF5DB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</a:t>
            </a:r>
            <a:r>
              <a:rPr lang="cs-CZ" dirty="0" err="1"/>
              <a:t>onkomarkery</a:t>
            </a:r>
            <a:r>
              <a:rPr lang="cs-CZ" dirty="0"/>
              <a:t>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363A8F-FB07-4667-92BE-3712611F1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Nádorové </a:t>
            </a:r>
            <a:r>
              <a:rPr lang="cs-CZ" dirty="0" err="1"/>
              <a:t>markery</a:t>
            </a:r>
            <a:r>
              <a:rPr lang="cs-CZ" dirty="0"/>
              <a:t> jsou skupina látek, které mohou být produkovány nádorovými buňkami a které nejsou přítomny (nebo jen v omezeném množství) v normálních buňkách.  </a:t>
            </a:r>
          </a:p>
          <a:p>
            <a:r>
              <a:rPr lang="cs-CZ" dirty="0"/>
              <a:t>Hladina </a:t>
            </a:r>
            <a:r>
              <a:rPr lang="cs-CZ" dirty="0" err="1"/>
              <a:t>markeru</a:t>
            </a:r>
            <a:r>
              <a:rPr lang="cs-CZ" dirty="0"/>
              <a:t> v krvi nebo moči (vyšetřuje se opakovaně) může být obrazem odpovědi nádoru na léčbu nebo naopak časným příznakem zhoršení onemocnění. </a:t>
            </a:r>
          </a:p>
          <a:p>
            <a:r>
              <a:rPr lang="cs-CZ" dirty="0"/>
              <a:t>Schopnost produkce </a:t>
            </a:r>
            <a:r>
              <a:rPr lang="cs-CZ" dirty="0" err="1"/>
              <a:t>markeru</a:t>
            </a:r>
            <a:r>
              <a:rPr lang="cs-CZ" dirty="0"/>
              <a:t> je u každého nádoru jiná, negativní výsledek vyšetření proto neznamená, že není přítomen nádor. </a:t>
            </a:r>
          </a:p>
          <a:p>
            <a:r>
              <a:rPr lang="cs-CZ" dirty="0"/>
              <a:t>Některé </a:t>
            </a:r>
            <a:r>
              <a:rPr lang="cs-CZ" dirty="0" err="1"/>
              <a:t>markery</a:t>
            </a:r>
            <a:r>
              <a:rPr lang="cs-CZ" dirty="0"/>
              <a:t> však mohou být zvýšeny i při nenádorovém onemocnění. Hlavním účelem vyšetřování </a:t>
            </a:r>
            <a:r>
              <a:rPr lang="cs-CZ" dirty="0" err="1"/>
              <a:t>markerů</a:t>
            </a:r>
            <a:r>
              <a:rPr lang="cs-CZ" dirty="0"/>
              <a:t> je sledování průběhu onemocnění, neslouží k jeho primárnímu odhalení. </a:t>
            </a:r>
          </a:p>
          <a:p>
            <a:r>
              <a:rPr lang="cs-CZ" dirty="0"/>
              <a:t>Hodnota </a:t>
            </a:r>
            <a:r>
              <a:rPr lang="cs-CZ" dirty="0" err="1"/>
              <a:t>markeru</a:t>
            </a:r>
            <a:r>
              <a:rPr lang="cs-CZ" dirty="0"/>
              <a:t> udává jeho koncentraci v séru (popř. i jiných tekutinách), pro každý jednotlivý </a:t>
            </a:r>
            <a:r>
              <a:rPr lang="cs-CZ" dirty="0" err="1"/>
              <a:t>marker</a:t>
            </a:r>
            <a:r>
              <a:rPr lang="cs-CZ" dirty="0"/>
              <a:t> je určeno rozmezí hodnot, které jsou považovány za normální.</a:t>
            </a:r>
          </a:p>
        </p:txBody>
      </p:sp>
    </p:spTree>
    <p:extLst>
      <p:ext uri="{BB962C8B-B14F-4D97-AF65-F5344CB8AC3E}">
        <p14:creationId xmlns:p14="http://schemas.microsoft.com/office/powerpoint/2010/main" val="61124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8083F-1AB9-4FC0-BE29-2432E1DA9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</a:t>
            </a:r>
            <a:r>
              <a:rPr lang="cs-CZ" dirty="0" err="1"/>
              <a:t>onkomarkerů</a:t>
            </a:r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D923AF6-5DAB-4D90-85AA-E00C0C0301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708632"/>
            <a:ext cx="11118172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ACP (kyselá fosfatáza):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kostní metastázy,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karcinom prostaty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AFP (alfa-fetoprotein):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hepatocelulární karcinom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(nádor jater), některé nádory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vaječníků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nebo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5"/>
              </a:rPr>
              <a:t>varlat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ALP (alkalická fosfatáza):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6"/>
              </a:rPr>
              <a:t>sarkomy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karcinom prostaty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nenádorové choroby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7"/>
              </a:rPr>
              <a:t>žlučovodů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B2M (B2MG - beta2-mikroglobulin):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8"/>
              </a:rPr>
              <a:t>mnohočetný myelom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9"/>
              </a:rPr>
              <a:t>chronická lymfatická leukémie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0"/>
              </a:rPr>
              <a:t>lymfomy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 15-3: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1"/>
              </a:rPr>
              <a:t>karcinom prsu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některé nádory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2"/>
              </a:rPr>
              <a:t>zažívacího traktu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 19-9: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karcinom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3"/>
              </a:rPr>
              <a:t>slinivky břišní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4"/>
              </a:rPr>
              <a:t>žaludku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5"/>
              </a:rPr>
              <a:t>střeva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1"/>
              </a:rPr>
              <a:t>prsu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 72-4: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karcinom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4"/>
              </a:rPr>
              <a:t>žaludku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jícnu,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6"/>
              </a:rPr>
              <a:t>plic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vaječníků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CA-125: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karcinom vaječníků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CEA (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karcino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-embryonální antigen):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karcinomy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2"/>
              </a:rPr>
              <a:t>zažívacího traktu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6"/>
              </a:rPr>
              <a:t>plic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1"/>
              </a:rPr>
              <a:t>prsu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vaječníků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623488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4B0638-C63A-4853-BEAB-568EA3F0A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41CF2B3-3429-496A-81CA-E13FFBADD3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570133"/>
            <a:ext cx="1097287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GGT (gama-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glutamyltransferáza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nádorové i nenádorové postižení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jater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HCG (lidský choriový gonadotropin):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choriokarcinom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nebo 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vaječníků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v těhotenství.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HIAA (kyselina 5-hydroxyindoloctová v moči):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5"/>
              </a:rPr>
              <a:t>karcinoid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 produkcí serotoninu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Kalcitonin (hormon):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6"/>
              </a:rPr>
              <a:t>medulární karcinom štítné žlázy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LD (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laktátdehydrogenáza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7"/>
              </a:rPr>
              <a:t>nádory varlat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8"/>
              </a:rPr>
              <a:t>ledviny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9"/>
              </a:rPr>
              <a:t>leukémie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0"/>
              </a:rPr>
              <a:t>Hodgkinův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0"/>
              </a:rPr>
              <a:t> lymfom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MCA (Antigen 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mucinózních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karcinomů):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1"/>
              </a:rPr>
              <a:t>karcinom prsu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NSE (neuron specifická enoláza):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2"/>
              </a:rPr>
              <a:t>neuroblastom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3"/>
              </a:rPr>
              <a:t>retinoblastom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4"/>
              </a:rPr>
              <a:t>melanom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5"/>
              </a:rPr>
              <a:t>malobuněčný karcinom plic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Paraprotein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/ Bence-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Jonesova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bílkovina v moči: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6"/>
              </a:rPr>
              <a:t>mnohočetný myelom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Prolaktin (hormon):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prolaktinom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PSA/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fPSA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tPSA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(Prostatický specifický antigen / volný / celkový):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7"/>
              </a:rPr>
              <a:t>karcinom prostaty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598202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83</Words>
  <Application>Microsoft Office PowerPoint</Application>
  <PresentationFormat>Širokoúhlá obrazovka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Onkomarkery</vt:lpstr>
      <vt:lpstr>Co jsou to onkomarkery ?</vt:lpstr>
      <vt:lpstr>Příklady onkomarkerů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Onkomarkery</dc:title>
  <dc:creator>Iva Tomášková</dc:creator>
  <cp:lastModifiedBy>Iva Tomášková</cp:lastModifiedBy>
  <cp:revision>3</cp:revision>
  <dcterms:created xsi:type="dcterms:W3CDTF">2018-10-08T07:16:17Z</dcterms:created>
  <dcterms:modified xsi:type="dcterms:W3CDTF">2018-10-08T07:19:57Z</dcterms:modified>
</cp:coreProperties>
</file>