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89" r:id="rId2"/>
    <p:sldId id="294" r:id="rId3"/>
    <p:sldId id="295" r:id="rId4"/>
    <p:sldId id="296" r:id="rId5"/>
    <p:sldId id="297" r:id="rId6"/>
    <p:sldId id="290" r:id="rId7"/>
    <p:sldId id="291" r:id="rId8"/>
    <p:sldId id="292" r:id="rId9"/>
    <p:sldId id="298" r:id="rId10"/>
    <p:sldId id="293" r:id="rId11"/>
    <p:sldId id="299" r:id="rId12"/>
    <p:sldId id="300" r:id="rId13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81656" autoAdjust="0"/>
  </p:normalViewPr>
  <p:slideViewPr>
    <p:cSldViewPr>
      <p:cViewPr varScale="1">
        <p:scale>
          <a:sx n="85" d="100"/>
          <a:sy n="85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4797831-31A5-45D0-BB44-B9D36B25F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A094DE9E-349B-4266-99ED-1DB718F405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Abelson</a:t>
            </a:r>
            <a:r>
              <a:rPr lang="cs-CZ" dirty="0" smtClean="0"/>
              <a:t>, R. (1995). </a:t>
            </a:r>
            <a:r>
              <a:rPr lang="cs-CZ" dirty="0" err="1" smtClean="0"/>
              <a:t>Statistics</a:t>
            </a:r>
            <a:r>
              <a:rPr lang="cs-CZ" dirty="0" smtClean="0"/>
              <a:t> as </a:t>
            </a:r>
            <a:r>
              <a:rPr lang="cs-CZ" dirty="0" err="1" smtClean="0"/>
              <a:t>Principled</a:t>
            </a:r>
            <a:r>
              <a:rPr lang="cs-CZ" dirty="0" smtClean="0"/>
              <a:t> Argument.</a:t>
            </a:r>
            <a:r>
              <a:rPr lang="cs-CZ" baseline="0" dirty="0" smtClean="0"/>
              <a:t> LEA. </a:t>
            </a:r>
            <a:r>
              <a:rPr lang="cs-CZ" baseline="0" dirty="0" err="1" smtClean="0"/>
              <a:t>Isbn</a:t>
            </a:r>
            <a:r>
              <a:rPr lang="cs-CZ" baseline="0" dirty="0" smtClean="0"/>
              <a:t> 0-8058-0527-3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94DE9E-349B-4266-99ED-1DB718F405EC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7715A-DD71-4B98-A319-172F3917D298}" type="slidenum">
              <a:rPr lang="cs-CZ"/>
              <a:pPr/>
              <a:t>2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a: efekt nalezen, kde žádný není</a:t>
            </a:r>
          </a:p>
          <a:p>
            <a:r>
              <a:rPr lang="cs-CZ"/>
              <a:t>b: existující efekt za takový neodhalen</a:t>
            </a:r>
          </a:p>
          <a:p>
            <a:r>
              <a:rPr lang="cs-CZ"/>
              <a:t>síla: pravděpodobnost odhalení existujícího efektu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94DE9E-349B-4266-99ED-1DB718F405E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Morgan, </a:t>
            </a:r>
            <a:r>
              <a:rPr lang="cs-CZ" dirty="0" err="1" smtClean="0"/>
              <a:t>Reichert</a:t>
            </a:r>
            <a:r>
              <a:rPr lang="cs-CZ" dirty="0" smtClean="0"/>
              <a:t>, Harrison (2002). </a:t>
            </a:r>
            <a:r>
              <a:rPr lang="en-US" dirty="0" smtClean="0"/>
              <a:t>From Numbers to Words</a:t>
            </a:r>
            <a:r>
              <a:rPr lang="cs-CZ" baseline="0" dirty="0" smtClean="0"/>
              <a:t> - </a:t>
            </a:r>
            <a:r>
              <a:rPr lang="en-US" dirty="0" smtClean="0"/>
              <a:t>Reporting Statistical Results for the Social Sciences</a:t>
            </a:r>
            <a:r>
              <a:rPr lang="cs-CZ" dirty="0" smtClean="0"/>
              <a:t>.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Allyn</a:t>
            </a:r>
            <a:r>
              <a:rPr lang="cs-CZ" baseline="0" dirty="0" smtClean="0"/>
              <a:t> &amp; </a:t>
            </a:r>
            <a:r>
              <a:rPr lang="cs-CZ" baseline="0" dirty="0" err="1" smtClean="0"/>
              <a:t>Bacon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94DE9E-349B-4266-99ED-1DB718F405E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Automobile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Association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Foundation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for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Traftic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Safety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(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Stutts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et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aj. 2) 1)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was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widely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puhlicizcd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hecause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found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only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I </a:t>
            </a:r>
            <a:r>
              <a:rPr lang="cs-CZ" sz="1200" i="1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.5%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drivers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in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accidents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reported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Ihatthey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were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using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acell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whereas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for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eXamp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]e, 10.9%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reported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were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distracted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by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another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occupant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in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cat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 Many media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reports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concluded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thai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mcant</a:t>
            </a:r>
            <a:r>
              <a:rPr lang="cs-CZ" sz="1200" b="1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taÍking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on a cell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was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much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Jcss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likely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to </a:t>
            </a:r>
            <a:r>
              <a:rPr lang="cs-CZ" sz="1200" b="1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cause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accident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other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disractions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like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talking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with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sorneone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In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car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attending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to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radio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/>
            </a:r>
            <a:b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</a:b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But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notice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confusiiig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two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conditional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prohahilities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 ‘I‘he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rcported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proportion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accidents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i="1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.015 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(I </a:t>
            </a:r>
            <a:r>
              <a:rPr lang="cs-CZ" sz="1200" i="1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.5%)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for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which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driver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was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using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 cell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estirnate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probab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ility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 driver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was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using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 cell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, </a:t>
            </a:r>
            <a:r>
              <a:rPr lang="cs-CZ" sz="1200" i="1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given</a:t>
            </a:r>
            <a:r>
              <a:rPr lang="cs-CZ" sz="1200" i="1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he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she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had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accident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probability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interest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inverse—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probability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 driver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will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have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accident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given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he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she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using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 cell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probability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cannot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be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fnund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from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reported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data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because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depends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on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prevalence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cell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use.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Bui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Is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alrnostcertainly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truc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that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many more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drivers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are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talking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with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other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occupants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ol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car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than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alking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on a cell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phone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aI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any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given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time</a:t>
            </a: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>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/>
            </a:r>
            <a:b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</a:br>
            <a: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  <a:t/>
            </a:r>
            <a:br>
              <a:rPr lang="cs-CZ" sz="1200" kern="1200" dirty="0" smtClean="0">
                <a:solidFill>
                  <a:schemeClr val="tx1"/>
                </a:solidFill>
                <a:latin typeface="Segoe UI" pitchFamily="34" charset="0"/>
                <a:ea typeface="+mn-ea"/>
                <a:cs typeface="+mn-cs"/>
              </a:rPr>
            </a:b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94DE9E-349B-4266-99ED-1DB718F405E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err="1" smtClean="0">
                <a:latin typeface="Segoe UI" pitchFamily="34" charset="0"/>
              </a:rPr>
              <a:t>But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notice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this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confusiiig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two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conditional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prohahilities</a:t>
            </a:r>
            <a:r>
              <a:rPr lang="cs-CZ" sz="1200" kern="1200" dirty="0" smtClean="0">
                <a:latin typeface="Segoe UI" pitchFamily="34" charset="0"/>
              </a:rPr>
              <a:t>. ‘I‘he </a:t>
            </a:r>
            <a:r>
              <a:rPr lang="cs-CZ" sz="1200" kern="1200" dirty="0" err="1" smtClean="0">
                <a:latin typeface="Segoe UI" pitchFamily="34" charset="0"/>
              </a:rPr>
              <a:t>rcported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proportion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ot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accidents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of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i="1" kern="1200" dirty="0" smtClean="0">
                <a:latin typeface="Segoe UI" pitchFamily="34" charset="0"/>
              </a:rPr>
              <a:t>.015 </a:t>
            </a:r>
            <a:r>
              <a:rPr lang="cs-CZ" sz="1200" kern="1200" dirty="0" smtClean="0">
                <a:latin typeface="Segoe UI" pitchFamily="34" charset="0"/>
              </a:rPr>
              <a:t>(I </a:t>
            </a:r>
            <a:r>
              <a:rPr lang="cs-CZ" sz="1200" i="1" kern="1200" dirty="0" smtClean="0">
                <a:latin typeface="Segoe UI" pitchFamily="34" charset="0"/>
              </a:rPr>
              <a:t>.5%) </a:t>
            </a:r>
            <a:r>
              <a:rPr lang="cs-CZ" sz="1200" kern="1200" dirty="0" err="1" smtClean="0">
                <a:latin typeface="Segoe UI" pitchFamily="34" charset="0"/>
              </a:rPr>
              <a:t>for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which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driver </a:t>
            </a:r>
            <a:r>
              <a:rPr lang="cs-CZ" sz="1200" kern="1200" dirty="0" err="1" smtClean="0">
                <a:latin typeface="Segoe UI" pitchFamily="34" charset="0"/>
              </a:rPr>
              <a:t>was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using</a:t>
            </a:r>
            <a:r>
              <a:rPr lang="cs-CZ" sz="1200" kern="1200" dirty="0" smtClean="0">
                <a:latin typeface="Segoe UI" pitchFamily="34" charset="0"/>
              </a:rPr>
              <a:t> a cell </a:t>
            </a:r>
            <a:r>
              <a:rPr lang="cs-CZ" sz="1200" kern="1200" dirty="0" err="1" smtClean="0">
                <a:latin typeface="Segoe UI" pitchFamily="34" charset="0"/>
              </a:rPr>
              <a:t>phone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estirnate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of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probab</a:t>
            </a:r>
            <a:r>
              <a:rPr lang="cs-CZ" sz="1200" kern="1200" dirty="0" smtClean="0">
                <a:latin typeface="Segoe UI" pitchFamily="34" charset="0"/>
              </a:rPr>
              <a:t> ility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a driver </a:t>
            </a:r>
            <a:r>
              <a:rPr lang="cs-CZ" sz="1200" kern="1200" dirty="0" err="1" smtClean="0">
                <a:latin typeface="Segoe UI" pitchFamily="34" charset="0"/>
              </a:rPr>
              <a:t>was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using</a:t>
            </a:r>
            <a:r>
              <a:rPr lang="cs-CZ" sz="1200" kern="1200" dirty="0" smtClean="0">
                <a:latin typeface="Segoe UI" pitchFamily="34" charset="0"/>
              </a:rPr>
              <a:t> a cell </a:t>
            </a:r>
            <a:r>
              <a:rPr lang="cs-CZ" sz="1200" kern="1200" dirty="0" err="1" smtClean="0">
                <a:latin typeface="Segoe UI" pitchFamily="34" charset="0"/>
              </a:rPr>
              <a:t>phone</a:t>
            </a:r>
            <a:r>
              <a:rPr lang="cs-CZ" sz="1200" kern="1200" dirty="0" smtClean="0">
                <a:latin typeface="Segoe UI" pitchFamily="34" charset="0"/>
              </a:rPr>
              <a:t>, </a:t>
            </a:r>
            <a:r>
              <a:rPr lang="cs-CZ" sz="1200" i="1" kern="1200" dirty="0" err="1" smtClean="0">
                <a:latin typeface="Segoe UI" pitchFamily="34" charset="0"/>
              </a:rPr>
              <a:t>given</a:t>
            </a:r>
            <a:r>
              <a:rPr lang="cs-CZ" sz="1200" i="1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he </a:t>
            </a:r>
            <a:r>
              <a:rPr lang="cs-CZ" sz="1200" kern="1200" dirty="0" err="1" smtClean="0">
                <a:latin typeface="Segoe UI" pitchFamily="34" charset="0"/>
              </a:rPr>
              <a:t>or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she</a:t>
            </a:r>
            <a:r>
              <a:rPr lang="cs-CZ" sz="1200" kern="1200" dirty="0" smtClean="0">
                <a:latin typeface="Segoe UI" pitchFamily="34" charset="0"/>
              </a:rPr>
              <a:t> had </a:t>
            </a:r>
            <a:r>
              <a:rPr lang="cs-CZ" sz="1200" kern="1200" dirty="0" err="1" smtClean="0">
                <a:latin typeface="Segoe UI" pitchFamily="34" charset="0"/>
              </a:rPr>
              <a:t>an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accident</a:t>
            </a:r>
            <a:r>
              <a:rPr lang="cs-CZ" sz="1200" kern="1200" dirty="0" smtClean="0">
                <a:latin typeface="Segoe UI" pitchFamily="34" charset="0"/>
              </a:rPr>
              <a:t>.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probability </a:t>
            </a:r>
            <a:r>
              <a:rPr lang="cs-CZ" sz="1200" kern="1200" dirty="0" err="1" smtClean="0">
                <a:latin typeface="Segoe UI" pitchFamily="34" charset="0"/>
              </a:rPr>
              <a:t>of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interest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inverse—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probability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a driver </a:t>
            </a:r>
            <a:r>
              <a:rPr lang="cs-CZ" sz="1200" kern="1200" dirty="0" err="1" smtClean="0">
                <a:latin typeface="Segoe UI" pitchFamily="34" charset="0"/>
              </a:rPr>
              <a:t>will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have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accident</a:t>
            </a:r>
            <a:r>
              <a:rPr lang="cs-CZ" sz="1200" kern="1200" dirty="0" smtClean="0">
                <a:latin typeface="Segoe UI" pitchFamily="34" charset="0"/>
              </a:rPr>
              <a:t>, </a:t>
            </a:r>
            <a:r>
              <a:rPr lang="cs-CZ" sz="1200" kern="1200" dirty="0" err="1" smtClean="0">
                <a:latin typeface="Segoe UI" pitchFamily="34" charset="0"/>
              </a:rPr>
              <a:t>given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he </a:t>
            </a:r>
            <a:r>
              <a:rPr lang="cs-CZ" sz="1200" kern="1200" dirty="0" err="1" smtClean="0">
                <a:latin typeface="Segoe UI" pitchFamily="34" charset="0"/>
              </a:rPr>
              <a:t>or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she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using</a:t>
            </a:r>
            <a:r>
              <a:rPr lang="cs-CZ" sz="1200" kern="1200" dirty="0" smtClean="0">
                <a:latin typeface="Segoe UI" pitchFamily="34" charset="0"/>
              </a:rPr>
              <a:t> a cell </a:t>
            </a:r>
            <a:r>
              <a:rPr lang="cs-CZ" sz="1200" kern="1200" dirty="0" err="1" smtClean="0">
                <a:latin typeface="Segoe UI" pitchFamily="34" charset="0"/>
              </a:rPr>
              <a:t>phone</a:t>
            </a:r>
            <a:r>
              <a:rPr lang="cs-CZ" sz="1200" kern="1200" dirty="0" smtClean="0">
                <a:latin typeface="Segoe UI" pitchFamily="34" charset="0"/>
              </a:rPr>
              <a:t>.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probability </a:t>
            </a:r>
            <a:r>
              <a:rPr lang="cs-CZ" sz="1200" kern="1200" dirty="0" err="1" smtClean="0">
                <a:latin typeface="Segoe UI" pitchFamily="34" charset="0"/>
              </a:rPr>
              <a:t>cannot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be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fnund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from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reported</a:t>
            </a:r>
            <a:r>
              <a:rPr lang="cs-CZ" sz="1200" kern="1200" dirty="0" smtClean="0">
                <a:latin typeface="Segoe UI" pitchFamily="34" charset="0"/>
              </a:rPr>
              <a:t> data </a:t>
            </a:r>
            <a:r>
              <a:rPr lang="cs-CZ" sz="1200" kern="1200" dirty="0" err="1" smtClean="0">
                <a:latin typeface="Segoe UI" pitchFamily="34" charset="0"/>
              </a:rPr>
              <a:t>because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depends</a:t>
            </a:r>
            <a:r>
              <a:rPr lang="cs-CZ" sz="1200" kern="1200" dirty="0" smtClean="0">
                <a:latin typeface="Segoe UI" pitchFamily="34" charset="0"/>
              </a:rPr>
              <a:t> on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prevalence </a:t>
            </a:r>
            <a:r>
              <a:rPr lang="cs-CZ" sz="1200" kern="1200" dirty="0" err="1" smtClean="0">
                <a:latin typeface="Segoe UI" pitchFamily="34" charset="0"/>
              </a:rPr>
              <a:t>of</a:t>
            </a:r>
            <a:r>
              <a:rPr lang="cs-CZ" sz="1200" kern="1200" dirty="0" smtClean="0">
                <a:latin typeface="Segoe UI" pitchFamily="34" charset="0"/>
              </a:rPr>
              <a:t> cell </a:t>
            </a:r>
            <a:r>
              <a:rPr lang="cs-CZ" sz="1200" kern="1200" dirty="0" err="1" smtClean="0">
                <a:latin typeface="Segoe UI" pitchFamily="34" charset="0"/>
              </a:rPr>
              <a:t>phone</a:t>
            </a:r>
            <a:r>
              <a:rPr lang="cs-CZ" sz="1200" kern="1200" dirty="0" smtClean="0">
                <a:latin typeface="Segoe UI" pitchFamily="34" charset="0"/>
              </a:rPr>
              <a:t> use. </a:t>
            </a:r>
            <a:r>
              <a:rPr lang="cs-CZ" sz="1200" kern="1200" dirty="0" err="1" smtClean="0">
                <a:latin typeface="Segoe UI" pitchFamily="34" charset="0"/>
              </a:rPr>
              <a:t>Bui</a:t>
            </a:r>
            <a:r>
              <a:rPr lang="cs-CZ" sz="1200" kern="1200" dirty="0" smtClean="0">
                <a:latin typeface="Segoe UI" pitchFamily="34" charset="0"/>
              </a:rPr>
              <a:t>. </a:t>
            </a:r>
            <a:r>
              <a:rPr lang="cs-CZ" sz="1200" kern="1200" dirty="0" err="1" smtClean="0">
                <a:latin typeface="Segoe UI" pitchFamily="34" charset="0"/>
              </a:rPr>
              <a:t>it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Is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alrnostcertainly</a:t>
            </a:r>
            <a:r>
              <a:rPr lang="cs-CZ" sz="1200" kern="1200" dirty="0" smtClean="0">
                <a:latin typeface="Segoe UI" pitchFamily="34" charset="0"/>
              </a:rPr>
              <a:t> truc </a:t>
            </a:r>
            <a:r>
              <a:rPr lang="cs-CZ" sz="1200" kern="1200" dirty="0" err="1" smtClean="0">
                <a:latin typeface="Segoe UI" pitchFamily="34" charset="0"/>
              </a:rPr>
              <a:t>that</a:t>
            </a:r>
            <a:r>
              <a:rPr lang="cs-CZ" sz="1200" kern="1200" dirty="0" smtClean="0">
                <a:latin typeface="Segoe UI" pitchFamily="34" charset="0"/>
              </a:rPr>
              <a:t> many more </a:t>
            </a:r>
            <a:r>
              <a:rPr lang="cs-CZ" sz="1200" kern="1200" dirty="0" err="1" smtClean="0">
                <a:latin typeface="Segoe UI" pitchFamily="34" charset="0"/>
              </a:rPr>
              <a:t>drivers</a:t>
            </a:r>
            <a:r>
              <a:rPr lang="cs-CZ" sz="1200" kern="1200" dirty="0" smtClean="0">
                <a:latin typeface="Segoe UI" pitchFamily="34" charset="0"/>
              </a:rPr>
              <a:t> are </a:t>
            </a:r>
            <a:r>
              <a:rPr lang="cs-CZ" sz="1200" kern="1200" dirty="0" err="1" smtClean="0">
                <a:latin typeface="Segoe UI" pitchFamily="34" charset="0"/>
              </a:rPr>
              <a:t>talking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with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other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occupants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ol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the</a:t>
            </a:r>
            <a:r>
              <a:rPr lang="cs-CZ" sz="1200" kern="1200" dirty="0" smtClean="0">
                <a:latin typeface="Segoe UI" pitchFamily="34" charset="0"/>
              </a:rPr>
              <a:t> car </a:t>
            </a:r>
            <a:r>
              <a:rPr lang="cs-CZ" sz="1200" kern="1200" dirty="0" err="1" smtClean="0">
                <a:latin typeface="Segoe UI" pitchFamily="34" charset="0"/>
              </a:rPr>
              <a:t>than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alking</a:t>
            </a:r>
            <a:r>
              <a:rPr lang="cs-CZ" sz="1200" kern="1200" dirty="0" smtClean="0">
                <a:latin typeface="Segoe UI" pitchFamily="34" charset="0"/>
              </a:rPr>
              <a:t> on a cell </a:t>
            </a:r>
            <a:r>
              <a:rPr lang="cs-CZ" sz="1200" kern="1200" dirty="0" err="1" smtClean="0">
                <a:latin typeface="Segoe UI" pitchFamily="34" charset="0"/>
              </a:rPr>
              <a:t>phone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aI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any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given</a:t>
            </a:r>
            <a:r>
              <a:rPr lang="cs-CZ" sz="1200" kern="1200" dirty="0" smtClean="0">
                <a:latin typeface="Segoe UI" pitchFamily="34" charset="0"/>
              </a:rPr>
              <a:t> </a:t>
            </a:r>
            <a:r>
              <a:rPr lang="cs-CZ" sz="1200" kern="1200" dirty="0" err="1" smtClean="0">
                <a:latin typeface="Segoe UI" pitchFamily="34" charset="0"/>
              </a:rPr>
              <a:t>time</a:t>
            </a:r>
            <a:r>
              <a:rPr lang="cs-CZ" sz="1200" kern="1200" dirty="0" smtClean="0">
                <a:latin typeface="Segoe UI" pitchFamily="34" charset="0"/>
              </a:rPr>
              <a:t>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94DE9E-349B-4266-99ED-1DB718F405E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47C838-822A-4792-A125-D1A4E0FE5B3A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pořadí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AB8B-AA26-492C-A57A-AB90F670E9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0707B-949F-4D6A-9665-015151A14A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99C24-2374-4C7C-A526-C8C9B96CB7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8E383-F573-4C4C-80CC-A91DAECC1B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15225-0EC9-4D48-A3B9-637998C2CD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4DB57-7D8F-434A-9FA9-C2870C57A9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3F85-C4C2-4D69-952F-4D2BED7EE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D2E1C-3FD7-43AA-BC62-C6256BCEE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03C97-1FD1-449B-AC7D-DB5D0DAA20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84856-5B27-498F-B3F3-92732A3AF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B3751-6EE1-4B67-BCE5-31E4246E38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4FD4-F657-43E1-A14D-60DA33A8FE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99FE2-E28D-461C-9275-47E757EED7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C380ECB-4864-486D-A9EB-EBAACC49B8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.uni-duesseldorf.de/aap/projects/gpowe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ssresearch.com/toolkit/spcalc/power.asp" TargetMode="External"/><Relationship Id="rId4" Type="http://schemas.openxmlformats.org/officeDocument/2006/relationships/hyperlink" Target="http://www.stat.uiowa.edu/~rlenth/Power/index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PSY117/454</a:t>
            </a:r>
            <a:br>
              <a:rPr lang="cs-CZ" sz="2400" dirty="0" smtClean="0"/>
            </a:br>
            <a:r>
              <a:rPr lang="cs-CZ" sz="2400" dirty="0" smtClean="0"/>
              <a:t>Statistická analýza dat v psychologii</a:t>
            </a:r>
            <a:br>
              <a:rPr lang="cs-CZ" sz="2400" dirty="0" smtClean="0"/>
            </a:br>
            <a:r>
              <a:rPr lang="cs-CZ" sz="2400" b="1" dirty="0" smtClean="0"/>
              <a:t>Přednáška 13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dirty="0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dirty="0" smtClean="0">
                <a:solidFill>
                  <a:schemeClr val="accent2"/>
                </a:solidFill>
              </a:rPr>
              <a:t>Smysluplné užití statistiky</a:t>
            </a:r>
          </a:p>
          <a:p>
            <a:pPr eaLnBrk="1" hangingPunct="1"/>
            <a:endParaRPr 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000" dirty="0" smtClean="0"/>
              <a:t>VIII. Thou </a:t>
            </a:r>
            <a:r>
              <a:rPr lang="en-US" sz="2000" dirty="0" err="1" smtClean="0"/>
              <a:t>shalt</a:t>
            </a:r>
            <a:r>
              <a:rPr lang="en-US" sz="2000" dirty="0" smtClean="0"/>
              <a:t> not worship the 0.05 significance level. </a:t>
            </a:r>
          </a:p>
          <a:p>
            <a:pPr eaLnBrk="1" hangingPunct="1"/>
            <a:r>
              <a:rPr lang="en-US" sz="1000" i="1" dirty="0" smtClean="0"/>
              <a:t>Michael </a:t>
            </a:r>
            <a:r>
              <a:rPr lang="cs-CZ" sz="1000" i="1" dirty="0" smtClean="0"/>
              <a:t> </a:t>
            </a:r>
            <a:r>
              <a:rPr lang="en-US" sz="1000" i="1" dirty="0" smtClean="0"/>
              <a:t>Driscoll</a:t>
            </a:r>
            <a:r>
              <a:rPr lang="cs-CZ" sz="1000" i="1" dirty="0" smtClean="0"/>
              <a:t>,, </a:t>
            </a:r>
            <a:r>
              <a:rPr lang="en-US" sz="1000" i="1" dirty="0" smtClean="0"/>
              <a:t>The American Mathematical Monthly</a:t>
            </a:r>
            <a:r>
              <a:rPr lang="cs-CZ" sz="1000" i="1" dirty="0" smtClean="0"/>
              <a:t>, </a:t>
            </a:r>
            <a:r>
              <a:rPr lang="en-US" sz="1000" i="1" dirty="0" smtClean="0"/>
              <a:t>The Ten Commandments of Statistical Inference</a:t>
            </a:r>
            <a:r>
              <a:rPr lang="cs-CZ" sz="1000" i="1" dirty="0" smtClean="0"/>
              <a:t>,  </a:t>
            </a:r>
            <a:r>
              <a:rPr lang="en-US" sz="1000" i="1" dirty="0" smtClean="0"/>
              <a:t>Volume 84, Number 8, 1977 (p. 628) </a:t>
            </a:r>
            <a:endParaRPr lang="cs-CZ" sz="1000" i="1" dirty="0" smtClean="0"/>
          </a:p>
          <a:p>
            <a:pPr eaLnBrk="1" hangingPunct="1"/>
            <a:endParaRPr lang="cs-CZ" sz="20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M.A.G.I.C.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66" cy="4267200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V čem se obecně liší dobrý statistický argument od špatného?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400" b="1" dirty="0" smtClean="0"/>
              <a:t>MAGNITUDE</a:t>
            </a:r>
            <a:r>
              <a:rPr lang="cs-CZ" sz="2400" dirty="0" smtClean="0"/>
              <a:t> – velikost účinku</a:t>
            </a:r>
          </a:p>
          <a:p>
            <a:pPr>
              <a:buNone/>
            </a:pPr>
            <a:r>
              <a:rPr lang="cs-CZ" sz="2400" b="1" dirty="0" smtClean="0"/>
              <a:t>ARTICULATION</a:t>
            </a:r>
            <a:r>
              <a:rPr lang="cs-CZ" sz="2400" dirty="0" smtClean="0"/>
              <a:t> – konkrétnost, jistota: </a:t>
            </a:r>
            <a:r>
              <a:rPr lang="cs-CZ" sz="2400" i="1" dirty="0" smtClean="0"/>
              <a:t>t</a:t>
            </a:r>
            <a:r>
              <a:rPr lang="cs-CZ" sz="2400" dirty="0" smtClean="0"/>
              <a:t>-test vs. ANOVA, </a:t>
            </a:r>
            <a:r>
              <a:rPr lang="cs-CZ" sz="2400" i="1" dirty="0" smtClean="0">
                <a:latin typeface="Symbol" pitchFamily="18" charset="2"/>
              </a:rPr>
              <a:t>c</a:t>
            </a:r>
            <a:r>
              <a:rPr lang="cs-CZ" sz="2400" baseline="30000" dirty="0" smtClean="0"/>
              <a:t>2</a:t>
            </a:r>
          </a:p>
          <a:p>
            <a:pPr>
              <a:buNone/>
            </a:pPr>
            <a:r>
              <a:rPr lang="cs-CZ" sz="2400" b="1" dirty="0" smtClean="0"/>
              <a:t>GENERALITY</a:t>
            </a:r>
            <a:r>
              <a:rPr lang="cs-CZ" sz="2400" dirty="0" smtClean="0"/>
              <a:t> – aplikovatelnost na co nejširší třídu jevů</a:t>
            </a:r>
          </a:p>
          <a:p>
            <a:pPr>
              <a:buNone/>
            </a:pPr>
            <a:r>
              <a:rPr lang="cs-CZ" sz="2400" b="1" dirty="0" smtClean="0"/>
              <a:t>INTERESTINGNESS</a:t>
            </a:r>
            <a:r>
              <a:rPr lang="cs-CZ" sz="2400" dirty="0" smtClean="0"/>
              <a:t> – pro odborníka překvapivý výsledek?</a:t>
            </a:r>
          </a:p>
          <a:p>
            <a:pPr>
              <a:buNone/>
            </a:pPr>
            <a:r>
              <a:rPr lang="cs-CZ" sz="2400" b="1" dirty="0" smtClean="0"/>
              <a:t>CREDIBILITY </a:t>
            </a:r>
            <a:r>
              <a:rPr lang="cs-CZ" sz="2400" dirty="0" smtClean="0"/>
              <a:t>– věrohodnost: čím je výsledek překvapivější, tím lépe musí být doložen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000" dirty="0" smtClean="0"/>
              <a:t>To jsou aspekty, které se ve výzkumné zprávě snažíme zdůraznit (a při provádějí výzkumu v rámci možností zajistit) </a:t>
            </a:r>
          </a:p>
          <a:p>
            <a:pPr algn="r">
              <a:buNone/>
            </a:pPr>
            <a:endParaRPr lang="cs-CZ" sz="1200" dirty="0" smtClean="0"/>
          </a:p>
          <a:p>
            <a:pPr algn="r">
              <a:buNone/>
            </a:pPr>
            <a:r>
              <a:rPr lang="cs-CZ" sz="1200" b="1" dirty="0" err="1" smtClean="0"/>
              <a:t>Abelson</a:t>
            </a:r>
            <a:r>
              <a:rPr lang="cs-CZ" sz="1200" dirty="0" smtClean="0"/>
              <a:t>, R. P. (1995). </a:t>
            </a:r>
            <a:r>
              <a:rPr lang="cs-CZ" sz="1200" i="1" dirty="0" err="1" smtClean="0"/>
              <a:t>Statistics</a:t>
            </a:r>
            <a:r>
              <a:rPr lang="cs-CZ" sz="1200" i="1" dirty="0" smtClean="0"/>
              <a:t> As </a:t>
            </a:r>
            <a:r>
              <a:rPr lang="cs-CZ" sz="1200" i="1" dirty="0" err="1" smtClean="0"/>
              <a:t>Principled</a:t>
            </a:r>
            <a:r>
              <a:rPr lang="cs-CZ" sz="1200" i="1" dirty="0" smtClean="0"/>
              <a:t> Argument.</a:t>
            </a:r>
            <a:r>
              <a:rPr lang="cs-CZ" sz="1200" dirty="0" smtClean="0"/>
              <a:t> </a:t>
            </a:r>
            <a:r>
              <a:rPr lang="cs-CZ" sz="1200" dirty="0" err="1" smtClean="0"/>
              <a:t>Lawrence</a:t>
            </a:r>
            <a:r>
              <a:rPr lang="cs-CZ" sz="1200" dirty="0" smtClean="0"/>
              <a:t> </a:t>
            </a:r>
            <a:r>
              <a:rPr lang="cs-CZ" sz="1200" dirty="0" err="1" smtClean="0"/>
              <a:t>Erlbaum</a:t>
            </a:r>
            <a:r>
              <a:rPr lang="cs-CZ" sz="1200" dirty="0" smtClean="0"/>
              <a:t>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Výzkumně-kriticky orientovaná Áčka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dirty="0" smtClean="0"/>
              <a:t>PSY117 – </a:t>
            </a:r>
            <a:r>
              <a:rPr lang="cs-CZ" sz="2000" dirty="0" smtClean="0"/>
              <a:t>statistika a PSY252 </a:t>
            </a:r>
            <a:r>
              <a:rPr lang="cs-CZ" sz="2000" dirty="0" smtClean="0"/>
              <a:t>– statistika II (pouze na </a:t>
            </a:r>
            <a:r>
              <a:rPr lang="cs-CZ" sz="2000" dirty="0" smtClean="0"/>
              <a:t>jednooborová)</a:t>
            </a:r>
            <a:endParaRPr lang="cs-CZ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/>
              <a:t>PSYXXX – psychometrika </a:t>
            </a:r>
            <a:r>
              <a:rPr lang="cs-CZ" sz="1800" dirty="0" smtClean="0"/>
              <a:t>(pouze na jednooborové psychologii)</a:t>
            </a:r>
            <a:endParaRPr lang="cs-CZ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/>
              <a:t>PSY112 – metodologie – úvod, </a:t>
            </a:r>
            <a:r>
              <a:rPr lang="cs-CZ" sz="2000" dirty="0" smtClean="0"/>
              <a:t>klasika a PSY118 </a:t>
            </a:r>
            <a:r>
              <a:rPr lang="cs-CZ" sz="2000" dirty="0" smtClean="0"/>
              <a:t>– metodologie – </a:t>
            </a:r>
            <a:r>
              <a:rPr lang="cs-CZ" sz="2000" dirty="0" err="1" smtClean="0"/>
              <a:t>kvalitativa</a:t>
            </a:r>
            <a:endParaRPr lang="cs-CZ" sz="2000" dirty="0" smtClean="0"/>
          </a:p>
          <a:p>
            <a:pPr eaLnBrk="1" hangingPunct="1">
              <a:buFont typeface="Wingdings" pitchFamily="2" charset="2"/>
              <a:buNone/>
            </a:pPr>
            <a:endParaRPr lang="cs-CZ" sz="2400" dirty="0" smtClean="0"/>
          </a:p>
          <a:p>
            <a:pPr eaLnBrk="1" hangingPunct="1"/>
            <a:r>
              <a:rPr lang="cs-CZ" sz="2400" dirty="0" smtClean="0"/>
              <a:t>Kritické myšlení při příjmu poznatků</a:t>
            </a:r>
          </a:p>
          <a:p>
            <a:pPr eaLnBrk="1" hangingPunct="1"/>
            <a:r>
              <a:rPr lang="cs-CZ" sz="2400" dirty="0" smtClean="0"/>
              <a:t>Konzumace výzkumu</a:t>
            </a:r>
          </a:p>
          <a:p>
            <a:pPr eaLnBrk="1" hangingPunct="1"/>
            <a:r>
              <a:rPr lang="cs-CZ" sz="2400" dirty="0" smtClean="0"/>
              <a:t>Realizace vlastních výzkumů</a:t>
            </a:r>
          </a:p>
          <a:p>
            <a:pPr eaLnBrk="1" hangingPunct="1"/>
            <a:r>
              <a:rPr lang="cs-CZ" sz="2400" dirty="0" smtClean="0"/>
              <a:t>Psychodiagnostika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Chybí: filozofie, logika  ….. sociologie vědy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knihy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err="1" smtClean="0"/>
              <a:t>Mlodinow</a:t>
            </a:r>
            <a:r>
              <a:rPr lang="cs-CZ" sz="2800" dirty="0" smtClean="0"/>
              <a:t>, L. (2009). </a:t>
            </a:r>
            <a:r>
              <a:rPr lang="cs-CZ" sz="2800" b="1" dirty="0" smtClean="0"/>
              <a:t>Život je jen náhoda. Jak náhoda ovlivňuje naše životy</a:t>
            </a:r>
            <a:r>
              <a:rPr lang="cs-CZ" sz="2800" dirty="0" smtClean="0"/>
              <a:t>. Praha: </a:t>
            </a:r>
            <a:r>
              <a:rPr lang="cs-CZ" sz="2800" dirty="0" err="1" smtClean="0"/>
              <a:t>Slovart</a:t>
            </a:r>
            <a:r>
              <a:rPr lang="cs-CZ" sz="2800" dirty="0" smtClean="0"/>
              <a:t>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Porter, T. M.  (1995). </a:t>
            </a:r>
            <a:r>
              <a:rPr lang="cs-CZ" sz="2800" b="1" dirty="0" smtClean="0"/>
              <a:t>Trust in </a:t>
            </a:r>
            <a:r>
              <a:rPr lang="cs-CZ" sz="2800" b="1" dirty="0" err="1" smtClean="0"/>
              <a:t>numbers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The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pursuit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objectivity</a:t>
            </a:r>
            <a:r>
              <a:rPr lang="cs-CZ" sz="2800" b="1" dirty="0" smtClean="0"/>
              <a:t> in science </a:t>
            </a:r>
            <a:r>
              <a:rPr lang="cs-CZ" sz="2800" b="1" dirty="0" err="1" smtClean="0"/>
              <a:t>and</a:t>
            </a:r>
            <a:r>
              <a:rPr lang="cs-CZ" sz="2800" b="1" dirty="0" smtClean="0"/>
              <a:t> public </a:t>
            </a:r>
            <a:r>
              <a:rPr lang="cs-CZ" sz="2800" b="1" dirty="0" err="1" smtClean="0"/>
              <a:t>life</a:t>
            </a:r>
            <a:r>
              <a:rPr lang="cs-CZ" sz="2800" b="1" dirty="0" smtClean="0"/>
              <a:t>.</a:t>
            </a:r>
            <a:r>
              <a:rPr lang="cs-CZ" sz="2800" dirty="0" smtClean="0"/>
              <a:t> </a:t>
            </a:r>
            <a:r>
              <a:rPr lang="cs-CZ" sz="2800" dirty="0" err="1" smtClean="0"/>
              <a:t>Princeton</a:t>
            </a:r>
            <a:r>
              <a:rPr lang="cs-CZ" sz="2800" dirty="0" smtClean="0"/>
              <a:t>: </a:t>
            </a:r>
            <a:r>
              <a:rPr lang="cs-CZ" sz="2800" dirty="0" err="1" smtClean="0"/>
              <a:t>Princeton</a:t>
            </a:r>
            <a:r>
              <a:rPr lang="cs-CZ" sz="2800" dirty="0" smtClean="0"/>
              <a:t> University </a:t>
            </a:r>
            <a:r>
              <a:rPr lang="cs-CZ" sz="2800" dirty="0" err="1" smtClean="0"/>
              <a:t>Press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Dichotomizace výsledků výzkumu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Výsledek výzkumu je testováním zredukován na ano-ne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Čím nižší je </a:t>
            </a:r>
            <a:r>
              <a:rPr lang="cs-CZ" sz="2000" i="1">
                <a:latin typeface="Symbol" pitchFamily="18" charset="2"/>
              </a:rPr>
              <a:t>a</a:t>
            </a:r>
            <a:r>
              <a:rPr lang="cs-CZ" sz="2000"/>
              <a:t>, tím vyšší je </a:t>
            </a:r>
            <a:r>
              <a:rPr lang="cs-CZ" sz="2000" i="1">
                <a:latin typeface="Symbol" pitchFamily="18" charset="2"/>
              </a:rPr>
              <a:t>b</a:t>
            </a:r>
            <a:r>
              <a:rPr lang="cs-CZ" sz="2000"/>
              <a:t>. Přesná podoba vztahu závisí na použitém testu. </a:t>
            </a:r>
            <a:r>
              <a:rPr lang="cs-CZ" sz="2000" i="1">
                <a:latin typeface="Symbol" pitchFamily="18" charset="2"/>
              </a:rPr>
              <a:t>a</a:t>
            </a:r>
            <a:r>
              <a:rPr lang="cs-CZ" sz="2000"/>
              <a:t> i </a:t>
            </a:r>
            <a:r>
              <a:rPr lang="cs-CZ" sz="2000" i="1">
                <a:latin typeface="Symbol" pitchFamily="18" charset="2"/>
              </a:rPr>
              <a:t>b</a:t>
            </a:r>
            <a:r>
              <a:rPr lang="cs-CZ" sz="2000"/>
              <a:t> mohou být nízké pouze při vysokých </a:t>
            </a:r>
            <a:r>
              <a:rPr lang="cs-CZ" sz="2000" i="1"/>
              <a:t>n</a:t>
            </a:r>
            <a:r>
              <a:rPr lang="cs-CZ" sz="20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Síla testu viz Hendl 401-411.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200"/>
              <a:t>AJ: type-I error, type-II error,  (statistical) power</a:t>
            </a:r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/>
        </p:nvGraphicFramePr>
        <p:xfrm>
          <a:off x="1258888" y="2349500"/>
          <a:ext cx="7129462" cy="2506663"/>
        </p:xfrm>
        <a:graphic>
          <a:graphicData uri="http://schemas.openxmlformats.org/drawingml/2006/table">
            <a:tbl>
              <a:tblPr/>
              <a:tblGrid>
                <a:gridCol w="2376487"/>
                <a:gridCol w="2376488"/>
                <a:gridCol w="237648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přijata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 (1-</a:t>
                      </a:r>
                      <a:r>
                        <a:rPr kumimoji="0" lang="cs-CZ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Síla testu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… pravděpodobnost, že výsledek našeho statistického testu bude znít „na hladině 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 je rozdíl(korelace) statisticky významný“, </a:t>
            </a:r>
            <a:r>
              <a:rPr lang="cs-CZ" sz="2000" u="sng" dirty="0"/>
              <a:t>pokud</a:t>
            </a:r>
            <a:r>
              <a:rPr lang="cs-CZ" sz="2000" dirty="0"/>
              <a:t> </a:t>
            </a:r>
            <a:r>
              <a:rPr lang="cs-CZ" sz="2000" dirty="0" smtClean="0"/>
              <a:t>určitý rozdíl </a:t>
            </a:r>
            <a:r>
              <a:rPr lang="cs-CZ" sz="2000" dirty="0"/>
              <a:t>skutečně existuje</a:t>
            </a:r>
            <a:endParaRPr lang="en-US" sz="2000" dirty="0"/>
          </a:p>
          <a:p>
            <a:r>
              <a:rPr lang="en-US" sz="2000" dirty="0"/>
              <a:t>… </a:t>
            </a:r>
            <a:r>
              <a:rPr lang="en-US" sz="2000" dirty="0" err="1"/>
              <a:t>pravd</a:t>
            </a:r>
            <a:r>
              <a:rPr lang="cs-CZ" sz="2000" dirty="0"/>
              <a:t>ě</a:t>
            </a:r>
            <a:r>
              <a:rPr lang="en-US" sz="2000" dirty="0" err="1"/>
              <a:t>podobnost</a:t>
            </a:r>
            <a:r>
              <a:rPr lang="cs-CZ" sz="2000" dirty="0"/>
              <a:t> nezamítnutí </a:t>
            </a:r>
            <a:r>
              <a:rPr lang="cs-CZ" sz="2000" i="1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, je-li </a:t>
            </a:r>
            <a:r>
              <a:rPr lang="cs-CZ" sz="2000" i="1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 nepravdivá</a:t>
            </a:r>
            <a:r>
              <a:rPr lang="en-US" sz="2000" dirty="0"/>
              <a:t> </a:t>
            </a:r>
            <a:endParaRPr lang="cs-CZ" sz="2000" dirty="0"/>
          </a:p>
          <a:p>
            <a:r>
              <a:rPr lang="cs-CZ" sz="2000" i="1" dirty="0"/>
              <a:t>P</a:t>
            </a:r>
            <a:r>
              <a:rPr lang="en-US" sz="2000" i="1" dirty="0"/>
              <a:t> </a:t>
            </a:r>
            <a:r>
              <a:rPr lang="cs-CZ" sz="2000" dirty="0"/>
              <a:t>(</a:t>
            </a:r>
            <a:r>
              <a:rPr lang="en-US" sz="2000" i="1" dirty="0"/>
              <a:t>p</a:t>
            </a:r>
            <a:r>
              <a:rPr lang="en-US" sz="2000" dirty="0"/>
              <a:t>&lt;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|</a:t>
            </a:r>
            <a:r>
              <a:rPr lang="en-US" sz="2000" i="1" dirty="0"/>
              <a:t>H</a:t>
            </a:r>
            <a:r>
              <a:rPr lang="en-US" sz="2000" baseline="-25000" dirty="0"/>
              <a:t>1</a:t>
            </a:r>
            <a:r>
              <a:rPr lang="en-US" sz="2000" dirty="0"/>
              <a:t>) = 1− </a:t>
            </a:r>
            <a:r>
              <a:rPr lang="en-US" sz="2000" dirty="0">
                <a:latin typeface="Symbol" pitchFamily="18" charset="2"/>
              </a:rPr>
              <a:t>b  </a:t>
            </a:r>
            <a:r>
              <a:rPr lang="en-US" sz="2000" dirty="0"/>
              <a:t>  </a:t>
            </a:r>
            <a:endParaRPr lang="cs-CZ" sz="2000" dirty="0"/>
          </a:p>
          <a:p>
            <a:r>
              <a:rPr lang="cs-CZ" sz="2000" dirty="0"/>
              <a:t>Závisí na </a:t>
            </a:r>
          </a:p>
          <a:p>
            <a:pPr lvl="1"/>
            <a:r>
              <a:rPr lang="cs-CZ" sz="1800" dirty="0"/>
              <a:t>Velikosti účinku – skutečném stavu věcí – čím větší je účinek, tím vyšší je síla testu.</a:t>
            </a:r>
          </a:p>
          <a:p>
            <a:pPr lvl="2"/>
            <a:r>
              <a:rPr lang="cs-CZ" sz="1700" dirty="0"/>
              <a:t>Velikost účinku obvykle souvisí s variabilitou</a:t>
            </a:r>
          </a:p>
          <a:p>
            <a:pPr lvl="1"/>
            <a:r>
              <a:rPr lang="cs-CZ" sz="1800" dirty="0"/>
              <a:t>Zvolené 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 – čím nižší 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cs-CZ" sz="1800" dirty="0"/>
              <a:t>, tím nižší síla testu</a:t>
            </a:r>
          </a:p>
          <a:p>
            <a:pPr lvl="1"/>
            <a:r>
              <a:rPr lang="cs-CZ" sz="1800" dirty="0"/>
              <a:t>Velikosti vzorku – čím větší vzorek, tím vyšší síla testu</a:t>
            </a:r>
          </a:p>
          <a:p>
            <a:pPr lvl="1"/>
            <a:r>
              <a:rPr lang="cs-CZ" sz="1800" dirty="0"/>
              <a:t>Použitém testu – obecně </a:t>
            </a:r>
            <a:r>
              <a:rPr lang="cs-CZ" sz="1800" dirty="0" err="1"/>
              <a:t>neparametrické</a:t>
            </a:r>
            <a:r>
              <a:rPr lang="cs-CZ" sz="1800" dirty="0"/>
              <a:t> mají nižší sílu testu </a:t>
            </a:r>
          </a:p>
          <a:p>
            <a:r>
              <a:rPr lang="cs-CZ" sz="2000" dirty="0"/>
              <a:t>Žádoucí hodnoty pro sílu testu jsou </a:t>
            </a:r>
            <a:r>
              <a:rPr lang="en-US" sz="2000" b="1" dirty="0"/>
              <a:t>&gt; 0,</a:t>
            </a:r>
            <a:r>
              <a:rPr lang="cs-CZ" sz="2000" b="1" dirty="0"/>
              <a:t>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 čemu jsou úvahy o síle testu?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/>
              <a:t>K tomu abychom nedělali zbytečné výzkumy.</a:t>
            </a:r>
          </a:p>
          <a:p>
            <a:pPr lvl="1"/>
            <a:r>
              <a:rPr lang="cs-CZ" sz="2000"/>
              <a:t>Cohen 1960 – </a:t>
            </a:r>
            <a:r>
              <a:rPr lang="cs-CZ" sz="1800"/>
              <a:t>J of Abnormal </a:t>
            </a:r>
            <a:r>
              <a:rPr lang="en-US" sz="1800"/>
              <a:t>&amp;</a:t>
            </a:r>
            <a:r>
              <a:rPr lang="cs-CZ" sz="1800"/>
              <a:t> Social Pschlg</a:t>
            </a:r>
            <a:r>
              <a:rPr lang="cs-CZ" sz="2000"/>
              <a:t> – průměrná síla 0,48</a:t>
            </a:r>
          </a:p>
          <a:p>
            <a:pPr lvl="1"/>
            <a:r>
              <a:rPr lang="cs-CZ" sz="2000"/>
              <a:t>Cohen 1992 – nic moc se za 30 let nezměnilo</a:t>
            </a:r>
          </a:p>
          <a:p>
            <a:pPr lvl="1"/>
            <a:r>
              <a:rPr lang="cs-CZ" sz="2000"/>
              <a:t>Existuje-li rozdíl/vztah a my ho hledáme v tak malém vzorku, že síla je </a:t>
            </a:r>
            <a:r>
              <a:rPr lang="en-US" sz="2000"/>
              <a:t>&lt; </a:t>
            </a:r>
            <a:r>
              <a:rPr lang="cs-CZ" sz="2000"/>
              <a:t>50%, pak to nemá smysl</a:t>
            </a:r>
          </a:p>
          <a:p>
            <a:r>
              <a:rPr lang="cs-CZ" sz="2200"/>
              <a:t>Abychom nedělali manipulativní závěry</a:t>
            </a:r>
          </a:p>
          <a:p>
            <a:pPr lvl="1"/>
            <a:r>
              <a:rPr lang="cs-CZ" sz="2000"/>
              <a:t>Chceme-li potvrdit hypotézu o </a:t>
            </a:r>
            <a:r>
              <a:rPr lang="cs-CZ" sz="2000" b="1"/>
              <a:t>ne</a:t>
            </a:r>
            <a:r>
              <a:rPr lang="cs-CZ" sz="2000"/>
              <a:t>existenci rozdílu/vztahu, </a:t>
            </a:r>
            <a:r>
              <a:rPr lang="cs-CZ" sz="2000" b="1"/>
              <a:t>ne</a:t>
            </a:r>
            <a:r>
              <a:rPr lang="cs-CZ" sz="2000"/>
              <a:t>lze to udělat prostým </a:t>
            </a:r>
            <a:r>
              <a:rPr lang="cs-CZ" sz="2000" b="1"/>
              <a:t>ne</a:t>
            </a:r>
            <a:r>
              <a:rPr lang="cs-CZ" sz="2000"/>
              <a:t>vyvrácením nulové hypotézy.</a:t>
            </a:r>
          </a:p>
          <a:p>
            <a:r>
              <a:rPr lang="cs-CZ" sz="2200"/>
              <a:t>K tomu, abychom si dokázali spočítat, </a:t>
            </a:r>
            <a:r>
              <a:rPr lang="cs-CZ" sz="2200" b="1"/>
              <a:t>jak velký vzorek</a:t>
            </a:r>
            <a:r>
              <a:rPr lang="cs-CZ" sz="2200"/>
              <a:t> potřebujeme pro svůj výzkum – náklady.</a:t>
            </a:r>
          </a:p>
          <a:p>
            <a:pPr lvl="1"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Jak spočítáme potřebnou velikost vzorku?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dirty="0"/>
              <a:t>…těžko… pro každý statistický test se počítá jinak</a:t>
            </a:r>
          </a:p>
          <a:p>
            <a:pPr lvl="1"/>
            <a:r>
              <a:rPr lang="cs-CZ" sz="2000" dirty="0"/>
              <a:t>Totéž platí i pro sílu testu</a:t>
            </a:r>
          </a:p>
          <a:p>
            <a:r>
              <a:rPr lang="cs-CZ" sz="2200" dirty="0"/>
              <a:t>Obecně: Jak velký vzorek potřebuji na to aby mi </a:t>
            </a:r>
            <a:r>
              <a:rPr lang="cs-CZ" sz="2200" i="1" dirty="0"/>
              <a:t>pro mě zajímavý účinek</a:t>
            </a:r>
            <a:r>
              <a:rPr lang="cs-CZ" sz="2200" dirty="0"/>
              <a:t> vyšel s 80% pravděpodobností statisticky významný na hladině </a:t>
            </a:r>
            <a:r>
              <a:rPr lang="cs-CZ" sz="2200" i="1" dirty="0">
                <a:latin typeface="Symbol" pitchFamily="18" charset="2"/>
              </a:rPr>
              <a:t>a</a:t>
            </a:r>
            <a:r>
              <a:rPr lang="cs-CZ" sz="2200" dirty="0"/>
              <a:t>?</a:t>
            </a:r>
          </a:p>
          <a:p>
            <a:r>
              <a:rPr lang="cs-CZ" sz="2200" dirty="0"/>
              <a:t>receptář Oseckých</a:t>
            </a:r>
          </a:p>
          <a:p>
            <a:r>
              <a:rPr lang="cs-CZ" sz="2200" b="1" dirty="0"/>
              <a:t>G*</a:t>
            </a:r>
            <a:r>
              <a:rPr lang="cs-CZ" sz="2200" b="1" dirty="0" err="1"/>
              <a:t>Power</a:t>
            </a:r>
            <a:r>
              <a:rPr lang="cs-CZ" sz="2200" dirty="0"/>
              <a:t> </a:t>
            </a:r>
            <a:r>
              <a:rPr lang="cs-CZ" sz="1200" dirty="0">
                <a:hlinkClick r:id="rId3"/>
              </a:rPr>
              <a:t>http://www.psycho.</a:t>
            </a:r>
            <a:r>
              <a:rPr lang="cs-CZ" sz="1200" dirty="0" err="1">
                <a:hlinkClick r:id="rId3"/>
              </a:rPr>
              <a:t>uni</a:t>
            </a:r>
            <a:r>
              <a:rPr lang="cs-CZ" sz="1200" dirty="0">
                <a:hlinkClick r:id="rId3"/>
              </a:rPr>
              <a:t>-</a:t>
            </a:r>
            <a:r>
              <a:rPr lang="cs-CZ" sz="1200" dirty="0" err="1">
                <a:hlinkClick r:id="rId3"/>
              </a:rPr>
              <a:t>duesseldorf.de</a:t>
            </a:r>
            <a:r>
              <a:rPr lang="cs-CZ" sz="1200" dirty="0">
                <a:hlinkClick r:id="rId3"/>
              </a:rPr>
              <a:t>/</a:t>
            </a:r>
            <a:r>
              <a:rPr lang="cs-CZ" sz="1200" dirty="0" err="1">
                <a:hlinkClick r:id="rId3"/>
              </a:rPr>
              <a:t>aap</a:t>
            </a:r>
            <a:r>
              <a:rPr lang="cs-CZ" sz="1200" dirty="0">
                <a:hlinkClick r:id="rId3"/>
              </a:rPr>
              <a:t>/</a:t>
            </a:r>
            <a:r>
              <a:rPr lang="cs-CZ" sz="1200" dirty="0" err="1">
                <a:hlinkClick r:id="rId3"/>
              </a:rPr>
              <a:t>projects</a:t>
            </a:r>
            <a:r>
              <a:rPr lang="cs-CZ" sz="1200" dirty="0">
                <a:hlinkClick r:id="rId3"/>
              </a:rPr>
              <a:t>/</a:t>
            </a:r>
            <a:r>
              <a:rPr lang="cs-CZ" sz="1200" dirty="0" err="1">
                <a:hlinkClick r:id="rId3"/>
              </a:rPr>
              <a:t>gpower</a:t>
            </a:r>
            <a:r>
              <a:rPr lang="cs-CZ" sz="1200" dirty="0">
                <a:hlinkClick r:id="rId3"/>
              </a:rPr>
              <a:t>/</a:t>
            </a:r>
            <a:r>
              <a:rPr lang="cs-CZ" sz="1200" dirty="0"/>
              <a:t> </a:t>
            </a:r>
          </a:p>
          <a:p>
            <a:r>
              <a:rPr lang="cs-CZ" sz="2200" dirty="0"/>
              <a:t>Online např. </a:t>
            </a:r>
          </a:p>
          <a:p>
            <a:pPr lvl="1"/>
            <a:r>
              <a:rPr lang="cs-CZ" sz="1200" dirty="0">
                <a:hlinkClick r:id="rId4"/>
              </a:rPr>
              <a:t>http://www.</a:t>
            </a:r>
            <a:r>
              <a:rPr lang="cs-CZ" sz="1200" dirty="0" err="1">
                <a:hlinkClick r:id="rId4"/>
              </a:rPr>
              <a:t>stat.uiowa.edu</a:t>
            </a:r>
            <a:r>
              <a:rPr lang="cs-CZ" sz="1200" dirty="0">
                <a:hlinkClick r:id="rId4"/>
              </a:rPr>
              <a:t>/~</a:t>
            </a:r>
            <a:r>
              <a:rPr lang="cs-CZ" sz="1200" dirty="0" err="1">
                <a:hlinkClick r:id="rId4"/>
              </a:rPr>
              <a:t>rlenth</a:t>
            </a:r>
            <a:r>
              <a:rPr lang="cs-CZ" sz="1200" dirty="0">
                <a:hlinkClick r:id="rId4"/>
              </a:rPr>
              <a:t>/</a:t>
            </a:r>
            <a:r>
              <a:rPr lang="cs-CZ" sz="1200" dirty="0" err="1">
                <a:hlinkClick r:id="rId4"/>
              </a:rPr>
              <a:t>Power</a:t>
            </a:r>
            <a:r>
              <a:rPr lang="cs-CZ" sz="1200" dirty="0">
                <a:hlinkClick r:id="rId4"/>
              </a:rPr>
              <a:t>/index.</a:t>
            </a:r>
            <a:r>
              <a:rPr lang="cs-CZ" sz="1200" dirty="0" err="1">
                <a:hlinkClick r:id="rId4"/>
              </a:rPr>
              <a:t>html</a:t>
            </a:r>
            <a:r>
              <a:rPr lang="cs-CZ" sz="1200" dirty="0"/>
              <a:t> </a:t>
            </a:r>
          </a:p>
          <a:p>
            <a:pPr lvl="1"/>
            <a:r>
              <a:rPr lang="cs-CZ" sz="1200" dirty="0">
                <a:hlinkClick r:id="rId5"/>
              </a:rPr>
              <a:t>http://www.</a:t>
            </a:r>
            <a:r>
              <a:rPr lang="cs-CZ" sz="1200" dirty="0" err="1">
                <a:hlinkClick r:id="rId5"/>
              </a:rPr>
              <a:t>dssresearch.com</a:t>
            </a:r>
            <a:r>
              <a:rPr lang="cs-CZ" sz="1200" dirty="0">
                <a:hlinkClick r:id="rId5"/>
              </a:rPr>
              <a:t>/</a:t>
            </a:r>
            <a:r>
              <a:rPr lang="cs-CZ" sz="1200" dirty="0" err="1">
                <a:hlinkClick r:id="rId5"/>
              </a:rPr>
              <a:t>toolkit</a:t>
            </a:r>
            <a:r>
              <a:rPr lang="cs-CZ" sz="1200" dirty="0">
                <a:hlinkClick r:id="rId5"/>
              </a:rPr>
              <a:t>/</a:t>
            </a:r>
            <a:r>
              <a:rPr lang="cs-CZ" sz="1200" dirty="0" err="1">
                <a:hlinkClick r:id="rId5"/>
              </a:rPr>
              <a:t>spcalc</a:t>
            </a:r>
            <a:r>
              <a:rPr lang="cs-CZ" sz="1200" dirty="0">
                <a:hlinkClick r:id="rId5"/>
              </a:rPr>
              <a:t>/</a:t>
            </a:r>
            <a:r>
              <a:rPr lang="cs-CZ" sz="1200" dirty="0" err="1">
                <a:hlinkClick r:id="rId5"/>
              </a:rPr>
              <a:t>power.asp</a:t>
            </a:r>
            <a:endParaRPr lang="cs-CZ" sz="1200" dirty="0"/>
          </a:p>
          <a:p>
            <a:pPr lvl="1"/>
            <a:endParaRPr lang="cs-CZ" sz="1200" dirty="0"/>
          </a:p>
          <a:p>
            <a:pPr lvl="1"/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postup zpracování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20104" cy="4267200"/>
          </a:xfrm>
        </p:spPr>
        <p:txBody>
          <a:bodyPr/>
          <a:lstStyle/>
          <a:p>
            <a:r>
              <a:rPr lang="cs-CZ" sz="2400" dirty="0" smtClean="0"/>
              <a:t>Pečlivá tvorba datové matice</a:t>
            </a:r>
          </a:p>
          <a:p>
            <a:r>
              <a:rPr lang="cs-CZ" sz="2400" dirty="0" smtClean="0"/>
              <a:t>Tvorba a transformace proměnných</a:t>
            </a:r>
          </a:p>
          <a:p>
            <a:r>
              <a:rPr lang="cs-CZ" sz="2400" dirty="0" smtClean="0"/>
              <a:t>Seznámení se s daty a explorace</a:t>
            </a:r>
          </a:p>
          <a:p>
            <a:pPr lvl="1"/>
            <a:r>
              <a:rPr lang="cs-CZ" sz="1800" dirty="0" smtClean="0"/>
              <a:t>Běžné popisné statistiky, zejm. četnosti</a:t>
            </a:r>
          </a:p>
          <a:p>
            <a:pPr lvl="1"/>
            <a:r>
              <a:rPr lang="cs-CZ" sz="1800" dirty="0" smtClean="0"/>
              <a:t>Všemožná zobrazení, grafy a kontingenční tabulky, zejm. neredukující</a:t>
            </a:r>
          </a:p>
          <a:p>
            <a:pPr lvl="1"/>
            <a:r>
              <a:rPr lang="cs-CZ" sz="1800" dirty="0" err="1" smtClean="0"/>
              <a:t>Outlieři</a:t>
            </a:r>
            <a:r>
              <a:rPr lang="cs-CZ" sz="1800" dirty="0" smtClean="0"/>
              <a:t>, chyby, chybějící data, nečekané souvislosti – cokoli, co nám pomůže lépe pochopit získaná data (a důvěřovat jim)</a:t>
            </a:r>
          </a:p>
          <a:p>
            <a:r>
              <a:rPr lang="cs-CZ" sz="2400" dirty="0" smtClean="0"/>
              <a:t>Upřesnění a testování hypotéz</a:t>
            </a:r>
          </a:p>
          <a:p>
            <a:pPr lvl="1"/>
            <a:r>
              <a:rPr lang="cs-CZ" sz="1800" dirty="0" smtClean="0"/>
              <a:t>Nezapomenout na ověření předpokladů testů</a:t>
            </a:r>
          </a:p>
          <a:p>
            <a:pPr lvl="1"/>
            <a:r>
              <a:rPr lang="cs-CZ" sz="1800" dirty="0" smtClean="0"/>
              <a:t>Umíme-li několika způsoby, je dobré je vyzkoušet, zvlášť když si nejsme jistí splněním předpokladů</a:t>
            </a:r>
          </a:p>
          <a:p>
            <a:pPr lvl="1">
              <a:buNone/>
            </a:pPr>
            <a:endParaRPr lang="cs-CZ" sz="18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8" name="Šipka ve tvaru U 7"/>
          <p:cNvSpPr/>
          <p:nvPr/>
        </p:nvSpPr>
        <p:spPr bwMode="auto">
          <a:xfrm>
            <a:off x="5786446" y="2285992"/>
            <a:ext cx="2143140" cy="178595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68510"/>
            </a:avLst>
          </a:prstGeom>
          <a:solidFill>
            <a:srgbClr val="CC33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21599969" lon="10799999" rev="16200000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komunikování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Ve výsledcích uvádíme</a:t>
            </a:r>
          </a:p>
          <a:p>
            <a:r>
              <a:rPr lang="cs-CZ" sz="2400" dirty="0" smtClean="0"/>
              <a:t>Způsob výpočtu/kódování proměnných</a:t>
            </a:r>
            <a:endParaRPr lang="en-US" sz="2400" dirty="0" smtClean="0"/>
          </a:p>
          <a:p>
            <a:r>
              <a:rPr lang="cs-CZ" sz="2400" dirty="0" smtClean="0"/>
              <a:t>Popisné statistiky odpovídající úrovni měření a následujícím testům</a:t>
            </a:r>
          </a:p>
          <a:p>
            <a:pPr lvl="1"/>
            <a:r>
              <a:rPr lang="cs-CZ" sz="2000" dirty="0" smtClean="0"/>
              <a:t>Často včetně intervalů spolehlivosti na </a:t>
            </a:r>
            <a:r>
              <a:rPr lang="cs-CZ" sz="2000" i="1" dirty="0" smtClean="0"/>
              <a:t>M</a:t>
            </a:r>
            <a:r>
              <a:rPr lang="cs-CZ" sz="2000" dirty="0" smtClean="0"/>
              <a:t> nebo </a:t>
            </a:r>
            <a:r>
              <a:rPr lang="cs-CZ" sz="2000" i="1" dirty="0" smtClean="0"/>
              <a:t>r</a:t>
            </a:r>
          </a:p>
          <a:p>
            <a:r>
              <a:rPr lang="cs-CZ" sz="2400" dirty="0" smtClean="0"/>
              <a:t>Ověření předpokladů testů, je-li nutné  (dle konvence)</a:t>
            </a:r>
          </a:p>
          <a:p>
            <a:r>
              <a:rPr lang="cs-CZ" sz="2400" dirty="0" smtClean="0"/>
              <a:t>Testy hypotéz</a:t>
            </a:r>
          </a:p>
          <a:p>
            <a:pPr lvl="1"/>
            <a:r>
              <a:rPr lang="cs-CZ" sz="2000" dirty="0" smtClean="0"/>
              <a:t>Testová statistika (</a:t>
            </a:r>
            <a:r>
              <a:rPr lang="cs-CZ" sz="2000" i="1" dirty="0" smtClean="0"/>
              <a:t>t, z, F, r</a:t>
            </a:r>
            <a:r>
              <a:rPr lang="cs-CZ" sz="2000" dirty="0" smtClean="0"/>
              <a:t> apod.) + </a:t>
            </a:r>
            <a:r>
              <a:rPr lang="cs-CZ" sz="2000" dirty="0" err="1" smtClean="0"/>
              <a:t>df</a:t>
            </a:r>
            <a:endParaRPr lang="cs-CZ" sz="2000" dirty="0" smtClean="0"/>
          </a:p>
          <a:p>
            <a:pPr lvl="1"/>
            <a:r>
              <a:rPr lang="cs-CZ" sz="2000" i="1" dirty="0" smtClean="0"/>
              <a:t>p</a:t>
            </a:r>
            <a:r>
              <a:rPr lang="cs-CZ" sz="2000" dirty="0" smtClean="0"/>
              <a:t>= …, nebo </a:t>
            </a:r>
            <a:r>
              <a:rPr lang="cs-CZ" sz="2000" i="1" dirty="0" smtClean="0"/>
              <a:t>p</a:t>
            </a:r>
            <a:r>
              <a:rPr lang="en-US" sz="2000" dirty="0" smtClean="0"/>
              <a:t>&lt;</a:t>
            </a:r>
            <a:r>
              <a:rPr lang="cs-CZ" sz="2000" dirty="0" smtClean="0"/>
              <a:t>(</a:t>
            </a:r>
            <a:r>
              <a:rPr lang="en-US" sz="2000" dirty="0" smtClean="0"/>
              <a:t>&gt;</a:t>
            </a:r>
            <a:r>
              <a:rPr lang="cs-CZ" sz="2000" dirty="0" smtClean="0"/>
              <a:t>) </a:t>
            </a:r>
            <a:r>
              <a:rPr lang="en-US" sz="2000" dirty="0" smtClean="0">
                <a:latin typeface="Symbol" pitchFamily="18" charset="2"/>
              </a:rPr>
              <a:t>a</a:t>
            </a:r>
            <a:endParaRPr lang="cs-CZ" sz="2000" dirty="0" smtClean="0">
              <a:latin typeface="Symbol" pitchFamily="18" charset="2"/>
            </a:endParaRPr>
          </a:p>
          <a:p>
            <a:pPr lvl="1"/>
            <a:r>
              <a:rPr lang="cs-CZ" sz="2000" dirty="0" smtClean="0">
                <a:latin typeface="+mj-lt"/>
              </a:rPr>
              <a:t>Velikost účinku (</a:t>
            </a:r>
            <a:r>
              <a:rPr lang="cs-CZ" sz="2000" i="1" dirty="0" smtClean="0">
                <a:latin typeface="+mj-lt"/>
              </a:rPr>
              <a:t>d</a:t>
            </a:r>
            <a:r>
              <a:rPr lang="cs-CZ" sz="2000" dirty="0" smtClean="0">
                <a:latin typeface="+mj-lt"/>
              </a:rPr>
              <a:t>, </a:t>
            </a:r>
            <a:r>
              <a:rPr lang="cs-CZ" sz="2000" i="1" dirty="0" smtClean="0">
                <a:latin typeface="+mj-lt"/>
              </a:rPr>
              <a:t>r</a:t>
            </a:r>
            <a:r>
              <a:rPr lang="cs-CZ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, </a:t>
            </a:r>
            <a:r>
              <a:rPr lang="cs-CZ" sz="2000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OR</a:t>
            </a:r>
            <a:r>
              <a:rPr lang="cs-CZ" sz="2000" i="1" dirty="0" smtClean="0">
                <a:latin typeface="+mj-lt"/>
              </a:rPr>
              <a:t>)</a:t>
            </a:r>
            <a:endParaRPr lang="en-US" sz="2000" dirty="0" smtClean="0">
              <a:latin typeface="+mj-lt"/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1472" y="6215082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b="0" dirty="0" smtClean="0"/>
              <a:t>Morgan, </a:t>
            </a:r>
            <a:r>
              <a:rPr lang="cs-CZ" sz="1200" b="0" dirty="0" err="1" smtClean="0"/>
              <a:t>Reichert</a:t>
            </a:r>
            <a:r>
              <a:rPr lang="cs-CZ" sz="1200" b="0" dirty="0" smtClean="0"/>
              <a:t>, Harrison (2002). </a:t>
            </a:r>
            <a:r>
              <a:rPr lang="en-US" sz="1200" b="0" dirty="0" smtClean="0"/>
              <a:t>From Numbers to Words</a:t>
            </a:r>
            <a:r>
              <a:rPr lang="cs-CZ" sz="1200" b="0" dirty="0" smtClean="0"/>
              <a:t> - </a:t>
            </a:r>
            <a:r>
              <a:rPr lang="en-US" sz="1200" b="0" dirty="0" smtClean="0"/>
              <a:t>Reporting Statistical Results for the Social Sciences</a:t>
            </a:r>
            <a:r>
              <a:rPr lang="cs-CZ" sz="1200" b="0" dirty="0" smtClean="0"/>
              <a:t>. </a:t>
            </a:r>
            <a:r>
              <a:rPr lang="cs-CZ" sz="1200" b="0" dirty="0" err="1" smtClean="0"/>
              <a:t>Allyn</a:t>
            </a:r>
            <a:r>
              <a:rPr lang="cs-CZ" sz="1200" b="0" dirty="0" smtClean="0"/>
              <a:t> &amp; </a:t>
            </a:r>
            <a:r>
              <a:rPr lang="cs-CZ" sz="1200" b="0" dirty="0" err="1" smtClean="0"/>
              <a:t>Bacon</a:t>
            </a:r>
            <a:endParaRPr lang="en-US" sz="1200" b="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gramotnost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Korelace neimplikuje kauzalitu</a:t>
            </a:r>
          </a:p>
          <a:p>
            <a:r>
              <a:rPr lang="cs-CZ" sz="2000" dirty="0" smtClean="0"/>
              <a:t>Je rozdíl mezi statistickou a praktickou významností (zvlášť u velkých vzorků)</a:t>
            </a:r>
          </a:p>
          <a:p>
            <a:r>
              <a:rPr lang="cs-CZ" sz="2000" dirty="0" smtClean="0"/>
              <a:t>Je rozdíl mezi zjištěním nulového účinku/rozdílu a konstatováním, že rozdíly nejsou statisticky významné (zvlášť u malých vzorků)</a:t>
            </a:r>
          </a:p>
          <a:p>
            <a:r>
              <a:rPr lang="cs-CZ" sz="2000" dirty="0" smtClean="0"/>
              <a:t>Data jsou „omylným“ zachycením jevů a vždy je třeba zohledňovat jejich vznik – otázky a postupy … metodologie</a:t>
            </a:r>
          </a:p>
          <a:p>
            <a:r>
              <a:rPr lang="cs-CZ" sz="2000" dirty="0" smtClean="0"/>
              <a:t>Zdánlivě velmi nepravděpodobné jevy a koincidence se vyskytují často, protože mají nesmírně mnoho možností se vyskytnout</a:t>
            </a:r>
          </a:p>
          <a:p>
            <a:r>
              <a:rPr lang="cs-CZ" sz="2000" dirty="0" smtClean="0"/>
              <a:t>Nezaměňovat podmíněné pravděpodobnosti P(A</a:t>
            </a:r>
            <a:r>
              <a:rPr lang="en-US" sz="2000" dirty="0" smtClean="0"/>
              <a:t>|</a:t>
            </a:r>
            <a:r>
              <a:rPr lang="cs-CZ" sz="2000" dirty="0" smtClean="0"/>
              <a:t>B) a P(B</a:t>
            </a:r>
            <a:r>
              <a:rPr lang="en-US" sz="2000" dirty="0" smtClean="0"/>
              <a:t>|A)</a:t>
            </a:r>
            <a:r>
              <a:rPr lang="cs-CZ" sz="2000" dirty="0" smtClean="0"/>
              <a:t>. Nezaměňovat podmíněné pravděpodobnosti s nepodmíněnými.</a:t>
            </a:r>
          </a:p>
          <a:p>
            <a:r>
              <a:rPr lang="cs-CZ" sz="2000" dirty="0" smtClean="0"/>
              <a:t>Variabilita je přirozená a „normální“ není totéž co „průměrný“</a:t>
            </a:r>
          </a:p>
          <a:p>
            <a:pPr algn="r">
              <a:buNone/>
            </a:pPr>
            <a:r>
              <a:rPr lang="cs-CZ" sz="2000" dirty="0" err="1" smtClean="0"/>
              <a:t>Utts</a:t>
            </a:r>
            <a:r>
              <a:rPr lang="cs-CZ" sz="2000" dirty="0" smtClean="0"/>
              <a:t> (2003)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kern="1200" dirty="0" smtClean="0">
                <a:latin typeface="Segoe UI" pitchFamily="34" charset="0"/>
              </a:rPr>
              <a:t>Automobile </a:t>
            </a:r>
            <a:r>
              <a:rPr lang="cs-CZ" sz="2400" kern="1200" dirty="0" err="1" smtClean="0">
                <a:latin typeface="Segoe UI" pitchFamily="34" charset="0"/>
              </a:rPr>
              <a:t>Association</a:t>
            </a:r>
            <a:r>
              <a:rPr lang="cs-CZ" sz="2400" kern="1200" dirty="0" smtClean="0">
                <a:latin typeface="Segoe UI" pitchFamily="34" charset="0"/>
              </a:rPr>
              <a:t> </a:t>
            </a:r>
            <a:r>
              <a:rPr lang="cs-CZ" sz="2400" kern="1200" dirty="0" err="1" smtClean="0">
                <a:latin typeface="Segoe UI" pitchFamily="34" charset="0"/>
              </a:rPr>
              <a:t>Foundation</a:t>
            </a:r>
            <a:r>
              <a:rPr lang="cs-CZ" sz="2400" kern="1200" dirty="0" smtClean="0">
                <a:latin typeface="Segoe UI" pitchFamily="34" charset="0"/>
              </a:rPr>
              <a:t> </a:t>
            </a:r>
            <a:r>
              <a:rPr lang="cs-CZ" sz="2400" kern="1200" dirty="0" err="1" smtClean="0">
                <a:latin typeface="Segoe UI" pitchFamily="34" charset="0"/>
              </a:rPr>
              <a:t>for</a:t>
            </a:r>
            <a:r>
              <a:rPr lang="cs-CZ" sz="2400" kern="1200" dirty="0" smtClean="0">
                <a:latin typeface="Segoe UI" pitchFamily="34" charset="0"/>
              </a:rPr>
              <a:t> </a:t>
            </a:r>
            <a:r>
              <a:rPr lang="cs-CZ" sz="2400" kern="1200" dirty="0" err="1" smtClean="0">
                <a:latin typeface="Segoe UI" pitchFamily="34" charset="0"/>
              </a:rPr>
              <a:t>Traffic</a:t>
            </a:r>
            <a:r>
              <a:rPr lang="cs-CZ" sz="2400" kern="1200" dirty="0" smtClean="0">
                <a:latin typeface="Segoe UI" pitchFamily="34" charset="0"/>
              </a:rPr>
              <a:t> </a:t>
            </a:r>
            <a:r>
              <a:rPr lang="cs-CZ" sz="2400" kern="1200" dirty="0" err="1" smtClean="0">
                <a:latin typeface="Segoe UI" pitchFamily="34" charset="0"/>
              </a:rPr>
              <a:t>Safety</a:t>
            </a:r>
            <a:r>
              <a:rPr lang="cs-CZ" sz="2400" kern="1200" dirty="0" smtClean="0">
                <a:latin typeface="Segoe UI" pitchFamily="34" charset="0"/>
              </a:rPr>
              <a:t>  zjistila, že pouze 1,5% řidičů telefonovala, když měli havárii, zatímco 10,9% řidičů bylo v okamžiku havárie vyrušováno další osobou v autě nebo rádiem. </a:t>
            </a:r>
          </a:p>
          <a:p>
            <a:r>
              <a:rPr lang="cs-CZ" sz="2400" kern="1200" dirty="0" smtClean="0">
                <a:latin typeface="Segoe UI" pitchFamily="34" charset="0"/>
              </a:rPr>
              <a:t>Řada médií z toho činila závěr, že telefonování při řízení ohrožuje řidiče méně než další pasažéři nebo poslech rádia.</a:t>
            </a:r>
          </a:p>
          <a:p>
            <a:r>
              <a:rPr lang="cs-CZ" sz="2400" kern="1200" dirty="0" smtClean="0">
                <a:latin typeface="Segoe UI" pitchFamily="34" charset="0"/>
              </a:rPr>
              <a:t>P(Telefonování</a:t>
            </a:r>
            <a:r>
              <a:rPr lang="en-US" sz="2400" kern="1200" dirty="0" smtClean="0">
                <a:latin typeface="Segoe UI" pitchFamily="34" charset="0"/>
              </a:rPr>
              <a:t>|</a:t>
            </a:r>
            <a:r>
              <a:rPr lang="cs-CZ" sz="2400" kern="1200" dirty="0" smtClean="0">
                <a:latin typeface="Segoe UI" pitchFamily="34" charset="0"/>
              </a:rPr>
              <a:t>Havárie) ≠ P(Havárie</a:t>
            </a:r>
            <a:r>
              <a:rPr lang="en-US" sz="2400" kern="1200" dirty="0" smtClean="0">
                <a:latin typeface="Segoe UI" pitchFamily="34" charset="0"/>
              </a:rPr>
              <a:t>|</a:t>
            </a:r>
            <a:r>
              <a:rPr lang="en-US" sz="2400" kern="1200" dirty="0" err="1" smtClean="0">
                <a:latin typeface="Segoe UI" pitchFamily="34" charset="0"/>
              </a:rPr>
              <a:t>Telefonov</a:t>
            </a:r>
            <a:r>
              <a:rPr lang="cs-CZ" sz="2400" kern="1200" dirty="0" err="1" smtClean="0">
                <a:latin typeface="Segoe UI" pitchFamily="34" charset="0"/>
              </a:rPr>
              <a:t>ání</a:t>
            </a:r>
            <a:r>
              <a:rPr lang="cs-CZ" sz="2400" kern="1200" dirty="0" smtClean="0">
                <a:latin typeface="Segoe UI" pitchFamily="34" charset="0"/>
              </a:rPr>
              <a:t>)</a:t>
            </a:r>
            <a:br>
              <a:rPr lang="cs-CZ" sz="2400" kern="1200" dirty="0" smtClean="0">
                <a:latin typeface="Segoe UI" pitchFamily="34" charset="0"/>
              </a:rPr>
            </a:b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3380</TotalTime>
  <Words>1269</Words>
  <Application>Microsoft Office PowerPoint</Application>
  <PresentationFormat>Předvádění na obrazovce (4:3)</PresentationFormat>
  <Paragraphs>146</Paragraphs>
  <Slides>12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Profil</vt:lpstr>
      <vt:lpstr>PSY117/454 Statistická analýza dat v psychologii Přednáška 13</vt:lpstr>
      <vt:lpstr>Dichotomizace výsledků výzkumu</vt:lpstr>
      <vt:lpstr>Síla testu</vt:lpstr>
      <vt:lpstr>K čemu jsou úvahy o síle testu?</vt:lpstr>
      <vt:lpstr>Jak spočítáme potřebnou velikost vzorku?</vt:lpstr>
      <vt:lpstr>Základní postup zpracování dat</vt:lpstr>
      <vt:lpstr>Základní principy komunikování výsledků</vt:lpstr>
      <vt:lpstr>Statistická gramotnost </vt:lpstr>
      <vt:lpstr>Bezpečné řízení</vt:lpstr>
      <vt:lpstr>M.A.G.I.C.</vt:lpstr>
      <vt:lpstr>Výzkumně-kriticky orientovaná Áčka</vt:lpstr>
      <vt:lpstr>2 knihy na závěr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12 - Smysluplné užití statistiky</dc:subject>
  <dc:creator>Stanislav Ježek</dc:creator>
  <cp:lastModifiedBy>Standa Ježek</cp:lastModifiedBy>
  <cp:revision>118</cp:revision>
  <cp:lastPrinted>1601-01-01T00:00:00Z</cp:lastPrinted>
  <dcterms:created xsi:type="dcterms:W3CDTF">2006-03-20T08:34:43Z</dcterms:created>
  <dcterms:modified xsi:type="dcterms:W3CDTF">2010-05-19T05:54:34Z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