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93" r:id="rId2"/>
    <p:sldId id="294" r:id="rId3"/>
    <p:sldId id="325" r:id="rId4"/>
    <p:sldId id="295" r:id="rId5"/>
    <p:sldId id="300" r:id="rId6"/>
    <p:sldId id="319" r:id="rId7"/>
    <p:sldId id="320" r:id="rId8"/>
    <p:sldId id="321" r:id="rId9"/>
    <p:sldId id="322" r:id="rId10"/>
    <p:sldId id="327" r:id="rId11"/>
    <p:sldId id="328" r:id="rId12"/>
    <p:sldId id="329" r:id="rId13"/>
    <p:sldId id="330" r:id="rId14"/>
    <p:sldId id="331" r:id="rId15"/>
    <p:sldId id="332" r:id="rId16"/>
    <p:sldId id="333" r:id="rId17"/>
    <p:sldId id="334" r:id="rId18"/>
    <p:sldId id="335" r:id="rId19"/>
    <p:sldId id="336" r:id="rId20"/>
    <p:sldId id="342" r:id="rId21"/>
    <p:sldId id="343" r:id="rId22"/>
    <p:sldId id="337" r:id="rId23"/>
    <p:sldId id="351" r:id="rId24"/>
    <p:sldId id="352" r:id="rId25"/>
    <p:sldId id="353" r:id="rId26"/>
    <p:sldId id="354" r:id="rId27"/>
    <p:sldId id="339" r:id="rId28"/>
    <p:sldId id="296" r:id="rId29"/>
    <p:sldId id="297" r:id="rId30"/>
    <p:sldId id="298" r:id="rId31"/>
    <p:sldId id="302" r:id="rId32"/>
    <p:sldId id="308" r:id="rId33"/>
    <p:sldId id="309" r:id="rId34"/>
    <p:sldId id="349" r:id="rId35"/>
    <p:sldId id="317" r:id="rId36"/>
    <p:sldId id="318" r:id="rId37"/>
    <p:sldId id="350" r:id="rId38"/>
    <p:sldId id="346" r:id="rId39"/>
    <p:sldId id="347" r:id="rId40"/>
    <p:sldId id="310" r:id="rId41"/>
    <p:sldId id="348" r:id="rId42"/>
    <p:sldId id="355" r:id="rId43"/>
    <p:sldId id="314" r:id="rId44"/>
  </p:sldIdLst>
  <p:sldSz cx="9144000" cy="6858000" type="screen4x3"/>
  <p:notesSz cx="6858000" cy="9144000"/>
  <p:custDataLst>
    <p:tags r:id="rId46"/>
  </p:custDataLst>
  <p:defaultTextStyle>
    <a:defPPr>
      <a:defRPr lang="cs-CZ"/>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13680" autoAdjust="0"/>
    <p:restoredTop sz="94660"/>
  </p:normalViewPr>
  <p:slideViewPr>
    <p:cSldViewPr>
      <p:cViewPr varScale="1">
        <p:scale>
          <a:sx n="102" d="100"/>
          <a:sy n="102" d="100"/>
        </p:scale>
        <p:origin x="-1170"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husek\Local%20Settings\Temporary%20Internet%20Files\Content.Outlook\GE80LGM4\N&#225;klady%20(2)%20(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cs-CZ"/>
  <c:chart>
    <c:plotArea>
      <c:layout/>
      <c:lineChart>
        <c:grouping val="standard"/>
        <c:ser>
          <c:idx val="0"/>
          <c:order val="0"/>
          <c:tx>
            <c:strRef>
              <c:f>List1!$A$5</c:f>
              <c:strCache>
                <c:ptCount val="1"/>
                <c:pt idx="0">
                  <c:v>LN</c:v>
                </c:pt>
              </c:strCache>
            </c:strRef>
          </c:tx>
          <c:spPr>
            <a:ln>
              <a:solidFill>
                <a:srgbClr val="00B050"/>
              </a:solidFill>
            </a:ln>
          </c:spPr>
          <c:marker>
            <c:symbol val="none"/>
          </c:marker>
          <c:cat>
            <c:strRef>
              <c:f>List1!$B$4:$L$4</c:f>
              <c:strCache>
                <c:ptCount val="11"/>
                <c:pt idx="0">
                  <c:v>10/1998</c:v>
                </c:pt>
                <c:pt idx="1">
                  <c:v>10/1999</c:v>
                </c:pt>
                <c:pt idx="2">
                  <c:v>10/2000</c:v>
                </c:pt>
                <c:pt idx="3">
                  <c:v>10/2001</c:v>
                </c:pt>
                <c:pt idx="4">
                  <c:v>10/2002</c:v>
                </c:pt>
                <c:pt idx="5">
                  <c:v>10/2003</c:v>
                </c:pt>
                <c:pt idx="6">
                  <c:v>10/2004</c:v>
                </c:pt>
                <c:pt idx="7">
                  <c:v>10/2005</c:v>
                </c:pt>
                <c:pt idx="8">
                  <c:v>10/2006</c:v>
                </c:pt>
                <c:pt idx="9">
                  <c:v>10/2007</c:v>
                </c:pt>
                <c:pt idx="10">
                  <c:v>11/2008</c:v>
                </c:pt>
              </c:strCache>
            </c:strRef>
          </c:cat>
          <c:val>
            <c:numRef>
              <c:f>List1!$B$5:$L$5</c:f>
              <c:numCache>
                <c:formatCode>#,##0</c:formatCode>
                <c:ptCount val="11"/>
                <c:pt idx="0">
                  <c:v>75679</c:v>
                </c:pt>
                <c:pt idx="1">
                  <c:v>80009</c:v>
                </c:pt>
                <c:pt idx="2">
                  <c:v>101770</c:v>
                </c:pt>
                <c:pt idx="3">
                  <c:v>108568</c:v>
                </c:pt>
                <c:pt idx="4">
                  <c:v>84383</c:v>
                </c:pt>
                <c:pt idx="5">
                  <c:v>77558</c:v>
                </c:pt>
                <c:pt idx="6">
                  <c:v>76720</c:v>
                </c:pt>
                <c:pt idx="7">
                  <c:v>73586</c:v>
                </c:pt>
                <c:pt idx="8">
                  <c:v>72087</c:v>
                </c:pt>
                <c:pt idx="9">
                  <c:v>77809</c:v>
                </c:pt>
                <c:pt idx="10">
                  <c:v>76601</c:v>
                </c:pt>
              </c:numCache>
            </c:numRef>
          </c:val>
        </c:ser>
        <c:ser>
          <c:idx val="1"/>
          <c:order val="1"/>
          <c:tx>
            <c:strRef>
              <c:f>List1!$A$6</c:f>
              <c:strCache>
                <c:ptCount val="1"/>
                <c:pt idx="0">
                  <c:v>HN</c:v>
                </c:pt>
              </c:strCache>
            </c:strRef>
          </c:tx>
          <c:marker>
            <c:symbol val="none"/>
          </c:marker>
          <c:cat>
            <c:strRef>
              <c:f>List1!$B$4:$L$4</c:f>
              <c:strCache>
                <c:ptCount val="11"/>
                <c:pt idx="0">
                  <c:v>10/1998</c:v>
                </c:pt>
                <c:pt idx="1">
                  <c:v>10/1999</c:v>
                </c:pt>
                <c:pt idx="2">
                  <c:v>10/2000</c:v>
                </c:pt>
                <c:pt idx="3">
                  <c:v>10/2001</c:v>
                </c:pt>
                <c:pt idx="4">
                  <c:v>10/2002</c:v>
                </c:pt>
                <c:pt idx="5">
                  <c:v>10/2003</c:v>
                </c:pt>
                <c:pt idx="6">
                  <c:v>10/2004</c:v>
                </c:pt>
                <c:pt idx="7">
                  <c:v>10/2005</c:v>
                </c:pt>
                <c:pt idx="8">
                  <c:v>10/2006</c:v>
                </c:pt>
                <c:pt idx="9">
                  <c:v>10/2007</c:v>
                </c:pt>
                <c:pt idx="10">
                  <c:v>11/2008</c:v>
                </c:pt>
              </c:strCache>
            </c:strRef>
          </c:cat>
          <c:val>
            <c:numRef>
              <c:f>List1!$B$6:$L$6</c:f>
              <c:numCache>
                <c:formatCode>#,##0</c:formatCode>
                <c:ptCount val="11"/>
                <c:pt idx="0">
                  <c:v>97195</c:v>
                </c:pt>
                <c:pt idx="1">
                  <c:v>86528</c:v>
                </c:pt>
                <c:pt idx="2">
                  <c:v>76157</c:v>
                </c:pt>
                <c:pt idx="3">
                  <c:v>76330</c:v>
                </c:pt>
                <c:pt idx="4">
                  <c:v>75508</c:v>
                </c:pt>
                <c:pt idx="5">
                  <c:v>74195</c:v>
                </c:pt>
                <c:pt idx="6">
                  <c:v>66712</c:v>
                </c:pt>
                <c:pt idx="7">
                  <c:v>63632</c:v>
                </c:pt>
                <c:pt idx="8">
                  <c:v>63846</c:v>
                </c:pt>
                <c:pt idx="9">
                  <c:v>60619</c:v>
                </c:pt>
                <c:pt idx="10">
                  <c:v>57417</c:v>
                </c:pt>
              </c:numCache>
            </c:numRef>
          </c:val>
        </c:ser>
        <c:ser>
          <c:idx val="2"/>
          <c:order val="2"/>
          <c:tx>
            <c:strRef>
              <c:f>List1!$A$7</c:f>
              <c:strCache>
                <c:ptCount val="1"/>
                <c:pt idx="0">
                  <c:v>Právo</c:v>
                </c:pt>
              </c:strCache>
            </c:strRef>
          </c:tx>
          <c:spPr>
            <a:ln>
              <a:solidFill>
                <a:srgbClr val="FF0000"/>
              </a:solidFill>
            </a:ln>
          </c:spPr>
          <c:marker>
            <c:symbol val="none"/>
          </c:marker>
          <c:cat>
            <c:strRef>
              <c:f>List1!$B$4:$L$4</c:f>
              <c:strCache>
                <c:ptCount val="11"/>
                <c:pt idx="0">
                  <c:v>10/1998</c:v>
                </c:pt>
                <c:pt idx="1">
                  <c:v>10/1999</c:v>
                </c:pt>
                <c:pt idx="2">
                  <c:v>10/2000</c:v>
                </c:pt>
                <c:pt idx="3">
                  <c:v>10/2001</c:v>
                </c:pt>
                <c:pt idx="4">
                  <c:v>10/2002</c:v>
                </c:pt>
                <c:pt idx="5">
                  <c:v>10/2003</c:v>
                </c:pt>
                <c:pt idx="6">
                  <c:v>10/2004</c:v>
                </c:pt>
                <c:pt idx="7">
                  <c:v>10/2005</c:v>
                </c:pt>
                <c:pt idx="8">
                  <c:v>10/2006</c:v>
                </c:pt>
                <c:pt idx="9">
                  <c:v>10/2007</c:v>
                </c:pt>
                <c:pt idx="10">
                  <c:v>11/2008</c:v>
                </c:pt>
              </c:strCache>
            </c:strRef>
          </c:cat>
          <c:val>
            <c:numRef>
              <c:f>List1!$B$7:$L$7</c:f>
              <c:numCache>
                <c:formatCode>#,##0</c:formatCode>
                <c:ptCount val="11"/>
                <c:pt idx="0">
                  <c:v>235863</c:v>
                </c:pt>
                <c:pt idx="1">
                  <c:v>292221</c:v>
                </c:pt>
                <c:pt idx="2">
                  <c:v>213774</c:v>
                </c:pt>
                <c:pt idx="3">
                  <c:v>214427</c:v>
                </c:pt>
                <c:pt idx="4">
                  <c:v>203457</c:v>
                </c:pt>
                <c:pt idx="5">
                  <c:v>189593</c:v>
                </c:pt>
                <c:pt idx="6">
                  <c:v>175046</c:v>
                </c:pt>
                <c:pt idx="7">
                  <c:v>167562</c:v>
                </c:pt>
                <c:pt idx="8">
                  <c:v>158876</c:v>
                </c:pt>
                <c:pt idx="9">
                  <c:v>149182</c:v>
                </c:pt>
                <c:pt idx="10">
                  <c:v>142336</c:v>
                </c:pt>
              </c:numCache>
            </c:numRef>
          </c:val>
        </c:ser>
        <c:ser>
          <c:idx val="3"/>
          <c:order val="3"/>
          <c:tx>
            <c:strRef>
              <c:f>List1!$A$8</c:f>
              <c:strCache>
                <c:ptCount val="1"/>
                <c:pt idx="0">
                  <c:v>MFD</c:v>
                </c:pt>
              </c:strCache>
            </c:strRef>
          </c:tx>
          <c:marker>
            <c:symbol val="none"/>
          </c:marker>
          <c:cat>
            <c:strRef>
              <c:f>List1!$B$4:$L$4</c:f>
              <c:strCache>
                <c:ptCount val="11"/>
                <c:pt idx="0">
                  <c:v>10/1998</c:v>
                </c:pt>
                <c:pt idx="1">
                  <c:v>10/1999</c:v>
                </c:pt>
                <c:pt idx="2">
                  <c:v>10/2000</c:v>
                </c:pt>
                <c:pt idx="3">
                  <c:v>10/2001</c:v>
                </c:pt>
                <c:pt idx="4">
                  <c:v>10/2002</c:v>
                </c:pt>
                <c:pt idx="5">
                  <c:v>10/2003</c:v>
                </c:pt>
                <c:pt idx="6">
                  <c:v>10/2004</c:v>
                </c:pt>
                <c:pt idx="7">
                  <c:v>10/2005</c:v>
                </c:pt>
                <c:pt idx="8">
                  <c:v>10/2006</c:v>
                </c:pt>
                <c:pt idx="9">
                  <c:v>10/2007</c:v>
                </c:pt>
                <c:pt idx="10">
                  <c:v>11/2008</c:v>
                </c:pt>
              </c:strCache>
            </c:strRef>
          </c:cat>
          <c:val>
            <c:numRef>
              <c:f>List1!$B$8:$L$8</c:f>
              <c:numCache>
                <c:formatCode>#,##0</c:formatCode>
                <c:ptCount val="11"/>
                <c:pt idx="0">
                  <c:v>362993</c:v>
                </c:pt>
                <c:pt idx="1">
                  <c:v>406775</c:v>
                </c:pt>
                <c:pt idx="2">
                  <c:v>355090</c:v>
                </c:pt>
                <c:pt idx="3">
                  <c:v>333796</c:v>
                </c:pt>
                <c:pt idx="4">
                  <c:v>320200</c:v>
                </c:pt>
                <c:pt idx="5">
                  <c:v>316206</c:v>
                </c:pt>
                <c:pt idx="6">
                  <c:v>294576</c:v>
                </c:pt>
                <c:pt idx="7">
                  <c:v>301654</c:v>
                </c:pt>
                <c:pt idx="8">
                  <c:v>321563</c:v>
                </c:pt>
                <c:pt idx="9">
                  <c:v>297666</c:v>
                </c:pt>
                <c:pt idx="10">
                  <c:v>303034</c:v>
                </c:pt>
              </c:numCache>
            </c:numRef>
          </c:val>
        </c:ser>
        <c:marker val="1"/>
        <c:axId val="174901504"/>
        <c:axId val="174912256"/>
      </c:lineChart>
      <c:catAx>
        <c:axId val="174901504"/>
        <c:scaling>
          <c:orientation val="minMax"/>
        </c:scaling>
        <c:axPos val="b"/>
        <c:tickLblPos val="nextTo"/>
        <c:crossAx val="174912256"/>
        <c:crosses val="autoZero"/>
        <c:auto val="1"/>
        <c:lblAlgn val="ctr"/>
        <c:lblOffset val="100"/>
      </c:catAx>
      <c:valAx>
        <c:axId val="174912256"/>
        <c:scaling>
          <c:orientation val="minMax"/>
        </c:scaling>
        <c:axPos val="l"/>
        <c:majorGridlines/>
        <c:numFmt formatCode="#,##0" sourceLinked="1"/>
        <c:tickLblPos val="nextTo"/>
        <c:crossAx val="174901504"/>
        <c:crosses val="autoZero"/>
        <c:crossBetween val="between"/>
      </c:valAx>
    </c:plotArea>
    <c:legend>
      <c:legendPos val="r"/>
    </c:legend>
    <c:plotVisOnly val="1"/>
  </c:chart>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E845A908-5AD0-4C29-8B6B-C2F95856C12A}" type="datetimeFigureOut">
              <a:rPr lang="cs-CZ"/>
              <a:pPr>
                <a:defRPr/>
              </a:pPr>
              <a:t>13.4.2010</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cs-CZ" noProof="0" smtClean="0"/>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pPr>
              <a:defRPr/>
            </a:pPr>
            <a:fld id="{1BB4891C-ED6E-4C86-BDE0-1E653125CA7C}" type="slidenum">
              <a:rPr lang="cs-CZ"/>
              <a:pPr>
                <a:defRPr/>
              </a:pPr>
              <a:t>‹#›</a:t>
            </a:fld>
            <a:endParaRPr 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oc id"/>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r>
              <a:rPr lang="en-US" smtClean="0"/>
              <a:t>PPF Group, leading Financial Group in CEE and CIS</a:t>
            </a:r>
          </a:p>
        </p:txBody>
      </p:sp>
      <p:sp>
        <p:nvSpPr>
          <p:cNvPr id="27651" name="pg num"/>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2B6BC9C-35F2-4FC8-ADD9-ACF09984FBD3}" type="slidenum">
              <a:rPr lang="en-US" smtClean="0"/>
              <a:pPr/>
              <a:t>1</a:t>
            </a:fld>
            <a:endParaRPr lang="en-US" smtClean="0"/>
          </a:p>
        </p:txBody>
      </p:sp>
      <p:sp>
        <p:nvSpPr>
          <p:cNvPr id="2765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65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cs-CZ" smtClean="0">
              <a:latin typeface="Arial" charset="0"/>
              <a:ea typeface="ＭＳ Ｐゴシック" pitchFamily="8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a Midwest-based </a:t>
            </a:r>
            <a:r>
              <a:rPr lang="en-US" b="1" u="sng" dirty="0" smtClean="0"/>
              <a:t>5 </a:t>
            </a:r>
            <a:r>
              <a:rPr lang="en-US" dirty="0" smtClean="0"/>
              <a:t>advertising agency studied a major metropolitan newspaper’s pages and could not find one advertiser in the pages of that newspaper with margins as high as that of the newspaper they were advertising in. According to newspaper consultant John Morton, newspaper companies average operating profit margins are clearly down, but they are still above what is typical for most non-media businesses. Morton wrote, “Overall, the beleaguered newspaper industry's financial health has been weakened but remains healthy by most measures. In this environment, that is an achievement.”</a:t>
            </a:r>
          </a:p>
          <a:p>
            <a:pPr>
              <a:defRPr/>
            </a:pPr>
            <a:r>
              <a:rPr lang="en-US" dirty="0" smtClean="0"/>
              <a:t>Yes newspapers may have to settle for lower margins and honestly, a few are actually losing money and maybe a newspaper here or there will close, especially in multiple newspaper markets, ( we suspect that should newspapers close that these closures would likely be in cities where there are multiple newspapers. We do not expect to see any major city with no daily newspaper). You have seen the second newspaper in some cities like Denver and Seattle fold.  but newspapers are not sitting still for declining margins. They are cutting costs, merging operations, forming partnerships, reducing staff and news holes. They are getting their proverbial ducks in a row. Newspapers are cutting newsroom staff, true, but they are cutting strategically by reducing duplicative coverage or coverage of news items that have low interest to consumers. Newspapers are re-focusing journalists on high-impact and high-interest journalism.</a:t>
            </a:r>
          </a:p>
          <a:p>
            <a:pPr>
              <a:defRPr/>
            </a:pPr>
            <a:endParaRPr lang="en-US" dirty="0"/>
          </a:p>
        </p:txBody>
      </p:sp>
      <p:sp>
        <p:nvSpPr>
          <p:cNvPr id="78852" name="Slide Number Placeholder 3"/>
          <p:cNvSpPr>
            <a:spLocks noGrp="1"/>
          </p:cNvSpPr>
          <p:nvPr>
            <p:ph type="sldNum" sz="quarter" idx="5"/>
          </p:nvPr>
        </p:nvSpPr>
        <p:spPr>
          <a:noFill/>
        </p:spPr>
        <p:txBody>
          <a:bodyPr/>
          <a:lstStyle/>
          <a:p>
            <a:fld id="{4DB76E61-9A5D-473B-83D0-334A404B3476}" type="slidenum">
              <a:rPr lang="en-US" smtClean="0">
                <a:latin typeface="Arial" pitchFamily="34" charset="0"/>
                <a:ea typeface="ＭＳ Ｐゴシック"/>
                <a:cs typeface="ＭＳ Ｐゴシック"/>
              </a:rPr>
              <a:pPr/>
              <a:t>2</a:t>
            </a:fld>
            <a:endParaRPr lang="en-US" smtClean="0">
              <a:latin typeface="Arial" pitchFamily="34" charset="0"/>
              <a:ea typeface="ＭＳ Ｐゴシック"/>
              <a:cs typeface="ＭＳ Ｐゴシック"/>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1BB4891C-ED6E-4C86-BDE0-1E653125CA7C}" type="slidenum">
              <a:rPr lang="cs-CZ" smtClean="0"/>
              <a:pPr>
                <a:defRPr/>
              </a:pPr>
              <a:t>15</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Newspapers are inserting themselves as the hub of community information and interactions, providing platforms to share local content, host discussions and </a:t>
            </a:r>
          </a:p>
        </p:txBody>
      </p:sp>
      <p:sp>
        <p:nvSpPr>
          <p:cNvPr id="92164" name="Slide Number Placeholder 3"/>
          <p:cNvSpPr>
            <a:spLocks noGrp="1"/>
          </p:cNvSpPr>
          <p:nvPr>
            <p:ph type="sldNum" sz="quarter" idx="5"/>
          </p:nvPr>
        </p:nvSpPr>
        <p:spPr>
          <a:noFill/>
        </p:spPr>
        <p:txBody>
          <a:bodyPr/>
          <a:lstStyle/>
          <a:p>
            <a:fld id="{B65CBD3A-9550-4D21-A99A-967115C2EC37}" type="slidenum">
              <a:rPr lang="en-US" smtClean="0">
                <a:latin typeface="Arial" pitchFamily="34" charset="0"/>
                <a:ea typeface="ＭＳ Ｐゴシック"/>
                <a:cs typeface="ＭＳ Ｐゴシック"/>
              </a:rPr>
              <a:pPr/>
              <a:t>20</a:t>
            </a:fld>
            <a:endParaRPr lang="en-US" smtClean="0">
              <a:latin typeface="Arial" pitchFamily="34" charset="0"/>
              <a:ea typeface="ＭＳ Ｐゴシック"/>
              <a:cs typeface="ＭＳ Ｐゴシック"/>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provide in-depth community information. A recent Pew Research Center study revealed that most local news flows from newspapers.</a:t>
            </a:r>
          </a:p>
        </p:txBody>
      </p:sp>
      <p:sp>
        <p:nvSpPr>
          <p:cNvPr id="93188" name="Slide Number Placeholder 3"/>
          <p:cNvSpPr>
            <a:spLocks noGrp="1"/>
          </p:cNvSpPr>
          <p:nvPr>
            <p:ph type="sldNum" sz="quarter" idx="5"/>
          </p:nvPr>
        </p:nvSpPr>
        <p:spPr>
          <a:noFill/>
        </p:spPr>
        <p:txBody>
          <a:bodyPr/>
          <a:lstStyle/>
          <a:p>
            <a:fld id="{94102963-12B5-4FC5-BA44-0E3F8298A2CE}" type="slidenum">
              <a:rPr lang="en-US" smtClean="0">
                <a:latin typeface="Arial" pitchFamily="34" charset="0"/>
                <a:ea typeface="ＭＳ Ｐゴシック"/>
                <a:cs typeface="ＭＳ Ｐゴシック"/>
              </a:rPr>
              <a:pPr/>
              <a:t>21</a:t>
            </a:fld>
            <a:endParaRPr lang="en-US" smtClean="0">
              <a:latin typeface="Arial" pitchFamily="34" charset="0"/>
              <a:ea typeface="ＭＳ Ｐゴシック"/>
              <a:cs typeface="ＭＳ Ｐゴシック"/>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from pastes to gels to whiteners to breath fresheners etc. Newspapers today are recognizing that their consumers too, enjoy their newspaper in a variety of ways and it is our job to deliver that newspaper to them in whatever form they desire. No longer will you expect to see one newspaper product be all things to all people. So, you see products like Red Eye for young people or Hoy for the Hispanic market, Briefing for non-subscribers etc. Niches and targeting are important to you and to us. </a:t>
            </a:r>
          </a:p>
        </p:txBody>
      </p:sp>
      <p:sp>
        <p:nvSpPr>
          <p:cNvPr id="86020" name="Slide Number Placeholder 3"/>
          <p:cNvSpPr>
            <a:spLocks noGrp="1"/>
          </p:cNvSpPr>
          <p:nvPr>
            <p:ph type="sldNum" sz="quarter" idx="5"/>
          </p:nvPr>
        </p:nvSpPr>
        <p:spPr>
          <a:noFill/>
        </p:spPr>
        <p:txBody>
          <a:bodyPr/>
          <a:lstStyle/>
          <a:p>
            <a:fld id="{E3AF63D7-B33F-42DE-A887-4DE9D65B78C3}" type="slidenum">
              <a:rPr lang="en-US" smtClean="0">
                <a:latin typeface="Arial" pitchFamily="34" charset="0"/>
                <a:ea typeface="ＭＳ Ｐゴシック"/>
                <a:cs typeface="ＭＳ Ｐゴシック"/>
              </a:rPr>
              <a:pPr/>
              <a:t>43</a:t>
            </a:fld>
            <a:endParaRPr lang="en-US" smtClean="0">
              <a:latin typeface="Arial" pitchFamily="34" charset="0"/>
              <a:ea typeface="ＭＳ Ｐゴシック"/>
              <a:cs typeface="ＭＳ Ｐゴシック"/>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lvl1pPr>
              <a:defRPr/>
            </a:lvl1pPr>
          </a:lstStyle>
          <a:p>
            <a:pPr>
              <a:defRPr/>
            </a:pPr>
            <a:fld id="{7CE8DDCA-99AD-4ADC-9FC5-361F05085E68}" type="datetimeFigureOut">
              <a:rPr lang="cs-CZ"/>
              <a:pPr>
                <a:defRPr/>
              </a:pPr>
              <a:t>13.4.2010</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2435D113-48A4-418C-8464-638B0764D971}" type="slidenum">
              <a:rPr lang="cs-CZ"/>
              <a:pPr>
                <a:defRPr/>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89F1CAB6-3626-464C-95C7-61413EBEA893}" type="datetimeFigureOut">
              <a:rPr lang="cs-CZ"/>
              <a:pPr>
                <a:defRPr/>
              </a:pPr>
              <a:t>13.4.2010</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2A8D9117-CE4C-4AF2-A63C-8552E2BEEF40}" type="slidenum">
              <a:rPr lang="cs-CZ"/>
              <a:pPr>
                <a:defRPr/>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18388DFC-A88D-4A23-8B90-42179A5D6DE7}" type="datetimeFigureOut">
              <a:rPr lang="cs-CZ"/>
              <a:pPr>
                <a:defRPr/>
              </a:pPr>
              <a:t>13.4.2010</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1B31F92B-961D-4BE2-98A9-7A908BFCE60C}" type="slidenum">
              <a:rPr lang="cs-CZ"/>
              <a:pPr>
                <a:defRPr/>
              </a:pPr>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100" charset="-128"/>
                <a:cs typeface="+mn-cs"/>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100" charset="-128"/>
                <a:cs typeface="+mn-cs"/>
              </a:defRPr>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100" charset="-128"/>
                <a:cs typeface="+mn-cs"/>
              </a:defRPr>
            </a:lvl1pPr>
          </a:lstStyle>
          <a:p>
            <a:pPr>
              <a:defRPr/>
            </a:pPr>
            <a:fld id="{AD98854D-6952-4F44-A59E-34874531905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A3ADBE11-4FBA-409B-97E8-F37056BF1343}" type="datetimeFigureOut">
              <a:rPr lang="cs-CZ"/>
              <a:pPr>
                <a:defRPr/>
              </a:pPr>
              <a:t>13.4.2010</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C278120C-333C-4EC5-80C8-8FA1A375106F}" type="slidenum">
              <a:rPr lang="cs-CZ"/>
              <a:pPr>
                <a:defRPr/>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lvl1pPr>
              <a:defRPr/>
            </a:lvl1pPr>
          </a:lstStyle>
          <a:p>
            <a:pPr>
              <a:defRPr/>
            </a:pPr>
            <a:fld id="{C0094071-DB15-4C3C-B595-CF18A3758EE0}" type="datetimeFigureOut">
              <a:rPr lang="cs-CZ"/>
              <a:pPr>
                <a:defRPr/>
              </a:pPr>
              <a:t>13.4.2010</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8D4ABB3F-D2C7-45E0-9C6E-C2416E487781}" type="slidenum">
              <a:rPr lang="cs-CZ"/>
              <a:pPr>
                <a:defRPr/>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3"/>
          <p:cNvSpPr>
            <a:spLocks noGrp="1"/>
          </p:cNvSpPr>
          <p:nvPr>
            <p:ph type="dt" sz="half" idx="10"/>
          </p:nvPr>
        </p:nvSpPr>
        <p:spPr/>
        <p:txBody>
          <a:bodyPr/>
          <a:lstStyle>
            <a:lvl1pPr>
              <a:defRPr/>
            </a:lvl1pPr>
          </a:lstStyle>
          <a:p>
            <a:pPr>
              <a:defRPr/>
            </a:pPr>
            <a:fld id="{700AFFFD-84B0-48CE-A5E3-70F39A7FC229}" type="datetimeFigureOut">
              <a:rPr lang="cs-CZ"/>
              <a:pPr>
                <a:defRPr/>
              </a:pPr>
              <a:t>13.4.2010</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9D68A316-4ED1-48FE-BA3A-1B8226C11273}" type="slidenum">
              <a:rPr lang="cs-CZ"/>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3"/>
          <p:cNvSpPr>
            <a:spLocks noGrp="1"/>
          </p:cNvSpPr>
          <p:nvPr>
            <p:ph type="dt" sz="half" idx="10"/>
          </p:nvPr>
        </p:nvSpPr>
        <p:spPr/>
        <p:txBody>
          <a:bodyPr/>
          <a:lstStyle>
            <a:lvl1pPr>
              <a:defRPr/>
            </a:lvl1pPr>
          </a:lstStyle>
          <a:p>
            <a:pPr>
              <a:defRPr/>
            </a:pPr>
            <a:fld id="{25D46629-7AEE-4EF2-AABF-D8C6E88BDD0E}" type="datetimeFigureOut">
              <a:rPr lang="cs-CZ"/>
              <a:pPr>
                <a:defRPr/>
              </a:pPr>
              <a:t>13.4.2010</a:t>
            </a:fld>
            <a:endParaRPr lang="cs-CZ"/>
          </a:p>
        </p:txBody>
      </p:sp>
      <p:sp>
        <p:nvSpPr>
          <p:cNvPr id="8" name="Zástupný symbol pro zápatí 4"/>
          <p:cNvSpPr>
            <a:spLocks noGrp="1"/>
          </p:cNvSpPr>
          <p:nvPr>
            <p:ph type="ftr" sz="quarter" idx="11"/>
          </p:nvPr>
        </p:nvSpPr>
        <p:spPr/>
        <p:txBody>
          <a:bodyPr/>
          <a:lstStyle>
            <a:lvl1pPr>
              <a:defRPr/>
            </a:lvl1pPr>
          </a:lstStyle>
          <a:p>
            <a:pPr>
              <a:defRPr/>
            </a:pPr>
            <a:endParaRPr lang="cs-CZ"/>
          </a:p>
        </p:txBody>
      </p:sp>
      <p:sp>
        <p:nvSpPr>
          <p:cNvPr id="9" name="Zástupný symbol pro číslo snímku 5"/>
          <p:cNvSpPr>
            <a:spLocks noGrp="1"/>
          </p:cNvSpPr>
          <p:nvPr>
            <p:ph type="sldNum" sz="quarter" idx="12"/>
          </p:nvPr>
        </p:nvSpPr>
        <p:spPr/>
        <p:txBody>
          <a:bodyPr/>
          <a:lstStyle>
            <a:lvl1pPr>
              <a:defRPr/>
            </a:lvl1pPr>
          </a:lstStyle>
          <a:p>
            <a:pPr>
              <a:defRPr/>
            </a:pPr>
            <a:fld id="{8D3C48EB-A4AE-4EF1-9EAF-256F73AF1136}" type="slidenum">
              <a:rPr lang="cs-CZ"/>
              <a:pPr>
                <a:defRPr/>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3"/>
          <p:cNvSpPr>
            <a:spLocks noGrp="1"/>
          </p:cNvSpPr>
          <p:nvPr>
            <p:ph type="dt" sz="half" idx="10"/>
          </p:nvPr>
        </p:nvSpPr>
        <p:spPr/>
        <p:txBody>
          <a:bodyPr/>
          <a:lstStyle>
            <a:lvl1pPr>
              <a:defRPr/>
            </a:lvl1pPr>
          </a:lstStyle>
          <a:p>
            <a:pPr>
              <a:defRPr/>
            </a:pPr>
            <a:fld id="{D3487B1C-ACEE-4E1F-8E52-1B1D18779CEB}" type="datetimeFigureOut">
              <a:rPr lang="cs-CZ"/>
              <a:pPr>
                <a:defRPr/>
              </a:pPr>
              <a:t>13.4.2010</a:t>
            </a:fld>
            <a:endParaRPr lang="cs-CZ"/>
          </a:p>
        </p:txBody>
      </p:sp>
      <p:sp>
        <p:nvSpPr>
          <p:cNvPr id="4" name="Zástupný symbol pro zápatí 4"/>
          <p:cNvSpPr>
            <a:spLocks noGrp="1"/>
          </p:cNvSpPr>
          <p:nvPr>
            <p:ph type="ftr" sz="quarter" idx="11"/>
          </p:nvPr>
        </p:nvSpPr>
        <p:spPr/>
        <p:txBody>
          <a:bodyPr/>
          <a:lstStyle>
            <a:lvl1pPr>
              <a:defRPr/>
            </a:lvl1pPr>
          </a:lstStyle>
          <a:p>
            <a:pPr>
              <a:defRPr/>
            </a:pPr>
            <a:endParaRPr lang="cs-CZ"/>
          </a:p>
        </p:txBody>
      </p:sp>
      <p:sp>
        <p:nvSpPr>
          <p:cNvPr id="5" name="Zástupný symbol pro číslo snímku 5"/>
          <p:cNvSpPr>
            <a:spLocks noGrp="1"/>
          </p:cNvSpPr>
          <p:nvPr>
            <p:ph type="sldNum" sz="quarter" idx="12"/>
          </p:nvPr>
        </p:nvSpPr>
        <p:spPr/>
        <p:txBody>
          <a:bodyPr/>
          <a:lstStyle>
            <a:lvl1pPr>
              <a:defRPr/>
            </a:lvl1pPr>
          </a:lstStyle>
          <a:p>
            <a:pPr>
              <a:defRPr/>
            </a:pPr>
            <a:fld id="{F35A27A5-35A6-4146-BDB6-E5800A199EB5}" type="slidenum">
              <a:rPr lang="cs-CZ"/>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fld id="{33073162-BD8F-4631-8706-CC94574D53FF}" type="datetimeFigureOut">
              <a:rPr lang="cs-CZ"/>
              <a:pPr>
                <a:defRPr/>
              </a:pPr>
              <a:t>13.4.2010</a:t>
            </a:fld>
            <a:endParaRPr lang="cs-CZ"/>
          </a:p>
        </p:txBody>
      </p:sp>
      <p:sp>
        <p:nvSpPr>
          <p:cNvPr id="3" name="Zástupný symbol pro zápatí 4"/>
          <p:cNvSpPr>
            <a:spLocks noGrp="1"/>
          </p:cNvSpPr>
          <p:nvPr>
            <p:ph type="ftr" sz="quarter" idx="11"/>
          </p:nvPr>
        </p:nvSpPr>
        <p:spPr/>
        <p:txBody>
          <a:bodyPr/>
          <a:lstStyle>
            <a:lvl1pPr>
              <a:defRPr/>
            </a:lvl1pPr>
          </a:lstStyle>
          <a:p>
            <a:pPr>
              <a:defRPr/>
            </a:pPr>
            <a:endParaRPr lang="cs-CZ"/>
          </a:p>
        </p:txBody>
      </p:sp>
      <p:sp>
        <p:nvSpPr>
          <p:cNvPr id="4" name="Zástupný symbol pro číslo snímku 5"/>
          <p:cNvSpPr>
            <a:spLocks noGrp="1"/>
          </p:cNvSpPr>
          <p:nvPr>
            <p:ph type="sldNum" sz="quarter" idx="12"/>
          </p:nvPr>
        </p:nvSpPr>
        <p:spPr/>
        <p:txBody>
          <a:bodyPr/>
          <a:lstStyle>
            <a:lvl1pPr>
              <a:defRPr/>
            </a:lvl1pPr>
          </a:lstStyle>
          <a:p>
            <a:pPr>
              <a:defRPr/>
            </a:pPr>
            <a:fld id="{C0DEF6E1-6F73-4EBC-9473-2E2CDB5A5BF2}" type="slidenum">
              <a:rPr lang="cs-CZ"/>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71003118-0938-4E86-84C5-5437B1537D29}" type="datetimeFigureOut">
              <a:rPr lang="cs-CZ"/>
              <a:pPr>
                <a:defRPr/>
              </a:pPr>
              <a:t>13.4.2010</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1AA72DA6-3020-4567-8F82-75324171D2B4}" type="slidenum">
              <a:rPr lang="cs-CZ"/>
              <a:pPr>
                <a:defRPr/>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12561154-E072-4AA8-A0A6-DC9ABB6892ED}" type="datetimeFigureOut">
              <a:rPr lang="cs-CZ"/>
              <a:pPr>
                <a:defRPr/>
              </a:pPr>
              <a:t>13.4.2010</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2CB45932-6564-4FA9-B399-A3A97D42CC21}" type="slidenum">
              <a:rPr lang="cs-CZ"/>
              <a:pPr>
                <a:defRPr/>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smtClean="0"/>
              <a:t>Klepnutím lze upravit styl předlohy nadpisů.</a:t>
            </a:r>
          </a:p>
        </p:txBody>
      </p:sp>
      <p:sp>
        <p:nvSpPr>
          <p:cNvPr id="1027" name="Zástupný symbol pro text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1764846F-0348-4F56-A21F-0407CE351801}" type="datetimeFigureOut">
              <a:rPr lang="cs-CZ"/>
              <a:pPr>
                <a:defRPr/>
              </a:pPr>
              <a:t>13.4.2010</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2ED3632-718B-4EFB-B898-D36BB36B9C23}"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nydailynews.com/index.html" TargetMode="Externa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denverpost.com/frontpag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cid:image001.jpg@01C9C146.A4F65B90" TargetMode="External"/><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7.png"/><Relationship Id="rId7"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hyperlink" Target="http://www.google.cz/imgres?imgurl=http://farm4.static.flickr.com/3209/2692129432_5003673a3b.jpg?v=0&amp;imgrefurl=http://flickr.com/photos/cliboub/2692129432/&amp;h=88&amp;w=175&amp;sz=8&amp;tbnid=6QEs_uomP-ERKM::&amp;tbnh=50&amp;tbnw=100&amp;prev=/images?q=qik+logo&amp;hl=cs&amp;usg=__69XNQ4awl8Na9s_Vkw1qqqpcSzE=&amp;ei=zEK1Sce2A8Oe_gaU4ri1BA&amp;sa=X&amp;oi=image_result&amp;resnum=3&amp;ct=image&amp;cd=1" TargetMode="External"/><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1.jpeg"/><Relationship Id="rId4" Type="http://schemas.openxmlformats.org/officeDocument/2006/relationships/image" Target="../media/image6.jpe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Nadpis 1"/>
          <p:cNvSpPr>
            <a:spLocks noGrp="1"/>
          </p:cNvSpPr>
          <p:nvPr>
            <p:ph type="ctrTitle"/>
          </p:nvPr>
        </p:nvSpPr>
        <p:spPr>
          <a:xfrm>
            <a:off x="642910" y="3571876"/>
            <a:ext cx="7770813" cy="1468438"/>
          </a:xfrm>
        </p:spPr>
        <p:txBody>
          <a:bodyPr/>
          <a:lstStyle/>
          <a:p>
            <a:pPr algn="l" eaLnBrk="1" hangingPunct="1"/>
            <a:r>
              <a:rPr lang="cs-CZ" b="1" dirty="0" smtClean="0"/>
              <a:t>Vývoj médií </a:t>
            </a:r>
            <a:br>
              <a:rPr lang="cs-CZ" b="1" dirty="0" smtClean="0"/>
            </a:br>
            <a:r>
              <a:rPr lang="cs-CZ" b="1" dirty="0" smtClean="0"/>
              <a:t>(a lokální novinařina) </a:t>
            </a:r>
            <a:br>
              <a:rPr lang="cs-CZ" b="1" dirty="0" smtClean="0"/>
            </a:br>
            <a:r>
              <a:rPr lang="cs-CZ" b="1" dirty="0" smtClean="0"/>
              <a:t>ve světle krize</a:t>
            </a:r>
            <a:endParaRPr lang="cs-CZ" dirty="0" smtClean="0"/>
          </a:p>
        </p:txBody>
      </p:sp>
      <p:sp>
        <p:nvSpPr>
          <p:cNvPr id="8" name="Obdélník 7"/>
          <p:cNvSpPr/>
          <p:nvPr/>
        </p:nvSpPr>
        <p:spPr>
          <a:xfrm>
            <a:off x="7524750" y="0"/>
            <a:ext cx="1619250" cy="6858000"/>
          </a:xfrm>
          <a:prstGeom prst="rect">
            <a:avLst/>
          </a:prstGeom>
          <a:solidFill>
            <a:schemeClr val="tx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FFFFFF"/>
              </a:solidFill>
              <a:latin typeface="Arial Black" pitchFamily="-112" charset="0"/>
              <a:ea typeface="ＭＳ Ｐゴシック" pitchFamily="-112" charset="-128"/>
              <a:cs typeface="Arial" charset="0"/>
            </a:endParaRPr>
          </a:p>
        </p:txBody>
      </p:sp>
      <p:sp>
        <p:nvSpPr>
          <p:cNvPr id="9" name="Obdélník 8"/>
          <p:cNvSpPr/>
          <p:nvPr/>
        </p:nvSpPr>
        <p:spPr bwMode="auto">
          <a:xfrm>
            <a:off x="7524750" y="6381750"/>
            <a:ext cx="1619250" cy="47625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a:solidFill>
                  <a:srgbClr val="FFFFFF"/>
                </a:solidFill>
                <a:ea typeface="ＭＳ Ｐゴシック" pitchFamily="-112" charset="-128"/>
                <a:cs typeface="Arial" charset="0"/>
              </a:rPr>
              <a:t>www.futuroom.cz</a:t>
            </a:r>
          </a:p>
        </p:txBody>
      </p:sp>
      <p:pic>
        <p:nvPicPr>
          <p:cNvPr id="10" name="Obrázek 16"/>
          <p:cNvPicPr>
            <a:picLocks noChangeAspect="1" noChangeArrowheads="1"/>
          </p:cNvPicPr>
          <p:nvPr/>
        </p:nvPicPr>
        <p:blipFill>
          <a:blip r:embed="rId3"/>
          <a:srcRect/>
          <a:stretch>
            <a:fillRect/>
          </a:stretch>
        </p:blipFill>
        <p:spPr bwMode="auto">
          <a:xfrm>
            <a:off x="7524750" y="0"/>
            <a:ext cx="161925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Nadpis 1"/>
          <p:cNvSpPr>
            <a:spLocks noGrp="1"/>
          </p:cNvSpPr>
          <p:nvPr>
            <p:ph type="title"/>
          </p:nvPr>
        </p:nvSpPr>
        <p:spPr>
          <a:xfrm>
            <a:off x="142844" y="274638"/>
            <a:ext cx="8229600" cy="1143000"/>
          </a:xfrm>
        </p:spPr>
        <p:txBody>
          <a:bodyPr/>
          <a:lstStyle/>
          <a:p>
            <a:pPr algn="l" eaLnBrk="1" hangingPunct="1"/>
            <a:r>
              <a:rPr lang="cs-CZ" dirty="0" smtClean="0"/>
              <a:t>Krize a média – kroky svět</a:t>
            </a:r>
          </a:p>
        </p:txBody>
      </p:sp>
      <p:sp>
        <p:nvSpPr>
          <p:cNvPr id="9219" name="Zástupný symbol pro obsah 2"/>
          <p:cNvSpPr>
            <a:spLocks noGrp="1"/>
          </p:cNvSpPr>
          <p:nvPr>
            <p:ph idx="1"/>
          </p:nvPr>
        </p:nvSpPr>
        <p:spPr>
          <a:xfrm>
            <a:off x="142844" y="1600200"/>
            <a:ext cx="7186613" cy="4525963"/>
          </a:xfrm>
        </p:spPr>
        <p:txBody>
          <a:bodyPr/>
          <a:lstStyle/>
          <a:p>
            <a:pPr lvl="1" eaLnBrk="1" hangingPunct="1"/>
            <a:r>
              <a:rPr lang="cs-CZ" dirty="0" smtClean="0"/>
              <a:t>Nové koncepty organizace redakční práce (New York </a:t>
            </a:r>
            <a:r>
              <a:rPr lang="cs-CZ" dirty="0" err="1" smtClean="0"/>
              <a:t>Daily</a:t>
            </a:r>
            <a:r>
              <a:rPr lang="cs-CZ" dirty="0" smtClean="0"/>
              <a:t> </a:t>
            </a:r>
            <a:r>
              <a:rPr lang="cs-CZ" dirty="0" err="1" smtClean="0"/>
              <a:t>News</a:t>
            </a:r>
            <a:r>
              <a:rPr lang="cs-CZ" dirty="0" smtClean="0"/>
              <a:t>, Die </a:t>
            </a:r>
            <a:r>
              <a:rPr lang="cs-CZ" dirty="0" err="1" smtClean="0"/>
              <a:t>Welt</a:t>
            </a:r>
            <a:r>
              <a:rPr lang="cs-CZ" dirty="0" smtClean="0"/>
              <a:t> </a:t>
            </a:r>
            <a:r>
              <a:rPr lang="cs-CZ" dirty="0" err="1" smtClean="0"/>
              <a:t>Gruppe</a:t>
            </a:r>
            <a:r>
              <a:rPr lang="cs-CZ" dirty="0" smtClean="0"/>
              <a:t>)</a:t>
            </a:r>
          </a:p>
          <a:p>
            <a:pPr lvl="1" eaLnBrk="1" hangingPunct="1"/>
            <a:endParaRPr lang="cs-CZ" dirty="0" smtClean="0"/>
          </a:p>
          <a:p>
            <a:pPr lvl="1" eaLnBrk="1" hangingPunct="1"/>
            <a:r>
              <a:rPr lang="cs-CZ" dirty="0" smtClean="0"/>
              <a:t>Nové koncepty distribuce a tisku (Detroit Free </a:t>
            </a:r>
            <a:r>
              <a:rPr lang="cs-CZ" dirty="0" err="1" smtClean="0"/>
              <a:t>Press</a:t>
            </a:r>
            <a:r>
              <a:rPr lang="cs-CZ" dirty="0" smtClean="0"/>
              <a:t>, Denver Post)</a:t>
            </a:r>
          </a:p>
          <a:p>
            <a:pPr lvl="1" eaLnBrk="1" hangingPunct="1"/>
            <a:endParaRPr lang="cs-CZ" dirty="0" smtClean="0"/>
          </a:p>
          <a:p>
            <a:pPr lvl="1" eaLnBrk="1" hangingPunct="1"/>
            <a:r>
              <a:rPr lang="cs-CZ" dirty="0" smtClean="0"/>
              <a:t>Diskuse o dalších možných modelech monetizace (zpoplatnění zpravodajství na webu)</a:t>
            </a:r>
          </a:p>
          <a:p>
            <a:pPr lvl="1" eaLnBrk="1" hangingPunct="1">
              <a:buFont typeface="Arial" charset="0"/>
              <a:buNone/>
            </a:pPr>
            <a:endParaRPr lang="cs-CZ" dirty="0" smtClean="0"/>
          </a:p>
        </p:txBody>
      </p:sp>
      <p:sp>
        <p:nvSpPr>
          <p:cNvPr id="6" name="Obdélník 5"/>
          <p:cNvSpPr/>
          <p:nvPr/>
        </p:nvSpPr>
        <p:spPr bwMode="auto">
          <a:xfrm>
            <a:off x="0" y="6643688"/>
            <a:ext cx="9144000" cy="2143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defRPr/>
            </a:pPr>
            <a:endParaRPr lang="en-US" sz="3200" b="1" dirty="0">
              <a:solidFill>
                <a:srgbClr val="FFFFFF"/>
              </a:solidFill>
              <a:latin typeface="Arial" charset="0"/>
              <a:ea typeface="ＭＳ Ｐゴシック" pitchFamily="84" charset="-128"/>
              <a:cs typeface="Arial" charset="0"/>
            </a:endParaRPr>
          </a:p>
        </p:txBody>
      </p:sp>
      <p:sp>
        <p:nvSpPr>
          <p:cNvPr id="9" name="Obdélník 8"/>
          <p:cNvSpPr/>
          <p:nvPr/>
        </p:nvSpPr>
        <p:spPr>
          <a:xfrm>
            <a:off x="7524750" y="0"/>
            <a:ext cx="1619250" cy="6858000"/>
          </a:xfrm>
          <a:prstGeom prst="rect">
            <a:avLst/>
          </a:prstGeom>
          <a:solidFill>
            <a:schemeClr val="tx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FFFFFF"/>
              </a:solidFill>
              <a:latin typeface="Arial Black" pitchFamily="-112" charset="0"/>
              <a:ea typeface="ＭＳ Ｐゴシック" pitchFamily="-112" charset="-128"/>
              <a:cs typeface="Arial" charset="0"/>
            </a:endParaRPr>
          </a:p>
        </p:txBody>
      </p:sp>
      <p:sp>
        <p:nvSpPr>
          <p:cNvPr id="10" name="Obdélník 9"/>
          <p:cNvSpPr/>
          <p:nvPr/>
        </p:nvSpPr>
        <p:spPr bwMode="auto">
          <a:xfrm>
            <a:off x="7524750" y="6381750"/>
            <a:ext cx="1619250" cy="47625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a:solidFill>
                  <a:srgbClr val="FFFFFF"/>
                </a:solidFill>
                <a:ea typeface="ＭＳ Ｐゴシック" pitchFamily="-112" charset="-128"/>
                <a:cs typeface="Arial" charset="0"/>
              </a:rPr>
              <a:t>www.futuroom.cz</a:t>
            </a:r>
          </a:p>
        </p:txBody>
      </p:sp>
      <p:pic>
        <p:nvPicPr>
          <p:cNvPr id="11" name="Obrázek 16"/>
          <p:cNvPicPr>
            <a:picLocks noChangeAspect="1" noChangeArrowheads="1"/>
          </p:cNvPicPr>
          <p:nvPr/>
        </p:nvPicPr>
        <p:blipFill>
          <a:blip r:embed="rId2"/>
          <a:srcRect/>
          <a:stretch>
            <a:fillRect/>
          </a:stretch>
        </p:blipFill>
        <p:spPr bwMode="auto">
          <a:xfrm>
            <a:off x="7524750" y="0"/>
            <a:ext cx="161925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Nadpis 1"/>
          <p:cNvSpPr>
            <a:spLocks noGrp="1"/>
          </p:cNvSpPr>
          <p:nvPr>
            <p:ph type="title"/>
          </p:nvPr>
        </p:nvSpPr>
        <p:spPr/>
        <p:txBody>
          <a:bodyPr/>
          <a:lstStyle/>
          <a:p>
            <a:pPr algn="l" eaLnBrk="1" hangingPunct="1"/>
            <a:r>
              <a:rPr lang="cs-CZ" dirty="0" smtClean="0"/>
              <a:t>Média a krize - NYDN</a:t>
            </a:r>
          </a:p>
        </p:txBody>
      </p:sp>
      <p:sp>
        <p:nvSpPr>
          <p:cNvPr id="10243" name="Zástupný symbol pro obsah 2"/>
          <p:cNvSpPr>
            <a:spLocks noGrp="1"/>
          </p:cNvSpPr>
          <p:nvPr>
            <p:ph idx="1"/>
          </p:nvPr>
        </p:nvSpPr>
        <p:spPr/>
        <p:txBody>
          <a:bodyPr/>
          <a:lstStyle/>
          <a:p>
            <a:pPr lvl="1" eaLnBrk="1" hangingPunct="1">
              <a:buFont typeface="Arial" charset="0"/>
              <a:buNone/>
            </a:pPr>
            <a:endParaRPr lang="cs-CZ" dirty="0" smtClean="0"/>
          </a:p>
          <a:p>
            <a:pPr lvl="1" eaLnBrk="1" hangingPunct="1">
              <a:buFont typeface="Arial" charset="0"/>
              <a:buNone/>
            </a:pPr>
            <a:endParaRPr lang="cs-CZ" dirty="0" smtClean="0"/>
          </a:p>
          <a:p>
            <a:pPr lvl="1" eaLnBrk="1" hangingPunct="1"/>
            <a:r>
              <a:rPr lang="cs-CZ" dirty="0" smtClean="0"/>
              <a:t>Kompletní změna </a:t>
            </a:r>
            <a:r>
              <a:rPr lang="cs-CZ" dirty="0" err="1" smtClean="0"/>
              <a:t>workflow</a:t>
            </a:r>
            <a:endParaRPr lang="cs-CZ" dirty="0" smtClean="0"/>
          </a:p>
          <a:p>
            <a:pPr lvl="1" eaLnBrk="1" hangingPunct="1"/>
            <a:r>
              <a:rPr lang="cs-CZ" dirty="0" smtClean="0"/>
              <a:t>Zjednodušení výstupní kontroly – více zodpovědnosti</a:t>
            </a:r>
          </a:p>
          <a:p>
            <a:pPr lvl="1" eaLnBrk="1" hangingPunct="1"/>
            <a:r>
              <a:rPr lang="cs-CZ" dirty="0" err="1" smtClean="0"/>
              <a:t>Předlomené</a:t>
            </a:r>
            <a:r>
              <a:rPr lang="cs-CZ" dirty="0" smtClean="0"/>
              <a:t> stránky</a:t>
            </a:r>
          </a:p>
          <a:p>
            <a:pPr lvl="1" eaLnBrk="1" hangingPunct="1"/>
            <a:r>
              <a:rPr lang="cs-CZ" dirty="0" err="1" smtClean="0"/>
              <a:t>Multimedializace</a:t>
            </a:r>
            <a:endParaRPr lang="cs-CZ" dirty="0" smtClean="0"/>
          </a:p>
          <a:p>
            <a:pPr lvl="1" eaLnBrk="1" hangingPunct="1"/>
            <a:r>
              <a:rPr lang="cs-CZ" dirty="0" smtClean="0"/>
              <a:t>25% personálu, zachování kvality</a:t>
            </a:r>
          </a:p>
        </p:txBody>
      </p:sp>
      <p:pic>
        <p:nvPicPr>
          <p:cNvPr id="10244" name="Picture 6" descr="NyDailyNews.com">
            <a:hlinkClick r:id="rId2"/>
          </p:cNvPr>
          <p:cNvPicPr>
            <a:picLocks noChangeAspect="1" noChangeArrowheads="1"/>
          </p:cNvPicPr>
          <p:nvPr/>
        </p:nvPicPr>
        <p:blipFill>
          <a:blip r:embed="rId3"/>
          <a:srcRect/>
          <a:stretch>
            <a:fillRect/>
          </a:stretch>
        </p:blipFill>
        <p:spPr bwMode="auto">
          <a:xfrm>
            <a:off x="714375" y="1714500"/>
            <a:ext cx="4381500" cy="571500"/>
          </a:xfrm>
          <a:prstGeom prst="rect">
            <a:avLst/>
          </a:prstGeom>
          <a:noFill/>
          <a:ln w="9525">
            <a:noFill/>
            <a:miter lim="800000"/>
            <a:headEnd/>
            <a:tailEnd/>
          </a:ln>
        </p:spPr>
      </p:pic>
      <p:sp>
        <p:nvSpPr>
          <p:cNvPr id="6" name="Obdélník 5"/>
          <p:cNvSpPr/>
          <p:nvPr/>
        </p:nvSpPr>
        <p:spPr bwMode="auto">
          <a:xfrm>
            <a:off x="0" y="6643688"/>
            <a:ext cx="9144000" cy="2143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defRPr/>
            </a:pPr>
            <a:endParaRPr lang="en-US" sz="3200" b="1" dirty="0">
              <a:solidFill>
                <a:srgbClr val="FFFFFF"/>
              </a:solidFill>
              <a:latin typeface="Arial" charset="0"/>
              <a:ea typeface="ＭＳ Ｐゴシック" pitchFamily="84" charset="-128"/>
              <a:cs typeface="Arial" charset="0"/>
            </a:endParaRPr>
          </a:p>
        </p:txBody>
      </p:sp>
      <p:sp>
        <p:nvSpPr>
          <p:cNvPr id="10" name="Obdélník 9"/>
          <p:cNvSpPr/>
          <p:nvPr/>
        </p:nvSpPr>
        <p:spPr>
          <a:xfrm>
            <a:off x="7524750" y="0"/>
            <a:ext cx="1619250" cy="6858000"/>
          </a:xfrm>
          <a:prstGeom prst="rect">
            <a:avLst/>
          </a:prstGeom>
          <a:solidFill>
            <a:schemeClr val="tx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FFFFFF"/>
              </a:solidFill>
              <a:latin typeface="Arial Black" pitchFamily="-112" charset="0"/>
              <a:ea typeface="ＭＳ Ｐゴシック" pitchFamily="-112" charset="-128"/>
              <a:cs typeface="Arial" charset="0"/>
            </a:endParaRPr>
          </a:p>
        </p:txBody>
      </p:sp>
      <p:sp>
        <p:nvSpPr>
          <p:cNvPr id="11" name="Obdélník 10"/>
          <p:cNvSpPr/>
          <p:nvPr/>
        </p:nvSpPr>
        <p:spPr bwMode="auto">
          <a:xfrm>
            <a:off x="7524750" y="6381750"/>
            <a:ext cx="1619250" cy="47625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a:solidFill>
                  <a:srgbClr val="FFFFFF"/>
                </a:solidFill>
                <a:ea typeface="ＭＳ Ｐゴシック" pitchFamily="-112" charset="-128"/>
                <a:cs typeface="Arial" charset="0"/>
              </a:rPr>
              <a:t>www.futuroom.cz</a:t>
            </a:r>
          </a:p>
        </p:txBody>
      </p:sp>
      <p:pic>
        <p:nvPicPr>
          <p:cNvPr id="12" name="Obrázek 16"/>
          <p:cNvPicPr>
            <a:picLocks noChangeAspect="1" noChangeArrowheads="1"/>
          </p:cNvPicPr>
          <p:nvPr/>
        </p:nvPicPr>
        <p:blipFill>
          <a:blip r:embed="rId4"/>
          <a:srcRect/>
          <a:stretch>
            <a:fillRect/>
          </a:stretch>
        </p:blipFill>
        <p:spPr bwMode="auto">
          <a:xfrm>
            <a:off x="7524750" y="0"/>
            <a:ext cx="161925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28625" y="142875"/>
            <a:ext cx="2643188"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dirty="0"/>
              <a:t>REDAKCE PRINT</a:t>
            </a:r>
          </a:p>
          <a:p>
            <a:pPr algn="ctr" fontAlgn="auto">
              <a:spcBef>
                <a:spcPts val="0"/>
              </a:spcBef>
              <a:spcAft>
                <a:spcPts val="0"/>
              </a:spcAft>
              <a:defRPr/>
            </a:pPr>
            <a:endParaRPr lang="cs-CZ" dirty="0"/>
          </a:p>
        </p:txBody>
      </p:sp>
      <p:sp>
        <p:nvSpPr>
          <p:cNvPr id="3" name="Obdélník 2"/>
          <p:cNvSpPr/>
          <p:nvPr/>
        </p:nvSpPr>
        <p:spPr>
          <a:xfrm>
            <a:off x="3214688" y="142875"/>
            <a:ext cx="2643187"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dirty="0"/>
              <a:t>REDAKCE ON-LINE</a:t>
            </a:r>
          </a:p>
          <a:p>
            <a:pPr algn="ctr" fontAlgn="auto">
              <a:spcBef>
                <a:spcPts val="0"/>
              </a:spcBef>
              <a:spcAft>
                <a:spcPts val="0"/>
              </a:spcAft>
              <a:defRPr/>
            </a:pPr>
            <a:endParaRPr lang="cs-CZ" dirty="0"/>
          </a:p>
        </p:txBody>
      </p:sp>
      <p:sp>
        <p:nvSpPr>
          <p:cNvPr id="4" name="Obdélník 3"/>
          <p:cNvSpPr/>
          <p:nvPr/>
        </p:nvSpPr>
        <p:spPr>
          <a:xfrm>
            <a:off x="6000750" y="142875"/>
            <a:ext cx="2643188"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dirty="0"/>
              <a:t>REDAKCE TV</a:t>
            </a:r>
          </a:p>
          <a:p>
            <a:pPr algn="ctr" fontAlgn="auto">
              <a:spcBef>
                <a:spcPts val="0"/>
              </a:spcBef>
              <a:spcAft>
                <a:spcPts val="0"/>
              </a:spcAft>
              <a:defRPr/>
            </a:pPr>
            <a:endParaRPr lang="cs-CZ" dirty="0"/>
          </a:p>
        </p:txBody>
      </p:sp>
      <p:pic>
        <p:nvPicPr>
          <p:cNvPr id="31748" name="Picture 4" descr="Papíroví panáčci"/>
          <p:cNvPicPr>
            <a:picLocks noChangeAspect="1" noChangeArrowheads="1"/>
          </p:cNvPicPr>
          <p:nvPr/>
        </p:nvPicPr>
        <p:blipFill>
          <a:blip r:embed="rId2"/>
          <a:srcRect/>
          <a:stretch>
            <a:fillRect/>
          </a:stretch>
        </p:blipFill>
        <p:spPr bwMode="auto">
          <a:xfrm>
            <a:off x="785813" y="1214438"/>
            <a:ext cx="1943100" cy="1143000"/>
          </a:xfrm>
          <a:prstGeom prst="rect">
            <a:avLst/>
          </a:prstGeom>
          <a:noFill/>
          <a:ln w="9525">
            <a:noFill/>
            <a:miter lim="800000"/>
            <a:headEnd/>
            <a:tailEnd/>
          </a:ln>
        </p:spPr>
      </p:pic>
      <p:pic>
        <p:nvPicPr>
          <p:cNvPr id="8" name="Picture 4" descr="Papíroví panáčci"/>
          <p:cNvPicPr>
            <a:picLocks noChangeAspect="1" noChangeArrowheads="1"/>
          </p:cNvPicPr>
          <p:nvPr/>
        </p:nvPicPr>
        <p:blipFill>
          <a:blip r:embed="rId2"/>
          <a:srcRect/>
          <a:stretch>
            <a:fillRect/>
          </a:stretch>
        </p:blipFill>
        <p:spPr bwMode="auto">
          <a:xfrm>
            <a:off x="3486150" y="1214438"/>
            <a:ext cx="1943100" cy="1143000"/>
          </a:xfrm>
          <a:prstGeom prst="rect">
            <a:avLst/>
          </a:prstGeom>
          <a:noFill/>
          <a:ln w="9525">
            <a:noFill/>
            <a:miter lim="800000"/>
            <a:headEnd/>
            <a:tailEnd/>
          </a:ln>
        </p:spPr>
      </p:pic>
      <p:pic>
        <p:nvPicPr>
          <p:cNvPr id="9" name="Picture 4" descr="Papíroví panáčci"/>
          <p:cNvPicPr>
            <a:picLocks noChangeAspect="1" noChangeArrowheads="1"/>
          </p:cNvPicPr>
          <p:nvPr/>
        </p:nvPicPr>
        <p:blipFill>
          <a:blip r:embed="rId2"/>
          <a:srcRect/>
          <a:stretch>
            <a:fillRect/>
          </a:stretch>
        </p:blipFill>
        <p:spPr bwMode="auto">
          <a:xfrm>
            <a:off x="6286500" y="1214438"/>
            <a:ext cx="1943100" cy="1143000"/>
          </a:xfrm>
          <a:prstGeom prst="rect">
            <a:avLst/>
          </a:prstGeom>
          <a:noFill/>
          <a:ln w="9525">
            <a:noFill/>
            <a:miter lim="800000"/>
            <a:headEnd/>
            <a:tailEnd/>
          </a:ln>
        </p:spPr>
      </p:pic>
      <p:pic>
        <p:nvPicPr>
          <p:cNvPr id="10" name="Picture 4" descr="Papíroví panáčci"/>
          <p:cNvPicPr>
            <a:picLocks noChangeAspect="1" noChangeArrowheads="1"/>
          </p:cNvPicPr>
          <p:nvPr/>
        </p:nvPicPr>
        <p:blipFill>
          <a:blip r:embed="rId2"/>
          <a:srcRect/>
          <a:stretch>
            <a:fillRect/>
          </a:stretch>
        </p:blipFill>
        <p:spPr bwMode="auto">
          <a:xfrm>
            <a:off x="785813" y="1214438"/>
            <a:ext cx="1943100" cy="1143000"/>
          </a:xfrm>
          <a:prstGeom prst="rect">
            <a:avLst/>
          </a:prstGeom>
          <a:noFill/>
          <a:ln w="9525">
            <a:noFill/>
            <a:miter lim="800000"/>
            <a:headEnd/>
            <a:tailEnd/>
          </a:ln>
        </p:spPr>
      </p:pic>
      <p:pic>
        <p:nvPicPr>
          <p:cNvPr id="11" name="Picture 4" descr="Papíroví panáčci"/>
          <p:cNvPicPr>
            <a:picLocks noChangeAspect="1" noChangeArrowheads="1"/>
          </p:cNvPicPr>
          <p:nvPr/>
        </p:nvPicPr>
        <p:blipFill>
          <a:blip r:embed="rId2"/>
          <a:srcRect/>
          <a:stretch>
            <a:fillRect/>
          </a:stretch>
        </p:blipFill>
        <p:spPr bwMode="auto">
          <a:xfrm>
            <a:off x="3500438" y="1214438"/>
            <a:ext cx="1943100" cy="1143000"/>
          </a:xfrm>
          <a:prstGeom prst="rect">
            <a:avLst/>
          </a:prstGeom>
          <a:noFill/>
          <a:ln w="9525">
            <a:noFill/>
            <a:miter lim="800000"/>
            <a:headEnd/>
            <a:tailEnd/>
          </a:ln>
        </p:spPr>
      </p:pic>
      <p:pic>
        <p:nvPicPr>
          <p:cNvPr id="12" name="Picture 4" descr="Papíroví panáčci"/>
          <p:cNvPicPr>
            <a:picLocks noChangeAspect="1" noChangeArrowheads="1"/>
          </p:cNvPicPr>
          <p:nvPr/>
        </p:nvPicPr>
        <p:blipFill>
          <a:blip r:embed="rId2"/>
          <a:srcRect/>
          <a:stretch>
            <a:fillRect/>
          </a:stretch>
        </p:blipFill>
        <p:spPr bwMode="auto">
          <a:xfrm>
            <a:off x="6286500" y="1214438"/>
            <a:ext cx="1943100" cy="1143000"/>
          </a:xfrm>
          <a:prstGeom prst="rect">
            <a:avLst/>
          </a:prstGeom>
          <a:noFill/>
          <a:ln w="9525">
            <a:noFill/>
            <a:miter lim="800000"/>
            <a:headEnd/>
            <a:tailEnd/>
          </a:ln>
        </p:spPr>
      </p:pic>
      <p:grpSp>
        <p:nvGrpSpPr>
          <p:cNvPr id="5" name="Skupina 38"/>
          <p:cNvGrpSpPr>
            <a:grpSpLocks/>
          </p:cNvGrpSpPr>
          <p:nvPr/>
        </p:nvGrpSpPr>
        <p:grpSpPr bwMode="auto">
          <a:xfrm>
            <a:off x="642938" y="-230188"/>
            <a:ext cx="7286625" cy="1746251"/>
            <a:chOff x="642910" y="-230679"/>
            <a:chExt cx="7286676" cy="1747194"/>
          </a:xfrm>
        </p:grpSpPr>
        <p:grpSp>
          <p:nvGrpSpPr>
            <p:cNvPr id="6" name="Skupina 31"/>
            <p:cNvGrpSpPr>
              <a:grpSpLocks/>
            </p:cNvGrpSpPr>
            <p:nvPr/>
          </p:nvGrpSpPr>
          <p:grpSpPr bwMode="auto">
            <a:xfrm>
              <a:off x="6270171" y="-230679"/>
              <a:ext cx="1659415" cy="1659415"/>
              <a:chOff x="6270171" y="-265725"/>
              <a:chExt cx="1659415" cy="1659415"/>
            </a:xfrm>
          </p:grpSpPr>
          <p:sp>
            <p:nvSpPr>
              <p:cNvPr id="30" name="Volný tvar 29"/>
              <p:cNvSpPr/>
              <p:nvPr/>
            </p:nvSpPr>
            <p:spPr>
              <a:xfrm>
                <a:off x="6270636" y="-469"/>
                <a:ext cx="1658950" cy="1143617"/>
              </a:xfrm>
              <a:custGeom>
                <a:avLst/>
                <a:gdLst>
                  <a:gd name="connsiteX0" fmla="*/ 0 w 1817915"/>
                  <a:gd name="connsiteY0" fmla="*/ 1262743 h 1262743"/>
                  <a:gd name="connsiteX1" fmla="*/ 533400 w 1817915"/>
                  <a:gd name="connsiteY1" fmla="*/ 1077686 h 1262743"/>
                  <a:gd name="connsiteX2" fmla="*/ 729343 w 1817915"/>
                  <a:gd name="connsiteY2" fmla="*/ 947057 h 1262743"/>
                  <a:gd name="connsiteX3" fmla="*/ 783772 w 1817915"/>
                  <a:gd name="connsiteY3" fmla="*/ 914400 h 1262743"/>
                  <a:gd name="connsiteX4" fmla="*/ 805543 w 1817915"/>
                  <a:gd name="connsiteY4" fmla="*/ 881743 h 1262743"/>
                  <a:gd name="connsiteX5" fmla="*/ 849086 w 1817915"/>
                  <a:gd name="connsiteY5" fmla="*/ 859971 h 1262743"/>
                  <a:gd name="connsiteX6" fmla="*/ 881743 w 1817915"/>
                  <a:gd name="connsiteY6" fmla="*/ 838200 h 1262743"/>
                  <a:gd name="connsiteX7" fmla="*/ 947058 w 1817915"/>
                  <a:gd name="connsiteY7" fmla="*/ 783771 h 1262743"/>
                  <a:gd name="connsiteX8" fmla="*/ 1034143 w 1817915"/>
                  <a:gd name="connsiteY8" fmla="*/ 729343 h 1262743"/>
                  <a:gd name="connsiteX9" fmla="*/ 1110343 w 1817915"/>
                  <a:gd name="connsiteY9" fmla="*/ 664029 h 1262743"/>
                  <a:gd name="connsiteX10" fmla="*/ 1175658 w 1817915"/>
                  <a:gd name="connsiteY10" fmla="*/ 598714 h 1262743"/>
                  <a:gd name="connsiteX11" fmla="*/ 1284515 w 1817915"/>
                  <a:gd name="connsiteY11" fmla="*/ 500743 h 1262743"/>
                  <a:gd name="connsiteX12" fmla="*/ 1317172 w 1817915"/>
                  <a:gd name="connsiteY12" fmla="*/ 468086 h 1262743"/>
                  <a:gd name="connsiteX13" fmla="*/ 1338943 w 1817915"/>
                  <a:gd name="connsiteY13" fmla="*/ 435429 h 1262743"/>
                  <a:gd name="connsiteX14" fmla="*/ 1436915 w 1817915"/>
                  <a:gd name="connsiteY14" fmla="*/ 337457 h 1262743"/>
                  <a:gd name="connsiteX15" fmla="*/ 1469572 w 1817915"/>
                  <a:gd name="connsiteY15" fmla="*/ 304800 h 1262743"/>
                  <a:gd name="connsiteX16" fmla="*/ 1611086 w 1817915"/>
                  <a:gd name="connsiteY16" fmla="*/ 250371 h 1262743"/>
                  <a:gd name="connsiteX17" fmla="*/ 1654629 w 1817915"/>
                  <a:gd name="connsiteY17" fmla="*/ 217714 h 1262743"/>
                  <a:gd name="connsiteX18" fmla="*/ 1752600 w 1817915"/>
                  <a:gd name="connsiteY18" fmla="*/ 130629 h 1262743"/>
                  <a:gd name="connsiteX19" fmla="*/ 1785258 w 1817915"/>
                  <a:gd name="connsiteY19" fmla="*/ 65314 h 1262743"/>
                  <a:gd name="connsiteX20" fmla="*/ 1817915 w 1817915"/>
                  <a:gd name="connsiteY20" fmla="*/ 0 h 126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17915" h="1262743">
                    <a:moveTo>
                      <a:pt x="0" y="1262743"/>
                    </a:moveTo>
                    <a:cubicBezTo>
                      <a:pt x="177800" y="1201057"/>
                      <a:pt x="358056" y="1146041"/>
                      <a:pt x="533400" y="1077686"/>
                    </a:cubicBezTo>
                    <a:cubicBezTo>
                      <a:pt x="603017" y="1050547"/>
                      <a:pt x="668733" y="989018"/>
                      <a:pt x="729343" y="947057"/>
                    </a:cubicBezTo>
                    <a:cubicBezTo>
                      <a:pt x="746739" y="935014"/>
                      <a:pt x="765629" y="925286"/>
                      <a:pt x="783772" y="914400"/>
                    </a:cubicBezTo>
                    <a:cubicBezTo>
                      <a:pt x="791029" y="903514"/>
                      <a:pt x="795493" y="890119"/>
                      <a:pt x="805543" y="881743"/>
                    </a:cubicBezTo>
                    <a:cubicBezTo>
                      <a:pt x="818009" y="871354"/>
                      <a:pt x="834997" y="868022"/>
                      <a:pt x="849086" y="859971"/>
                    </a:cubicBezTo>
                    <a:cubicBezTo>
                      <a:pt x="860445" y="853480"/>
                      <a:pt x="871416" y="846232"/>
                      <a:pt x="881743" y="838200"/>
                    </a:cubicBezTo>
                    <a:cubicBezTo>
                      <a:pt x="904114" y="820801"/>
                      <a:pt x="923841" y="800023"/>
                      <a:pt x="947058" y="783771"/>
                    </a:cubicBezTo>
                    <a:cubicBezTo>
                      <a:pt x="1078812" y="691543"/>
                      <a:pt x="897135" y="841439"/>
                      <a:pt x="1034143" y="729343"/>
                    </a:cubicBezTo>
                    <a:cubicBezTo>
                      <a:pt x="1060035" y="708159"/>
                      <a:pt x="1085761" y="686720"/>
                      <a:pt x="1110343" y="664029"/>
                    </a:cubicBezTo>
                    <a:cubicBezTo>
                      <a:pt x="1132967" y="643145"/>
                      <a:pt x="1150039" y="615793"/>
                      <a:pt x="1175658" y="598714"/>
                    </a:cubicBezTo>
                    <a:cubicBezTo>
                      <a:pt x="1238203" y="557018"/>
                      <a:pt x="1199064" y="586194"/>
                      <a:pt x="1284515" y="500743"/>
                    </a:cubicBezTo>
                    <a:cubicBezTo>
                      <a:pt x="1295401" y="489857"/>
                      <a:pt x="1308633" y="480895"/>
                      <a:pt x="1317172" y="468086"/>
                    </a:cubicBezTo>
                    <a:cubicBezTo>
                      <a:pt x="1324429" y="457200"/>
                      <a:pt x="1330251" y="445207"/>
                      <a:pt x="1338943" y="435429"/>
                    </a:cubicBezTo>
                    <a:lnTo>
                      <a:pt x="1436915" y="337457"/>
                    </a:lnTo>
                    <a:cubicBezTo>
                      <a:pt x="1447801" y="326571"/>
                      <a:pt x="1454967" y="309668"/>
                      <a:pt x="1469572" y="304800"/>
                    </a:cubicBezTo>
                    <a:cubicBezTo>
                      <a:pt x="1516586" y="289129"/>
                      <a:pt x="1567398" y="274201"/>
                      <a:pt x="1611086" y="250371"/>
                    </a:cubicBezTo>
                    <a:cubicBezTo>
                      <a:pt x="1627014" y="241683"/>
                      <a:pt x="1639865" y="228259"/>
                      <a:pt x="1654629" y="217714"/>
                    </a:cubicBezTo>
                    <a:cubicBezTo>
                      <a:pt x="1696274" y="187968"/>
                      <a:pt x="1717173" y="183770"/>
                      <a:pt x="1752600" y="130629"/>
                    </a:cubicBezTo>
                    <a:cubicBezTo>
                      <a:pt x="1794439" y="67871"/>
                      <a:pt x="1758218" y="128408"/>
                      <a:pt x="1785258" y="65314"/>
                    </a:cubicBezTo>
                    <a:cubicBezTo>
                      <a:pt x="1785268" y="65290"/>
                      <a:pt x="1812466" y="10898"/>
                      <a:pt x="1817915" y="0"/>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cs-CZ"/>
              </a:p>
            </p:txBody>
          </p:sp>
          <p:sp>
            <p:nvSpPr>
              <p:cNvPr id="31" name="Volný tvar 30"/>
              <p:cNvSpPr/>
              <p:nvPr/>
            </p:nvSpPr>
            <p:spPr>
              <a:xfrm rot="3917353">
                <a:off x="6466251" y="-7312"/>
                <a:ext cx="1659834" cy="1143008"/>
              </a:xfrm>
              <a:custGeom>
                <a:avLst/>
                <a:gdLst>
                  <a:gd name="connsiteX0" fmla="*/ 0 w 1817915"/>
                  <a:gd name="connsiteY0" fmla="*/ 1262743 h 1262743"/>
                  <a:gd name="connsiteX1" fmla="*/ 533400 w 1817915"/>
                  <a:gd name="connsiteY1" fmla="*/ 1077686 h 1262743"/>
                  <a:gd name="connsiteX2" fmla="*/ 729343 w 1817915"/>
                  <a:gd name="connsiteY2" fmla="*/ 947057 h 1262743"/>
                  <a:gd name="connsiteX3" fmla="*/ 783772 w 1817915"/>
                  <a:gd name="connsiteY3" fmla="*/ 914400 h 1262743"/>
                  <a:gd name="connsiteX4" fmla="*/ 805543 w 1817915"/>
                  <a:gd name="connsiteY4" fmla="*/ 881743 h 1262743"/>
                  <a:gd name="connsiteX5" fmla="*/ 849086 w 1817915"/>
                  <a:gd name="connsiteY5" fmla="*/ 859971 h 1262743"/>
                  <a:gd name="connsiteX6" fmla="*/ 881743 w 1817915"/>
                  <a:gd name="connsiteY6" fmla="*/ 838200 h 1262743"/>
                  <a:gd name="connsiteX7" fmla="*/ 947058 w 1817915"/>
                  <a:gd name="connsiteY7" fmla="*/ 783771 h 1262743"/>
                  <a:gd name="connsiteX8" fmla="*/ 1034143 w 1817915"/>
                  <a:gd name="connsiteY8" fmla="*/ 729343 h 1262743"/>
                  <a:gd name="connsiteX9" fmla="*/ 1110343 w 1817915"/>
                  <a:gd name="connsiteY9" fmla="*/ 664029 h 1262743"/>
                  <a:gd name="connsiteX10" fmla="*/ 1175658 w 1817915"/>
                  <a:gd name="connsiteY10" fmla="*/ 598714 h 1262743"/>
                  <a:gd name="connsiteX11" fmla="*/ 1284515 w 1817915"/>
                  <a:gd name="connsiteY11" fmla="*/ 500743 h 1262743"/>
                  <a:gd name="connsiteX12" fmla="*/ 1317172 w 1817915"/>
                  <a:gd name="connsiteY12" fmla="*/ 468086 h 1262743"/>
                  <a:gd name="connsiteX13" fmla="*/ 1338943 w 1817915"/>
                  <a:gd name="connsiteY13" fmla="*/ 435429 h 1262743"/>
                  <a:gd name="connsiteX14" fmla="*/ 1436915 w 1817915"/>
                  <a:gd name="connsiteY14" fmla="*/ 337457 h 1262743"/>
                  <a:gd name="connsiteX15" fmla="*/ 1469572 w 1817915"/>
                  <a:gd name="connsiteY15" fmla="*/ 304800 h 1262743"/>
                  <a:gd name="connsiteX16" fmla="*/ 1611086 w 1817915"/>
                  <a:gd name="connsiteY16" fmla="*/ 250371 h 1262743"/>
                  <a:gd name="connsiteX17" fmla="*/ 1654629 w 1817915"/>
                  <a:gd name="connsiteY17" fmla="*/ 217714 h 1262743"/>
                  <a:gd name="connsiteX18" fmla="*/ 1752600 w 1817915"/>
                  <a:gd name="connsiteY18" fmla="*/ 130629 h 1262743"/>
                  <a:gd name="connsiteX19" fmla="*/ 1785258 w 1817915"/>
                  <a:gd name="connsiteY19" fmla="*/ 65314 h 1262743"/>
                  <a:gd name="connsiteX20" fmla="*/ 1817915 w 1817915"/>
                  <a:gd name="connsiteY20" fmla="*/ 0 h 126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17915" h="1262743">
                    <a:moveTo>
                      <a:pt x="0" y="1262743"/>
                    </a:moveTo>
                    <a:cubicBezTo>
                      <a:pt x="177800" y="1201057"/>
                      <a:pt x="358056" y="1146041"/>
                      <a:pt x="533400" y="1077686"/>
                    </a:cubicBezTo>
                    <a:cubicBezTo>
                      <a:pt x="603017" y="1050547"/>
                      <a:pt x="668733" y="989018"/>
                      <a:pt x="729343" y="947057"/>
                    </a:cubicBezTo>
                    <a:cubicBezTo>
                      <a:pt x="746739" y="935014"/>
                      <a:pt x="765629" y="925286"/>
                      <a:pt x="783772" y="914400"/>
                    </a:cubicBezTo>
                    <a:cubicBezTo>
                      <a:pt x="791029" y="903514"/>
                      <a:pt x="795493" y="890119"/>
                      <a:pt x="805543" y="881743"/>
                    </a:cubicBezTo>
                    <a:cubicBezTo>
                      <a:pt x="818009" y="871354"/>
                      <a:pt x="834997" y="868022"/>
                      <a:pt x="849086" y="859971"/>
                    </a:cubicBezTo>
                    <a:cubicBezTo>
                      <a:pt x="860445" y="853480"/>
                      <a:pt x="871416" y="846232"/>
                      <a:pt x="881743" y="838200"/>
                    </a:cubicBezTo>
                    <a:cubicBezTo>
                      <a:pt x="904114" y="820801"/>
                      <a:pt x="923841" y="800023"/>
                      <a:pt x="947058" y="783771"/>
                    </a:cubicBezTo>
                    <a:cubicBezTo>
                      <a:pt x="1078812" y="691543"/>
                      <a:pt x="897135" y="841439"/>
                      <a:pt x="1034143" y="729343"/>
                    </a:cubicBezTo>
                    <a:cubicBezTo>
                      <a:pt x="1060035" y="708159"/>
                      <a:pt x="1085761" y="686720"/>
                      <a:pt x="1110343" y="664029"/>
                    </a:cubicBezTo>
                    <a:cubicBezTo>
                      <a:pt x="1132967" y="643145"/>
                      <a:pt x="1150039" y="615793"/>
                      <a:pt x="1175658" y="598714"/>
                    </a:cubicBezTo>
                    <a:cubicBezTo>
                      <a:pt x="1238203" y="557018"/>
                      <a:pt x="1199064" y="586194"/>
                      <a:pt x="1284515" y="500743"/>
                    </a:cubicBezTo>
                    <a:cubicBezTo>
                      <a:pt x="1295401" y="489857"/>
                      <a:pt x="1308633" y="480895"/>
                      <a:pt x="1317172" y="468086"/>
                    </a:cubicBezTo>
                    <a:cubicBezTo>
                      <a:pt x="1324429" y="457200"/>
                      <a:pt x="1330251" y="445207"/>
                      <a:pt x="1338943" y="435429"/>
                    </a:cubicBezTo>
                    <a:lnTo>
                      <a:pt x="1436915" y="337457"/>
                    </a:lnTo>
                    <a:cubicBezTo>
                      <a:pt x="1447801" y="326571"/>
                      <a:pt x="1454967" y="309668"/>
                      <a:pt x="1469572" y="304800"/>
                    </a:cubicBezTo>
                    <a:cubicBezTo>
                      <a:pt x="1516586" y="289129"/>
                      <a:pt x="1567398" y="274201"/>
                      <a:pt x="1611086" y="250371"/>
                    </a:cubicBezTo>
                    <a:cubicBezTo>
                      <a:pt x="1627014" y="241683"/>
                      <a:pt x="1639865" y="228259"/>
                      <a:pt x="1654629" y="217714"/>
                    </a:cubicBezTo>
                    <a:cubicBezTo>
                      <a:pt x="1696274" y="187968"/>
                      <a:pt x="1717173" y="183770"/>
                      <a:pt x="1752600" y="130629"/>
                    </a:cubicBezTo>
                    <a:cubicBezTo>
                      <a:pt x="1794439" y="67871"/>
                      <a:pt x="1758218" y="128408"/>
                      <a:pt x="1785258" y="65314"/>
                    </a:cubicBezTo>
                    <a:cubicBezTo>
                      <a:pt x="1785268" y="65290"/>
                      <a:pt x="1812466" y="10898"/>
                      <a:pt x="1817915" y="0"/>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cs-CZ"/>
              </a:p>
            </p:txBody>
          </p:sp>
        </p:grpSp>
        <p:grpSp>
          <p:nvGrpSpPr>
            <p:cNvPr id="7" name="Skupina 32"/>
            <p:cNvGrpSpPr>
              <a:grpSpLocks/>
            </p:cNvGrpSpPr>
            <p:nvPr/>
          </p:nvGrpSpPr>
          <p:grpSpPr bwMode="auto">
            <a:xfrm>
              <a:off x="3643306" y="-142900"/>
              <a:ext cx="1659415" cy="1659415"/>
              <a:chOff x="6270171" y="-265725"/>
              <a:chExt cx="1659415" cy="1659415"/>
            </a:xfrm>
          </p:grpSpPr>
          <p:sp>
            <p:nvSpPr>
              <p:cNvPr id="34" name="Volný tvar 33"/>
              <p:cNvSpPr/>
              <p:nvPr/>
            </p:nvSpPr>
            <p:spPr>
              <a:xfrm>
                <a:off x="6270171" y="-888"/>
                <a:ext cx="1658949" cy="1143617"/>
              </a:xfrm>
              <a:custGeom>
                <a:avLst/>
                <a:gdLst>
                  <a:gd name="connsiteX0" fmla="*/ 0 w 1817915"/>
                  <a:gd name="connsiteY0" fmla="*/ 1262743 h 1262743"/>
                  <a:gd name="connsiteX1" fmla="*/ 533400 w 1817915"/>
                  <a:gd name="connsiteY1" fmla="*/ 1077686 h 1262743"/>
                  <a:gd name="connsiteX2" fmla="*/ 729343 w 1817915"/>
                  <a:gd name="connsiteY2" fmla="*/ 947057 h 1262743"/>
                  <a:gd name="connsiteX3" fmla="*/ 783772 w 1817915"/>
                  <a:gd name="connsiteY3" fmla="*/ 914400 h 1262743"/>
                  <a:gd name="connsiteX4" fmla="*/ 805543 w 1817915"/>
                  <a:gd name="connsiteY4" fmla="*/ 881743 h 1262743"/>
                  <a:gd name="connsiteX5" fmla="*/ 849086 w 1817915"/>
                  <a:gd name="connsiteY5" fmla="*/ 859971 h 1262743"/>
                  <a:gd name="connsiteX6" fmla="*/ 881743 w 1817915"/>
                  <a:gd name="connsiteY6" fmla="*/ 838200 h 1262743"/>
                  <a:gd name="connsiteX7" fmla="*/ 947058 w 1817915"/>
                  <a:gd name="connsiteY7" fmla="*/ 783771 h 1262743"/>
                  <a:gd name="connsiteX8" fmla="*/ 1034143 w 1817915"/>
                  <a:gd name="connsiteY8" fmla="*/ 729343 h 1262743"/>
                  <a:gd name="connsiteX9" fmla="*/ 1110343 w 1817915"/>
                  <a:gd name="connsiteY9" fmla="*/ 664029 h 1262743"/>
                  <a:gd name="connsiteX10" fmla="*/ 1175658 w 1817915"/>
                  <a:gd name="connsiteY10" fmla="*/ 598714 h 1262743"/>
                  <a:gd name="connsiteX11" fmla="*/ 1284515 w 1817915"/>
                  <a:gd name="connsiteY11" fmla="*/ 500743 h 1262743"/>
                  <a:gd name="connsiteX12" fmla="*/ 1317172 w 1817915"/>
                  <a:gd name="connsiteY12" fmla="*/ 468086 h 1262743"/>
                  <a:gd name="connsiteX13" fmla="*/ 1338943 w 1817915"/>
                  <a:gd name="connsiteY13" fmla="*/ 435429 h 1262743"/>
                  <a:gd name="connsiteX14" fmla="*/ 1436915 w 1817915"/>
                  <a:gd name="connsiteY14" fmla="*/ 337457 h 1262743"/>
                  <a:gd name="connsiteX15" fmla="*/ 1469572 w 1817915"/>
                  <a:gd name="connsiteY15" fmla="*/ 304800 h 1262743"/>
                  <a:gd name="connsiteX16" fmla="*/ 1611086 w 1817915"/>
                  <a:gd name="connsiteY16" fmla="*/ 250371 h 1262743"/>
                  <a:gd name="connsiteX17" fmla="*/ 1654629 w 1817915"/>
                  <a:gd name="connsiteY17" fmla="*/ 217714 h 1262743"/>
                  <a:gd name="connsiteX18" fmla="*/ 1752600 w 1817915"/>
                  <a:gd name="connsiteY18" fmla="*/ 130629 h 1262743"/>
                  <a:gd name="connsiteX19" fmla="*/ 1785258 w 1817915"/>
                  <a:gd name="connsiteY19" fmla="*/ 65314 h 1262743"/>
                  <a:gd name="connsiteX20" fmla="*/ 1817915 w 1817915"/>
                  <a:gd name="connsiteY20" fmla="*/ 0 h 126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17915" h="1262743">
                    <a:moveTo>
                      <a:pt x="0" y="1262743"/>
                    </a:moveTo>
                    <a:cubicBezTo>
                      <a:pt x="177800" y="1201057"/>
                      <a:pt x="358056" y="1146041"/>
                      <a:pt x="533400" y="1077686"/>
                    </a:cubicBezTo>
                    <a:cubicBezTo>
                      <a:pt x="603017" y="1050547"/>
                      <a:pt x="668733" y="989018"/>
                      <a:pt x="729343" y="947057"/>
                    </a:cubicBezTo>
                    <a:cubicBezTo>
                      <a:pt x="746739" y="935014"/>
                      <a:pt x="765629" y="925286"/>
                      <a:pt x="783772" y="914400"/>
                    </a:cubicBezTo>
                    <a:cubicBezTo>
                      <a:pt x="791029" y="903514"/>
                      <a:pt x="795493" y="890119"/>
                      <a:pt x="805543" y="881743"/>
                    </a:cubicBezTo>
                    <a:cubicBezTo>
                      <a:pt x="818009" y="871354"/>
                      <a:pt x="834997" y="868022"/>
                      <a:pt x="849086" y="859971"/>
                    </a:cubicBezTo>
                    <a:cubicBezTo>
                      <a:pt x="860445" y="853480"/>
                      <a:pt x="871416" y="846232"/>
                      <a:pt x="881743" y="838200"/>
                    </a:cubicBezTo>
                    <a:cubicBezTo>
                      <a:pt x="904114" y="820801"/>
                      <a:pt x="923841" y="800023"/>
                      <a:pt x="947058" y="783771"/>
                    </a:cubicBezTo>
                    <a:cubicBezTo>
                      <a:pt x="1078812" y="691543"/>
                      <a:pt x="897135" y="841439"/>
                      <a:pt x="1034143" y="729343"/>
                    </a:cubicBezTo>
                    <a:cubicBezTo>
                      <a:pt x="1060035" y="708159"/>
                      <a:pt x="1085761" y="686720"/>
                      <a:pt x="1110343" y="664029"/>
                    </a:cubicBezTo>
                    <a:cubicBezTo>
                      <a:pt x="1132967" y="643145"/>
                      <a:pt x="1150039" y="615793"/>
                      <a:pt x="1175658" y="598714"/>
                    </a:cubicBezTo>
                    <a:cubicBezTo>
                      <a:pt x="1238203" y="557018"/>
                      <a:pt x="1199064" y="586194"/>
                      <a:pt x="1284515" y="500743"/>
                    </a:cubicBezTo>
                    <a:cubicBezTo>
                      <a:pt x="1295401" y="489857"/>
                      <a:pt x="1308633" y="480895"/>
                      <a:pt x="1317172" y="468086"/>
                    </a:cubicBezTo>
                    <a:cubicBezTo>
                      <a:pt x="1324429" y="457200"/>
                      <a:pt x="1330251" y="445207"/>
                      <a:pt x="1338943" y="435429"/>
                    </a:cubicBezTo>
                    <a:lnTo>
                      <a:pt x="1436915" y="337457"/>
                    </a:lnTo>
                    <a:cubicBezTo>
                      <a:pt x="1447801" y="326571"/>
                      <a:pt x="1454967" y="309668"/>
                      <a:pt x="1469572" y="304800"/>
                    </a:cubicBezTo>
                    <a:cubicBezTo>
                      <a:pt x="1516586" y="289129"/>
                      <a:pt x="1567398" y="274201"/>
                      <a:pt x="1611086" y="250371"/>
                    </a:cubicBezTo>
                    <a:cubicBezTo>
                      <a:pt x="1627014" y="241683"/>
                      <a:pt x="1639865" y="228259"/>
                      <a:pt x="1654629" y="217714"/>
                    </a:cubicBezTo>
                    <a:cubicBezTo>
                      <a:pt x="1696274" y="187968"/>
                      <a:pt x="1717173" y="183770"/>
                      <a:pt x="1752600" y="130629"/>
                    </a:cubicBezTo>
                    <a:cubicBezTo>
                      <a:pt x="1794439" y="67871"/>
                      <a:pt x="1758218" y="128408"/>
                      <a:pt x="1785258" y="65314"/>
                    </a:cubicBezTo>
                    <a:cubicBezTo>
                      <a:pt x="1785268" y="65290"/>
                      <a:pt x="1812466" y="10898"/>
                      <a:pt x="1817915" y="0"/>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cs-CZ"/>
              </a:p>
            </p:txBody>
          </p:sp>
          <p:sp>
            <p:nvSpPr>
              <p:cNvPr id="35" name="Volný tvar 34"/>
              <p:cNvSpPr/>
              <p:nvPr/>
            </p:nvSpPr>
            <p:spPr>
              <a:xfrm rot="3917353">
                <a:off x="6465786" y="-7731"/>
                <a:ext cx="1659834" cy="1143008"/>
              </a:xfrm>
              <a:custGeom>
                <a:avLst/>
                <a:gdLst>
                  <a:gd name="connsiteX0" fmla="*/ 0 w 1817915"/>
                  <a:gd name="connsiteY0" fmla="*/ 1262743 h 1262743"/>
                  <a:gd name="connsiteX1" fmla="*/ 533400 w 1817915"/>
                  <a:gd name="connsiteY1" fmla="*/ 1077686 h 1262743"/>
                  <a:gd name="connsiteX2" fmla="*/ 729343 w 1817915"/>
                  <a:gd name="connsiteY2" fmla="*/ 947057 h 1262743"/>
                  <a:gd name="connsiteX3" fmla="*/ 783772 w 1817915"/>
                  <a:gd name="connsiteY3" fmla="*/ 914400 h 1262743"/>
                  <a:gd name="connsiteX4" fmla="*/ 805543 w 1817915"/>
                  <a:gd name="connsiteY4" fmla="*/ 881743 h 1262743"/>
                  <a:gd name="connsiteX5" fmla="*/ 849086 w 1817915"/>
                  <a:gd name="connsiteY5" fmla="*/ 859971 h 1262743"/>
                  <a:gd name="connsiteX6" fmla="*/ 881743 w 1817915"/>
                  <a:gd name="connsiteY6" fmla="*/ 838200 h 1262743"/>
                  <a:gd name="connsiteX7" fmla="*/ 947058 w 1817915"/>
                  <a:gd name="connsiteY7" fmla="*/ 783771 h 1262743"/>
                  <a:gd name="connsiteX8" fmla="*/ 1034143 w 1817915"/>
                  <a:gd name="connsiteY8" fmla="*/ 729343 h 1262743"/>
                  <a:gd name="connsiteX9" fmla="*/ 1110343 w 1817915"/>
                  <a:gd name="connsiteY9" fmla="*/ 664029 h 1262743"/>
                  <a:gd name="connsiteX10" fmla="*/ 1175658 w 1817915"/>
                  <a:gd name="connsiteY10" fmla="*/ 598714 h 1262743"/>
                  <a:gd name="connsiteX11" fmla="*/ 1284515 w 1817915"/>
                  <a:gd name="connsiteY11" fmla="*/ 500743 h 1262743"/>
                  <a:gd name="connsiteX12" fmla="*/ 1317172 w 1817915"/>
                  <a:gd name="connsiteY12" fmla="*/ 468086 h 1262743"/>
                  <a:gd name="connsiteX13" fmla="*/ 1338943 w 1817915"/>
                  <a:gd name="connsiteY13" fmla="*/ 435429 h 1262743"/>
                  <a:gd name="connsiteX14" fmla="*/ 1436915 w 1817915"/>
                  <a:gd name="connsiteY14" fmla="*/ 337457 h 1262743"/>
                  <a:gd name="connsiteX15" fmla="*/ 1469572 w 1817915"/>
                  <a:gd name="connsiteY15" fmla="*/ 304800 h 1262743"/>
                  <a:gd name="connsiteX16" fmla="*/ 1611086 w 1817915"/>
                  <a:gd name="connsiteY16" fmla="*/ 250371 h 1262743"/>
                  <a:gd name="connsiteX17" fmla="*/ 1654629 w 1817915"/>
                  <a:gd name="connsiteY17" fmla="*/ 217714 h 1262743"/>
                  <a:gd name="connsiteX18" fmla="*/ 1752600 w 1817915"/>
                  <a:gd name="connsiteY18" fmla="*/ 130629 h 1262743"/>
                  <a:gd name="connsiteX19" fmla="*/ 1785258 w 1817915"/>
                  <a:gd name="connsiteY19" fmla="*/ 65314 h 1262743"/>
                  <a:gd name="connsiteX20" fmla="*/ 1817915 w 1817915"/>
                  <a:gd name="connsiteY20" fmla="*/ 0 h 126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17915" h="1262743">
                    <a:moveTo>
                      <a:pt x="0" y="1262743"/>
                    </a:moveTo>
                    <a:cubicBezTo>
                      <a:pt x="177800" y="1201057"/>
                      <a:pt x="358056" y="1146041"/>
                      <a:pt x="533400" y="1077686"/>
                    </a:cubicBezTo>
                    <a:cubicBezTo>
                      <a:pt x="603017" y="1050547"/>
                      <a:pt x="668733" y="989018"/>
                      <a:pt x="729343" y="947057"/>
                    </a:cubicBezTo>
                    <a:cubicBezTo>
                      <a:pt x="746739" y="935014"/>
                      <a:pt x="765629" y="925286"/>
                      <a:pt x="783772" y="914400"/>
                    </a:cubicBezTo>
                    <a:cubicBezTo>
                      <a:pt x="791029" y="903514"/>
                      <a:pt x="795493" y="890119"/>
                      <a:pt x="805543" y="881743"/>
                    </a:cubicBezTo>
                    <a:cubicBezTo>
                      <a:pt x="818009" y="871354"/>
                      <a:pt x="834997" y="868022"/>
                      <a:pt x="849086" y="859971"/>
                    </a:cubicBezTo>
                    <a:cubicBezTo>
                      <a:pt x="860445" y="853480"/>
                      <a:pt x="871416" y="846232"/>
                      <a:pt x="881743" y="838200"/>
                    </a:cubicBezTo>
                    <a:cubicBezTo>
                      <a:pt x="904114" y="820801"/>
                      <a:pt x="923841" y="800023"/>
                      <a:pt x="947058" y="783771"/>
                    </a:cubicBezTo>
                    <a:cubicBezTo>
                      <a:pt x="1078812" y="691543"/>
                      <a:pt x="897135" y="841439"/>
                      <a:pt x="1034143" y="729343"/>
                    </a:cubicBezTo>
                    <a:cubicBezTo>
                      <a:pt x="1060035" y="708159"/>
                      <a:pt x="1085761" y="686720"/>
                      <a:pt x="1110343" y="664029"/>
                    </a:cubicBezTo>
                    <a:cubicBezTo>
                      <a:pt x="1132967" y="643145"/>
                      <a:pt x="1150039" y="615793"/>
                      <a:pt x="1175658" y="598714"/>
                    </a:cubicBezTo>
                    <a:cubicBezTo>
                      <a:pt x="1238203" y="557018"/>
                      <a:pt x="1199064" y="586194"/>
                      <a:pt x="1284515" y="500743"/>
                    </a:cubicBezTo>
                    <a:cubicBezTo>
                      <a:pt x="1295401" y="489857"/>
                      <a:pt x="1308633" y="480895"/>
                      <a:pt x="1317172" y="468086"/>
                    </a:cubicBezTo>
                    <a:cubicBezTo>
                      <a:pt x="1324429" y="457200"/>
                      <a:pt x="1330251" y="445207"/>
                      <a:pt x="1338943" y="435429"/>
                    </a:cubicBezTo>
                    <a:lnTo>
                      <a:pt x="1436915" y="337457"/>
                    </a:lnTo>
                    <a:cubicBezTo>
                      <a:pt x="1447801" y="326571"/>
                      <a:pt x="1454967" y="309668"/>
                      <a:pt x="1469572" y="304800"/>
                    </a:cubicBezTo>
                    <a:cubicBezTo>
                      <a:pt x="1516586" y="289129"/>
                      <a:pt x="1567398" y="274201"/>
                      <a:pt x="1611086" y="250371"/>
                    </a:cubicBezTo>
                    <a:cubicBezTo>
                      <a:pt x="1627014" y="241683"/>
                      <a:pt x="1639865" y="228259"/>
                      <a:pt x="1654629" y="217714"/>
                    </a:cubicBezTo>
                    <a:cubicBezTo>
                      <a:pt x="1696274" y="187968"/>
                      <a:pt x="1717173" y="183770"/>
                      <a:pt x="1752600" y="130629"/>
                    </a:cubicBezTo>
                    <a:cubicBezTo>
                      <a:pt x="1794439" y="67871"/>
                      <a:pt x="1758218" y="128408"/>
                      <a:pt x="1785258" y="65314"/>
                    </a:cubicBezTo>
                    <a:cubicBezTo>
                      <a:pt x="1785268" y="65290"/>
                      <a:pt x="1812466" y="10898"/>
                      <a:pt x="1817915" y="0"/>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cs-CZ"/>
              </a:p>
            </p:txBody>
          </p:sp>
        </p:grpSp>
        <p:grpSp>
          <p:nvGrpSpPr>
            <p:cNvPr id="13" name="Skupina 35"/>
            <p:cNvGrpSpPr>
              <a:grpSpLocks/>
            </p:cNvGrpSpPr>
            <p:nvPr/>
          </p:nvGrpSpPr>
          <p:grpSpPr bwMode="auto">
            <a:xfrm>
              <a:off x="642910" y="-214338"/>
              <a:ext cx="1659415" cy="1659415"/>
              <a:chOff x="6270171" y="-265725"/>
              <a:chExt cx="1659415" cy="1659415"/>
            </a:xfrm>
          </p:grpSpPr>
          <p:sp>
            <p:nvSpPr>
              <p:cNvPr id="37" name="Volný tvar 36"/>
              <p:cNvSpPr/>
              <p:nvPr/>
            </p:nvSpPr>
            <p:spPr>
              <a:xfrm>
                <a:off x="6270171" y="-926"/>
                <a:ext cx="1658949" cy="1143617"/>
              </a:xfrm>
              <a:custGeom>
                <a:avLst/>
                <a:gdLst>
                  <a:gd name="connsiteX0" fmla="*/ 0 w 1817915"/>
                  <a:gd name="connsiteY0" fmla="*/ 1262743 h 1262743"/>
                  <a:gd name="connsiteX1" fmla="*/ 533400 w 1817915"/>
                  <a:gd name="connsiteY1" fmla="*/ 1077686 h 1262743"/>
                  <a:gd name="connsiteX2" fmla="*/ 729343 w 1817915"/>
                  <a:gd name="connsiteY2" fmla="*/ 947057 h 1262743"/>
                  <a:gd name="connsiteX3" fmla="*/ 783772 w 1817915"/>
                  <a:gd name="connsiteY3" fmla="*/ 914400 h 1262743"/>
                  <a:gd name="connsiteX4" fmla="*/ 805543 w 1817915"/>
                  <a:gd name="connsiteY4" fmla="*/ 881743 h 1262743"/>
                  <a:gd name="connsiteX5" fmla="*/ 849086 w 1817915"/>
                  <a:gd name="connsiteY5" fmla="*/ 859971 h 1262743"/>
                  <a:gd name="connsiteX6" fmla="*/ 881743 w 1817915"/>
                  <a:gd name="connsiteY6" fmla="*/ 838200 h 1262743"/>
                  <a:gd name="connsiteX7" fmla="*/ 947058 w 1817915"/>
                  <a:gd name="connsiteY7" fmla="*/ 783771 h 1262743"/>
                  <a:gd name="connsiteX8" fmla="*/ 1034143 w 1817915"/>
                  <a:gd name="connsiteY8" fmla="*/ 729343 h 1262743"/>
                  <a:gd name="connsiteX9" fmla="*/ 1110343 w 1817915"/>
                  <a:gd name="connsiteY9" fmla="*/ 664029 h 1262743"/>
                  <a:gd name="connsiteX10" fmla="*/ 1175658 w 1817915"/>
                  <a:gd name="connsiteY10" fmla="*/ 598714 h 1262743"/>
                  <a:gd name="connsiteX11" fmla="*/ 1284515 w 1817915"/>
                  <a:gd name="connsiteY11" fmla="*/ 500743 h 1262743"/>
                  <a:gd name="connsiteX12" fmla="*/ 1317172 w 1817915"/>
                  <a:gd name="connsiteY12" fmla="*/ 468086 h 1262743"/>
                  <a:gd name="connsiteX13" fmla="*/ 1338943 w 1817915"/>
                  <a:gd name="connsiteY13" fmla="*/ 435429 h 1262743"/>
                  <a:gd name="connsiteX14" fmla="*/ 1436915 w 1817915"/>
                  <a:gd name="connsiteY14" fmla="*/ 337457 h 1262743"/>
                  <a:gd name="connsiteX15" fmla="*/ 1469572 w 1817915"/>
                  <a:gd name="connsiteY15" fmla="*/ 304800 h 1262743"/>
                  <a:gd name="connsiteX16" fmla="*/ 1611086 w 1817915"/>
                  <a:gd name="connsiteY16" fmla="*/ 250371 h 1262743"/>
                  <a:gd name="connsiteX17" fmla="*/ 1654629 w 1817915"/>
                  <a:gd name="connsiteY17" fmla="*/ 217714 h 1262743"/>
                  <a:gd name="connsiteX18" fmla="*/ 1752600 w 1817915"/>
                  <a:gd name="connsiteY18" fmla="*/ 130629 h 1262743"/>
                  <a:gd name="connsiteX19" fmla="*/ 1785258 w 1817915"/>
                  <a:gd name="connsiteY19" fmla="*/ 65314 h 1262743"/>
                  <a:gd name="connsiteX20" fmla="*/ 1817915 w 1817915"/>
                  <a:gd name="connsiteY20" fmla="*/ 0 h 126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17915" h="1262743">
                    <a:moveTo>
                      <a:pt x="0" y="1262743"/>
                    </a:moveTo>
                    <a:cubicBezTo>
                      <a:pt x="177800" y="1201057"/>
                      <a:pt x="358056" y="1146041"/>
                      <a:pt x="533400" y="1077686"/>
                    </a:cubicBezTo>
                    <a:cubicBezTo>
                      <a:pt x="603017" y="1050547"/>
                      <a:pt x="668733" y="989018"/>
                      <a:pt x="729343" y="947057"/>
                    </a:cubicBezTo>
                    <a:cubicBezTo>
                      <a:pt x="746739" y="935014"/>
                      <a:pt x="765629" y="925286"/>
                      <a:pt x="783772" y="914400"/>
                    </a:cubicBezTo>
                    <a:cubicBezTo>
                      <a:pt x="791029" y="903514"/>
                      <a:pt x="795493" y="890119"/>
                      <a:pt x="805543" y="881743"/>
                    </a:cubicBezTo>
                    <a:cubicBezTo>
                      <a:pt x="818009" y="871354"/>
                      <a:pt x="834997" y="868022"/>
                      <a:pt x="849086" y="859971"/>
                    </a:cubicBezTo>
                    <a:cubicBezTo>
                      <a:pt x="860445" y="853480"/>
                      <a:pt x="871416" y="846232"/>
                      <a:pt x="881743" y="838200"/>
                    </a:cubicBezTo>
                    <a:cubicBezTo>
                      <a:pt x="904114" y="820801"/>
                      <a:pt x="923841" y="800023"/>
                      <a:pt x="947058" y="783771"/>
                    </a:cubicBezTo>
                    <a:cubicBezTo>
                      <a:pt x="1078812" y="691543"/>
                      <a:pt x="897135" y="841439"/>
                      <a:pt x="1034143" y="729343"/>
                    </a:cubicBezTo>
                    <a:cubicBezTo>
                      <a:pt x="1060035" y="708159"/>
                      <a:pt x="1085761" y="686720"/>
                      <a:pt x="1110343" y="664029"/>
                    </a:cubicBezTo>
                    <a:cubicBezTo>
                      <a:pt x="1132967" y="643145"/>
                      <a:pt x="1150039" y="615793"/>
                      <a:pt x="1175658" y="598714"/>
                    </a:cubicBezTo>
                    <a:cubicBezTo>
                      <a:pt x="1238203" y="557018"/>
                      <a:pt x="1199064" y="586194"/>
                      <a:pt x="1284515" y="500743"/>
                    </a:cubicBezTo>
                    <a:cubicBezTo>
                      <a:pt x="1295401" y="489857"/>
                      <a:pt x="1308633" y="480895"/>
                      <a:pt x="1317172" y="468086"/>
                    </a:cubicBezTo>
                    <a:cubicBezTo>
                      <a:pt x="1324429" y="457200"/>
                      <a:pt x="1330251" y="445207"/>
                      <a:pt x="1338943" y="435429"/>
                    </a:cubicBezTo>
                    <a:lnTo>
                      <a:pt x="1436915" y="337457"/>
                    </a:lnTo>
                    <a:cubicBezTo>
                      <a:pt x="1447801" y="326571"/>
                      <a:pt x="1454967" y="309668"/>
                      <a:pt x="1469572" y="304800"/>
                    </a:cubicBezTo>
                    <a:cubicBezTo>
                      <a:pt x="1516586" y="289129"/>
                      <a:pt x="1567398" y="274201"/>
                      <a:pt x="1611086" y="250371"/>
                    </a:cubicBezTo>
                    <a:cubicBezTo>
                      <a:pt x="1627014" y="241683"/>
                      <a:pt x="1639865" y="228259"/>
                      <a:pt x="1654629" y="217714"/>
                    </a:cubicBezTo>
                    <a:cubicBezTo>
                      <a:pt x="1696274" y="187968"/>
                      <a:pt x="1717173" y="183770"/>
                      <a:pt x="1752600" y="130629"/>
                    </a:cubicBezTo>
                    <a:cubicBezTo>
                      <a:pt x="1794439" y="67871"/>
                      <a:pt x="1758218" y="128408"/>
                      <a:pt x="1785258" y="65314"/>
                    </a:cubicBezTo>
                    <a:cubicBezTo>
                      <a:pt x="1785268" y="65290"/>
                      <a:pt x="1812466" y="10898"/>
                      <a:pt x="1817915" y="0"/>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cs-CZ"/>
              </a:p>
            </p:txBody>
          </p:sp>
          <p:sp>
            <p:nvSpPr>
              <p:cNvPr id="38" name="Volný tvar 37"/>
              <p:cNvSpPr/>
              <p:nvPr/>
            </p:nvSpPr>
            <p:spPr>
              <a:xfrm rot="3917353">
                <a:off x="6465786" y="-7769"/>
                <a:ext cx="1659834" cy="1143008"/>
              </a:xfrm>
              <a:custGeom>
                <a:avLst/>
                <a:gdLst>
                  <a:gd name="connsiteX0" fmla="*/ 0 w 1817915"/>
                  <a:gd name="connsiteY0" fmla="*/ 1262743 h 1262743"/>
                  <a:gd name="connsiteX1" fmla="*/ 533400 w 1817915"/>
                  <a:gd name="connsiteY1" fmla="*/ 1077686 h 1262743"/>
                  <a:gd name="connsiteX2" fmla="*/ 729343 w 1817915"/>
                  <a:gd name="connsiteY2" fmla="*/ 947057 h 1262743"/>
                  <a:gd name="connsiteX3" fmla="*/ 783772 w 1817915"/>
                  <a:gd name="connsiteY3" fmla="*/ 914400 h 1262743"/>
                  <a:gd name="connsiteX4" fmla="*/ 805543 w 1817915"/>
                  <a:gd name="connsiteY4" fmla="*/ 881743 h 1262743"/>
                  <a:gd name="connsiteX5" fmla="*/ 849086 w 1817915"/>
                  <a:gd name="connsiteY5" fmla="*/ 859971 h 1262743"/>
                  <a:gd name="connsiteX6" fmla="*/ 881743 w 1817915"/>
                  <a:gd name="connsiteY6" fmla="*/ 838200 h 1262743"/>
                  <a:gd name="connsiteX7" fmla="*/ 947058 w 1817915"/>
                  <a:gd name="connsiteY7" fmla="*/ 783771 h 1262743"/>
                  <a:gd name="connsiteX8" fmla="*/ 1034143 w 1817915"/>
                  <a:gd name="connsiteY8" fmla="*/ 729343 h 1262743"/>
                  <a:gd name="connsiteX9" fmla="*/ 1110343 w 1817915"/>
                  <a:gd name="connsiteY9" fmla="*/ 664029 h 1262743"/>
                  <a:gd name="connsiteX10" fmla="*/ 1175658 w 1817915"/>
                  <a:gd name="connsiteY10" fmla="*/ 598714 h 1262743"/>
                  <a:gd name="connsiteX11" fmla="*/ 1284515 w 1817915"/>
                  <a:gd name="connsiteY11" fmla="*/ 500743 h 1262743"/>
                  <a:gd name="connsiteX12" fmla="*/ 1317172 w 1817915"/>
                  <a:gd name="connsiteY12" fmla="*/ 468086 h 1262743"/>
                  <a:gd name="connsiteX13" fmla="*/ 1338943 w 1817915"/>
                  <a:gd name="connsiteY13" fmla="*/ 435429 h 1262743"/>
                  <a:gd name="connsiteX14" fmla="*/ 1436915 w 1817915"/>
                  <a:gd name="connsiteY14" fmla="*/ 337457 h 1262743"/>
                  <a:gd name="connsiteX15" fmla="*/ 1469572 w 1817915"/>
                  <a:gd name="connsiteY15" fmla="*/ 304800 h 1262743"/>
                  <a:gd name="connsiteX16" fmla="*/ 1611086 w 1817915"/>
                  <a:gd name="connsiteY16" fmla="*/ 250371 h 1262743"/>
                  <a:gd name="connsiteX17" fmla="*/ 1654629 w 1817915"/>
                  <a:gd name="connsiteY17" fmla="*/ 217714 h 1262743"/>
                  <a:gd name="connsiteX18" fmla="*/ 1752600 w 1817915"/>
                  <a:gd name="connsiteY18" fmla="*/ 130629 h 1262743"/>
                  <a:gd name="connsiteX19" fmla="*/ 1785258 w 1817915"/>
                  <a:gd name="connsiteY19" fmla="*/ 65314 h 1262743"/>
                  <a:gd name="connsiteX20" fmla="*/ 1817915 w 1817915"/>
                  <a:gd name="connsiteY20" fmla="*/ 0 h 126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17915" h="1262743">
                    <a:moveTo>
                      <a:pt x="0" y="1262743"/>
                    </a:moveTo>
                    <a:cubicBezTo>
                      <a:pt x="177800" y="1201057"/>
                      <a:pt x="358056" y="1146041"/>
                      <a:pt x="533400" y="1077686"/>
                    </a:cubicBezTo>
                    <a:cubicBezTo>
                      <a:pt x="603017" y="1050547"/>
                      <a:pt x="668733" y="989018"/>
                      <a:pt x="729343" y="947057"/>
                    </a:cubicBezTo>
                    <a:cubicBezTo>
                      <a:pt x="746739" y="935014"/>
                      <a:pt x="765629" y="925286"/>
                      <a:pt x="783772" y="914400"/>
                    </a:cubicBezTo>
                    <a:cubicBezTo>
                      <a:pt x="791029" y="903514"/>
                      <a:pt x="795493" y="890119"/>
                      <a:pt x="805543" y="881743"/>
                    </a:cubicBezTo>
                    <a:cubicBezTo>
                      <a:pt x="818009" y="871354"/>
                      <a:pt x="834997" y="868022"/>
                      <a:pt x="849086" y="859971"/>
                    </a:cubicBezTo>
                    <a:cubicBezTo>
                      <a:pt x="860445" y="853480"/>
                      <a:pt x="871416" y="846232"/>
                      <a:pt x="881743" y="838200"/>
                    </a:cubicBezTo>
                    <a:cubicBezTo>
                      <a:pt x="904114" y="820801"/>
                      <a:pt x="923841" y="800023"/>
                      <a:pt x="947058" y="783771"/>
                    </a:cubicBezTo>
                    <a:cubicBezTo>
                      <a:pt x="1078812" y="691543"/>
                      <a:pt x="897135" y="841439"/>
                      <a:pt x="1034143" y="729343"/>
                    </a:cubicBezTo>
                    <a:cubicBezTo>
                      <a:pt x="1060035" y="708159"/>
                      <a:pt x="1085761" y="686720"/>
                      <a:pt x="1110343" y="664029"/>
                    </a:cubicBezTo>
                    <a:cubicBezTo>
                      <a:pt x="1132967" y="643145"/>
                      <a:pt x="1150039" y="615793"/>
                      <a:pt x="1175658" y="598714"/>
                    </a:cubicBezTo>
                    <a:cubicBezTo>
                      <a:pt x="1238203" y="557018"/>
                      <a:pt x="1199064" y="586194"/>
                      <a:pt x="1284515" y="500743"/>
                    </a:cubicBezTo>
                    <a:cubicBezTo>
                      <a:pt x="1295401" y="489857"/>
                      <a:pt x="1308633" y="480895"/>
                      <a:pt x="1317172" y="468086"/>
                    </a:cubicBezTo>
                    <a:cubicBezTo>
                      <a:pt x="1324429" y="457200"/>
                      <a:pt x="1330251" y="445207"/>
                      <a:pt x="1338943" y="435429"/>
                    </a:cubicBezTo>
                    <a:lnTo>
                      <a:pt x="1436915" y="337457"/>
                    </a:lnTo>
                    <a:cubicBezTo>
                      <a:pt x="1447801" y="326571"/>
                      <a:pt x="1454967" y="309668"/>
                      <a:pt x="1469572" y="304800"/>
                    </a:cubicBezTo>
                    <a:cubicBezTo>
                      <a:pt x="1516586" y="289129"/>
                      <a:pt x="1567398" y="274201"/>
                      <a:pt x="1611086" y="250371"/>
                    </a:cubicBezTo>
                    <a:cubicBezTo>
                      <a:pt x="1627014" y="241683"/>
                      <a:pt x="1639865" y="228259"/>
                      <a:pt x="1654629" y="217714"/>
                    </a:cubicBezTo>
                    <a:cubicBezTo>
                      <a:pt x="1696274" y="187968"/>
                      <a:pt x="1717173" y="183770"/>
                      <a:pt x="1752600" y="130629"/>
                    </a:cubicBezTo>
                    <a:cubicBezTo>
                      <a:pt x="1794439" y="67871"/>
                      <a:pt x="1758218" y="128408"/>
                      <a:pt x="1785258" y="65314"/>
                    </a:cubicBezTo>
                    <a:cubicBezTo>
                      <a:pt x="1785268" y="65290"/>
                      <a:pt x="1812466" y="10898"/>
                      <a:pt x="1817915" y="0"/>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cs-CZ"/>
              </a:p>
            </p:txBody>
          </p:sp>
        </p:grpSp>
      </p:grpSp>
      <p:sp>
        <p:nvSpPr>
          <p:cNvPr id="40" name="Obdélník 39"/>
          <p:cNvSpPr/>
          <p:nvPr/>
        </p:nvSpPr>
        <p:spPr>
          <a:xfrm>
            <a:off x="1643063" y="1857375"/>
            <a:ext cx="5715000" cy="1000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dirty="0"/>
              <a:t>PLNĚ INTEGROVANÁ MULTIMEDIÁLNÍ REDAKCE</a:t>
            </a:r>
          </a:p>
        </p:txBody>
      </p:sp>
      <p:sp>
        <p:nvSpPr>
          <p:cNvPr id="42" name="Obdélník 41"/>
          <p:cNvSpPr/>
          <p:nvPr/>
        </p:nvSpPr>
        <p:spPr>
          <a:xfrm>
            <a:off x="3071813" y="3143250"/>
            <a:ext cx="2786062" cy="23574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grpSp>
        <p:nvGrpSpPr>
          <p:cNvPr id="14" name="Skupina 43"/>
          <p:cNvGrpSpPr>
            <a:grpSpLocks/>
          </p:cNvGrpSpPr>
          <p:nvPr/>
        </p:nvGrpSpPr>
        <p:grpSpPr bwMode="auto">
          <a:xfrm>
            <a:off x="-71438" y="3986213"/>
            <a:ext cx="9072563" cy="3228975"/>
            <a:chOff x="-71470" y="3986237"/>
            <a:chExt cx="9072626" cy="3228977"/>
          </a:xfrm>
        </p:grpSpPr>
        <p:pic>
          <p:nvPicPr>
            <p:cNvPr id="11288" name="Picture 2" descr="http://toddand.com/blog/wp-content/uploads/2007/04/newspaper.jpg"/>
            <p:cNvPicPr>
              <a:picLocks noChangeAspect="1" noChangeArrowheads="1"/>
            </p:cNvPicPr>
            <p:nvPr/>
          </p:nvPicPr>
          <p:blipFill>
            <a:blip r:embed="rId3"/>
            <a:srcRect/>
            <a:stretch>
              <a:fillRect/>
            </a:stretch>
          </p:blipFill>
          <p:spPr bwMode="auto">
            <a:xfrm>
              <a:off x="-71470" y="3986237"/>
              <a:ext cx="3143250" cy="2943225"/>
            </a:xfrm>
            <a:prstGeom prst="rect">
              <a:avLst/>
            </a:prstGeom>
            <a:noFill/>
            <a:ln w="9525">
              <a:noFill/>
              <a:miter lim="800000"/>
              <a:headEnd/>
              <a:tailEnd/>
            </a:ln>
          </p:spPr>
        </p:pic>
        <p:pic>
          <p:nvPicPr>
            <p:cNvPr id="11289" name="Picture 6" descr="http://www.txtapic.com/breaking_news/breakingnewsexample.php"/>
            <p:cNvPicPr>
              <a:picLocks noChangeAspect="1" noChangeArrowheads="1"/>
            </p:cNvPicPr>
            <p:nvPr/>
          </p:nvPicPr>
          <p:blipFill>
            <a:blip r:embed="rId4"/>
            <a:srcRect/>
            <a:stretch>
              <a:fillRect/>
            </a:stretch>
          </p:blipFill>
          <p:spPr bwMode="auto">
            <a:xfrm>
              <a:off x="6572264" y="4921278"/>
              <a:ext cx="2428892" cy="1936722"/>
            </a:xfrm>
            <a:prstGeom prst="rect">
              <a:avLst/>
            </a:prstGeom>
            <a:noFill/>
            <a:ln w="9525">
              <a:noFill/>
              <a:miter lim="800000"/>
              <a:headEnd/>
              <a:tailEnd/>
            </a:ln>
          </p:spPr>
        </p:pic>
        <p:pic>
          <p:nvPicPr>
            <p:cNvPr id="11290" name="Picture 8" descr="http://understrictembargo.files.wordpress.com/2007/09/techofile1.jpg"/>
            <p:cNvPicPr>
              <a:picLocks noChangeAspect="1" noChangeArrowheads="1"/>
            </p:cNvPicPr>
            <p:nvPr/>
          </p:nvPicPr>
          <p:blipFill>
            <a:blip r:embed="rId5"/>
            <a:srcRect/>
            <a:stretch>
              <a:fillRect/>
            </a:stretch>
          </p:blipFill>
          <p:spPr bwMode="auto">
            <a:xfrm>
              <a:off x="3571868" y="5290317"/>
              <a:ext cx="2428892" cy="1924897"/>
            </a:xfrm>
            <a:prstGeom prst="rect">
              <a:avLst/>
            </a:prstGeom>
            <a:noFill/>
            <a:ln w="9525">
              <a:noFill/>
              <a:miter lim="800000"/>
              <a:headEnd/>
              <a:tailEnd/>
            </a:ln>
          </p:spPr>
        </p:pic>
      </p:grpSp>
      <p:grpSp>
        <p:nvGrpSpPr>
          <p:cNvPr id="15" name="Skupina 27"/>
          <p:cNvGrpSpPr>
            <a:grpSpLocks/>
          </p:cNvGrpSpPr>
          <p:nvPr/>
        </p:nvGrpSpPr>
        <p:grpSpPr bwMode="auto">
          <a:xfrm>
            <a:off x="1411288" y="4746625"/>
            <a:ext cx="6156325" cy="1054100"/>
            <a:chOff x="1410863" y="4747257"/>
            <a:chExt cx="6156999" cy="1054052"/>
          </a:xfrm>
        </p:grpSpPr>
        <p:sp>
          <p:nvSpPr>
            <p:cNvPr id="25" name="Šipka doprava 24"/>
            <p:cNvSpPr/>
            <p:nvPr/>
          </p:nvSpPr>
          <p:spPr>
            <a:xfrm rot="9527881">
              <a:off x="1410863" y="4764719"/>
              <a:ext cx="1157414" cy="512739"/>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dirty="0"/>
            </a:p>
          </p:txBody>
        </p:sp>
        <p:sp>
          <p:nvSpPr>
            <p:cNvPr id="26" name="Šipka doprava 25"/>
            <p:cNvSpPr/>
            <p:nvPr/>
          </p:nvSpPr>
          <p:spPr>
            <a:xfrm rot="1145490">
              <a:off x="6410447" y="4747257"/>
              <a:ext cx="1157415" cy="51274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dirty="0"/>
            </a:p>
          </p:txBody>
        </p:sp>
        <p:sp>
          <p:nvSpPr>
            <p:cNvPr id="27" name="Šipka doprava 26"/>
            <p:cNvSpPr/>
            <p:nvPr/>
          </p:nvSpPr>
          <p:spPr>
            <a:xfrm rot="5400000">
              <a:off x="4071061" y="5216302"/>
              <a:ext cx="657195" cy="512819"/>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dirty="0"/>
            </a:p>
          </p:txBody>
        </p:sp>
      </p:grpSp>
      <p:pic>
        <p:nvPicPr>
          <p:cNvPr id="16" name="Picture 4" descr="Papíroví panáčci"/>
          <p:cNvPicPr>
            <a:picLocks noChangeAspect="1" noChangeArrowheads="1"/>
          </p:cNvPicPr>
          <p:nvPr/>
        </p:nvPicPr>
        <p:blipFill>
          <a:blip r:embed="rId2"/>
          <a:srcRect/>
          <a:stretch>
            <a:fillRect/>
          </a:stretch>
        </p:blipFill>
        <p:spPr bwMode="auto">
          <a:xfrm>
            <a:off x="2786063" y="2970213"/>
            <a:ext cx="3357562" cy="2057400"/>
          </a:xfrm>
          <a:prstGeom prst="rect">
            <a:avLst/>
          </a:prstGeom>
          <a:noFill/>
          <a:ln w="9525">
            <a:noFill/>
            <a:miter lim="800000"/>
            <a:headEnd/>
            <a:tailEnd/>
          </a:ln>
        </p:spPr>
      </p:pic>
      <p:grpSp>
        <p:nvGrpSpPr>
          <p:cNvPr id="20" name="Skupina 19"/>
          <p:cNvGrpSpPr>
            <a:grpSpLocks/>
          </p:cNvGrpSpPr>
          <p:nvPr/>
        </p:nvGrpSpPr>
        <p:grpSpPr bwMode="auto">
          <a:xfrm>
            <a:off x="1500188" y="2428875"/>
            <a:ext cx="6013450" cy="2357438"/>
            <a:chOff x="1500165" y="2428868"/>
            <a:chExt cx="6013696" cy="2500331"/>
          </a:xfrm>
        </p:grpSpPr>
        <p:sp>
          <p:nvSpPr>
            <p:cNvPr id="17" name="Šipka doprava 16"/>
            <p:cNvSpPr/>
            <p:nvPr/>
          </p:nvSpPr>
          <p:spPr>
            <a:xfrm rot="5400000">
              <a:off x="506391" y="3422642"/>
              <a:ext cx="2500331" cy="512783"/>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dirty="0"/>
            </a:p>
          </p:txBody>
        </p:sp>
        <p:sp>
          <p:nvSpPr>
            <p:cNvPr id="18" name="Šipka doprava 17"/>
            <p:cNvSpPr/>
            <p:nvPr/>
          </p:nvSpPr>
          <p:spPr>
            <a:xfrm rot="5400000">
              <a:off x="3149687" y="3422641"/>
              <a:ext cx="2500331" cy="51278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dirty="0"/>
            </a:p>
          </p:txBody>
        </p:sp>
        <p:sp>
          <p:nvSpPr>
            <p:cNvPr id="19" name="Šipka doprava 18"/>
            <p:cNvSpPr/>
            <p:nvPr/>
          </p:nvSpPr>
          <p:spPr>
            <a:xfrm rot="5400000">
              <a:off x="6007304" y="3422641"/>
              <a:ext cx="2500331" cy="51278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6371 0.03009 L 0.29201 0.33449 " pathEditMode="relative" rAng="0" ptsTypes="AA">
                                      <p:cBhvr>
                                        <p:cTn id="6" dur="2000" fill="hold"/>
                                        <p:tgtEl>
                                          <p:spTgt spid="10"/>
                                        </p:tgtEl>
                                        <p:attrNameLst>
                                          <p:attrName>ppt_x</p:attrName>
                                          <p:attrName>ppt_y</p:attrName>
                                        </p:attrNameLst>
                                      </p:cBhvr>
                                      <p:rCtr x="114" y="152"/>
                                    </p:animMotion>
                                  </p:childTnLst>
                                </p:cTn>
                              </p:par>
                              <p:par>
                                <p:cTn id="7" presetID="0" presetClass="path" presetSubtype="0" accel="50000" decel="50000" fill="hold" nodeType="withEffect">
                                  <p:stCondLst>
                                    <p:cond delay="0"/>
                                  </p:stCondLst>
                                  <p:childTnLst>
                                    <p:animMotion origin="layout" path="M -2.5E-6 -0.00139 L -0.00486 0.3331 " pathEditMode="relative" rAng="0" ptsTypes="AA">
                                      <p:cBhvr>
                                        <p:cTn id="8" dur="2000" fill="hold"/>
                                        <p:tgtEl>
                                          <p:spTgt spid="11"/>
                                        </p:tgtEl>
                                        <p:attrNameLst>
                                          <p:attrName>ppt_x</p:attrName>
                                          <p:attrName>ppt_y</p:attrName>
                                        </p:attrNameLst>
                                      </p:cBhvr>
                                      <p:rCtr x="-2" y="167"/>
                                    </p:animMotion>
                                  </p:childTnLst>
                                </p:cTn>
                              </p:par>
                              <p:par>
                                <p:cTn id="9" presetID="0" presetClass="path" presetSubtype="0" accel="50000" decel="50000" fill="hold" nodeType="withEffect">
                                  <p:stCondLst>
                                    <p:cond delay="0"/>
                                  </p:stCondLst>
                                  <p:childTnLst>
                                    <p:animMotion origin="layout" path="M 0 3.33333E-6 L -0.30955 0.33449 " pathEditMode="relative" rAng="0" ptsTypes="AA">
                                      <p:cBhvr>
                                        <p:cTn id="10" dur="2000" fill="hold"/>
                                        <p:tgtEl>
                                          <p:spTgt spid="12"/>
                                        </p:tgtEl>
                                        <p:attrNameLst>
                                          <p:attrName>ppt_x</p:attrName>
                                          <p:attrName>ppt_y</p:attrName>
                                        </p:attrNameLst>
                                      </p:cBhvr>
                                      <p:rCtr x="-155" y="167"/>
                                    </p:animMotion>
                                  </p:childTnLst>
                                </p:cTn>
                              </p:par>
                              <p:par>
                                <p:cTn id="11" presetID="10" presetClass="exit" presetSubtype="0" fill="hold" nodeType="with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strVal val="#ppt_w*0.70"/>
                                          </p:val>
                                        </p:tav>
                                        <p:tav tm="100000">
                                          <p:val>
                                            <p:strVal val="#ppt_w"/>
                                          </p:val>
                                        </p:tav>
                                      </p:tavLst>
                                    </p:anim>
                                    <p:anim calcmode="lin" valueType="num">
                                      <p:cBhvr>
                                        <p:cTn id="19" dur="500" fill="hold"/>
                                        <p:tgtEl>
                                          <p:spTgt spid="16"/>
                                        </p:tgtEl>
                                        <p:attrNameLst>
                                          <p:attrName>ppt_h</p:attrName>
                                        </p:attrNameLst>
                                      </p:cBhvr>
                                      <p:tavLst>
                                        <p:tav tm="0">
                                          <p:val>
                                            <p:strVal val="#ppt_h"/>
                                          </p:val>
                                        </p:tav>
                                        <p:tav tm="100000">
                                          <p:val>
                                            <p:strVal val="#ppt_h"/>
                                          </p:val>
                                        </p:tav>
                                      </p:tavLst>
                                    </p:anim>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horizontal)">
                                      <p:cBhvr>
                                        <p:cTn id="25" dur="500"/>
                                        <p:tgtEl>
                                          <p:spTgt spid="5"/>
                                        </p:tgtEl>
                                      </p:cBhvr>
                                    </p:animEffect>
                                  </p:childTnLst>
                                </p:cTn>
                              </p:par>
                              <p:par>
                                <p:cTn id="26" presetID="10" presetClass="exit" presetSubtype="0" fill="hold" nodeType="withEffect">
                                  <p:stCondLst>
                                    <p:cond delay="0"/>
                                  </p:stCondLst>
                                  <p:childTnLst>
                                    <p:animEffect transition="out" filter="fade">
                                      <p:cBhvr>
                                        <p:cTn id="27" dur="500"/>
                                        <p:tgtEl>
                                          <p:spTgt spid="31748"/>
                                        </p:tgtEl>
                                      </p:cBhvr>
                                    </p:animEffect>
                                    <p:set>
                                      <p:cBhvr>
                                        <p:cTn id="28" dur="1" fill="hold">
                                          <p:stCondLst>
                                            <p:cond delay="499"/>
                                          </p:stCondLst>
                                        </p:cTn>
                                        <p:tgtEl>
                                          <p:spTgt spid="31748"/>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2000"/>
                                        <p:tgtEl>
                                          <p:spTgt spid="40"/>
                                        </p:tgtEl>
                                      </p:cBhvr>
                                    </p:animEffect>
                                  </p:childTnLst>
                                </p:cTn>
                              </p:par>
                              <p:par>
                                <p:cTn id="38" presetID="10"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20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8" presetClass="entr" presetSubtype="16"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diamond(in)">
                                      <p:cBhvr>
                                        <p:cTn id="45" dur="1000"/>
                                        <p:tgtEl>
                                          <p:spTgt spid="42"/>
                                        </p:tgtEl>
                                      </p:cBhvr>
                                    </p:animEffect>
                                  </p:childTnLst>
                                </p:cTn>
                              </p:par>
                              <p:par>
                                <p:cTn id="46" presetID="10" presetClass="exit" presetSubtype="0" fill="hold" nodeType="withEffect">
                                  <p:stCondLst>
                                    <p:cond delay="0"/>
                                  </p:stCondLst>
                                  <p:childTnLst>
                                    <p:animEffect transition="out" filter="fade">
                                      <p:cBhvr>
                                        <p:cTn id="47" dur="2000"/>
                                        <p:tgtEl>
                                          <p:spTgt spid="5"/>
                                        </p:tgtEl>
                                      </p:cBhvr>
                                    </p:animEffect>
                                    <p:set>
                                      <p:cBhvr>
                                        <p:cTn id="48" dur="1" fill="hold">
                                          <p:stCondLst>
                                            <p:cond delay="1999"/>
                                          </p:stCondLst>
                                        </p:cTn>
                                        <p:tgtEl>
                                          <p:spTgt spid="5"/>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2000"/>
                                        <p:tgtEl>
                                          <p:spTgt spid="2"/>
                                        </p:tgtEl>
                                      </p:cBhvr>
                                    </p:animEffect>
                                    <p:set>
                                      <p:cBhvr>
                                        <p:cTn id="51" dur="1" fill="hold">
                                          <p:stCondLst>
                                            <p:cond delay="1999"/>
                                          </p:stCondLst>
                                        </p:cTn>
                                        <p:tgtEl>
                                          <p:spTgt spid="2"/>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2000"/>
                                        <p:tgtEl>
                                          <p:spTgt spid="3"/>
                                        </p:tgtEl>
                                      </p:cBhvr>
                                    </p:animEffect>
                                    <p:set>
                                      <p:cBhvr>
                                        <p:cTn id="54" dur="1" fill="hold">
                                          <p:stCondLst>
                                            <p:cond delay="1999"/>
                                          </p:stCondLst>
                                        </p:cTn>
                                        <p:tgtEl>
                                          <p:spTgt spid="3"/>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2000"/>
                                        <p:tgtEl>
                                          <p:spTgt spid="4"/>
                                        </p:tgtEl>
                                      </p:cBhvr>
                                    </p:animEffect>
                                    <p:set>
                                      <p:cBhvr>
                                        <p:cTn id="57" dur="1" fill="hold">
                                          <p:stCondLst>
                                            <p:cond delay="1999"/>
                                          </p:stCondLst>
                                        </p:cTn>
                                        <p:tgtEl>
                                          <p:spTgt spid="4"/>
                                        </p:tgtEl>
                                        <p:attrNameLst>
                                          <p:attrName>style.visibility</p:attrName>
                                        </p:attrNameLst>
                                      </p:cBhvr>
                                      <p:to>
                                        <p:strVal val="hidden"/>
                                      </p:to>
                                    </p:set>
                                  </p:childTnLst>
                                </p:cTn>
                              </p:par>
                              <p:par>
                                <p:cTn id="58" presetID="0" presetClass="path" presetSubtype="0" accel="50000" decel="50000" fill="hold" nodeType="withEffect">
                                  <p:stCondLst>
                                    <p:cond delay="0"/>
                                  </p:stCondLst>
                                  <p:childTnLst>
                                    <p:animMotion origin="layout" path="M 0 0 L 0 -0.11551 " pathEditMode="relative" ptsTypes="AA">
                                      <p:cBhvr>
                                        <p:cTn id="59" dur="2000" fill="hold"/>
                                        <p:tgtEl>
                                          <p:spTgt spid="16"/>
                                        </p:tgtEl>
                                        <p:attrNameLst>
                                          <p:attrName>ppt_x</p:attrName>
                                          <p:attrName>ppt_y</p:attrName>
                                        </p:attrNameLst>
                                      </p:cBhvr>
                                    </p:animMotion>
                                  </p:childTnLst>
                                </p:cTn>
                              </p:par>
                              <p:par>
                                <p:cTn id="60" presetID="0" presetClass="path" presetSubtype="0" accel="50000" decel="50000" fill="hold" grpId="1" nodeType="withEffect">
                                  <p:stCondLst>
                                    <p:cond delay="0"/>
                                  </p:stCondLst>
                                  <p:childTnLst>
                                    <p:animMotion origin="layout" path="M 0 0 L 0 -0.11551 " pathEditMode="relative" ptsTypes="AA">
                                      <p:cBhvr>
                                        <p:cTn id="61" dur="2000" fill="hold"/>
                                        <p:tgtEl>
                                          <p:spTgt spid="40"/>
                                        </p:tgtEl>
                                        <p:attrNameLst>
                                          <p:attrName>ppt_x</p:attrName>
                                          <p:attrName>ppt_y</p:attrName>
                                        </p:attrNameLst>
                                      </p:cBhvr>
                                    </p:animMotion>
                                  </p:childTnLst>
                                </p:cTn>
                              </p:par>
                              <p:par>
                                <p:cTn id="62" presetID="0" presetClass="path" presetSubtype="0" accel="50000" decel="50000" fill="hold" nodeType="withEffect">
                                  <p:stCondLst>
                                    <p:cond delay="0"/>
                                  </p:stCondLst>
                                  <p:childTnLst>
                                    <p:animMotion origin="layout" path="M 0 0 L 0 -0.11551 " pathEditMode="relative" ptsTypes="AA">
                                      <p:cBhvr>
                                        <p:cTn id="63" dur="2000" fill="hold"/>
                                        <p:tgtEl>
                                          <p:spTgt spid="15"/>
                                        </p:tgtEl>
                                        <p:attrNameLst>
                                          <p:attrName>ppt_x</p:attrName>
                                          <p:attrName>ppt_y</p:attrName>
                                        </p:attrNameLst>
                                      </p:cBhvr>
                                    </p:animMotion>
                                  </p:childTnLst>
                                </p:cTn>
                              </p:par>
                              <p:par>
                                <p:cTn id="64" presetID="0" presetClass="path" presetSubtype="0" accel="50000" decel="50000" fill="hold" nodeType="withEffect">
                                  <p:stCondLst>
                                    <p:cond delay="0"/>
                                  </p:stCondLst>
                                  <p:childTnLst>
                                    <p:animMotion origin="layout" path="M 2.5E-6 -4.68085E-6 L 2.5E-6 -0.09435 " pathEditMode="relative" rAng="0" ptsTypes="AA">
                                      <p:cBhvr>
                                        <p:cTn id="65" dur="2000" fill="hold"/>
                                        <p:tgtEl>
                                          <p:spTgt spid="14"/>
                                        </p:tgtEl>
                                        <p:attrNameLst>
                                          <p:attrName>ppt_x</p:attrName>
                                          <p:attrName>ppt_y</p:attrName>
                                        </p:attrNameLst>
                                      </p:cBhvr>
                                      <p:rCtr x="0" y="-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0" grpId="0" animBg="1"/>
      <p:bldP spid="40" grpId="1" animBg="1"/>
      <p:bldP spid="4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p:cNvSpPr>
            <a:spLocks noGrp="1"/>
          </p:cNvSpPr>
          <p:nvPr>
            <p:ph type="title"/>
          </p:nvPr>
        </p:nvSpPr>
        <p:spPr/>
        <p:txBody>
          <a:bodyPr/>
          <a:lstStyle/>
          <a:p>
            <a:pPr algn="l" eaLnBrk="1" hangingPunct="1"/>
            <a:r>
              <a:rPr lang="cs-CZ" dirty="0" smtClean="0"/>
              <a:t>Média a krize – WELT GRUPPE</a:t>
            </a:r>
          </a:p>
        </p:txBody>
      </p:sp>
      <p:pic>
        <p:nvPicPr>
          <p:cNvPr id="12291" name="Picture 4"/>
          <p:cNvPicPr>
            <a:picLocks noChangeAspect="1" noChangeArrowheads="1"/>
          </p:cNvPicPr>
          <p:nvPr/>
        </p:nvPicPr>
        <p:blipFill>
          <a:blip r:embed="rId2"/>
          <a:srcRect l="9375" t="15936" r="9766" b="8125"/>
          <a:stretch>
            <a:fillRect/>
          </a:stretch>
        </p:blipFill>
        <p:spPr bwMode="auto">
          <a:xfrm>
            <a:off x="-285750" y="1322388"/>
            <a:ext cx="9429750" cy="5535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Obrázek 1"/>
          <p:cNvPicPr>
            <a:picLocks noChangeAspect="1" noChangeArrowheads="1"/>
          </p:cNvPicPr>
          <p:nvPr/>
        </p:nvPicPr>
        <p:blipFill>
          <a:blip r:embed="rId2"/>
          <a:srcRect l="16866" t="11375" r="14346" b="6349"/>
          <a:stretch>
            <a:fillRect/>
          </a:stretch>
        </p:blipFill>
        <p:spPr bwMode="auto">
          <a:xfrm>
            <a:off x="0" y="0"/>
            <a:ext cx="7715250" cy="6357938"/>
          </a:xfrm>
          <a:prstGeom prst="rect">
            <a:avLst/>
          </a:prstGeom>
          <a:noFill/>
          <a:ln w="9525">
            <a:noFill/>
            <a:miter lim="800000"/>
            <a:headEnd/>
            <a:tailEnd/>
          </a:ln>
        </p:spPr>
      </p:pic>
      <p:sp>
        <p:nvSpPr>
          <p:cNvPr id="4" name="Obdélník 3"/>
          <p:cNvSpPr/>
          <p:nvPr/>
        </p:nvSpPr>
        <p:spPr bwMode="auto">
          <a:xfrm>
            <a:off x="0" y="6643688"/>
            <a:ext cx="9144000" cy="2143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defRPr/>
            </a:pPr>
            <a:endParaRPr lang="en-US" sz="3200" b="1" dirty="0">
              <a:solidFill>
                <a:srgbClr val="FFFFFF"/>
              </a:solidFill>
              <a:latin typeface="Arial" charset="0"/>
              <a:ea typeface="ＭＳ Ｐゴシック" pitchFamily="84" charset="-128"/>
              <a:cs typeface="Arial" charset="0"/>
            </a:endParaRPr>
          </a:p>
        </p:txBody>
      </p:sp>
      <p:sp>
        <p:nvSpPr>
          <p:cNvPr id="8" name="Obdélník 7"/>
          <p:cNvSpPr/>
          <p:nvPr/>
        </p:nvSpPr>
        <p:spPr>
          <a:xfrm>
            <a:off x="7524750" y="0"/>
            <a:ext cx="1619250" cy="6858000"/>
          </a:xfrm>
          <a:prstGeom prst="rect">
            <a:avLst/>
          </a:prstGeom>
          <a:solidFill>
            <a:schemeClr val="tx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FFFFFF"/>
              </a:solidFill>
              <a:latin typeface="Arial Black" pitchFamily="-112" charset="0"/>
              <a:ea typeface="ＭＳ Ｐゴシック" pitchFamily="-112" charset="-128"/>
              <a:cs typeface="Arial" charset="0"/>
            </a:endParaRPr>
          </a:p>
        </p:txBody>
      </p:sp>
      <p:sp>
        <p:nvSpPr>
          <p:cNvPr id="9" name="Obdélník 8"/>
          <p:cNvSpPr/>
          <p:nvPr/>
        </p:nvSpPr>
        <p:spPr bwMode="auto">
          <a:xfrm>
            <a:off x="7524750" y="6381750"/>
            <a:ext cx="1619250" cy="47625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a:solidFill>
                  <a:srgbClr val="FFFFFF"/>
                </a:solidFill>
                <a:ea typeface="ＭＳ Ｐゴシック" pitchFamily="-112" charset="-128"/>
                <a:cs typeface="Arial" charset="0"/>
              </a:rPr>
              <a:t>www.futuroom.cz</a:t>
            </a:r>
          </a:p>
        </p:txBody>
      </p:sp>
      <p:pic>
        <p:nvPicPr>
          <p:cNvPr id="10" name="Obrázek 16"/>
          <p:cNvPicPr>
            <a:picLocks noChangeAspect="1" noChangeArrowheads="1"/>
          </p:cNvPicPr>
          <p:nvPr/>
        </p:nvPicPr>
        <p:blipFill>
          <a:blip r:embed="rId3"/>
          <a:srcRect/>
          <a:stretch>
            <a:fillRect/>
          </a:stretch>
        </p:blipFill>
        <p:spPr bwMode="auto">
          <a:xfrm>
            <a:off x="7524750" y="0"/>
            <a:ext cx="161925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Nadpis 1"/>
          <p:cNvSpPr>
            <a:spLocks noGrp="1"/>
          </p:cNvSpPr>
          <p:nvPr>
            <p:ph type="title"/>
          </p:nvPr>
        </p:nvSpPr>
        <p:spPr/>
        <p:txBody>
          <a:bodyPr/>
          <a:lstStyle/>
          <a:p>
            <a:pPr algn="l" eaLnBrk="1" hangingPunct="1"/>
            <a:r>
              <a:rPr lang="cs-CZ" dirty="0" smtClean="0"/>
              <a:t>Denver Post</a:t>
            </a:r>
          </a:p>
        </p:txBody>
      </p:sp>
      <p:sp>
        <p:nvSpPr>
          <p:cNvPr id="3" name="Zástupný symbol pro obsah 2"/>
          <p:cNvSpPr>
            <a:spLocks noGrp="1"/>
          </p:cNvSpPr>
          <p:nvPr>
            <p:ph idx="1"/>
          </p:nvPr>
        </p:nvSpPr>
        <p:spPr>
          <a:xfrm>
            <a:off x="457200" y="1600200"/>
            <a:ext cx="8229600" cy="5257800"/>
          </a:xfrm>
        </p:spPr>
        <p:txBody>
          <a:bodyPr rtlCol="0">
            <a:normAutofit/>
          </a:bodyPr>
          <a:lstStyle/>
          <a:p>
            <a:pPr eaLnBrk="1" fontAlgn="auto" hangingPunct="1">
              <a:spcAft>
                <a:spcPts val="0"/>
              </a:spcAft>
              <a:buFont typeface="Arial" pitchFamily="34" charset="0"/>
              <a:buChar char="•"/>
              <a:defRPr/>
            </a:pPr>
            <a:endParaRPr lang="cs-CZ" dirty="0" smtClean="0"/>
          </a:p>
          <a:p>
            <a:pPr eaLnBrk="1" fontAlgn="auto" hangingPunct="1">
              <a:spcAft>
                <a:spcPts val="0"/>
              </a:spcAft>
              <a:buFont typeface="Arial" pitchFamily="34" charset="0"/>
              <a:buChar char="•"/>
              <a:defRPr/>
            </a:pPr>
            <a:endParaRPr lang="cs-CZ" dirty="0" smtClean="0"/>
          </a:p>
          <a:p>
            <a:pPr eaLnBrk="1" fontAlgn="auto" hangingPunct="1">
              <a:spcAft>
                <a:spcPts val="0"/>
              </a:spcAft>
              <a:buFont typeface="Arial" pitchFamily="34" charset="0"/>
              <a:buChar char="•"/>
              <a:defRPr/>
            </a:pPr>
            <a:r>
              <a:rPr lang="cs-CZ" dirty="0" err="1" smtClean="0"/>
              <a:t>MediaNews</a:t>
            </a:r>
            <a:r>
              <a:rPr lang="cs-CZ" dirty="0" smtClean="0"/>
              <a:t> </a:t>
            </a:r>
            <a:r>
              <a:rPr lang="cs-CZ" dirty="0" err="1" smtClean="0"/>
              <a:t>Group</a:t>
            </a:r>
            <a:endParaRPr lang="cs-CZ" dirty="0" smtClean="0"/>
          </a:p>
          <a:p>
            <a:pPr eaLnBrk="1" fontAlgn="auto" hangingPunct="1">
              <a:spcAft>
                <a:spcPts val="0"/>
              </a:spcAft>
              <a:buFont typeface="Arial" pitchFamily="34" charset="0"/>
              <a:buChar char="•"/>
              <a:defRPr/>
            </a:pPr>
            <a:r>
              <a:rPr lang="cs-CZ" dirty="0" smtClean="0"/>
              <a:t>Individualizované noviny</a:t>
            </a:r>
          </a:p>
          <a:p>
            <a:pPr eaLnBrk="1" fontAlgn="auto" hangingPunct="1">
              <a:spcAft>
                <a:spcPts val="0"/>
              </a:spcAft>
              <a:buFont typeface="Arial" pitchFamily="34" charset="0"/>
              <a:buChar char="•"/>
              <a:defRPr/>
            </a:pPr>
            <a:r>
              <a:rPr lang="cs-CZ" dirty="0" smtClean="0"/>
              <a:t>Tiskárna u předplatitele doma</a:t>
            </a:r>
          </a:p>
          <a:p>
            <a:pPr eaLnBrk="1" fontAlgn="auto" hangingPunct="1">
              <a:spcAft>
                <a:spcPts val="0"/>
              </a:spcAft>
              <a:buFont typeface="Arial" pitchFamily="34" charset="0"/>
              <a:buChar char="•"/>
              <a:defRPr/>
            </a:pPr>
            <a:endParaRPr lang="cs-CZ" dirty="0" smtClean="0"/>
          </a:p>
          <a:p>
            <a:pPr eaLnBrk="1" fontAlgn="auto" hangingPunct="1">
              <a:spcAft>
                <a:spcPts val="0"/>
              </a:spcAft>
              <a:buFont typeface="Arial" pitchFamily="34" charset="0"/>
              <a:buChar char="•"/>
              <a:defRPr/>
            </a:pPr>
            <a:r>
              <a:rPr lang="cs-CZ" dirty="0" smtClean="0"/>
              <a:t>Další testy: LA</a:t>
            </a:r>
          </a:p>
          <a:p>
            <a:pPr eaLnBrk="1" fontAlgn="auto" hangingPunct="1">
              <a:spcAft>
                <a:spcPts val="0"/>
              </a:spcAft>
              <a:buFont typeface="Arial" pitchFamily="34" charset="0"/>
              <a:buChar char="•"/>
              <a:defRPr/>
            </a:pPr>
            <a:r>
              <a:rPr lang="cs-CZ" dirty="0" smtClean="0"/>
              <a:t>Vydávání novin jen 3x v týdnu 		</a:t>
            </a:r>
            <a:r>
              <a:rPr lang="cs-CZ" sz="1050" dirty="0" smtClean="0"/>
              <a:t>(</a:t>
            </a:r>
            <a:r>
              <a:rPr lang="cs-CZ" sz="1050" dirty="0" err="1" smtClean="0"/>
              <a:t>Jihlist</a:t>
            </a:r>
            <a:r>
              <a:rPr lang="cs-CZ" sz="1050" dirty="0" smtClean="0"/>
              <a:t>)</a:t>
            </a:r>
          </a:p>
        </p:txBody>
      </p:sp>
      <p:pic>
        <p:nvPicPr>
          <p:cNvPr id="14340" name="Picture 5" descr="http://extras.mnginteractive.com/live/media/site36/2009/0309/20090309_030244_denver_post_newspaper.gif">
            <a:hlinkClick r:id="rId3"/>
          </p:cNvPr>
          <p:cNvPicPr>
            <a:picLocks noChangeAspect="1" noChangeArrowheads="1"/>
          </p:cNvPicPr>
          <p:nvPr/>
        </p:nvPicPr>
        <p:blipFill>
          <a:blip r:embed="rId4"/>
          <a:srcRect/>
          <a:stretch>
            <a:fillRect/>
          </a:stretch>
        </p:blipFill>
        <p:spPr bwMode="auto">
          <a:xfrm>
            <a:off x="561975" y="1785938"/>
            <a:ext cx="4383088" cy="428625"/>
          </a:xfrm>
          <a:prstGeom prst="rect">
            <a:avLst/>
          </a:prstGeom>
          <a:noFill/>
          <a:ln w="9525">
            <a:noFill/>
            <a:miter lim="800000"/>
            <a:headEnd/>
            <a:tailEnd/>
          </a:ln>
        </p:spPr>
      </p:pic>
      <p:sp>
        <p:nvSpPr>
          <p:cNvPr id="6" name="Obdélník 5"/>
          <p:cNvSpPr/>
          <p:nvPr/>
        </p:nvSpPr>
        <p:spPr bwMode="auto">
          <a:xfrm>
            <a:off x="0" y="6643688"/>
            <a:ext cx="9144000" cy="2143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defRPr/>
            </a:pPr>
            <a:endParaRPr lang="en-US" sz="3200" b="1" dirty="0">
              <a:solidFill>
                <a:srgbClr val="FFFFFF"/>
              </a:solidFill>
              <a:latin typeface="Arial" charset="0"/>
              <a:ea typeface="ＭＳ Ｐゴシック" pitchFamily="84" charset="-128"/>
              <a:cs typeface="Arial" charset="0"/>
            </a:endParaRPr>
          </a:p>
        </p:txBody>
      </p:sp>
      <p:sp>
        <p:nvSpPr>
          <p:cNvPr id="10" name="Obdélník 9"/>
          <p:cNvSpPr/>
          <p:nvPr/>
        </p:nvSpPr>
        <p:spPr>
          <a:xfrm>
            <a:off x="7524750" y="0"/>
            <a:ext cx="1619250" cy="6858000"/>
          </a:xfrm>
          <a:prstGeom prst="rect">
            <a:avLst/>
          </a:prstGeom>
          <a:solidFill>
            <a:schemeClr val="tx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FFFFFF"/>
              </a:solidFill>
              <a:latin typeface="Arial Black" pitchFamily="-112" charset="0"/>
              <a:ea typeface="ＭＳ Ｐゴシック" pitchFamily="-112" charset="-128"/>
              <a:cs typeface="Arial" charset="0"/>
            </a:endParaRPr>
          </a:p>
        </p:txBody>
      </p:sp>
      <p:sp>
        <p:nvSpPr>
          <p:cNvPr id="11" name="Obdélník 10"/>
          <p:cNvSpPr/>
          <p:nvPr/>
        </p:nvSpPr>
        <p:spPr bwMode="auto">
          <a:xfrm>
            <a:off x="7524750" y="6381750"/>
            <a:ext cx="1619250" cy="47625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a:solidFill>
                  <a:srgbClr val="FFFFFF"/>
                </a:solidFill>
                <a:ea typeface="ＭＳ Ｐゴシック" pitchFamily="-112" charset="-128"/>
                <a:cs typeface="Arial" charset="0"/>
              </a:rPr>
              <a:t>www.futuroom.cz</a:t>
            </a:r>
          </a:p>
        </p:txBody>
      </p:sp>
      <p:pic>
        <p:nvPicPr>
          <p:cNvPr id="12" name="Obrázek 16"/>
          <p:cNvPicPr>
            <a:picLocks noChangeAspect="1" noChangeArrowheads="1"/>
          </p:cNvPicPr>
          <p:nvPr/>
        </p:nvPicPr>
        <p:blipFill>
          <a:blip r:embed="rId5"/>
          <a:srcRect/>
          <a:stretch>
            <a:fillRect/>
          </a:stretch>
        </p:blipFill>
        <p:spPr bwMode="auto">
          <a:xfrm>
            <a:off x="7524750" y="0"/>
            <a:ext cx="161925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dpis 1"/>
          <p:cNvSpPr>
            <a:spLocks noGrp="1"/>
          </p:cNvSpPr>
          <p:nvPr>
            <p:ph type="title"/>
          </p:nvPr>
        </p:nvSpPr>
        <p:spPr/>
        <p:txBody>
          <a:bodyPr/>
          <a:lstStyle/>
          <a:p>
            <a:pPr eaLnBrk="1" hangingPunct="1"/>
            <a:r>
              <a:rPr lang="cs-CZ" smtClean="0"/>
              <a:t>Detroit Free Press</a:t>
            </a:r>
          </a:p>
        </p:txBody>
      </p:sp>
      <p:pic>
        <p:nvPicPr>
          <p:cNvPr id="15363" name="Picture 2" descr="Detroit Free Press"/>
          <p:cNvPicPr>
            <a:picLocks noGrp="1" noChangeAspect="1" noChangeArrowheads="1"/>
          </p:cNvPicPr>
          <p:nvPr>
            <p:ph idx="1"/>
          </p:nvPr>
        </p:nvPicPr>
        <p:blipFill>
          <a:blip r:embed="rId2"/>
          <a:srcRect l="49652" t="-26785" b="24106"/>
          <a:stretch>
            <a:fillRect/>
          </a:stretch>
        </p:blipFill>
        <p:spPr>
          <a:xfrm>
            <a:off x="500063" y="1571625"/>
            <a:ext cx="3286125" cy="654050"/>
          </a:xfrm>
          <a:noFill/>
        </p:spPr>
      </p:pic>
      <p:sp>
        <p:nvSpPr>
          <p:cNvPr id="5" name="Zástupný symbol pro obsah 2"/>
          <p:cNvSpPr txBox="1">
            <a:spLocks/>
          </p:cNvSpPr>
          <p:nvPr/>
        </p:nvSpPr>
        <p:spPr bwMode="auto">
          <a:xfrm>
            <a:off x="457200" y="1600200"/>
            <a:ext cx="8229600" cy="4972050"/>
          </a:xfrm>
          <a:prstGeom prst="rect">
            <a:avLst/>
          </a:prstGeom>
          <a:noFill/>
          <a:ln w="9525">
            <a:noFill/>
            <a:miter lim="800000"/>
            <a:headEnd/>
            <a:tailEnd/>
          </a:ln>
        </p:spPr>
        <p:txBody>
          <a:bodyPr>
            <a:normAutofit/>
          </a:bodyPr>
          <a:lstStyle/>
          <a:p>
            <a:pPr marL="342900" indent="-342900" fontAlgn="auto">
              <a:spcBef>
                <a:spcPct val="20000"/>
              </a:spcBef>
              <a:spcAft>
                <a:spcPts val="0"/>
              </a:spcAft>
              <a:buFont typeface="Arial" pitchFamily="34" charset="0"/>
              <a:buChar char="•"/>
              <a:defRPr/>
            </a:pPr>
            <a:endParaRPr lang="cs-CZ" sz="3200" dirty="0">
              <a:latin typeface="+mn-lt"/>
            </a:endParaRPr>
          </a:p>
          <a:p>
            <a:pPr marL="342900" indent="-342900" fontAlgn="auto">
              <a:spcBef>
                <a:spcPct val="20000"/>
              </a:spcBef>
              <a:spcAft>
                <a:spcPts val="0"/>
              </a:spcAft>
              <a:buFont typeface="Arial" pitchFamily="34" charset="0"/>
              <a:buChar char="•"/>
              <a:defRPr/>
            </a:pPr>
            <a:endParaRPr lang="cs-CZ" sz="3200" dirty="0">
              <a:latin typeface="+mn-lt"/>
            </a:endParaRPr>
          </a:p>
          <a:p>
            <a:pPr marL="342900" indent="-342900" fontAlgn="auto">
              <a:spcBef>
                <a:spcPct val="20000"/>
              </a:spcBef>
              <a:spcAft>
                <a:spcPts val="0"/>
              </a:spcAft>
              <a:buFont typeface="Arial" pitchFamily="34" charset="0"/>
              <a:buChar char="•"/>
              <a:defRPr/>
            </a:pPr>
            <a:r>
              <a:rPr lang="cs-CZ" sz="3200" dirty="0">
                <a:latin typeface="+mn-lt"/>
              </a:rPr>
              <a:t>Expanze na web – komunitní rozměr</a:t>
            </a:r>
          </a:p>
          <a:p>
            <a:pPr marL="342900" indent="-342900" fontAlgn="auto">
              <a:spcBef>
                <a:spcPct val="20000"/>
              </a:spcBef>
              <a:spcAft>
                <a:spcPts val="0"/>
              </a:spcAft>
              <a:buFont typeface="Arial" pitchFamily="34" charset="0"/>
              <a:buChar char="•"/>
              <a:defRPr/>
            </a:pPr>
            <a:endParaRPr lang="cs-CZ" sz="3200" dirty="0">
              <a:latin typeface="+mn-lt"/>
            </a:endParaRPr>
          </a:p>
          <a:p>
            <a:pPr marL="342900" indent="-342900" fontAlgn="auto">
              <a:spcBef>
                <a:spcPct val="20000"/>
              </a:spcBef>
              <a:spcAft>
                <a:spcPts val="0"/>
              </a:spcAft>
              <a:buFont typeface="Arial" pitchFamily="34" charset="0"/>
              <a:buChar char="•"/>
              <a:defRPr/>
            </a:pPr>
            <a:r>
              <a:rPr lang="cs-CZ" sz="3200" dirty="0">
                <a:latin typeface="+mn-lt"/>
              </a:rPr>
              <a:t>Rozdělená distribuce:</a:t>
            </a:r>
          </a:p>
          <a:p>
            <a:pPr marL="800100" lvl="1" indent="-342900" fontAlgn="auto">
              <a:spcBef>
                <a:spcPct val="20000"/>
              </a:spcBef>
              <a:spcAft>
                <a:spcPts val="0"/>
              </a:spcAft>
              <a:defRPr/>
            </a:pPr>
            <a:r>
              <a:rPr lang="cs-CZ" sz="3200" dirty="0">
                <a:latin typeface="+mn-lt"/>
              </a:rPr>
              <a:t>- Pondělí – zdarma kameloti</a:t>
            </a:r>
          </a:p>
          <a:p>
            <a:pPr marL="800100" lvl="1" indent="-342900" fontAlgn="auto">
              <a:spcBef>
                <a:spcPct val="20000"/>
              </a:spcBef>
              <a:spcAft>
                <a:spcPts val="0"/>
              </a:spcAft>
              <a:defRPr/>
            </a:pPr>
            <a:r>
              <a:rPr lang="cs-CZ" sz="3200" dirty="0">
                <a:latin typeface="+mn-lt"/>
              </a:rPr>
              <a:t>- Úterý, středa - stojany</a:t>
            </a:r>
          </a:p>
          <a:p>
            <a:pPr marL="800100" lvl="1" indent="-342900" fontAlgn="auto">
              <a:spcBef>
                <a:spcPct val="20000"/>
              </a:spcBef>
              <a:spcAft>
                <a:spcPts val="0"/>
              </a:spcAft>
              <a:defRPr/>
            </a:pPr>
            <a:r>
              <a:rPr lang="cs-CZ" sz="3200" dirty="0">
                <a:latin typeface="+mn-lt"/>
              </a:rPr>
              <a:t>- Čtvrtek, pátek, sobota – běžná </a:t>
            </a:r>
          </a:p>
        </p:txBody>
      </p:sp>
      <p:sp>
        <p:nvSpPr>
          <p:cNvPr id="7" name="Obdélník 6"/>
          <p:cNvSpPr/>
          <p:nvPr/>
        </p:nvSpPr>
        <p:spPr bwMode="auto">
          <a:xfrm>
            <a:off x="0" y="6643688"/>
            <a:ext cx="9144000" cy="2143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defRPr/>
            </a:pPr>
            <a:endParaRPr lang="en-US" sz="3200" b="1" dirty="0">
              <a:solidFill>
                <a:srgbClr val="FFFFFF"/>
              </a:solidFill>
              <a:latin typeface="Arial" charset="0"/>
              <a:ea typeface="ＭＳ Ｐゴシック" pitchFamily="84" charset="-128"/>
              <a:cs typeface="Arial" charset="0"/>
            </a:endParaRPr>
          </a:p>
        </p:txBody>
      </p:sp>
      <p:sp>
        <p:nvSpPr>
          <p:cNvPr id="10" name="Obdélník 9"/>
          <p:cNvSpPr/>
          <p:nvPr/>
        </p:nvSpPr>
        <p:spPr>
          <a:xfrm>
            <a:off x="7524750" y="0"/>
            <a:ext cx="1619250" cy="6858000"/>
          </a:xfrm>
          <a:prstGeom prst="rect">
            <a:avLst/>
          </a:prstGeom>
          <a:solidFill>
            <a:schemeClr val="tx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FFFFFF"/>
              </a:solidFill>
              <a:latin typeface="Arial Black" pitchFamily="-112" charset="0"/>
              <a:ea typeface="ＭＳ Ｐゴシック" pitchFamily="-112" charset="-128"/>
              <a:cs typeface="Arial" charset="0"/>
            </a:endParaRPr>
          </a:p>
        </p:txBody>
      </p:sp>
      <p:sp>
        <p:nvSpPr>
          <p:cNvPr id="11" name="Obdélník 10"/>
          <p:cNvSpPr/>
          <p:nvPr/>
        </p:nvSpPr>
        <p:spPr bwMode="auto">
          <a:xfrm>
            <a:off x="7524750" y="6381750"/>
            <a:ext cx="1619250" cy="47625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a:solidFill>
                  <a:srgbClr val="FFFFFF"/>
                </a:solidFill>
                <a:ea typeface="ＭＳ Ｐゴシック" pitchFamily="-112" charset="-128"/>
                <a:cs typeface="Arial" charset="0"/>
              </a:rPr>
              <a:t>www.futuroom.cz</a:t>
            </a:r>
          </a:p>
        </p:txBody>
      </p:sp>
      <p:pic>
        <p:nvPicPr>
          <p:cNvPr id="12" name="Obrázek 16"/>
          <p:cNvPicPr>
            <a:picLocks noChangeAspect="1" noChangeArrowheads="1"/>
          </p:cNvPicPr>
          <p:nvPr/>
        </p:nvPicPr>
        <p:blipFill>
          <a:blip r:embed="rId3"/>
          <a:srcRect/>
          <a:stretch>
            <a:fillRect/>
          </a:stretch>
        </p:blipFill>
        <p:spPr bwMode="auto">
          <a:xfrm>
            <a:off x="7524750" y="0"/>
            <a:ext cx="161925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adpis 1"/>
          <p:cNvSpPr>
            <a:spLocks noGrp="1"/>
          </p:cNvSpPr>
          <p:nvPr>
            <p:ph type="title"/>
          </p:nvPr>
        </p:nvSpPr>
        <p:spPr/>
        <p:txBody>
          <a:bodyPr/>
          <a:lstStyle/>
          <a:p>
            <a:pPr algn="l" eaLnBrk="1" hangingPunct="1"/>
            <a:r>
              <a:rPr lang="cs-CZ" dirty="0" smtClean="0"/>
              <a:t>Internet: (Staronové diskuse)</a:t>
            </a:r>
          </a:p>
        </p:txBody>
      </p:sp>
      <p:sp>
        <p:nvSpPr>
          <p:cNvPr id="3" name="Zástupný symbol pro obsah 2"/>
          <p:cNvSpPr>
            <a:spLocks noGrp="1"/>
          </p:cNvSpPr>
          <p:nvPr>
            <p:ph idx="1"/>
          </p:nvPr>
        </p:nvSpPr>
        <p:spPr>
          <a:xfrm>
            <a:off x="4572000" y="1500188"/>
            <a:ext cx="4572000" cy="1928812"/>
          </a:xfrm>
        </p:spPr>
        <p:txBody>
          <a:bodyPr rtlCol="0">
            <a:normAutofit fontScale="92500"/>
          </a:bodyPr>
          <a:lstStyle/>
          <a:p>
            <a:pPr eaLnBrk="1" fontAlgn="auto" hangingPunct="1">
              <a:spcAft>
                <a:spcPts val="0"/>
              </a:spcAft>
              <a:buFont typeface="Arial" charset="0"/>
              <a:buNone/>
              <a:defRPr/>
            </a:pPr>
            <a:r>
              <a:rPr lang="cs-CZ" dirty="0" err="1" smtClean="0"/>
              <a:t>InDenverTimes.com</a:t>
            </a:r>
            <a:r>
              <a:rPr lang="cs-CZ" dirty="0" smtClean="0"/>
              <a:t>, </a:t>
            </a:r>
          </a:p>
          <a:p>
            <a:pPr eaLnBrk="1" fontAlgn="auto" hangingPunct="1">
              <a:spcAft>
                <a:spcPts val="0"/>
              </a:spcAft>
              <a:buFont typeface="Arial" charset="0"/>
              <a:buNone/>
              <a:defRPr/>
            </a:pPr>
            <a:r>
              <a:rPr lang="cs-CZ" dirty="0" smtClean="0"/>
              <a:t>pokud 50.000 předplatitelů</a:t>
            </a:r>
          </a:p>
          <a:p>
            <a:pPr eaLnBrk="1" fontAlgn="auto" hangingPunct="1">
              <a:spcAft>
                <a:spcPts val="0"/>
              </a:spcAft>
              <a:buFont typeface="Arial" charset="0"/>
              <a:buNone/>
              <a:defRPr/>
            </a:pPr>
            <a:r>
              <a:rPr lang="cs-CZ" dirty="0" smtClean="0"/>
              <a:t>(5 dolarů na měsíc)</a:t>
            </a:r>
          </a:p>
        </p:txBody>
      </p:sp>
      <p:pic>
        <p:nvPicPr>
          <p:cNvPr id="16388" name="Obrázek 3" descr="cid:image001.jpg@01C9C146.A4F65B90"/>
          <p:cNvPicPr>
            <a:picLocks noChangeAspect="1" noChangeArrowheads="1"/>
          </p:cNvPicPr>
          <p:nvPr/>
        </p:nvPicPr>
        <p:blipFill>
          <a:blip r:embed="rId2" r:link="rId3"/>
          <a:srcRect l="9985" t="15894" r="11729" b="6844"/>
          <a:stretch>
            <a:fillRect/>
          </a:stretch>
        </p:blipFill>
        <p:spPr bwMode="auto">
          <a:xfrm>
            <a:off x="0" y="1357313"/>
            <a:ext cx="4357688" cy="2786062"/>
          </a:xfrm>
          <a:prstGeom prst="rect">
            <a:avLst/>
          </a:prstGeom>
          <a:noFill/>
          <a:ln w="9525">
            <a:noFill/>
            <a:miter lim="800000"/>
            <a:headEnd/>
            <a:tailEnd/>
          </a:ln>
        </p:spPr>
      </p:pic>
      <p:pic>
        <p:nvPicPr>
          <p:cNvPr id="16389" name="Picture 2"/>
          <p:cNvPicPr>
            <a:picLocks noChangeAspect="1" noChangeArrowheads="1"/>
          </p:cNvPicPr>
          <p:nvPr/>
        </p:nvPicPr>
        <p:blipFill>
          <a:blip r:embed="rId4"/>
          <a:srcRect l="11133" t="14999" r="12109" b="6250"/>
          <a:stretch>
            <a:fillRect/>
          </a:stretch>
        </p:blipFill>
        <p:spPr bwMode="auto">
          <a:xfrm>
            <a:off x="4714875" y="3835400"/>
            <a:ext cx="4429125" cy="3022600"/>
          </a:xfrm>
          <a:prstGeom prst="rect">
            <a:avLst/>
          </a:prstGeom>
          <a:noFill/>
          <a:ln w="9525">
            <a:noFill/>
            <a:miter lim="800000"/>
            <a:headEnd/>
            <a:tailEnd/>
          </a:ln>
        </p:spPr>
      </p:pic>
      <p:sp>
        <p:nvSpPr>
          <p:cNvPr id="7" name="Šipka doprava 6"/>
          <p:cNvSpPr/>
          <p:nvPr/>
        </p:nvSpPr>
        <p:spPr>
          <a:xfrm rot="2190940">
            <a:off x="4249738" y="3478213"/>
            <a:ext cx="857250" cy="6429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8" name="Zástupný symbol pro obsah 2"/>
          <p:cNvSpPr txBox="1">
            <a:spLocks/>
          </p:cNvSpPr>
          <p:nvPr/>
        </p:nvSpPr>
        <p:spPr bwMode="auto">
          <a:xfrm>
            <a:off x="0" y="4214813"/>
            <a:ext cx="4572000" cy="2643187"/>
          </a:xfrm>
          <a:prstGeom prst="rect">
            <a:avLst/>
          </a:prstGeom>
          <a:noFill/>
          <a:ln w="9525">
            <a:noFill/>
            <a:miter lim="800000"/>
            <a:headEnd/>
            <a:tailEnd/>
          </a:ln>
        </p:spPr>
        <p:txBody>
          <a:bodyPr>
            <a:normAutofit lnSpcReduction="10000"/>
          </a:bodyPr>
          <a:lstStyle/>
          <a:p>
            <a:pPr fontAlgn="auto">
              <a:spcAft>
                <a:spcPts val="0"/>
              </a:spcAft>
              <a:defRPr/>
            </a:pPr>
            <a:endParaRPr lang="cs-CZ" sz="3000" dirty="0">
              <a:latin typeface="+mn-lt"/>
            </a:endParaRPr>
          </a:p>
          <a:p>
            <a:pPr fontAlgn="auto">
              <a:spcAft>
                <a:spcPts val="0"/>
              </a:spcAft>
              <a:defRPr/>
            </a:pPr>
            <a:r>
              <a:rPr lang="cs-CZ" sz="3000" dirty="0" err="1">
                <a:latin typeface="+mn-lt"/>
              </a:rPr>
              <a:t>Seattlepostglobe.org</a:t>
            </a:r>
            <a:r>
              <a:rPr lang="cs-CZ" sz="3000" dirty="0">
                <a:latin typeface="+mn-lt"/>
              </a:rPr>
              <a:t> 8.000 </a:t>
            </a:r>
            <a:r>
              <a:rPr lang="cs-CZ" sz="3000" dirty="0" err="1">
                <a:latin typeface="+mn-lt"/>
              </a:rPr>
              <a:t>předpl</a:t>
            </a:r>
            <a:r>
              <a:rPr lang="cs-CZ" sz="3000" dirty="0">
                <a:latin typeface="+mn-lt"/>
              </a:rPr>
              <a:t>. za 10 USD</a:t>
            </a:r>
          </a:p>
          <a:p>
            <a:pPr fontAlgn="auto">
              <a:spcAft>
                <a:spcPts val="0"/>
              </a:spcAft>
              <a:defRPr/>
            </a:pPr>
            <a:endParaRPr lang="cs-CZ" sz="3000" dirty="0">
              <a:latin typeface="+mn-lt"/>
            </a:endParaRPr>
          </a:p>
          <a:p>
            <a:pPr fontAlgn="auto">
              <a:spcAft>
                <a:spcPts val="0"/>
              </a:spcAft>
              <a:defRPr/>
            </a:pPr>
            <a:r>
              <a:rPr lang="cs-CZ" sz="3000" dirty="0" err="1">
                <a:latin typeface="+mn-lt"/>
              </a:rPr>
              <a:t>Newsday</a:t>
            </a:r>
            <a:r>
              <a:rPr lang="cs-CZ" sz="3000" dirty="0">
                <a:latin typeface="+mn-lt"/>
              </a:rPr>
              <a:t> </a:t>
            </a:r>
          </a:p>
          <a:p>
            <a:pPr fontAlgn="auto">
              <a:spcAft>
                <a:spcPts val="0"/>
              </a:spcAft>
              <a:defRPr/>
            </a:pPr>
            <a:r>
              <a:rPr lang="cs-CZ" sz="3000" dirty="0">
                <a:latin typeface="+mn-lt"/>
              </a:rPr>
              <a:t>(</a:t>
            </a:r>
            <a:r>
              <a:rPr lang="cs-CZ" sz="3000" dirty="0" err="1">
                <a:latin typeface="+mn-lt"/>
              </a:rPr>
              <a:t>Long</a:t>
            </a:r>
            <a:r>
              <a:rPr lang="cs-CZ" sz="3000" dirty="0">
                <a:latin typeface="+mn-lt"/>
              </a:rPr>
              <a:t> Island – na kabelu)</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Nadpis 1"/>
          <p:cNvSpPr>
            <a:spLocks noGrp="1"/>
          </p:cNvSpPr>
          <p:nvPr>
            <p:ph type="title"/>
          </p:nvPr>
        </p:nvSpPr>
        <p:spPr/>
        <p:txBody>
          <a:bodyPr/>
          <a:lstStyle/>
          <a:p>
            <a:pPr eaLnBrk="1" hangingPunct="1"/>
            <a:r>
              <a:rPr lang="cs-CZ" smtClean="0"/>
              <a:t>Web: (Staro)nové diskuse</a:t>
            </a:r>
          </a:p>
        </p:txBody>
      </p:sp>
      <p:sp>
        <p:nvSpPr>
          <p:cNvPr id="17411" name="Zástupný symbol pro obsah 2"/>
          <p:cNvSpPr>
            <a:spLocks noGrp="1"/>
          </p:cNvSpPr>
          <p:nvPr>
            <p:ph idx="1"/>
          </p:nvPr>
        </p:nvSpPr>
        <p:spPr/>
        <p:txBody>
          <a:bodyPr/>
          <a:lstStyle/>
          <a:p>
            <a:pPr eaLnBrk="1" hangingPunct="1"/>
            <a:r>
              <a:rPr lang="cs-CZ" smtClean="0"/>
              <a:t>InDenverTimes.com (50.000 á 5 USD)</a:t>
            </a:r>
          </a:p>
          <a:p>
            <a:pPr eaLnBrk="1" hangingPunct="1"/>
            <a:r>
              <a:rPr lang="cs-CZ" smtClean="0"/>
              <a:t>Seattlepostglobe.org (8.000 á 10 USD)</a:t>
            </a:r>
          </a:p>
          <a:p>
            <a:pPr eaLnBrk="1" hangingPunct="1"/>
            <a:r>
              <a:rPr lang="cs-CZ" smtClean="0"/>
              <a:t>WSJ, FT (á cca 1,000.000 předplatitelů)</a:t>
            </a:r>
          </a:p>
          <a:p>
            <a:pPr eaLnBrk="1" hangingPunct="1"/>
            <a:endParaRPr lang="cs-CZ" smtClean="0"/>
          </a:p>
          <a:p>
            <a:pPr eaLnBrk="1" hangingPunct="1"/>
            <a:r>
              <a:rPr lang="cs-CZ" smtClean="0"/>
              <a:t>Diskuse: zpoplatnit? Pokud ano, jak?</a:t>
            </a:r>
          </a:p>
          <a:p>
            <a:pPr lvl="1" eaLnBrk="1" hangingPunct="1"/>
            <a:r>
              <a:rPr lang="cs-CZ" smtClean="0"/>
              <a:t>Součást poplatku za připojení k internetu?</a:t>
            </a:r>
          </a:p>
          <a:p>
            <a:pPr lvl="1" eaLnBrk="1" hangingPunct="1"/>
            <a:r>
              <a:rPr lang="cs-CZ" smtClean="0"/>
              <a:t>Za skutečně navštívený obsah?</a:t>
            </a:r>
          </a:p>
          <a:p>
            <a:pPr lvl="1" eaLnBrk="1" hangingPunct="1"/>
            <a:r>
              <a:rPr lang="cs-CZ" smtClean="0"/>
              <a:t>Na bázi mého rozhodnutí, koho budu </a:t>
            </a:r>
            <a:br>
              <a:rPr lang="cs-CZ" smtClean="0"/>
            </a:br>
            <a:r>
              <a:rPr lang="cs-CZ" smtClean="0"/>
              <a:t>podporovat?</a:t>
            </a:r>
          </a:p>
        </p:txBody>
      </p:sp>
      <p:sp>
        <p:nvSpPr>
          <p:cNvPr id="5" name="Obdélník 4"/>
          <p:cNvSpPr/>
          <p:nvPr/>
        </p:nvSpPr>
        <p:spPr bwMode="auto">
          <a:xfrm>
            <a:off x="0" y="6643688"/>
            <a:ext cx="9144000" cy="2143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defRPr/>
            </a:pPr>
            <a:endParaRPr lang="en-US" sz="3200" b="1" dirty="0">
              <a:solidFill>
                <a:srgbClr val="FFFFFF"/>
              </a:solidFill>
              <a:latin typeface="Arial" charset="0"/>
              <a:ea typeface="ＭＳ Ｐゴシック" pitchFamily="84" charset="-128"/>
              <a:cs typeface="Arial" charset="0"/>
            </a:endParaRPr>
          </a:p>
        </p:txBody>
      </p:sp>
      <p:sp>
        <p:nvSpPr>
          <p:cNvPr id="9" name="Obdélník 8"/>
          <p:cNvSpPr/>
          <p:nvPr/>
        </p:nvSpPr>
        <p:spPr>
          <a:xfrm>
            <a:off x="7524750" y="0"/>
            <a:ext cx="1619250" cy="6858000"/>
          </a:xfrm>
          <a:prstGeom prst="rect">
            <a:avLst/>
          </a:prstGeom>
          <a:solidFill>
            <a:schemeClr val="tx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FFFFFF"/>
              </a:solidFill>
              <a:latin typeface="Arial Black" pitchFamily="-112" charset="0"/>
              <a:ea typeface="ＭＳ Ｐゴシック" pitchFamily="-112" charset="-128"/>
              <a:cs typeface="Arial" charset="0"/>
            </a:endParaRPr>
          </a:p>
        </p:txBody>
      </p:sp>
      <p:sp>
        <p:nvSpPr>
          <p:cNvPr id="10" name="Obdélník 9"/>
          <p:cNvSpPr/>
          <p:nvPr/>
        </p:nvSpPr>
        <p:spPr bwMode="auto">
          <a:xfrm>
            <a:off x="7524750" y="6381750"/>
            <a:ext cx="1619250" cy="47625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a:solidFill>
                  <a:srgbClr val="FFFFFF"/>
                </a:solidFill>
                <a:ea typeface="ＭＳ Ｐゴシック" pitchFamily="-112" charset="-128"/>
                <a:cs typeface="Arial" charset="0"/>
              </a:rPr>
              <a:t>www.futuroom.cz</a:t>
            </a:r>
          </a:p>
        </p:txBody>
      </p:sp>
      <p:pic>
        <p:nvPicPr>
          <p:cNvPr id="11" name="Obrázek 16"/>
          <p:cNvPicPr>
            <a:picLocks noChangeAspect="1" noChangeArrowheads="1"/>
          </p:cNvPicPr>
          <p:nvPr/>
        </p:nvPicPr>
        <p:blipFill>
          <a:blip r:embed="rId2"/>
          <a:srcRect/>
          <a:stretch>
            <a:fillRect/>
          </a:stretch>
        </p:blipFill>
        <p:spPr bwMode="auto">
          <a:xfrm>
            <a:off x="7524750" y="0"/>
            <a:ext cx="161925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Nadpis 1"/>
          <p:cNvSpPr>
            <a:spLocks noGrp="1"/>
          </p:cNvSpPr>
          <p:nvPr>
            <p:ph type="title"/>
          </p:nvPr>
        </p:nvSpPr>
        <p:spPr/>
        <p:txBody>
          <a:bodyPr/>
          <a:lstStyle/>
          <a:p>
            <a:pPr eaLnBrk="1" hangingPunct="1"/>
            <a:r>
              <a:rPr lang="cs-CZ" smtClean="0"/>
              <a:t>Fungující projekty</a:t>
            </a:r>
          </a:p>
        </p:txBody>
      </p:sp>
      <p:sp>
        <p:nvSpPr>
          <p:cNvPr id="18435" name="Zástupný symbol pro obsah 2"/>
          <p:cNvSpPr>
            <a:spLocks noGrp="1"/>
          </p:cNvSpPr>
          <p:nvPr>
            <p:ph idx="1"/>
          </p:nvPr>
        </p:nvSpPr>
        <p:spPr/>
        <p:txBody>
          <a:bodyPr/>
          <a:lstStyle/>
          <a:p>
            <a:pPr eaLnBrk="1" hangingPunct="1"/>
            <a:r>
              <a:rPr lang="cs-CZ" smtClean="0"/>
              <a:t>WSJ, FT</a:t>
            </a:r>
          </a:p>
          <a:p>
            <a:pPr eaLnBrk="1" hangingPunct="1"/>
            <a:r>
              <a:rPr lang="cs-CZ" smtClean="0"/>
              <a:t>Wicked Local (web-print, lokální </a:t>
            </a:r>
            <a:br>
              <a:rPr lang="cs-CZ" smtClean="0"/>
            </a:br>
            <a:r>
              <a:rPr lang="cs-CZ" smtClean="0"/>
              <a:t>zaměření, eshop)</a:t>
            </a:r>
          </a:p>
          <a:p>
            <a:pPr eaLnBrk="1" hangingPunct="1"/>
            <a:r>
              <a:rPr lang="cs-CZ" smtClean="0"/>
              <a:t>Everyblock (nízkonákladové)</a:t>
            </a:r>
          </a:p>
          <a:p>
            <a:pPr eaLnBrk="1" hangingPunct="1"/>
            <a:r>
              <a:rPr lang="cs-CZ" smtClean="0"/>
              <a:t>Sociální sítě (neznámá – monetizace) </a:t>
            </a:r>
          </a:p>
          <a:p>
            <a:pPr marL="342900" lvl="1" indent="-342900" eaLnBrk="1" hangingPunct="1">
              <a:buFont typeface="Arial" charset="0"/>
              <a:buNone/>
            </a:pPr>
            <a:r>
              <a:rPr lang="cs-CZ" smtClean="0"/>
              <a:t>	- Twitter, Facebook</a:t>
            </a:r>
          </a:p>
          <a:p>
            <a:pPr eaLnBrk="1" hangingPunct="1"/>
            <a:r>
              <a:rPr lang="cs-CZ" smtClean="0"/>
              <a:t>Občanský žurnalismus (iReport)</a:t>
            </a:r>
          </a:p>
        </p:txBody>
      </p:sp>
      <p:sp>
        <p:nvSpPr>
          <p:cNvPr id="5" name="Obdélník 4"/>
          <p:cNvSpPr/>
          <p:nvPr/>
        </p:nvSpPr>
        <p:spPr bwMode="auto">
          <a:xfrm>
            <a:off x="0" y="6643688"/>
            <a:ext cx="9144000" cy="2143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defRPr/>
            </a:pPr>
            <a:endParaRPr lang="en-US" sz="3200" b="1" dirty="0">
              <a:solidFill>
                <a:srgbClr val="FFFFFF"/>
              </a:solidFill>
              <a:latin typeface="Arial" charset="0"/>
              <a:ea typeface="ＭＳ Ｐゴシック" pitchFamily="84" charset="-128"/>
              <a:cs typeface="Arial" charset="0"/>
            </a:endParaRPr>
          </a:p>
        </p:txBody>
      </p:sp>
      <p:sp>
        <p:nvSpPr>
          <p:cNvPr id="9" name="Obdélník 8"/>
          <p:cNvSpPr/>
          <p:nvPr/>
        </p:nvSpPr>
        <p:spPr>
          <a:xfrm>
            <a:off x="7524750" y="0"/>
            <a:ext cx="1619250" cy="6858000"/>
          </a:xfrm>
          <a:prstGeom prst="rect">
            <a:avLst/>
          </a:prstGeom>
          <a:solidFill>
            <a:schemeClr val="tx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FFFFFF"/>
              </a:solidFill>
              <a:latin typeface="Arial Black" pitchFamily="-112" charset="0"/>
              <a:ea typeface="ＭＳ Ｐゴシック" pitchFamily="-112" charset="-128"/>
              <a:cs typeface="Arial" charset="0"/>
            </a:endParaRPr>
          </a:p>
        </p:txBody>
      </p:sp>
      <p:sp>
        <p:nvSpPr>
          <p:cNvPr id="10" name="Obdélník 9"/>
          <p:cNvSpPr/>
          <p:nvPr/>
        </p:nvSpPr>
        <p:spPr bwMode="auto">
          <a:xfrm>
            <a:off x="7524750" y="6381750"/>
            <a:ext cx="1619250" cy="47625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a:solidFill>
                  <a:srgbClr val="FFFFFF"/>
                </a:solidFill>
                <a:ea typeface="ＭＳ Ｐゴシック" pitchFamily="-112" charset="-128"/>
                <a:cs typeface="Arial" charset="0"/>
              </a:rPr>
              <a:t>www.futuroom.cz</a:t>
            </a:r>
          </a:p>
        </p:txBody>
      </p:sp>
      <p:pic>
        <p:nvPicPr>
          <p:cNvPr id="11" name="Obrázek 16"/>
          <p:cNvPicPr>
            <a:picLocks noChangeAspect="1" noChangeArrowheads="1"/>
          </p:cNvPicPr>
          <p:nvPr/>
        </p:nvPicPr>
        <p:blipFill>
          <a:blip r:embed="rId2"/>
          <a:srcRect/>
          <a:stretch>
            <a:fillRect/>
          </a:stretch>
        </p:blipFill>
        <p:spPr bwMode="auto">
          <a:xfrm>
            <a:off x="7524750" y="0"/>
            <a:ext cx="161925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3"/>
          <p:cNvSpPr txBox="1">
            <a:spLocks noChangeArrowheads="1"/>
          </p:cNvSpPr>
          <p:nvPr/>
        </p:nvSpPr>
        <p:spPr bwMode="auto">
          <a:xfrm>
            <a:off x="-142908" y="5943600"/>
            <a:ext cx="7848600" cy="381000"/>
          </a:xfrm>
          <a:prstGeom prst="rect">
            <a:avLst/>
          </a:prstGeom>
          <a:noFill/>
          <a:ln w="9525">
            <a:noFill/>
            <a:miter lim="800000"/>
            <a:headEnd/>
            <a:tailEnd/>
          </a:ln>
        </p:spPr>
        <p:txBody>
          <a:bodyPr>
            <a:spAutoFit/>
          </a:bodyPr>
          <a:lstStyle/>
          <a:p>
            <a:pPr algn="ctr">
              <a:spcBef>
                <a:spcPct val="50000"/>
              </a:spcBef>
            </a:pPr>
            <a:r>
              <a:rPr lang="en-US" dirty="0">
                <a:latin typeface="Comic Sans MS" pitchFamily="66" charset="0"/>
              </a:rPr>
              <a:t>“Huh? It says Newspapers are still a profitable business.”</a:t>
            </a:r>
          </a:p>
        </p:txBody>
      </p:sp>
      <p:pic>
        <p:nvPicPr>
          <p:cNvPr id="19459" name="Picture 6" descr="The Newspaper Industry Today-5.jpg"/>
          <p:cNvPicPr>
            <a:picLocks noChangeAspect="1"/>
          </p:cNvPicPr>
          <p:nvPr/>
        </p:nvPicPr>
        <p:blipFill>
          <a:blip r:embed="rId3"/>
          <a:srcRect t="2667" b="12000"/>
          <a:stretch>
            <a:fillRect/>
          </a:stretch>
        </p:blipFill>
        <p:spPr bwMode="auto">
          <a:xfrm>
            <a:off x="-500098" y="30163"/>
            <a:ext cx="9144000" cy="5853112"/>
          </a:xfrm>
          <a:prstGeom prst="rect">
            <a:avLst/>
          </a:prstGeom>
          <a:noFill/>
          <a:ln w="9525">
            <a:noFill/>
            <a:miter lim="800000"/>
            <a:headEnd/>
            <a:tailEnd/>
          </a:ln>
        </p:spPr>
      </p:pic>
      <p:sp>
        <p:nvSpPr>
          <p:cNvPr id="4" name="Obdélník 3"/>
          <p:cNvSpPr/>
          <p:nvPr/>
        </p:nvSpPr>
        <p:spPr>
          <a:xfrm>
            <a:off x="7524750" y="0"/>
            <a:ext cx="1619250" cy="6858000"/>
          </a:xfrm>
          <a:prstGeom prst="rect">
            <a:avLst/>
          </a:prstGeom>
          <a:solidFill>
            <a:schemeClr val="tx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FFFFFF"/>
              </a:solidFill>
              <a:latin typeface="Arial Black" pitchFamily="-112" charset="0"/>
              <a:ea typeface="ＭＳ Ｐゴシック" pitchFamily="-112" charset="-128"/>
              <a:cs typeface="Arial" charset="0"/>
            </a:endParaRPr>
          </a:p>
        </p:txBody>
      </p:sp>
      <p:sp>
        <p:nvSpPr>
          <p:cNvPr id="5" name="Obdélník 4"/>
          <p:cNvSpPr/>
          <p:nvPr/>
        </p:nvSpPr>
        <p:spPr bwMode="auto">
          <a:xfrm>
            <a:off x="7524750" y="6381750"/>
            <a:ext cx="1619250" cy="47625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a:solidFill>
                  <a:srgbClr val="FFFFFF"/>
                </a:solidFill>
                <a:ea typeface="ＭＳ Ｐゴシック" pitchFamily="-112" charset="-128"/>
                <a:cs typeface="Arial" charset="0"/>
              </a:rPr>
              <a:t>www.futuroom.cz</a:t>
            </a:r>
          </a:p>
        </p:txBody>
      </p:sp>
      <p:pic>
        <p:nvPicPr>
          <p:cNvPr id="6" name="Obrázek 16"/>
          <p:cNvPicPr>
            <a:picLocks noChangeAspect="1" noChangeArrowheads="1"/>
          </p:cNvPicPr>
          <p:nvPr/>
        </p:nvPicPr>
        <p:blipFill>
          <a:blip r:embed="rId4"/>
          <a:srcRect/>
          <a:stretch>
            <a:fillRect/>
          </a:stretch>
        </p:blipFill>
        <p:spPr bwMode="auto">
          <a:xfrm>
            <a:off x="7524750" y="0"/>
            <a:ext cx="161925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local.jpg"/>
          <p:cNvPicPr>
            <a:picLocks noChangeAspect="1"/>
          </p:cNvPicPr>
          <p:nvPr/>
        </p:nvPicPr>
        <p:blipFill>
          <a:blip r:embed="rId3"/>
          <a:srcRect r="3737" b="1682"/>
          <a:stretch>
            <a:fillRect/>
          </a:stretch>
        </p:blipFill>
        <p:spPr bwMode="auto">
          <a:xfrm>
            <a:off x="-214346" y="228600"/>
            <a:ext cx="8123238" cy="6143625"/>
          </a:xfrm>
          <a:prstGeom prst="rect">
            <a:avLst/>
          </a:prstGeom>
          <a:noFill/>
          <a:ln w="9525">
            <a:noFill/>
            <a:miter lim="800000"/>
            <a:headEnd/>
            <a:tailEnd/>
          </a:ln>
        </p:spPr>
      </p:pic>
      <p:sp>
        <p:nvSpPr>
          <p:cNvPr id="3" name="Obdélník 2"/>
          <p:cNvSpPr/>
          <p:nvPr/>
        </p:nvSpPr>
        <p:spPr>
          <a:xfrm>
            <a:off x="7524750" y="0"/>
            <a:ext cx="1619250" cy="6858000"/>
          </a:xfrm>
          <a:prstGeom prst="rect">
            <a:avLst/>
          </a:prstGeom>
          <a:solidFill>
            <a:schemeClr val="tx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FFFFFF"/>
              </a:solidFill>
              <a:latin typeface="Arial Black" pitchFamily="-112" charset="0"/>
              <a:ea typeface="ＭＳ Ｐゴシック" pitchFamily="-112" charset="-128"/>
              <a:cs typeface="Arial" charset="0"/>
            </a:endParaRPr>
          </a:p>
        </p:txBody>
      </p:sp>
      <p:sp>
        <p:nvSpPr>
          <p:cNvPr id="4" name="Obdélník 3"/>
          <p:cNvSpPr/>
          <p:nvPr/>
        </p:nvSpPr>
        <p:spPr bwMode="auto">
          <a:xfrm>
            <a:off x="7524750" y="6381750"/>
            <a:ext cx="1619250" cy="47625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a:solidFill>
                  <a:srgbClr val="FFFFFF"/>
                </a:solidFill>
                <a:ea typeface="ＭＳ Ｐゴシック" pitchFamily="-112" charset="-128"/>
                <a:cs typeface="Arial" charset="0"/>
              </a:rPr>
              <a:t>www.futuroom.cz</a:t>
            </a:r>
          </a:p>
        </p:txBody>
      </p:sp>
      <p:pic>
        <p:nvPicPr>
          <p:cNvPr id="5" name="Obrázek 16"/>
          <p:cNvPicPr>
            <a:picLocks noChangeAspect="1" noChangeArrowheads="1"/>
          </p:cNvPicPr>
          <p:nvPr/>
        </p:nvPicPr>
        <p:blipFill>
          <a:blip r:embed="rId4"/>
          <a:srcRect/>
          <a:stretch>
            <a:fillRect/>
          </a:stretch>
        </p:blipFill>
        <p:spPr bwMode="auto">
          <a:xfrm>
            <a:off x="7524750" y="0"/>
            <a:ext cx="161925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srcRect/>
          <a:stretch>
            <a:fillRect/>
          </a:stretch>
        </p:blipFill>
        <p:spPr bwMode="auto">
          <a:xfrm>
            <a:off x="1000100" y="479425"/>
            <a:ext cx="3959225" cy="4832350"/>
          </a:xfrm>
          <a:prstGeom prst="rect">
            <a:avLst/>
          </a:prstGeom>
          <a:noFill/>
          <a:ln w="9525">
            <a:noFill/>
            <a:miter lim="800000"/>
            <a:headEnd/>
            <a:tailEnd/>
          </a:ln>
          <a:effectLst>
            <a:outerShdw dist="76201" dir="2700000" sx="100999" sy="100999" algn="ctr" rotWithShape="0">
              <a:srgbClr val="808080">
                <a:alpha val="50000"/>
              </a:srgbClr>
            </a:outerShdw>
          </a:effectLst>
        </p:spPr>
      </p:pic>
      <p:pic>
        <p:nvPicPr>
          <p:cNvPr id="5" name="Picture 6" descr="T07_EE_AX_EXTRAS_20091029"/>
          <p:cNvPicPr>
            <a:picLocks noChangeAspect="1" noChangeArrowheads="1"/>
          </p:cNvPicPr>
          <p:nvPr/>
        </p:nvPicPr>
        <p:blipFill>
          <a:blip r:embed="rId4"/>
          <a:srcRect/>
          <a:stretch>
            <a:fillRect/>
          </a:stretch>
        </p:blipFill>
        <p:spPr bwMode="auto">
          <a:xfrm>
            <a:off x="1685900" y="3538538"/>
            <a:ext cx="2066925" cy="2405062"/>
          </a:xfrm>
          <a:prstGeom prst="rect">
            <a:avLst/>
          </a:prstGeom>
          <a:noFill/>
          <a:effectLst>
            <a:outerShdw blurRad="63500" dist="107763" dir="2700000" algn="ctr" rotWithShape="0">
              <a:srgbClr val="000000">
                <a:alpha val="50000"/>
              </a:srgbClr>
            </a:outerShdw>
          </a:effectLst>
        </p:spPr>
      </p:pic>
      <p:pic>
        <p:nvPicPr>
          <p:cNvPr id="6" name="Picture 7" descr="T21_EE_AX_EXTRAS_20091029"/>
          <p:cNvPicPr>
            <a:picLocks noChangeAspect="1" noChangeArrowheads="1"/>
          </p:cNvPicPr>
          <p:nvPr/>
        </p:nvPicPr>
        <p:blipFill>
          <a:blip r:embed="rId5"/>
          <a:srcRect/>
          <a:stretch>
            <a:fillRect/>
          </a:stretch>
        </p:blipFill>
        <p:spPr bwMode="auto">
          <a:xfrm>
            <a:off x="3109888" y="2895600"/>
            <a:ext cx="2066925" cy="2403475"/>
          </a:xfrm>
          <a:prstGeom prst="rect">
            <a:avLst/>
          </a:prstGeom>
          <a:noFill/>
          <a:effectLst>
            <a:outerShdw blurRad="63500" dist="107763" dir="2700000" algn="ctr" rotWithShape="0">
              <a:srgbClr val="000000">
                <a:alpha val="50000"/>
              </a:srgbClr>
            </a:outerShdw>
          </a:effectLst>
        </p:spPr>
      </p:pic>
      <p:pic>
        <p:nvPicPr>
          <p:cNvPr id="7" name="Picture 8" descr="T24_EE_AX_EXTRAS_20091029"/>
          <p:cNvPicPr>
            <a:picLocks noChangeAspect="1" noChangeArrowheads="1"/>
          </p:cNvPicPr>
          <p:nvPr/>
        </p:nvPicPr>
        <p:blipFill>
          <a:blip r:embed="rId6"/>
          <a:srcRect/>
          <a:stretch>
            <a:fillRect/>
          </a:stretch>
        </p:blipFill>
        <p:spPr bwMode="auto">
          <a:xfrm>
            <a:off x="4648175" y="2438400"/>
            <a:ext cx="2066925" cy="2403475"/>
          </a:xfrm>
          <a:prstGeom prst="rect">
            <a:avLst/>
          </a:prstGeom>
          <a:noFill/>
          <a:effectLst>
            <a:outerShdw blurRad="63500" dist="107763" dir="2700000" algn="ctr" rotWithShape="0">
              <a:srgbClr val="000000">
                <a:alpha val="50000"/>
              </a:srgbClr>
            </a:outerShdw>
          </a:effectLst>
        </p:spPr>
      </p:pic>
      <p:pic>
        <p:nvPicPr>
          <p:cNvPr id="8" name="Picture 9" descr="T16_EE_AX_EXTRAS_20091029"/>
          <p:cNvPicPr>
            <a:picLocks noChangeAspect="1" noChangeArrowheads="1"/>
          </p:cNvPicPr>
          <p:nvPr/>
        </p:nvPicPr>
        <p:blipFill>
          <a:blip r:embed="rId7"/>
          <a:srcRect/>
          <a:stretch>
            <a:fillRect/>
          </a:stretch>
        </p:blipFill>
        <p:spPr bwMode="auto">
          <a:xfrm>
            <a:off x="3795688" y="3584575"/>
            <a:ext cx="2066925" cy="2465388"/>
          </a:xfrm>
          <a:prstGeom prst="rect">
            <a:avLst/>
          </a:prstGeom>
          <a:noFill/>
          <a:effectLst>
            <a:outerShdw blurRad="63500" dist="107763" dir="2700000" algn="ctr" rotWithShape="0">
              <a:srgbClr val="000000">
                <a:alpha val="50000"/>
              </a:srgbClr>
            </a:outerShdw>
          </a:effectLst>
        </p:spPr>
      </p:pic>
      <p:pic>
        <p:nvPicPr>
          <p:cNvPr id="9" name="Picture 10" descr="T04_EE_AX_EXTRAS_20091029"/>
          <p:cNvPicPr>
            <a:picLocks noChangeAspect="1" noChangeArrowheads="1"/>
          </p:cNvPicPr>
          <p:nvPr/>
        </p:nvPicPr>
        <p:blipFill>
          <a:blip r:embed="rId8"/>
          <a:srcRect/>
          <a:stretch>
            <a:fillRect/>
          </a:stretch>
        </p:blipFill>
        <p:spPr bwMode="auto">
          <a:xfrm>
            <a:off x="2828900" y="4191000"/>
            <a:ext cx="2063750" cy="2416175"/>
          </a:xfrm>
          <a:prstGeom prst="rect">
            <a:avLst/>
          </a:prstGeom>
          <a:noFill/>
          <a:effectLst>
            <a:outerShdw blurRad="63500" dist="107763" dir="2700000" algn="ctr" rotWithShape="0">
              <a:srgbClr val="000000">
                <a:alpha val="50000"/>
              </a:srgbClr>
            </a:outerShdw>
          </a:effectLst>
        </p:spPr>
      </p:pic>
      <p:sp>
        <p:nvSpPr>
          <p:cNvPr id="10" name="Obdélník 9"/>
          <p:cNvSpPr/>
          <p:nvPr/>
        </p:nvSpPr>
        <p:spPr>
          <a:xfrm>
            <a:off x="7524750" y="0"/>
            <a:ext cx="1619250" cy="6858000"/>
          </a:xfrm>
          <a:prstGeom prst="rect">
            <a:avLst/>
          </a:prstGeom>
          <a:solidFill>
            <a:schemeClr val="tx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FFFFFF"/>
              </a:solidFill>
              <a:latin typeface="Arial Black" pitchFamily="-112" charset="0"/>
              <a:ea typeface="ＭＳ Ｐゴシック" pitchFamily="-112" charset="-128"/>
              <a:cs typeface="Arial" charset="0"/>
            </a:endParaRPr>
          </a:p>
        </p:txBody>
      </p:sp>
      <p:sp>
        <p:nvSpPr>
          <p:cNvPr id="11" name="Obdélník 10"/>
          <p:cNvSpPr/>
          <p:nvPr/>
        </p:nvSpPr>
        <p:spPr bwMode="auto">
          <a:xfrm>
            <a:off x="7524750" y="6381750"/>
            <a:ext cx="1619250" cy="47625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a:solidFill>
                  <a:srgbClr val="FFFFFF"/>
                </a:solidFill>
                <a:ea typeface="ＭＳ Ｐゴシック" pitchFamily="-112" charset="-128"/>
                <a:cs typeface="Arial" charset="0"/>
              </a:rPr>
              <a:t>www.futuroom.cz</a:t>
            </a:r>
          </a:p>
        </p:txBody>
      </p:sp>
      <p:pic>
        <p:nvPicPr>
          <p:cNvPr id="12" name="Obrázek 16"/>
          <p:cNvPicPr>
            <a:picLocks noChangeAspect="1" noChangeArrowheads="1"/>
          </p:cNvPicPr>
          <p:nvPr/>
        </p:nvPicPr>
        <p:blipFill>
          <a:blip r:embed="rId9"/>
          <a:srcRect/>
          <a:stretch>
            <a:fillRect/>
          </a:stretch>
        </p:blipFill>
        <p:spPr bwMode="auto">
          <a:xfrm>
            <a:off x="7524750" y="0"/>
            <a:ext cx="161925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adpis 1"/>
          <p:cNvSpPr>
            <a:spLocks noGrp="1"/>
          </p:cNvSpPr>
          <p:nvPr>
            <p:ph type="title"/>
          </p:nvPr>
        </p:nvSpPr>
        <p:spPr/>
        <p:txBody>
          <a:bodyPr/>
          <a:lstStyle/>
          <a:p>
            <a:pPr algn="l" eaLnBrk="1" hangingPunct="1"/>
            <a:r>
              <a:rPr lang="cs-CZ" dirty="0" smtClean="0"/>
              <a:t>Fungující modely</a:t>
            </a:r>
          </a:p>
        </p:txBody>
      </p:sp>
      <p:sp>
        <p:nvSpPr>
          <p:cNvPr id="19459" name="Zástupný symbol pro obsah 2"/>
          <p:cNvSpPr>
            <a:spLocks noGrp="1"/>
          </p:cNvSpPr>
          <p:nvPr>
            <p:ph idx="1"/>
          </p:nvPr>
        </p:nvSpPr>
        <p:spPr/>
        <p:txBody>
          <a:bodyPr/>
          <a:lstStyle/>
          <a:p>
            <a:pPr eaLnBrk="1" hangingPunct="1"/>
            <a:r>
              <a:rPr lang="cs-CZ" dirty="0" smtClean="0"/>
              <a:t>Zacílený obsah - lokální úroveň</a:t>
            </a:r>
          </a:p>
          <a:p>
            <a:pPr eaLnBrk="1" hangingPunct="1"/>
            <a:r>
              <a:rPr lang="cs-CZ" dirty="0" smtClean="0"/>
              <a:t>Web-</a:t>
            </a:r>
            <a:r>
              <a:rPr lang="cs-CZ" dirty="0" err="1" smtClean="0"/>
              <a:t>print</a:t>
            </a:r>
            <a:r>
              <a:rPr lang="cs-CZ" dirty="0" smtClean="0"/>
              <a:t> hybrid – lokální úroveň</a:t>
            </a:r>
          </a:p>
          <a:p>
            <a:pPr eaLnBrk="1" hangingPunct="1"/>
            <a:r>
              <a:rPr lang="cs-CZ" dirty="0" smtClean="0"/>
              <a:t>Unikátní obsah</a:t>
            </a:r>
          </a:p>
          <a:p>
            <a:pPr eaLnBrk="1" hangingPunct="1"/>
            <a:r>
              <a:rPr lang="cs-CZ" dirty="0" smtClean="0"/>
              <a:t>Unik. technologie</a:t>
            </a:r>
          </a:p>
          <a:p>
            <a:pPr eaLnBrk="1" hangingPunct="1">
              <a:buFont typeface="Arial" charset="0"/>
              <a:buNone/>
            </a:pPr>
            <a:r>
              <a:rPr lang="cs-CZ" dirty="0" smtClean="0"/>
              <a:t>	(mapy, </a:t>
            </a:r>
            <a:r>
              <a:rPr lang="cs-CZ" dirty="0" err="1" smtClean="0"/>
              <a:t>stream</a:t>
            </a:r>
            <a:r>
              <a:rPr lang="cs-CZ" dirty="0" smtClean="0"/>
              <a:t>…)</a:t>
            </a:r>
          </a:p>
          <a:p>
            <a:pPr eaLnBrk="1" hangingPunct="1"/>
            <a:r>
              <a:rPr lang="cs-CZ" dirty="0" smtClean="0"/>
              <a:t>Zapojení čtenářů</a:t>
            </a:r>
          </a:p>
          <a:p>
            <a:pPr eaLnBrk="1" hangingPunct="1">
              <a:buFont typeface="Arial" charset="0"/>
              <a:buNone/>
            </a:pPr>
            <a:endParaRPr lang="cs-CZ" dirty="0" smtClean="0"/>
          </a:p>
          <a:p>
            <a:pPr eaLnBrk="1" hangingPunct="1">
              <a:buFont typeface="Arial" charset="0"/>
              <a:buNone/>
            </a:pPr>
            <a:endParaRPr lang="cs-CZ" dirty="0" smtClean="0"/>
          </a:p>
          <a:p>
            <a:pPr eaLnBrk="1" hangingPunct="1">
              <a:buFont typeface="Arial" charset="0"/>
              <a:buNone/>
            </a:pPr>
            <a:endParaRPr lang="cs-CZ" dirty="0" smtClean="0"/>
          </a:p>
        </p:txBody>
      </p:sp>
      <p:grpSp>
        <p:nvGrpSpPr>
          <p:cNvPr id="2" name="Skupina 11"/>
          <p:cNvGrpSpPr>
            <a:grpSpLocks/>
          </p:cNvGrpSpPr>
          <p:nvPr/>
        </p:nvGrpSpPr>
        <p:grpSpPr bwMode="auto">
          <a:xfrm>
            <a:off x="4071959" y="3429000"/>
            <a:ext cx="3571875" cy="3135313"/>
            <a:chOff x="4500563" y="3143250"/>
            <a:chExt cx="4643438" cy="3643896"/>
          </a:xfrm>
        </p:grpSpPr>
        <p:pic>
          <p:nvPicPr>
            <p:cNvPr id="19467" name="Obrázek 3" descr="1-Changing_focus_of_news"/>
            <p:cNvPicPr>
              <a:picLocks noChangeAspect="1" noChangeArrowheads="1"/>
            </p:cNvPicPr>
            <p:nvPr/>
          </p:nvPicPr>
          <p:blipFill>
            <a:blip r:embed="rId2"/>
            <a:srcRect/>
            <a:stretch>
              <a:fillRect/>
            </a:stretch>
          </p:blipFill>
          <p:spPr bwMode="auto">
            <a:xfrm>
              <a:off x="4500563" y="3143250"/>
              <a:ext cx="4500562" cy="3214688"/>
            </a:xfrm>
            <a:prstGeom prst="rect">
              <a:avLst/>
            </a:prstGeom>
            <a:noFill/>
            <a:ln w="9525">
              <a:noFill/>
              <a:miter lim="800000"/>
              <a:headEnd/>
              <a:tailEnd/>
            </a:ln>
          </p:spPr>
        </p:pic>
        <p:sp>
          <p:nvSpPr>
            <p:cNvPr id="19468" name="TextovéPole 4"/>
            <p:cNvSpPr txBox="1">
              <a:spLocks noChangeArrowheads="1"/>
            </p:cNvSpPr>
            <p:nvPr/>
          </p:nvSpPr>
          <p:spPr bwMode="auto">
            <a:xfrm>
              <a:off x="4686302" y="6357938"/>
              <a:ext cx="4457699" cy="429208"/>
            </a:xfrm>
            <a:prstGeom prst="rect">
              <a:avLst/>
            </a:prstGeom>
            <a:noFill/>
            <a:ln w="9525">
              <a:noFill/>
              <a:miter lim="800000"/>
              <a:headEnd/>
              <a:tailEnd/>
            </a:ln>
          </p:spPr>
          <p:txBody>
            <a:bodyPr>
              <a:spAutoFit/>
            </a:bodyPr>
            <a:lstStyle/>
            <a:p>
              <a:r>
                <a:rPr lang="cs-CZ">
                  <a:latin typeface="Calibri" pitchFamily="34" charset="0"/>
                </a:rPr>
                <a:t>     Studie za rok 2008. </a:t>
              </a:r>
              <a:r>
                <a:rPr lang="en-US">
                  <a:latin typeface="Calibri" pitchFamily="34" charset="0"/>
                </a:rPr>
                <a:t>P</a:t>
              </a:r>
              <a:r>
                <a:rPr lang="cs-CZ">
                  <a:latin typeface="Calibri" pitchFamily="34" charset="0"/>
                </a:rPr>
                <a:t>EJ, 2009</a:t>
              </a:r>
              <a:endParaRPr lang="en-US">
                <a:latin typeface="Calibri" pitchFamily="34" charset="0"/>
              </a:endParaRPr>
            </a:p>
          </p:txBody>
        </p:sp>
      </p:grpSp>
      <p:pic>
        <p:nvPicPr>
          <p:cNvPr id="19461" name="Picture 6" descr="http://flickr.com/photos/cliboub/2692129432/">
            <a:hlinkClick r:id="rId3"/>
          </p:cNvPr>
          <p:cNvPicPr>
            <a:picLocks noChangeAspect="1" noChangeArrowheads="1"/>
          </p:cNvPicPr>
          <p:nvPr/>
        </p:nvPicPr>
        <p:blipFill>
          <a:blip r:embed="rId4"/>
          <a:srcRect/>
          <a:stretch>
            <a:fillRect/>
          </a:stretch>
        </p:blipFill>
        <p:spPr bwMode="auto">
          <a:xfrm>
            <a:off x="2285996" y="5572140"/>
            <a:ext cx="1714500" cy="857250"/>
          </a:xfrm>
          <a:prstGeom prst="rect">
            <a:avLst/>
          </a:prstGeom>
          <a:noFill/>
          <a:ln w="9525">
            <a:noFill/>
            <a:miter lim="800000"/>
            <a:headEnd/>
            <a:tailEnd/>
          </a:ln>
        </p:spPr>
      </p:pic>
      <p:sp>
        <p:nvSpPr>
          <p:cNvPr id="8" name="Obdélník 7"/>
          <p:cNvSpPr/>
          <p:nvPr/>
        </p:nvSpPr>
        <p:spPr bwMode="auto">
          <a:xfrm>
            <a:off x="0" y="6643688"/>
            <a:ext cx="9144000" cy="2143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defRPr/>
            </a:pPr>
            <a:endParaRPr lang="en-US" sz="3200" b="1" dirty="0">
              <a:solidFill>
                <a:srgbClr val="FFFFFF"/>
              </a:solidFill>
              <a:latin typeface="Arial" charset="0"/>
              <a:ea typeface="ＭＳ Ｐゴシック" pitchFamily="84" charset="-128"/>
              <a:cs typeface="Arial" charset="0"/>
            </a:endParaRPr>
          </a:p>
        </p:txBody>
      </p:sp>
      <p:sp>
        <p:nvSpPr>
          <p:cNvPr id="13" name="Obdélník 12"/>
          <p:cNvSpPr/>
          <p:nvPr/>
        </p:nvSpPr>
        <p:spPr>
          <a:xfrm>
            <a:off x="7524750" y="0"/>
            <a:ext cx="1619250" cy="6858000"/>
          </a:xfrm>
          <a:prstGeom prst="rect">
            <a:avLst/>
          </a:prstGeom>
          <a:solidFill>
            <a:schemeClr val="tx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FFFFFF"/>
              </a:solidFill>
              <a:latin typeface="Arial Black" pitchFamily="-112" charset="0"/>
              <a:ea typeface="ＭＳ Ｐゴシック" pitchFamily="-112" charset="-128"/>
              <a:cs typeface="Arial" charset="0"/>
            </a:endParaRPr>
          </a:p>
        </p:txBody>
      </p:sp>
      <p:sp>
        <p:nvSpPr>
          <p:cNvPr id="14" name="Obdélník 13"/>
          <p:cNvSpPr/>
          <p:nvPr/>
        </p:nvSpPr>
        <p:spPr bwMode="auto">
          <a:xfrm>
            <a:off x="7524750" y="6381750"/>
            <a:ext cx="1619250" cy="47625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rgbClr val="FFFFFF"/>
                </a:solidFill>
                <a:ea typeface="ＭＳ Ｐゴシック" pitchFamily="-112" charset="-128"/>
                <a:cs typeface="Arial" charset="0"/>
              </a:rPr>
              <a:t>www.futuroom.cz</a:t>
            </a:r>
          </a:p>
        </p:txBody>
      </p:sp>
      <p:pic>
        <p:nvPicPr>
          <p:cNvPr id="15" name="Obrázek 16"/>
          <p:cNvPicPr>
            <a:picLocks noChangeAspect="1" noChangeArrowheads="1"/>
          </p:cNvPicPr>
          <p:nvPr/>
        </p:nvPicPr>
        <p:blipFill>
          <a:blip r:embed="rId5"/>
          <a:srcRect/>
          <a:stretch>
            <a:fillRect/>
          </a:stretch>
        </p:blipFill>
        <p:spPr bwMode="auto">
          <a:xfrm>
            <a:off x="7524750" y="0"/>
            <a:ext cx="161925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normAutofit/>
          </a:bodyPr>
          <a:lstStyle/>
          <a:p>
            <a:pPr algn="l" eaLnBrk="1" fontAlgn="auto" hangingPunct="1">
              <a:spcAft>
                <a:spcPts val="0"/>
              </a:spcAft>
              <a:defRPr/>
            </a:pPr>
            <a:r>
              <a:rPr lang="cs-CZ" dirty="0" smtClean="0"/>
              <a:t>Příklady úspěšných projektů</a:t>
            </a:r>
          </a:p>
        </p:txBody>
      </p:sp>
      <p:sp>
        <p:nvSpPr>
          <p:cNvPr id="3" name="Zástupný symbol pro obsah 2"/>
          <p:cNvSpPr>
            <a:spLocks noGrp="1"/>
          </p:cNvSpPr>
          <p:nvPr>
            <p:ph idx="1"/>
          </p:nvPr>
        </p:nvSpPr>
        <p:spPr/>
        <p:txBody>
          <a:bodyPr rtlCol="0">
            <a:normAutofit/>
          </a:bodyPr>
          <a:lstStyle/>
          <a:p>
            <a:pPr eaLnBrk="1" fontAlgn="auto" hangingPunct="1">
              <a:spcAft>
                <a:spcPts val="0"/>
              </a:spcAft>
              <a:buFont typeface="Arial" pitchFamily="34" charset="0"/>
              <a:buNone/>
              <a:defRPr/>
            </a:pPr>
            <a:r>
              <a:rPr lang="cs-CZ" dirty="0" smtClean="0"/>
              <a:t>Základní charakteristika:</a:t>
            </a:r>
          </a:p>
          <a:p>
            <a:pPr eaLnBrk="1" fontAlgn="auto" hangingPunct="1">
              <a:spcAft>
                <a:spcPts val="0"/>
              </a:spcAft>
              <a:buNone/>
              <a:defRPr/>
            </a:pPr>
            <a:endParaRPr lang="cs-CZ" dirty="0" smtClean="0"/>
          </a:p>
          <a:p>
            <a:pPr eaLnBrk="1" fontAlgn="auto" hangingPunct="1">
              <a:spcAft>
                <a:spcPts val="0"/>
              </a:spcAft>
              <a:buFont typeface="Arial" pitchFamily="34" charset="0"/>
              <a:buNone/>
              <a:defRPr/>
            </a:pPr>
            <a:r>
              <a:rPr lang="cs-CZ" dirty="0" smtClean="0"/>
              <a:t>Naprostá blízkost ke čtenáři </a:t>
            </a:r>
            <a:r>
              <a:rPr lang="cs-CZ" sz="1100" dirty="0" err="1" smtClean="0"/>
              <a:t>galtung</a:t>
            </a:r>
            <a:endParaRPr lang="cs-CZ" sz="1100" dirty="0" smtClean="0"/>
          </a:p>
          <a:p>
            <a:pPr lvl="1" eaLnBrk="1" fontAlgn="auto" hangingPunct="1">
              <a:spcAft>
                <a:spcPts val="0"/>
              </a:spcAft>
              <a:buFont typeface="Arial" pitchFamily="34" charset="0"/>
              <a:buChar char="–"/>
              <a:defRPr/>
            </a:pPr>
            <a:r>
              <a:rPr lang="cs-CZ" dirty="0" smtClean="0"/>
              <a:t>Geograficky  (Okolí čtenáře)</a:t>
            </a:r>
          </a:p>
          <a:p>
            <a:pPr lvl="1" eaLnBrk="1" fontAlgn="auto" hangingPunct="1">
              <a:spcAft>
                <a:spcPts val="0"/>
              </a:spcAft>
              <a:buFont typeface="Arial" pitchFamily="34" charset="0"/>
              <a:buChar char="–"/>
              <a:defRPr/>
            </a:pPr>
            <a:r>
              <a:rPr lang="cs-CZ" dirty="0" smtClean="0"/>
              <a:t>Obsahově (Přímo se to čtenáře dotýká, ulehčuje/ztěžuje mu to život)</a:t>
            </a:r>
          </a:p>
          <a:p>
            <a:pPr lvl="1" eaLnBrk="1" fontAlgn="auto" hangingPunct="1">
              <a:spcAft>
                <a:spcPts val="0"/>
              </a:spcAft>
              <a:buFont typeface="Arial" pitchFamily="34" charset="0"/>
              <a:buChar char="–"/>
              <a:defRPr/>
            </a:pPr>
            <a:r>
              <a:rPr lang="cs-CZ" dirty="0" smtClean="0"/>
              <a:t>Časově (aktuálnost)</a:t>
            </a:r>
          </a:p>
          <a:p>
            <a:pPr lvl="1" eaLnBrk="1" fontAlgn="auto" hangingPunct="1">
              <a:spcAft>
                <a:spcPts val="0"/>
              </a:spcAft>
              <a:buFont typeface="Arial" pitchFamily="34" charset="0"/>
              <a:buNone/>
              <a:defRPr/>
            </a:pPr>
            <a:endParaRPr lang="cs-CZ" dirty="0" smtClean="0"/>
          </a:p>
        </p:txBody>
      </p:sp>
      <p:sp>
        <p:nvSpPr>
          <p:cNvPr id="4" name="Obdélník 3"/>
          <p:cNvSpPr/>
          <p:nvPr/>
        </p:nvSpPr>
        <p:spPr>
          <a:xfrm>
            <a:off x="7524750" y="0"/>
            <a:ext cx="1619250" cy="6858000"/>
          </a:xfrm>
          <a:prstGeom prst="rect">
            <a:avLst/>
          </a:prstGeom>
          <a:solidFill>
            <a:schemeClr val="tx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FFFFFF"/>
              </a:solidFill>
              <a:latin typeface="Arial Black" pitchFamily="-112" charset="0"/>
              <a:ea typeface="ＭＳ Ｐゴシック" pitchFamily="-112" charset="-128"/>
              <a:cs typeface="Arial" charset="0"/>
            </a:endParaRPr>
          </a:p>
        </p:txBody>
      </p:sp>
      <p:sp>
        <p:nvSpPr>
          <p:cNvPr id="5" name="Obdélník 4"/>
          <p:cNvSpPr/>
          <p:nvPr/>
        </p:nvSpPr>
        <p:spPr bwMode="auto">
          <a:xfrm>
            <a:off x="7524750" y="6381750"/>
            <a:ext cx="1619250" cy="47625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rgbClr val="FFFFFF"/>
                </a:solidFill>
                <a:ea typeface="ＭＳ Ｐゴシック" pitchFamily="-112" charset="-128"/>
                <a:cs typeface="Arial" charset="0"/>
              </a:rPr>
              <a:t>www.futuroom.cz</a:t>
            </a:r>
          </a:p>
        </p:txBody>
      </p:sp>
      <p:pic>
        <p:nvPicPr>
          <p:cNvPr id="6" name="Obrázek 16"/>
          <p:cNvPicPr>
            <a:picLocks noChangeAspect="1" noChangeArrowheads="1"/>
          </p:cNvPicPr>
          <p:nvPr/>
        </p:nvPicPr>
        <p:blipFill>
          <a:blip r:embed="rId2"/>
          <a:srcRect/>
          <a:stretch>
            <a:fillRect/>
          </a:stretch>
        </p:blipFill>
        <p:spPr bwMode="auto">
          <a:xfrm>
            <a:off x="7524750" y="0"/>
            <a:ext cx="1619250" cy="11430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normAutofit/>
          </a:bodyPr>
          <a:lstStyle/>
          <a:p>
            <a:pPr algn="l" eaLnBrk="1" fontAlgn="auto" hangingPunct="1">
              <a:spcAft>
                <a:spcPts val="0"/>
              </a:spcAft>
              <a:defRPr/>
            </a:pPr>
            <a:r>
              <a:rPr lang="cs-CZ" dirty="0" smtClean="0"/>
              <a:t>Příklady úspěšných projektů</a:t>
            </a:r>
          </a:p>
        </p:txBody>
      </p:sp>
      <p:sp>
        <p:nvSpPr>
          <p:cNvPr id="4100"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cs-CZ">
              <a:latin typeface="Calibri" pitchFamily="34" charset="0"/>
            </a:endParaRPr>
          </a:p>
        </p:txBody>
      </p:sp>
      <p:graphicFrame>
        <p:nvGraphicFramePr>
          <p:cNvPr id="4098" name="Object 1"/>
          <p:cNvGraphicFramePr>
            <a:graphicFrameLocks noChangeAspect="1"/>
          </p:cNvGraphicFramePr>
          <p:nvPr/>
        </p:nvGraphicFramePr>
        <p:xfrm>
          <a:off x="428596" y="2071678"/>
          <a:ext cx="6837517" cy="4105284"/>
        </p:xfrm>
        <a:graphic>
          <a:graphicData uri="http://schemas.openxmlformats.org/presentationml/2006/ole">
            <p:oleObj spid="_x0000_s43010" r:id="rId3" imgW="4572000" imgH="2743200" progId="">
              <p:embed/>
            </p:oleObj>
          </a:graphicData>
        </a:graphic>
      </p:graphicFrame>
      <p:sp>
        <p:nvSpPr>
          <p:cNvPr id="5" name="Obdélník 4"/>
          <p:cNvSpPr/>
          <p:nvPr/>
        </p:nvSpPr>
        <p:spPr>
          <a:xfrm>
            <a:off x="7524750" y="0"/>
            <a:ext cx="1619250" cy="6858000"/>
          </a:xfrm>
          <a:prstGeom prst="rect">
            <a:avLst/>
          </a:prstGeom>
          <a:solidFill>
            <a:schemeClr val="tx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FFFFFF"/>
              </a:solidFill>
              <a:latin typeface="Arial Black" pitchFamily="-112" charset="0"/>
              <a:ea typeface="ＭＳ Ｐゴシック" pitchFamily="-112" charset="-128"/>
              <a:cs typeface="Arial" charset="0"/>
            </a:endParaRPr>
          </a:p>
        </p:txBody>
      </p:sp>
      <p:sp>
        <p:nvSpPr>
          <p:cNvPr id="6" name="Obdélník 5"/>
          <p:cNvSpPr/>
          <p:nvPr/>
        </p:nvSpPr>
        <p:spPr bwMode="auto">
          <a:xfrm>
            <a:off x="7524750" y="6381750"/>
            <a:ext cx="1619250" cy="47625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rgbClr val="FFFFFF"/>
                </a:solidFill>
                <a:ea typeface="ＭＳ Ｐゴシック" pitchFamily="-112" charset="-128"/>
                <a:cs typeface="Arial" charset="0"/>
              </a:rPr>
              <a:t>www.futuroom.cz</a:t>
            </a:r>
          </a:p>
        </p:txBody>
      </p:sp>
      <p:pic>
        <p:nvPicPr>
          <p:cNvPr id="7" name="Obrázek 16"/>
          <p:cNvPicPr>
            <a:picLocks noChangeAspect="1" noChangeArrowheads="1"/>
          </p:cNvPicPr>
          <p:nvPr/>
        </p:nvPicPr>
        <p:blipFill>
          <a:blip r:embed="rId4"/>
          <a:srcRect/>
          <a:stretch>
            <a:fillRect/>
          </a:stretch>
        </p:blipFill>
        <p:spPr bwMode="auto">
          <a:xfrm>
            <a:off x="7524750" y="0"/>
            <a:ext cx="1619250" cy="11430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normAutofit/>
          </a:bodyPr>
          <a:lstStyle/>
          <a:p>
            <a:pPr algn="l" eaLnBrk="1" fontAlgn="auto" hangingPunct="1">
              <a:spcAft>
                <a:spcPts val="0"/>
              </a:spcAft>
              <a:defRPr/>
            </a:pPr>
            <a:r>
              <a:rPr lang="cs-CZ" dirty="0" smtClean="0"/>
              <a:t>Příklady úspěšných projektů</a:t>
            </a:r>
          </a:p>
        </p:txBody>
      </p:sp>
      <p:sp>
        <p:nvSpPr>
          <p:cNvPr id="512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cs-CZ">
              <a:latin typeface="Calibri" pitchFamily="34" charset="0"/>
            </a:endParaRPr>
          </a:p>
        </p:txBody>
      </p:sp>
      <p:sp>
        <p:nvSpPr>
          <p:cNvPr id="5" name="Obdélník 4"/>
          <p:cNvSpPr/>
          <p:nvPr/>
        </p:nvSpPr>
        <p:spPr>
          <a:xfrm>
            <a:off x="7524750" y="0"/>
            <a:ext cx="1619250" cy="6858000"/>
          </a:xfrm>
          <a:prstGeom prst="rect">
            <a:avLst/>
          </a:prstGeom>
          <a:solidFill>
            <a:schemeClr val="tx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FFFFFF"/>
              </a:solidFill>
              <a:latin typeface="Arial Black" pitchFamily="-112" charset="0"/>
              <a:ea typeface="ＭＳ Ｐゴシック" pitchFamily="-112" charset="-128"/>
              <a:cs typeface="Arial" charset="0"/>
            </a:endParaRPr>
          </a:p>
        </p:txBody>
      </p:sp>
      <p:sp>
        <p:nvSpPr>
          <p:cNvPr id="6" name="Obdélník 5"/>
          <p:cNvSpPr/>
          <p:nvPr/>
        </p:nvSpPr>
        <p:spPr bwMode="auto">
          <a:xfrm>
            <a:off x="7524750" y="6381750"/>
            <a:ext cx="1619250" cy="47625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rgbClr val="FFFFFF"/>
                </a:solidFill>
                <a:ea typeface="ＭＳ Ｐゴシック" pitchFamily="-112" charset="-128"/>
                <a:cs typeface="Arial" charset="0"/>
              </a:rPr>
              <a:t>www.futuroom.cz</a:t>
            </a:r>
          </a:p>
        </p:txBody>
      </p:sp>
      <p:pic>
        <p:nvPicPr>
          <p:cNvPr id="7" name="Obrázek 16"/>
          <p:cNvPicPr>
            <a:picLocks noChangeAspect="1" noChangeArrowheads="1"/>
          </p:cNvPicPr>
          <p:nvPr/>
        </p:nvPicPr>
        <p:blipFill>
          <a:blip r:embed="rId3"/>
          <a:srcRect/>
          <a:stretch>
            <a:fillRect/>
          </a:stretch>
        </p:blipFill>
        <p:spPr bwMode="auto">
          <a:xfrm>
            <a:off x="7524750" y="0"/>
            <a:ext cx="1619250" cy="1143000"/>
          </a:xfrm>
          <a:prstGeom prst="rect">
            <a:avLst/>
          </a:prstGeom>
          <a:noFill/>
          <a:ln w="9525">
            <a:noFill/>
            <a:miter lim="800000"/>
            <a:headEnd/>
            <a:tailEnd/>
          </a:ln>
        </p:spPr>
      </p:pic>
      <p:graphicFrame>
        <p:nvGraphicFramePr>
          <p:cNvPr id="5122" name="Object 1"/>
          <p:cNvGraphicFramePr>
            <a:graphicFrameLocks noChangeAspect="1"/>
          </p:cNvGraphicFramePr>
          <p:nvPr/>
        </p:nvGraphicFramePr>
        <p:xfrm>
          <a:off x="428596" y="2000240"/>
          <a:ext cx="7844906" cy="3929090"/>
        </p:xfrm>
        <a:graphic>
          <a:graphicData uri="http://schemas.openxmlformats.org/presentationml/2006/ole">
            <p:oleObj spid="_x0000_s44034" r:id="rId4" imgW="5486400" imgH="2743200" progId="">
              <p:embed/>
            </p:oleObj>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normAutofit/>
          </a:bodyPr>
          <a:lstStyle/>
          <a:p>
            <a:pPr algn="l" eaLnBrk="1" fontAlgn="auto" hangingPunct="1">
              <a:spcAft>
                <a:spcPts val="0"/>
              </a:spcAft>
              <a:defRPr/>
            </a:pPr>
            <a:r>
              <a:rPr lang="cs-CZ" dirty="0" smtClean="0"/>
              <a:t>Příklady úspěšných projektů</a:t>
            </a:r>
          </a:p>
        </p:txBody>
      </p:sp>
      <p:sp>
        <p:nvSpPr>
          <p:cNvPr id="6148"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cs-CZ">
              <a:latin typeface="Calibri" pitchFamily="34" charset="0"/>
            </a:endParaRPr>
          </a:p>
        </p:txBody>
      </p:sp>
      <p:graphicFrame>
        <p:nvGraphicFramePr>
          <p:cNvPr id="6146" name="Object 1"/>
          <p:cNvGraphicFramePr>
            <a:graphicFrameLocks noChangeAspect="1"/>
          </p:cNvGraphicFramePr>
          <p:nvPr/>
        </p:nvGraphicFramePr>
        <p:xfrm>
          <a:off x="1214414" y="1643050"/>
          <a:ext cx="4695825" cy="4705350"/>
        </p:xfrm>
        <a:graphic>
          <a:graphicData uri="http://schemas.openxmlformats.org/presentationml/2006/ole">
            <p:oleObj spid="_x0000_s45058" r:id="rId3" imgW="4572000" imgH="4572000" progId="">
              <p:embed/>
            </p:oleObj>
          </a:graphicData>
        </a:graphic>
      </p:graphicFrame>
      <p:sp>
        <p:nvSpPr>
          <p:cNvPr id="5" name="Obdélník 4"/>
          <p:cNvSpPr/>
          <p:nvPr/>
        </p:nvSpPr>
        <p:spPr>
          <a:xfrm>
            <a:off x="7524750" y="0"/>
            <a:ext cx="1619250" cy="6858000"/>
          </a:xfrm>
          <a:prstGeom prst="rect">
            <a:avLst/>
          </a:prstGeom>
          <a:solidFill>
            <a:schemeClr val="tx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FFFFFF"/>
              </a:solidFill>
              <a:latin typeface="Arial Black" pitchFamily="-112" charset="0"/>
              <a:ea typeface="ＭＳ Ｐゴシック" pitchFamily="-112" charset="-128"/>
              <a:cs typeface="Arial" charset="0"/>
            </a:endParaRPr>
          </a:p>
        </p:txBody>
      </p:sp>
      <p:sp>
        <p:nvSpPr>
          <p:cNvPr id="6" name="Obdélník 5"/>
          <p:cNvSpPr/>
          <p:nvPr/>
        </p:nvSpPr>
        <p:spPr bwMode="auto">
          <a:xfrm>
            <a:off x="7524750" y="6381750"/>
            <a:ext cx="1619250" cy="47625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rgbClr val="FFFFFF"/>
                </a:solidFill>
                <a:ea typeface="ＭＳ Ｐゴシック" pitchFamily="-112" charset="-128"/>
                <a:cs typeface="Arial" charset="0"/>
              </a:rPr>
              <a:t>www.futuroom.cz</a:t>
            </a:r>
          </a:p>
        </p:txBody>
      </p:sp>
      <p:pic>
        <p:nvPicPr>
          <p:cNvPr id="7" name="Obrázek 16"/>
          <p:cNvPicPr>
            <a:picLocks noChangeAspect="1" noChangeArrowheads="1"/>
          </p:cNvPicPr>
          <p:nvPr/>
        </p:nvPicPr>
        <p:blipFill>
          <a:blip r:embed="rId4"/>
          <a:srcRect/>
          <a:stretch>
            <a:fillRect/>
          </a:stretch>
        </p:blipFill>
        <p:spPr bwMode="auto">
          <a:xfrm>
            <a:off x="7524750" y="0"/>
            <a:ext cx="1619250" cy="11430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Nadpis 1"/>
          <p:cNvSpPr>
            <a:spLocks noGrp="1"/>
          </p:cNvSpPr>
          <p:nvPr>
            <p:ph type="title"/>
          </p:nvPr>
        </p:nvSpPr>
        <p:spPr/>
        <p:txBody>
          <a:bodyPr/>
          <a:lstStyle/>
          <a:p>
            <a:pPr algn="l" eaLnBrk="1" hangingPunct="1"/>
            <a:r>
              <a:rPr lang="cs-CZ" smtClean="0"/>
              <a:t>Krize a média – kroky ČR</a:t>
            </a:r>
          </a:p>
        </p:txBody>
      </p:sp>
      <p:sp>
        <p:nvSpPr>
          <p:cNvPr id="22531" name="Zástupný symbol pro obsah 2"/>
          <p:cNvSpPr>
            <a:spLocks noGrp="1"/>
          </p:cNvSpPr>
          <p:nvPr>
            <p:ph idx="1"/>
          </p:nvPr>
        </p:nvSpPr>
        <p:spPr/>
        <p:txBody>
          <a:bodyPr/>
          <a:lstStyle/>
          <a:p>
            <a:pPr eaLnBrk="1" hangingPunct="1">
              <a:buFont typeface="Arial" charset="0"/>
              <a:buNone/>
            </a:pPr>
            <a:r>
              <a:rPr lang="cs-CZ" dirty="0" smtClean="0"/>
              <a:t>	- Propouštění</a:t>
            </a:r>
          </a:p>
          <a:p>
            <a:pPr eaLnBrk="1" hangingPunct="1">
              <a:buFont typeface="Arial" charset="0"/>
              <a:buNone/>
            </a:pPr>
            <a:endParaRPr lang="cs-CZ" dirty="0" smtClean="0"/>
          </a:p>
          <a:p>
            <a:pPr eaLnBrk="1" hangingPunct="1">
              <a:buFont typeface="Arial" charset="0"/>
              <a:buNone/>
            </a:pPr>
            <a:r>
              <a:rPr lang="cs-CZ" dirty="0" smtClean="0"/>
              <a:t>	- Změny vlastnické struktury (VLP)</a:t>
            </a:r>
          </a:p>
          <a:p>
            <a:pPr eaLnBrk="1" hangingPunct="1"/>
            <a:endParaRPr lang="cs-CZ" dirty="0" smtClean="0"/>
          </a:p>
          <a:p>
            <a:pPr eaLnBrk="1" hangingPunct="1">
              <a:buFont typeface="Arial" charset="0"/>
              <a:buNone/>
            </a:pPr>
            <a:r>
              <a:rPr lang="cs-CZ" dirty="0" smtClean="0"/>
              <a:t>	- Zásadní kroky???</a:t>
            </a:r>
          </a:p>
          <a:p>
            <a:pPr eaLnBrk="1" hangingPunct="1">
              <a:buFont typeface="Arial" charset="0"/>
              <a:buNone/>
            </a:pPr>
            <a:endParaRPr lang="cs-CZ" dirty="0" smtClean="0"/>
          </a:p>
          <a:p>
            <a:pPr eaLnBrk="1" hangingPunct="1"/>
            <a:endParaRPr lang="cs-CZ" dirty="0" smtClean="0"/>
          </a:p>
        </p:txBody>
      </p:sp>
      <p:sp>
        <p:nvSpPr>
          <p:cNvPr id="5" name="Obdélník 4"/>
          <p:cNvSpPr/>
          <p:nvPr/>
        </p:nvSpPr>
        <p:spPr bwMode="auto">
          <a:xfrm>
            <a:off x="0" y="6643688"/>
            <a:ext cx="9144000" cy="2143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defRPr/>
            </a:pPr>
            <a:endParaRPr lang="en-US" sz="3200" b="1" dirty="0">
              <a:solidFill>
                <a:srgbClr val="FFFFFF"/>
              </a:solidFill>
              <a:latin typeface="Arial" charset="0"/>
              <a:ea typeface="ＭＳ Ｐゴシック" pitchFamily="84" charset="-128"/>
              <a:cs typeface="Arial" charset="0"/>
            </a:endParaRPr>
          </a:p>
        </p:txBody>
      </p:sp>
      <p:sp>
        <p:nvSpPr>
          <p:cNvPr id="9" name="Obdélník 8"/>
          <p:cNvSpPr/>
          <p:nvPr/>
        </p:nvSpPr>
        <p:spPr>
          <a:xfrm>
            <a:off x="7524750" y="0"/>
            <a:ext cx="1619250" cy="6858000"/>
          </a:xfrm>
          <a:prstGeom prst="rect">
            <a:avLst/>
          </a:prstGeom>
          <a:solidFill>
            <a:schemeClr val="tx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FFFFFF"/>
              </a:solidFill>
              <a:latin typeface="Arial Black" pitchFamily="-112" charset="0"/>
              <a:ea typeface="ＭＳ Ｐゴシック" pitchFamily="-112" charset="-128"/>
              <a:cs typeface="Arial" charset="0"/>
            </a:endParaRPr>
          </a:p>
        </p:txBody>
      </p:sp>
      <p:sp>
        <p:nvSpPr>
          <p:cNvPr id="10" name="Obdélník 9"/>
          <p:cNvSpPr/>
          <p:nvPr/>
        </p:nvSpPr>
        <p:spPr bwMode="auto">
          <a:xfrm>
            <a:off x="7524750" y="6381750"/>
            <a:ext cx="1619250" cy="47625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a:solidFill>
                  <a:srgbClr val="FFFFFF"/>
                </a:solidFill>
                <a:ea typeface="ＭＳ Ｐゴシック" pitchFamily="-112" charset="-128"/>
                <a:cs typeface="Arial" charset="0"/>
              </a:rPr>
              <a:t>www.futuroom.cz</a:t>
            </a:r>
          </a:p>
        </p:txBody>
      </p:sp>
      <p:pic>
        <p:nvPicPr>
          <p:cNvPr id="11" name="Obrázek 16"/>
          <p:cNvPicPr>
            <a:picLocks noChangeAspect="1" noChangeArrowheads="1"/>
          </p:cNvPicPr>
          <p:nvPr/>
        </p:nvPicPr>
        <p:blipFill>
          <a:blip r:embed="rId2"/>
          <a:srcRect/>
          <a:stretch>
            <a:fillRect/>
          </a:stretch>
        </p:blipFill>
        <p:spPr bwMode="auto">
          <a:xfrm>
            <a:off x="7524750" y="0"/>
            <a:ext cx="161925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srcRect/>
          <a:stretch>
            <a:fillRect/>
          </a:stretch>
        </p:blipFill>
        <p:spPr bwMode="auto">
          <a:xfrm>
            <a:off x="714348" y="2071688"/>
            <a:ext cx="6657975" cy="4041775"/>
          </a:xfrm>
          <a:prstGeom prst="rect">
            <a:avLst/>
          </a:prstGeom>
          <a:noFill/>
          <a:ln w="9525">
            <a:noFill/>
            <a:miter lim="800000"/>
            <a:headEnd/>
            <a:tailEnd/>
          </a:ln>
        </p:spPr>
      </p:pic>
      <p:sp>
        <p:nvSpPr>
          <p:cNvPr id="5" name="Obdélník 4"/>
          <p:cNvSpPr/>
          <p:nvPr/>
        </p:nvSpPr>
        <p:spPr>
          <a:xfrm>
            <a:off x="7524750" y="0"/>
            <a:ext cx="1619250" cy="6858000"/>
          </a:xfrm>
          <a:prstGeom prst="rect">
            <a:avLst/>
          </a:prstGeom>
          <a:solidFill>
            <a:schemeClr val="tx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FFFFFF"/>
              </a:solidFill>
              <a:latin typeface="Arial Black" pitchFamily="-112" charset="0"/>
              <a:ea typeface="ＭＳ Ｐゴシック" pitchFamily="-112" charset="-128"/>
              <a:cs typeface="Arial" charset="0"/>
            </a:endParaRPr>
          </a:p>
        </p:txBody>
      </p:sp>
      <p:sp>
        <p:nvSpPr>
          <p:cNvPr id="6" name="Obdélník 5"/>
          <p:cNvSpPr/>
          <p:nvPr/>
        </p:nvSpPr>
        <p:spPr bwMode="auto">
          <a:xfrm>
            <a:off x="7524750" y="6381750"/>
            <a:ext cx="1619250" cy="47625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a:solidFill>
                  <a:srgbClr val="FFFFFF"/>
                </a:solidFill>
                <a:ea typeface="ＭＳ Ｐゴシック" pitchFamily="-112" charset="-128"/>
                <a:cs typeface="Arial" charset="0"/>
              </a:rPr>
              <a:t>www.futuroom.cz</a:t>
            </a:r>
          </a:p>
        </p:txBody>
      </p:sp>
      <p:pic>
        <p:nvPicPr>
          <p:cNvPr id="7" name="Obrázek 16"/>
          <p:cNvPicPr>
            <a:picLocks noChangeAspect="1" noChangeArrowheads="1"/>
          </p:cNvPicPr>
          <p:nvPr/>
        </p:nvPicPr>
        <p:blipFill>
          <a:blip r:embed="rId3"/>
          <a:srcRect/>
          <a:stretch>
            <a:fillRect/>
          </a:stretch>
        </p:blipFill>
        <p:spPr bwMode="auto">
          <a:xfrm>
            <a:off x="7524750" y="0"/>
            <a:ext cx="161925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2290" name="Picture 2"/>
          <p:cNvPicPr>
            <a:picLocks noChangeAspect="1" noChangeArrowheads="1"/>
          </p:cNvPicPr>
          <p:nvPr/>
        </p:nvPicPr>
        <p:blipFill>
          <a:blip r:embed="rId2"/>
          <a:srcRect l="6890" t="9922" r="2848" b="12907"/>
          <a:stretch>
            <a:fillRect/>
          </a:stretch>
        </p:blipFill>
        <p:spPr bwMode="auto">
          <a:xfrm>
            <a:off x="-500098" y="785794"/>
            <a:ext cx="9358378" cy="5572140"/>
          </a:xfrm>
          <a:prstGeom prst="rect">
            <a:avLst/>
          </a:prstGeom>
          <a:noFill/>
          <a:ln w="9525">
            <a:noFill/>
            <a:miter lim="800000"/>
            <a:headEnd/>
            <a:tailEnd/>
          </a:ln>
          <a:effectLst/>
        </p:spPr>
      </p:pic>
      <p:sp>
        <p:nvSpPr>
          <p:cNvPr id="5" name="Obdélník 4"/>
          <p:cNvSpPr/>
          <p:nvPr/>
        </p:nvSpPr>
        <p:spPr>
          <a:xfrm>
            <a:off x="7524750" y="0"/>
            <a:ext cx="1619250" cy="6858000"/>
          </a:xfrm>
          <a:prstGeom prst="rect">
            <a:avLst/>
          </a:prstGeom>
          <a:solidFill>
            <a:schemeClr val="tx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FFFFFF"/>
              </a:solidFill>
              <a:latin typeface="Arial Black" pitchFamily="-112" charset="0"/>
              <a:ea typeface="ＭＳ Ｐゴシック" pitchFamily="-112" charset="-128"/>
              <a:cs typeface="Arial" charset="0"/>
            </a:endParaRPr>
          </a:p>
        </p:txBody>
      </p:sp>
      <p:sp>
        <p:nvSpPr>
          <p:cNvPr id="6" name="Obdélník 5"/>
          <p:cNvSpPr/>
          <p:nvPr/>
        </p:nvSpPr>
        <p:spPr bwMode="auto">
          <a:xfrm>
            <a:off x="7524750" y="6381750"/>
            <a:ext cx="1619250" cy="47625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a:solidFill>
                  <a:srgbClr val="FFFFFF"/>
                </a:solidFill>
                <a:ea typeface="ＭＳ Ｐゴシック" pitchFamily="-112" charset="-128"/>
                <a:cs typeface="Arial" charset="0"/>
              </a:rPr>
              <a:t>www.futuroom.cz</a:t>
            </a:r>
          </a:p>
        </p:txBody>
      </p:sp>
      <p:pic>
        <p:nvPicPr>
          <p:cNvPr id="7" name="Obrázek 16"/>
          <p:cNvPicPr>
            <a:picLocks noChangeAspect="1" noChangeArrowheads="1"/>
          </p:cNvPicPr>
          <p:nvPr/>
        </p:nvPicPr>
        <p:blipFill>
          <a:blip r:embed="rId3"/>
          <a:srcRect/>
          <a:stretch>
            <a:fillRect/>
          </a:stretch>
        </p:blipFill>
        <p:spPr bwMode="auto">
          <a:xfrm>
            <a:off x="7524750" y="0"/>
            <a:ext cx="1619250" cy="11430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dpis 1"/>
          <p:cNvSpPr>
            <a:spLocks noGrp="1"/>
          </p:cNvSpPr>
          <p:nvPr>
            <p:ph type="title"/>
          </p:nvPr>
        </p:nvSpPr>
        <p:spPr/>
        <p:txBody>
          <a:bodyPr/>
          <a:lstStyle/>
          <a:p>
            <a:pPr algn="l" eaLnBrk="1" hangingPunct="1"/>
            <a:r>
              <a:rPr lang="cs-CZ" dirty="0" smtClean="0"/>
              <a:t>Vývoj konzumace médií</a:t>
            </a:r>
          </a:p>
        </p:txBody>
      </p:sp>
      <p:sp>
        <p:nvSpPr>
          <p:cNvPr id="5" name="Obdélník 4"/>
          <p:cNvSpPr/>
          <p:nvPr/>
        </p:nvSpPr>
        <p:spPr bwMode="auto">
          <a:xfrm>
            <a:off x="0" y="6643688"/>
            <a:ext cx="9144000" cy="2143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defRPr/>
            </a:pPr>
            <a:endParaRPr lang="en-US" sz="3200" b="1" dirty="0">
              <a:solidFill>
                <a:srgbClr val="FFFFFF"/>
              </a:solidFill>
              <a:latin typeface="Arial" charset="0"/>
              <a:ea typeface="ＭＳ Ｐゴシック" pitchFamily="84" charset="-128"/>
              <a:cs typeface="Arial" charset="0"/>
            </a:endParaRPr>
          </a:p>
        </p:txBody>
      </p:sp>
      <p:pic>
        <p:nvPicPr>
          <p:cNvPr id="8196" name="Picture 2"/>
          <p:cNvPicPr>
            <a:picLocks noChangeAspect="1" noChangeArrowheads="1"/>
          </p:cNvPicPr>
          <p:nvPr/>
        </p:nvPicPr>
        <p:blipFill>
          <a:blip r:embed="rId2"/>
          <a:srcRect/>
          <a:stretch>
            <a:fillRect/>
          </a:stretch>
        </p:blipFill>
        <p:spPr bwMode="auto">
          <a:xfrm>
            <a:off x="428625" y="1714500"/>
            <a:ext cx="6778625" cy="4114800"/>
          </a:xfrm>
          <a:prstGeom prst="rect">
            <a:avLst/>
          </a:prstGeom>
          <a:noFill/>
          <a:ln w="9525">
            <a:noFill/>
            <a:miter lim="800000"/>
            <a:headEnd/>
            <a:tailEnd/>
          </a:ln>
        </p:spPr>
      </p:pic>
      <p:sp>
        <p:nvSpPr>
          <p:cNvPr id="9" name="Obdélník 8"/>
          <p:cNvSpPr/>
          <p:nvPr/>
        </p:nvSpPr>
        <p:spPr>
          <a:xfrm>
            <a:off x="7524750" y="0"/>
            <a:ext cx="1619250" cy="6858000"/>
          </a:xfrm>
          <a:prstGeom prst="rect">
            <a:avLst/>
          </a:prstGeom>
          <a:solidFill>
            <a:schemeClr val="tx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FFFFFF"/>
              </a:solidFill>
              <a:latin typeface="Arial Black" pitchFamily="-112" charset="0"/>
              <a:ea typeface="ＭＳ Ｐゴシック" pitchFamily="-112" charset="-128"/>
              <a:cs typeface="Arial" charset="0"/>
            </a:endParaRPr>
          </a:p>
        </p:txBody>
      </p:sp>
      <p:sp>
        <p:nvSpPr>
          <p:cNvPr id="10" name="Obdélník 9"/>
          <p:cNvSpPr/>
          <p:nvPr/>
        </p:nvSpPr>
        <p:spPr bwMode="auto">
          <a:xfrm>
            <a:off x="7524750" y="6381750"/>
            <a:ext cx="1619250" cy="47625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a:solidFill>
                  <a:srgbClr val="FFFFFF"/>
                </a:solidFill>
                <a:ea typeface="ＭＳ Ｐゴシック" pitchFamily="-112" charset="-128"/>
                <a:cs typeface="Arial" charset="0"/>
              </a:rPr>
              <a:t>www.futuroom.cz</a:t>
            </a:r>
          </a:p>
        </p:txBody>
      </p:sp>
      <p:pic>
        <p:nvPicPr>
          <p:cNvPr id="11" name="Obrázek 16"/>
          <p:cNvPicPr>
            <a:picLocks noChangeAspect="1" noChangeArrowheads="1"/>
          </p:cNvPicPr>
          <p:nvPr/>
        </p:nvPicPr>
        <p:blipFill>
          <a:blip r:embed="rId3"/>
          <a:srcRect/>
          <a:stretch>
            <a:fillRect/>
          </a:stretch>
        </p:blipFill>
        <p:spPr bwMode="auto">
          <a:xfrm>
            <a:off x="7524750" y="0"/>
            <a:ext cx="161925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1"/>
          <p:cNvSpPr txBox="1">
            <a:spLocks/>
          </p:cNvSpPr>
          <p:nvPr/>
        </p:nvSpPr>
        <p:spPr bwMode="auto">
          <a:xfrm>
            <a:off x="457200" y="274638"/>
            <a:ext cx="8229600" cy="1143000"/>
          </a:xfrm>
          <a:prstGeom prst="rect">
            <a:avLst/>
          </a:prstGeom>
          <a:noFill/>
          <a:ln w="9525">
            <a:noFill/>
            <a:miter lim="800000"/>
            <a:headEnd/>
            <a:tailEnd/>
          </a:ln>
          <a:effectLst/>
        </p:spPr>
        <p:txBody>
          <a:bodyPr anchor="ctr"/>
          <a:lstStyle/>
          <a:p>
            <a:pPr fontAlgn="auto">
              <a:spcBef>
                <a:spcPts val="0"/>
              </a:spcBef>
              <a:spcAft>
                <a:spcPts val="0"/>
              </a:spcAft>
              <a:defRPr/>
            </a:pPr>
            <a:r>
              <a:rPr lang="cs-CZ" sz="4400" kern="0" dirty="0">
                <a:solidFill>
                  <a:schemeClr val="tx2"/>
                </a:solidFill>
                <a:latin typeface="+mj-lt"/>
                <a:ea typeface="+mj-ea"/>
                <a:cs typeface="+mj-cs"/>
              </a:rPr>
              <a:t>Vývoj nákladů tisku, ČR</a:t>
            </a:r>
          </a:p>
        </p:txBody>
      </p:sp>
      <p:graphicFrame>
        <p:nvGraphicFramePr>
          <p:cNvPr id="5" name="Graf 4"/>
          <p:cNvGraphicFramePr/>
          <p:nvPr/>
        </p:nvGraphicFramePr>
        <p:xfrm>
          <a:off x="500034" y="2214554"/>
          <a:ext cx="6643734" cy="3857652"/>
        </p:xfrm>
        <a:graphic>
          <a:graphicData uri="http://schemas.openxmlformats.org/drawingml/2006/chart">
            <c:chart xmlns:c="http://schemas.openxmlformats.org/drawingml/2006/chart" xmlns:r="http://schemas.openxmlformats.org/officeDocument/2006/relationships" r:id="rId2"/>
          </a:graphicData>
        </a:graphic>
      </p:graphicFrame>
      <p:sp>
        <p:nvSpPr>
          <p:cNvPr id="4" name="Obdélník 3"/>
          <p:cNvSpPr/>
          <p:nvPr/>
        </p:nvSpPr>
        <p:spPr>
          <a:xfrm>
            <a:off x="7524750" y="0"/>
            <a:ext cx="1619250" cy="6858000"/>
          </a:xfrm>
          <a:prstGeom prst="rect">
            <a:avLst/>
          </a:prstGeom>
          <a:solidFill>
            <a:schemeClr val="tx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FFFFFF"/>
              </a:solidFill>
              <a:latin typeface="Arial Black" pitchFamily="-112" charset="0"/>
              <a:ea typeface="ＭＳ Ｐゴシック" pitchFamily="-112" charset="-128"/>
              <a:cs typeface="Arial" charset="0"/>
            </a:endParaRPr>
          </a:p>
        </p:txBody>
      </p:sp>
      <p:sp>
        <p:nvSpPr>
          <p:cNvPr id="6" name="Obdélník 5"/>
          <p:cNvSpPr/>
          <p:nvPr/>
        </p:nvSpPr>
        <p:spPr bwMode="auto">
          <a:xfrm>
            <a:off x="7524750" y="6381750"/>
            <a:ext cx="1619250" cy="47625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a:solidFill>
                  <a:srgbClr val="FFFFFF"/>
                </a:solidFill>
                <a:ea typeface="ＭＳ Ｐゴシック" pitchFamily="-112" charset="-128"/>
                <a:cs typeface="Arial" charset="0"/>
              </a:rPr>
              <a:t>www.futuroom.cz</a:t>
            </a:r>
          </a:p>
        </p:txBody>
      </p:sp>
      <p:pic>
        <p:nvPicPr>
          <p:cNvPr id="7" name="Obrázek 16"/>
          <p:cNvPicPr>
            <a:picLocks noChangeAspect="1" noChangeArrowheads="1"/>
          </p:cNvPicPr>
          <p:nvPr/>
        </p:nvPicPr>
        <p:blipFill>
          <a:blip r:embed="rId3"/>
          <a:srcRect/>
          <a:stretch>
            <a:fillRect/>
          </a:stretch>
        </p:blipFill>
        <p:spPr bwMode="auto">
          <a:xfrm>
            <a:off x="7524750" y="0"/>
            <a:ext cx="161925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8" name="Picture 2"/>
          <p:cNvPicPr>
            <a:picLocks noChangeAspect="1" noChangeArrowheads="1"/>
          </p:cNvPicPr>
          <p:nvPr/>
        </p:nvPicPr>
        <p:blipFill>
          <a:blip r:embed="rId2"/>
          <a:srcRect/>
          <a:stretch>
            <a:fillRect/>
          </a:stretch>
        </p:blipFill>
        <p:spPr bwMode="auto">
          <a:xfrm>
            <a:off x="-1071602" y="642918"/>
            <a:ext cx="9567933" cy="5979958"/>
          </a:xfrm>
          <a:prstGeom prst="rect">
            <a:avLst/>
          </a:prstGeom>
          <a:noFill/>
          <a:ln w="9525">
            <a:noFill/>
            <a:miter lim="800000"/>
            <a:headEnd/>
            <a:tailEnd/>
          </a:ln>
          <a:effectLst/>
        </p:spPr>
      </p:pic>
      <p:sp>
        <p:nvSpPr>
          <p:cNvPr id="9" name="Obdélník 8"/>
          <p:cNvSpPr/>
          <p:nvPr/>
        </p:nvSpPr>
        <p:spPr>
          <a:xfrm>
            <a:off x="7524750" y="0"/>
            <a:ext cx="1619250" cy="6858000"/>
          </a:xfrm>
          <a:prstGeom prst="rect">
            <a:avLst/>
          </a:prstGeom>
          <a:solidFill>
            <a:schemeClr val="tx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FFFFFF"/>
              </a:solidFill>
              <a:latin typeface="Arial Black" pitchFamily="-112" charset="0"/>
              <a:ea typeface="ＭＳ Ｐゴシック" pitchFamily="-112" charset="-128"/>
              <a:cs typeface="Arial" charset="0"/>
            </a:endParaRPr>
          </a:p>
        </p:txBody>
      </p:sp>
      <p:sp>
        <p:nvSpPr>
          <p:cNvPr id="10" name="Obdélník 9"/>
          <p:cNvSpPr/>
          <p:nvPr/>
        </p:nvSpPr>
        <p:spPr bwMode="auto">
          <a:xfrm>
            <a:off x="7524750" y="6381750"/>
            <a:ext cx="1619250" cy="47625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a:solidFill>
                  <a:srgbClr val="FFFFFF"/>
                </a:solidFill>
                <a:ea typeface="ＭＳ Ｐゴシック" pitchFamily="-112" charset="-128"/>
                <a:cs typeface="Arial" charset="0"/>
              </a:rPr>
              <a:t>www.futuroom.cz</a:t>
            </a:r>
          </a:p>
        </p:txBody>
      </p:sp>
      <p:pic>
        <p:nvPicPr>
          <p:cNvPr id="11" name="Obrázek 16"/>
          <p:cNvPicPr>
            <a:picLocks noChangeAspect="1" noChangeArrowheads="1"/>
          </p:cNvPicPr>
          <p:nvPr/>
        </p:nvPicPr>
        <p:blipFill>
          <a:blip r:embed="rId3"/>
          <a:srcRect/>
          <a:stretch>
            <a:fillRect/>
          </a:stretch>
        </p:blipFill>
        <p:spPr bwMode="auto">
          <a:xfrm>
            <a:off x="7524750" y="0"/>
            <a:ext cx="161925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5362" name="Picture 2"/>
          <p:cNvPicPr>
            <a:picLocks noChangeAspect="1" noChangeArrowheads="1"/>
          </p:cNvPicPr>
          <p:nvPr/>
        </p:nvPicPr>
        <p:blipFill>
          <a:blip r:embed="rId2"/>
          <a:srcRect t="10702" b="12127"/>
          <a:stretch>
            <a:fillRect/>
          </a:stretch>
        </p:blipFill>
        <p:spPr bwMode="auto">
          <a:xfrm>
            <a:off x="-1071602" y="1000108"/>
            <a:ext cx="10368000" cy="5000660"/>
          </a:xfrm>
          <a:prstGeom prst="rect">
            <a:avLst/>
          </a:prstGeom>
          <a:noFill/>
          <a:ln w="9525">
            <a:noFill/>
            <a:miter lim="800000"/>
            <a:headEnd/>
            <a:tailEnd/>
          </a:ln>
          <a:effectLst/>
        </p:spPr>
      </p:pic>
      <p:sp>
        <p:nvSpPr>
          <p:cNvPr id="5" name="Obdélník 4"/>
          <p:cNvSpPr/>
          <p:nvPr/>
        </p:nvSpPr>
        <p:spPr>
          <a:xfrm>
            <a:off x="7524750" y="0"/>
            <a:ext cx="1619250" cy="6858000"/>
          </a:xfrm>
          <a:prstGeom prst="rect">
            <a:avLst/>
          </a:prstGeom>
          <a:solidFill>
            <a:schemeClr val="tx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FFFFFF"/>
              </a:solidFill>
              <a:latin typeface="Arial Black" pitchFamily="-112" charset="0"/>
              <a:ea typeface="ＭＳ Ｐゴシック" pitchFamily="-112" charset="-128"/>
              <a:cs typeface="Arial" charset="0"/>
            </a:endParaRPr>
          </a:p>
        </p:txBody>
      </p:sp>
      <p:sp>
        <p:nvSpPr>
          <p:cNvPr id="6" name="Obdélník 5"/>
          <p:cNvSpPr/>
          <p:nvPr/>
        </p:nvSpPr>
        <p:spPr bwMode="auto">
          <a:xfrm>
            <a:off x="7524750" y="6381750"/>
            <a:ext cx="1619250" cy="47625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a:solidFill>
                  <a:srgbClr val="FFFFFF"/>
                </a:solidFill>
                <a:ea typeface="ＭＳ Ｐゴシック" pitchFamily="-112" charset="-128"/>
                <a:cs typeface="Arial" charset="0"/>
              </a:rPr>
              <a:t>www.futuroom.cz</a:t>
            </a:r>
          </a:p>
        </p:txBody>
      </p:sp>
      <p:pic>
        <p:nvPicPr>
          <p:cNvPr id="7" name="Obrázek 16"/>
          <p:cNvPicPr>
            <a:picLocks noChangeAspect="1" noChangeArrowheads="1"/>
          </p:cNvPicPr>
          <p:nvPr/>
        </p:nvPicPr>
        <p:blipFill>
          <a:blip r:embed="rId3"/>
          <a:srcRect/>
          <a:stretch>
            <a:fillRect/>
          </a:stretch>
        </p:blipFill>
        <p:spPr bwMode="auto">
          <a:xfrm>
            <a:off x="7524750" y="0"/>
            <a:ext cx="1619250" cy="11430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7410" name="Picture 2"/>
          <p:cNvPicPr>
            <a:picLocks noChangeAspect="1" noChangeArrowheads="1"/>
          </p:cNvPicPr>
          <p:nvPr/>
        </p:nvPicPr>
        <p:blipFill>
          <a:blip r:embed="rId2"/>
          <a:srcRect t="20946" b="8498"/>
          <a:stretch>
            <a:fillRect/>
          </a:stretch>
        </p:blipFill>
        <p:spPr bwMode="auto">
          <a:xfrm>
            <a:off x="-1143040" y="1285860"/>
            <a:ext cx="10368000" cy="4572032"/>
          </a:xfrm>
          <a:prstGeom prst="rect">
            <a:avLst/>
          </a:prstGeom>
          <a:noFill/>
          <a:ln w="9525">
            <a:noFill/>
            <a:miter lim="800000"/>
            <a:headEnd/>
            <a:tailEnd/>
          </a:ln>
          <a:effectLst/>
        </p:spPr>
      </p:pic>
      <p:sp>
        <p:nvSpPr>
          <p:cNvPr id="5" name="Obdélník 4"/>
          <p:cNvSpPr/>
          <p:nvPr/>
        </p:nvSpPr>
        <p:spPr>
          <a:xfrm>
            <a:off x="7524750" y="0"/>
            <a:ext cx="1619250" cy="6858000"/>
          </a:xfrm>
          <a:prstGeom prst="rect">
            <a:avLst/>
          </a:prstGeom>
          <a:solidFill>
            <a:schemeClr val="tx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FFFFFF"/>
              </a:solidFill>
              <a:latin typeface="Arial Black" pitchFamily="-112" charset="0"/>
              <a:ea typeface="ＭＳ Ｐゴシック" pitchFamily="-112" charset="-128"/>
              <a:cs typeface="Arial" charset="0"/>
            </a:endParaRPr>
          </a:p>
        </p:txBody>
      </p:sp>
      <p:sp>
        <p:nvSpPr>
          <p:cNvPr id="6" name="Obdélník 5"/>
          <p:cNvSpPr/>
          <p:nvPr/>
        </p:nvSpPr>
        <p:spPr bwMode="auto">
          <a:xfrm>
            <a:off x="7524750" y="6381750"/>
            <a:ext cx="1619250" cy="47625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a:solidFill>
                  <a:srgbClr val="FFFFFF"/>
                </a:solidFill>
                <a:ea typeface="ＭＳ Ｐゴシック" pitchFamily="-112" charset="-128"/>
                <a:cs typeface="Arial" charset="0"/>
              </a:rPr>
              <a:t>www.futuroom.cz</a:t>
            </a:r>
          </a:p>
        </p:txBody>
      </p:sp>
      <p:pic>
        <p:nvPicPr>
          <p:cNvPr id="7" name="Obrázek 16"/>
          <p:cNvPicPr>
            <a:picLocks noChangeAspect="1" noChangeArrowheads="1"/>
          </p:cNvPicPr>
          <p:nvPr/>
        </p:nvPicPr>
        <p:blipFill>
          <a:blip r:embed="rId3"/>
          <a:srcRect/>
          <a:stretch>
            <a:fillRect/>
          </a:stretch>
        </p:blipFill>
        <p:spPr bwMode="auto">
          <a:xfrm>
            <a:off x="7524750" y="0"/>
            <a:ext cx="1619250" cy="11430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ewriting.pamil-visions.com/wp-content/uploads/2009/03/adspent.png"/>
          <p:cNvPicPr>
            <a:picLocks noChangeAspect="1" noChangeArrowheads="1"/>
          </p:cNvPicPr>
          <p:nvPr/>
        </p:nvPicPr>
        <p:blipFill>
          <a:blip r:embed="rId2"/>
          <a:srcRect/>
          <a:stretch>
            <a:fillRect/>
          </a:stretch>
        </p:blipFill>
        <p:spPr bwMode="auto">
          <a:xfrm>
            <a:off x="0" y="1714488"/>
            <a:ext cx="4419600" cy="4133850"/>
          </a:xfrm>
          <a:prstGeom prst="rect">
            <a:avLst/>
          </a:prstGeom>
          <a:noFill/>
        </p:spPr>
      </p:pic>
      <p:sp>
        <p:nvSpPr>
          <p:cNvPr id="3" name="Nadpis 1"/>
          <p:cNvSpPr txBox="1">
            <a:spLocks/>
          </p:cNvSpPr>
          <p:nvPr/>
        </p:nvSpPr>
        <p:spPr bwMode="auto">
          <a:xfrm>
            <a:off x="457200" y="274638"/>
            <a:ext cx="8229600" cy="1143000"/>
          </a:xfrm>
          <a:prstGeom prst="rect">
            <a:avLst/>
          </a:prstGeom>
          <a:noFill/>
          <a:ln w="9525">
            <a:noFill/>
            <a:miter lim="800000"/>
            <a:headEnd/>
            <a:tailEnd/>
          </a:ln>
          <a:effectLst/>
        </p:spPr>
        <p:txBody>
          <a:bodyPr anchor="ctr"/>
          <a:lstStyle/>
          <a:p>
            <a:pPr fontAlgn="auto">
              <a:spcBef>
                <a:spcPts val="0"/>
              </a:spcBef>
              <a:spcAft>
                <a:spcPts val="0"/>
              </a:spcAft>
              <a:defRPr/>
            </a:pPr>
            <a:r>
              <a:rPr lang="cs-CZ" sz="4400" kern="0" dirty="0" smtClean="0">
                <a:solidFill>
                  <a:schemeClr val="tx2"/>
                </a:solidFill>
                <a:latin typeface="+mj-lt"/>
                <a:ea typeface="+mj-ea"/>
                <a:cs typeface="+mj-cs"/>
              </a:rPr>
              <a:t>Investice do reklamy</a:t>
            </a:r>
            <a:endParaRPr lang="cs-CZ" sz="4400" kern="0" dirty="0">
              <a:solidFill>
                <a:schemeClr val="tx2"/>
              </a:solidFill>
              <a:latin typeface="+mj-lt"/>
              <a:ea typeface="+mj-ea"/>
              <a:cs typeface="+mj-cs"/>
            </a:endParaRPr>
          </a:p>
        </p:txBody>
      </p:sp>
      <p:pic>
        <p:nvPicPr>
          <p:cNvPr id="2052" name="Picture 4" descr="http://dejvid.blog.zive.cz/files/2009/10/mediatypy_2008.jpg"/>
          <p:cNvPicPr>
            <a:picLocks noChangeAspect="1" noChangeArrowheads="1"/>
          </p:cNvPicPr>
          <p:nvPr/>
        </p:nvPicPr>
        <p:blipFill>
          <a:blip r:embed="rId3"/>
          <a:srcRect/>
          <a:stretch>
            <a:fillRect/>
          </a:stretch>
        </p:blipFill>
        <p:spPr bwMode="auto">
          <a:xfrm>
            <a:off x="4336884" y="1785926"/>
            <a:ext cx="4807148" cy="3929090"/>
          </a:xfrm>
          <a:prstGeom prst="rect">
            <a:avLst/>
          </a:prstGeom>
          <a:noFill/>
        </p:spPr>
      </p:pic>
      <p:sp>
        <p:nvSpPr>
          <p:cNvPr id="5" name="Obdélník 4"/>
          <p:cNvSpPr/>
          <p:nvPr/>
        </p:nvSpPr>
        <p:spPr>
          <a:xfrm>
            <a:off x="7524750" y="0"/>
            <a:ext cx="1619250" cy="6858000"/>
          </a:xfrm>
          <a:prstGeom prst="rect">
            <a:avLst/>
          </a:prstGeom>
          <a:solidFill>
            <a:schemeClr val="tx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FFFFFF"/>
              </a:solidFill>
              <a:latin typeface="Arial Black" pitchFamily="-112" charset="0"/>
              <a:ea typeface="ＭＳ Ｐゴシック" pitchFamily="-112" charset="-128"/>
              <a:cs typeface="Arial" charset="0"/>
            </a:endParaRPr>
          </a:p>
        </p:txBody>
      </p:sp>
      <p:sp>
        <p:nvSpPr>
          <p:cNvPr id="6" name="Obdélník 5"/>
          <p:cNvSpPr/>
          <p:nvPr/>
        </p:nvSpPr>
        <p:spPr bwMode="auto">
          <a:xfrm>
            <a:off x="7524750" y="6381750"/>
            <a:ext cx="1619250" cy="47625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a:solidFill>
                  <a:srgbClr val="FFFFFF"/>
                </a:solidFill>
                <a:ea typeface="ＭＳ Ｐゴシック" pitchFamily="-112" charset="-128"/>
                <a:cs typeface="Arial" charset="0"/>
              </a:rPr>
              <a:t>www.futuroom.cz</a:t>
            </a:r>
          </a:p>
        </p:txBody>
      </p:sp>
      <p:pic>
        <p:nvPicPr>
          <p:cNvPr id="7" name="Obrázek 16"/>
          <p:cNvPicPr>
            <a:picLocks noChangeAspect="1" noChangeArrowheads="1"/>
          </p:cNvPicPr>
          <p:nvPr/>
        </p:nvPicPr>
        <p:blipFill>
          <a:blip r:embed="rId4"/>
          <a:srcRect/>
          <a:stretch>
            <a:fillRect/>
          </a:stretch>
        </p:blipFill>
        <p:spPr bwMode="auto">
          <a:xfrm>
            <a:off x="7524750" y="0"/>
            <a:ext cx="1619250" cy="11430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Šipka doprava 6"/>
          <p:cNvSpPr/>
          <p:nvPr/>
        </p:nvSpPr>
        <p:spPr>
          <a:xfrm>
            <a:off x="6215063" y="2571750"/>
            <a:ext cx="857250" cy="21431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8" name="Šipka doprava 7"/>
          <p:cNvSpPr/>
          <p:nvPr/>
        </p:nvSpPr>
        <p:spPr>
          <a:xfrm>
            <a:off x="5572125" y="6286500"/>
            <a:ext cx="857250" cy="21431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9" name="Šipka doprava 8"/>
          <p:cNvSpPr/>
          <p:nvPr/>
        </p:nvSpPr>
        <p:spPr>
          <a:xfrm>
            <a:off x="2214563" y="3643313"/>
            <a:ext cx="857250" cy="214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0" name="Šipka doprava 9"/>
          <p:cNvSpPr/>
          <p:nvPr/>
        </p:nvSpPr>
        <p:spPr>
          <a:xfrm rot="10800000">
            <a:off x="8143875" y="6286500"/>
            <a:ext cx="857250" cy="21431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1" name="Obdélník 10"/>
          <p:cNvSpPr/>
          <p:nvPr/>
        </p:nvSpPr>
        <p:spPr>
          <a:xfrm>
            <a:off x="7524750" y="0"/>
            <a:ext cx="1619250" cy="6858000"/>
          </a:xfrm>
          <a:prstGeom prst="rect">
            <a:avLst/>
          </a:prstGeom>
          <a:solidFill>
            <a:schemeClr val="tx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FFFFFF"/>
              </a:solidFill>
              <a:latin typeface="Arial Black" pitchFamily="-112" charset="0"/>
              <a:ea typeface="ＭＳ Ｐゴシック" pitchFamily="-112" charset="-128"/>
              <a:cs typeface="Arial" charset="0"/>
            </a:endParaRPr>
          </a:p>
        </p:txBody>
      </p:sp>
      <p:sp>
        <p:nvSpPr>
          <p:cNvPr id="12" name="Obdélník 11"/>
          <p:cNvSpPr/>
          <p:nvPr/>
        </p:nvSpPr>
        <p:spPr bwMode="auto">
          <a:xfrm>
            <a:off x="7524750" y="6381750"/>
            <a:ext cx="1619250" cy="47625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a:solidFill>
                  <a:srgbClr val="FFFFFF"/>
                </a:solidFill>
                <a:ea typeface="ＭＳ Ｐゴシック" pitchFamily="-112" charset="-128"/>
                <a:cs typeface="Arial" charset="0"/>
              </a:rPr>
              <a:t>www.futuroom.cz</a:t>
            </a:r>
          </a:p>
        </p:txBody>
      </p:sp>
      <p:pic>
        <p:nvPicPr>
          <p:cNvPr id="13" name="Obrázek 16"/>
          <p:cNvPicPr>
            <a:picLocks noChangeAspect="1" noChangeArrowheads="1"/>
          </p:cNvPicPr>
          <p:nvPr/>
        </p:nvPicPr>
        <p:blipFill>
          <a:blip r:embed="rId2"/>
          <a:srcRect/>
          <a:stretch>
            <a:fillRect/>
          </a:stretch>
        </p:blipFill>
        <p:spPr bwMode="auto">
          <a:xfrm>
            <a:off x="7524750" y="0"/>
            <a:ext cx="1619250" cy="1143000"/>
          </a:xfrm>
          <a:prstGeom prst="rect">
            <a:avLst/>
          </a:prstGeom>
          <a:noFill/>
          <a:ln w="9525">
            <a:noFill/>
            <a:miter lim="800000"/>
            <a:headEnd/>
            <a:tailEnd/>
          </a:ln>
        </p:spPr>
      </p:pic>
      <p:pic>
        <p:nvPicPr>
          <p:cNvPr id="14" name="Picture 2"/>
          <p:cNvPicPr>
            <a:picLocks noChangeAspect="1" noChangeArrowheads="1"/>
          </p:cNvPicPr>
          <p:nvPr/>
        </p:nvPicPr>
        <p:blipFill>
          <a:blip r:embed="rId3"/>
          <a:srcRect/>
          <a:stretch>
            <a:fillRect/>
          </a:stretch>
        </p:blipFill>
        <p:spPr bwMode="auto">
          <a:xfrm>
            <a:off x="214313" y="857250"/>
            <a:ext cx="3500437" cy="3786188"/>
          </a:xfrm>
          <a:prstGeom prst="rect">
            <a:avLst/>
          </a:prstGeom>
          <a:noFill/>
          <a:ln w="9525">
            <a:noFill/>
            <a:miter lim="800000"/>
            <a:headEnd/>
            <a:tailEnd/>
          </a:ln>
        </p:spPr>
      </p:pic>
      <p:pic>
        <p:nvPicPr>
          <p:cNvPr id="15" name="Obrázek 4"/>
          <p:cNvPicPr>
            <a:picLocks noChangeAspect="1" noChangeArrowheads="1"/>
          </p:cNvPicPr>
          <p:nvPr/>
        </p:nvPicPr>
        <p:blipFill>
          <a:blip r:embed="rId4"/>
          <a:srcRect/>
          <a:stretch>
            <a:fillRect/>
          </a:stretch>
        </p:blipFill>
        <p:spPr bwMode="auto">
          <a:xfrm>
            <a:off x="3786188" y="785813"/>
            <a:ext cx="5072062" cy="3857625"/>
          </a:xfrm>
          <a:prstGeom prst="rect">
            <a:avLst/>
          </a:prstGeom>
          <a:noFill/>
          <a:ln w="9525">
            <a:noFill/>
            <a:miter lim="800000"/>
            <a:headEnd/>
            <a:tailEnd/>
          </a:ln>
        </p:spPr>
      </p:pic>
      <p:pic>
        <p:nvPicPr>
          <p:cNvPr id="16" name="Obrázek 5"/>
          <p:cNvPicPr>
            <a:picLocks noChangeAspect="1" noChangeArrowheads="1"/>
          </p:cNvPicPr>
          <p:nvPr/>
        </p:nvPicPr>
        <p:blipFill>
          <a:blip r:embed="rId5"/>
          <a:srcRect/>
          <a:stretch>
            <a:fillRect/>
          </a:stretch>
        </p:blipFill>
        <p:spPr bwMode="auto">
          <a:xfrm>
            <a:off x="285750" y="5072063"/>
            <a:ext cx="8501063" cy="1500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
        <p:nvSpPr>
          <p:cNvPr id="9" name="Obdélník 8"/>
          <p:cNvSpPr/>
          <p:nvPr/>
        </p:nvSpPr>
        <p:spPr>
          <a:xfrm>
            <a:off x="7524750" y="0"/>
            <a:ext cx="1619250" cy="6858000"/>
          </a:xfrm>
          <a:prstGeom prst="rect">
            <a:avLst/>
          </a:prstGeom>
          <a:solidFill>
            <a:schemeClr val="tx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FFFFFF"/>
              </a:solidFill>
              <a:latin typeface="Arial Black" pitchFamily="-112" charset="0"/>
              <a:ea typeface="ＭＳ Ｐゴシック" pitchFamily="-112" charset="-128"/>
              <a:cs typeface="Arial" charset="0"/>
            </a:endParaRPr>
          </a:p>
        </p:txBody>
      </p:sp>
      <p:sp>
        <p:nvSpPr>
          <p:cNvPr id="10" name="Obdélník 9"/>
          <p:cNvSpPr/>
          <p:nvPr/>
        </p:nvSpPr>
        <p:spPr bwMode="auto">
          <a:xfrm>
            <a:off x="7524750" y="6381750"/>
            <a:ext cx="1619250" cy="47625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a:solidFill>
                  <a:srgbClr val="FFFFFF"/>
                </a:solidFill>
                <a:ea typeface="ＭＳ Ｐゴシック" pitchFamily="-112" charset="-128"/>
                <a:cs typeface="Arial" charset="0"/>
              </a:rPr>
              <a:t>www.futuroom.cz</a:t>
            </a:r>
          </a:p>
        </p:txBody>
      </p:sp>
      <p:pic>
        <p:nvPicPr>
          <p:cNvPr id="11" name="Obrázek 16"/>
          <p:cNvPicPr>
            <a:picLocks noChangeAspect="1" noChangeArrowheads="1"/>
          </p:cNvPicPr>
          <p:nvPr/>
        </p:nvPicPr>
        <p:blipFill>
          <a:blip r:embed="rId2"/>
          <a:srcRect/>
          <a:stretch>
            <a:fillRect/>
          </a:stretch>
        </p:blipFill>
        <p:spPr bwMode="auto">
          <a:xfrm>
            <a:off x="7524750" y="0"/>
            <a:ext cx="1619250" cy="1143000"/>
          </a:xfrm>
          <a:prstGeom prst="rect">
            <a:avLst/>
          </a:prstGeom>
          <a:noFill/>
          <a:ln w="9525">
            <a:noFill/>
            <a:miter lim="800000"/>
            <a:headEnd/>
            <a:tailEnd/>
          </a:ln>
        </p:spPr>
      </p:pic>
      <p:pic>
        <p:nvPicPr>
          <p:cNvPr id="12" name="Picture 2"/>
          <p:cNvPicPr>
            <a:picLocks noChangeAspect="1" noChangeArrowheads="1"/>
          </p:cNvPicPr>
          <p:nvPr/>
        </p:nvPicPr>
        <p:blipFill>
          <a:blip r:embed="rId3"/>
          <a:srcRect/>
          <a:stretch>
            <a:fillRect/>
          </a:stretch>
        </p:blipFill>
        <p:spPr bwMode="auto">
          <a:xfrm>
            <a:off x="1214414" y="1357298"/>
            <a:ext cx="4962525" cy="4829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endParaRPr lang="cs-CZ"/>
          </a:p>
        </p:txBody>
      </p:sp>
      <p:pic>
        <p:nvPicPr>
          <p:cNvPr id="4" name="Picture 4"/>
          <p:cNvPicPr>
            <a:picLocks noChangeAspect="1" noChangeArrowheads="1"/>
          </p:cNvPicPr>
          <p:nvPr/>
        </p:nvPicPr>
        <p:blipFill>
          <a:blip r:embed="rId2"/>
          <a:srcRect/>
          <a:stretch>
            <a:fillRect/>
          </a:stretch>
        </p:blipFill>
        <p:spPr bwMode="auto">
          <a:xfrm>
            <a:off x="1000100" y="1357298"/>
            <a:ext cx="5181600" cy="4972050"/>
          </a:xfrm>
          <a:prstGeom prst="rect">
            <a:avLst/>
          </a:prstGeom>
          <a:noFill/>
          <a:ln w="9525">
            <a:noFill/>
            <a:miter lim="800000"/>
            <a:headEnd/>
            <a:tailEnd/>
          </a:ln>
        </p:spPr>
      </p:pic>
      <p:sp>
        <p:nvSpPr>
          <p:cNvPr id="5" name="Rectangle 2"/>
          <p:cNvSpPr txBox="1">
            <a:spLocks noChangeArrowheads="1"/>
          </p:cNvSpPr>
          <p:nvPr/>
        </p:nvSpPr>
        <p:spPr>
          <a:xfrm>
            <a:off x="609600" y="427038"/>
            <a:ext cx="8229600" cy="1143000"/>
          </a:xfrm>
          <a:prstGeom prst="rect">
            <a:avLst/>
          </a:prstGeom>
        </p:spPr>
        <p:txBody>
          <a:bodyPr/>
          <a:lstStyle/>
          <a:p>
            <a:pPr fontAlgn="auto">
              <a:spcAft>
                <a:spcPts val="0"/>
              </a:spcAft>
              <a:defRPr/>
            </a:pPr>
            <a:r>
              <a:rPr lang="cs-CZ" sz="4400" dirty="0" err="1">
                <a:latin typeface="+mj-lt"/>
                <a:ea typeface="+mj-ea"/>
                <a:cs typeface="+mj-cs"/>
              </a:rPr>
              <a:t>Čtenost</a:t>
            </a:r>
            <a:r>
              <a:rPr lang="cs-CZ" sz="4400" dirty="0">
                <a:latin typeface="+mj-lt"/>
                <a:ea typeface="+mj-ea"/>
                <a:cs typeface="+mj-cs"/>
              </a:rPr>
              <a:t> </a:t>
            </a:r>
            <a:r>
              <a:rPr lang="cs-CZ" sz="4400" dirty="0" err="1">
                <a:latin typeface="+mj-lt"/>
                <a:ea typeface="+mj-ea"/>
                <a:cs typeface="+mj-cs"/>
              </a:rPr>
              <a:t>vs</a:t>
            </a:r>
            <a:r>
              <a:rPr lang="cs-CZ" sz="4400" dirty="0">
                <a:latin typeface="+mj-lt"/>
                <a:ea typeface="+mj-ea"/>
                <a:cs typeface="+mj-cs"/>
              </a:rPr>
              <a:t> inzerce</a:t>
            </a:r>
            <a:endParaRPr lang="de-DE" sz="4400" dirty="0">
              <a:latin typeface="+mj-lt"/>
              <a:ea typeface="+mj-ea"/>
              <a:cs typeface="+mj-cs"/>
            </a:endParaRPr>
          </a:p>
        </p:txBody>
      </p:sp>
      <p:sp>
        <p:nvSpPr>
          <p:cNvPr id="6" name="Obdélník 5"/>
          <p:cNvSpPr/>
          <p:nvPr/>
        </p:nvSpPr>
        <p:spPr>
          <a:xfrm>
            <a:off x="7524750" y="0"/>
            <a:ext cx="1619250" cy="6858000"/>
          </a:xfrm>
          <a:prstGeom prst="rect">
            <a:avLst/>
          </a:prstGeom>
          <a:solidFill>
            <a:schemeClr val="tx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FFFFFF"/>
              </a:solidFill>
              <a:latin typeface="Arial Black" pitchFamily="-112" charset="0"/>
              <a:ea typeface="ＭＳ Ｐゴシック" pitchFamily="-112" charset="-128"/>
              <a:cs typeface="Arial" charset="0"/>
            </a:endParaRPr>
          </a:p>
        </p:txBody>
      </p:sp>
      <p:sp>
        <p:nvSpPr>
          <p:cNvPr id="7" name="Obdélník 6"/>
          <p:cNvSpPr/>
          <p:nvPr/>
        </p:nvSpPr>
        <p:spPr bwMode="auto">
          <a:xfrm>
            <a:off x="7524750" y="6381750"/>
            <a:ext cx="1619250" cy="47625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a:solidFill>
                  <a:srgbClr val="FFFFFF"/>
                </a:solidFill>
                <a:ea typeface="ＭＳ Ｐゴシック" pitchFamily="-112" charset="-128"/>
                <a:cs typeface="Arial" charset="0"/>
              </a:rPr>
              <a:t>www.futuroom.cz</a:t>
            </a:r>
          </a:p>
        </p:txBody>
      </p:sp>
      <p:pic>
        <p:nvPicPr>
          <p:cNvPr id="8" name="Obrázek 16"/>
          <p:cNvPicPr>
            <a:picLocks noChangeAspect="1" noChangeArrowheads="1"/>
          </p:cNvPicPr>
          <p:nvPr/>
        </p:nvPicPr>
        <p:blipFill>
          <a:blip r:embed="rId3"/>
          <a:srcRect/>
          <a:stretch>
            <a:fillRect/>
          </a:stretch>
        </p:blipFill>
        <p:spPr bwMode="auto">
          <a:xfrm>
            <a:off x="7524750" y="0"/>
            <a:ext cx="1619250" cy="11430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Nadpis 1"/>
          <p:cNvSpPr>
            <a:spLocks noGrp="1"/>
          </p:cNvSpPr>
          <p:nvPr>
            <p:ph type="title"/>
          </p:nvPr>
        </p:nvSpPr>
        <p:spPr/>
        <p:txBody>
          <a:bodyPr/>
          <a:lstStyle/>
          <a:p>
            <a:pPr algn="l" eaLnBrk="1" hangingPunct="1"/>
            <a:r>
              <a:rPr lang="cs-CZ" dirty="0" smtClean="0"/>
              <a:t>Budoucnost médií</a:t>
            </a:r>
          </a:p>
        </p:txBody>
      </p:sp>
      <p:sp>
        <p:nvSpPr>
          <p:cNvPr id="24579" name="Zástupný symbol pro obsah 2"/>
          <p:cNvSpPr>
            <a:spLocks noGrp="1"/>
          </p:cNvSpPr>
          <p:nvPr>
            <p:ph idx="1"/>
          </p:nvPr>
        </p:nvSpPr>
        <p:spPr/>
        <p:txBody>
          <a:bodyPr/>
          <a:lstStyle/>
          <a:p>
            <a:pPr eaLnBrk="1" hangingPunct="1"/>
            <a:endParaRPr lang="cs-CZ" dirty="0" smtClean="0"/>
          </a:p>
          <a:p>
            <a:pPr eaLnBrk="1" hangingPunct="1"/>
            <a:r>
              <a:rPr lang="cs-CZ" dirty="0" smtClean="0"/>
              <a:t>Klíčem k budoucnosti je špičkový,</a:t>
            </a:r>
            <a:br>
              <a:rPr lang="cs-CZ" dirty="0" smtClean="0"/>
            </a:br>
            <a:r>
              <a:rPr lang="cs-CZ" dirty="0" smtClean="0"/>
              <a:t>zacílený obsah</a:t>
            </a:r>
          </a:p>
          <a:p>
            <a:pPr eaLnBrk="1" hangingPunct="1"/>
            <a:endParaRPr lang="cs-CZ" dirty="0" smtClean="0"/>
          </a:p>
          <a:p>
            <a:pPr eaLnBrk="1" hangingPunct="1"/>
            <a:r>
              <a:rPr lang="cs-CZ" dirty="0" smtClean="0"/>
              <a:t>Špičkový obsah potřebuje dostatek lidí</a:t>
            </a:r>
          </a:p>
          <a:p>
            <a:pPr eaLnBrk="1" hangingPunct="1"/>
            <a:endParaRPr lang="cs-CZ" dirty="0" smtClean="0"/>
          </a:p>
          <a:p>
            <a:pPr eaLnBrk="1" hangingPunct="1"/>
            <a:r>
              <a:rPr lang="cs-CZ" dirty="0" smtClean="0"/>
              <a:t>Efektivita a správné nastavení redakce </a:t>
            </a:r>
            <a:br>
              <a:rPr lang="cs-CZ" dirty="0" smtClean="0"/>
            </a:br>
            <a:r>
              <a:rPr lang="cs-CZ" dirty="0" smtClean="0"/>
              <a:t>je klíč, který odemyká obsah</a:t>
            </a:r>
          </a:p>
        </p:txBody>
      </p:sp>
      <p:sp>
        <p:nvSpPr>
          <p:cNvPr id="5" name="Obdélník 4"/>
          <p:cNvSpPr/>
          <p:nvPr/>
        </p:nvSpPr>
        <p:spPr bwMode="auto">
          <a:xfrm>
            <a:off x="0" y="6643688"/>
            <a:ext cx="9144000" cy="2143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defRPr/>
            </a:pPr>
            <a:endParaRPr lang="en-US" sz="3200" b="1" dirty="0">
              <a:solidFill>
                <a:srgbClr val="FFFFFF"/>
              </a:solidFill>
              <a:latin typeface="Arial" charset="0"/>
              <a:ea typeface="ＭＳ Ｐゴシック" pitchFamily="84" charset="-128"/>
              <a:cs typeface="Arial" charset="0"/>
            </a:endParaRPr>
          </a:p>
        </p:txBody>
      </p:sp>
      <p:sp>
        <p:nvSpPr>
          <p:cNvPr id="9" name="Obdélník 8"/>
          <p:cNvSpPr/>
          <p:nvPr/>
        </p:nvSpPr>
        <p:spPr>
          <a:xfrm>
            <a:off x="7524750" y="0"/>
            <a:ext cx="1619250" cy="6858000"/>
          </a:xfrm>
          <a:prstGeom prst="rect">
            <a:avLst/>
          </a:prstGeom>
          <a:solidFill>
            <a:schemeClr val="tx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FFFFFF"/>
              </a:solidFill>
              <a:latin typeface="Arial Black" pitchFamily="-112" charset="0"/>
              <a:ea typeface="ＭＳ Ｐゴシック" pitchFamily="-112" charset="-128"/>
              <a:cs typeface="Arial" charset="0"/>
            </a:endParaRPr>
          </a:p>
        </p:txBody>
      </p:sp>
      <p:sp>
        <p:nvSpPr>
          <p:cNvPr id="10" name="Obdélník 9"/>
          <p:cNvSpPr/>
          <p:nvPr/>
        </p:nvSpPr>
        <p:spPr bwMode="auto">
          <a:xfrm>
            <a:off x="7524750" y="6381750"/>
            <a:ext cx="1619250" cy="47625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a:solidFill>
                  <a:srgbClr val="FFFFFF"/>
                </a:solidFill>
                <a:ea typeface="ＭＳ Ｐゴシック" pitchFamily="-112" charset="-128"/>
                <a:cs typeface="Arial" charset="0"/>
              </a:rPr>
              <a:t>www.futuroom.cz</a:t>
            </a:r>
          </a:p>
        </p:txBody>
      </p:sp>
      <p:pic>
        <p:nvPicPr>
          <p:cNvPr id="11" name="Obrázek 16"/>
          <p:cNvPicPr>
            <a:picLocks noChangeAspect="1" noChangeArrowheads="1"/>
          </p:cNvPicPr>
          <p:nvPr/>
        </p:nvPicPr>
        <p:blipFill>
          <a:blip r:embed="rId2"/>
          <a:srcRect/>
          <a:stretch>
            <a:fillRect/>
          </a:stretch>
        </p:blipFill>
        <p:spPr bwMode="auto">
          <a:xfrm>
            <a:off x="7524750" y="0"/>
            <a:ext cx="161925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Nadpis 1"/>
          <p:cNvSpPr>
            <a:spLocks noGrp="1"/>
          </p:cNvSpPr>
          <p:nvPr>
            <p:ph type="title"/>
          </p:nvPr>
        </p:nvSpPr>
        <p:spPr/>
        <p:txBody>
          <a:bodyPr/>
          <a:lstStyle/>
          <a:p>
            <a:pPr algn="l" eaLnBrk="1" hangingPunct="1"/>
            <a:r>
              <a:rPr lang="cs-CZ" dirty="0" smtClean="0"/>
              <a:t>Budoucnost médií</a:t>
            </a:r>
          </a:p>
        </p:txBody>
      </p:sp>
      <p:sp>
        <p:nvSpPr>
          <p:cNvPr id="24579" name="Zástupný symbol pro obsah 2"/>
          <p:cNvSpPr>
            <a:spLocks noGrp="1"/>
          </p:cNvSpPr>
          <p:nvPr>
            <p:ph idx="1"/>
          </p:nvPr>
        </p:nvSpPr>
        <p:spPr/>
        <p:txBody>
          <a:bodyPr/>
          <a:lstStyle/>
          <a:p>
            <a:pPr eaLnBrk="1" hangingPunct="1"/>
            <a:endParaRPr lang="cs-CZ" dirty="0" smtClean="0"/>
          </a:p>
          <a:p>
            <a:pPr eaLnBrk="1" hangingPunct="1"/>
            <a:r>
              <a:rPr lang="cs-CZ" dirty="0" smtClean="0"/>
              <a:t>Klíčem k budoucnosti je špičkový,</a:t>
            </a:r>
            <a:br>
              <a:rPr lang="cs-CZ" dirty="0" smtClean="0"/>
            </a:br>
            <a:r>
              <a:rPr lang="cs-CZ" dirty="0" smtClean="0"/>
              <a:t>zacílený obsah</a:t>
            </a:r>
          </a:p>
          <a:p>
            <a:pPr eaLnBrk="1" hangingPunct="1"/>
            <a:endParaRPr lang="cs-CZ" dirty="0" smtClean="0"/>
          </a:p>
          <a:p>
            <a:pPr eaLnBrk="1" hangingPunct="1"/>
            <a:r>
              <a:rPr lang="cs-CZ" dirty="0" smtClean="0"/>
              <a:t>Špičkový obsah potřebuje dostatek lidí</a:t>
            </a:r>
          </a:p>
          <a:p>
            <a:pPr eaLnBrk="1" hangingPunct="1"/>
            <a:endParaRPr lang="cs-CZ" dirty="0" smtClean="0"/>
          </a:p>
          <a:p>
            <a:pPr eaLnBrk="1" hangingPunct="1"/>
            <a:r>
              <a:rPr lang="cs-CZ" dirty="0" smtClean="0"/>
              <a:t>Efektivita a správné nastavení redakce </a:t>
            </a:r>
            <a:br>
              <a:rPr lang="cs-CZ" dirty="0" smtClean="0"/>
            </a:br>
            <a:r>
              <a:rPr lang="cs-CZ" dirty="0" smtClean="0"/>
              <a:t>je klíč, který odemyká obsah</a:t>
            </a:r>
          </a:p>
        </p:txBody>
      </p:sp>
      <p:sp>
        <p:nvSpPr>
          <p:cNvPr id="5" name="Obdélník 4"/>
          <p:cNvSpPr/>
          <p:nvPr/>
        </p:nvSpPr>
        <p:spPr bwMode="auto">
          <a:xfrm>
            <a:off x="0" y="6643688"/>
            <a:ext cx="9144000" cy="2143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defRPr/>
            </a:pPr>
            <a:endParaRPr lang="en-US" sz="3200" b="1" dirty="0">
              <a:solidFill>
                <a:srgbClr val="FFFFFF"/>
              </a:solidFill>
              <a:latin typeface="Arial" charset="0"/>
              <a:ea typeface="ＭＳ Ｐゴシック" pitchFamily="84" charset="-128"/>
              <a:cs typeface="Arial" charset="0"/>
            </a:endParaRPr>
          </a:p>
        </p:txBody>
      </p:sp>
      <p:sp>
        <p:nvSpPr>
          <p:cNvPr id="9" name="Obdélník 8"/>
          <p:cNvSpPr/>
          <p:nvPr/>
        </p:nvSpPr>
        <p:spPr>
          <a:xfrm>
            <a:off x="7524750" y="0"/>
            <a:ext cx="1619250" cy="6858000"/>
          </a:xfrm>
          <a:prstGeom prst="rect">
            <a:avLst/>
          </a:prstGeom>
          <a:solidFill>
            <a:schemeClr val="tx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FFFFFF"/>
              </a:solidFill>
              <a:latin typeface="Arial Black" pitchFamily="-112" charset="0"/>
              <a:ea typeface="ＭＳ Ｐゴシック" pitchFamily="-112" charset="-128"/>
              <a:cs typeface="Arial" charset="0"/>
            </a:endParaRPr>
          </a:p>
        </p:txBody>
      </p:sp>
      <p:sp>
        <p:nvSpPr>
          <p:cNvPr id="10" name="Obdélník 9"/>
          <p:cNvSpPr/>
          <p:nvPr/>
        </p:nvSpPr>
        <p:spPr bwMode="auto">
          <a:xfrm>
            <a:off x="7524750" y="6381750"/>
            <a:ext cx="1619250" cy="47625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a:solidFill>
                  <a:srgbClr val="FFFFFF"/>
                </a:solidFill>
                <a:ea typeface="ＭＳ Ｐゴシック" pitchFamily="-112" charset="-128"/>
                <a:cs typeface="Arial" charset="0"/>
              </a:rPr>
              <a:t>www.futuroom.cz</a:t>
            </a:r>
          </a:p>
        </p:txBody>
      </p:sp>
      <p:pic>
        <p:nvPicPr>
          <p:cNvPr id="11" name="Obrázek 16"/>
          <p:cNvPicPr>
            <a:picLocks noChangeAspect="1" noChangeArrowheads="1"/>
          </p:cNvPicPr>
          <p:nvPr/>
        </p:nvPicPr>
        <p:blipFill>
          <a:blip r:embed="rId2"/>
          <a:srcRect/>
          <a:stretch>
            <a:fillRect/>
          </a:stretch>
        </p:blipFill>
        <p:spPr bwMode="auto">
          <a:xfrm>
            <a:off x="7524750" y="0"/>
            <a:ext cx="161925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algn="l" eaLnBrk="1" hangingPunct="1"/>
            <a:r>
              <a:rPr lang="cs-CZ" dirty="0" smtClean="0"/>
              <a:t>Vydavatelský business</a:t>
            </a:r>
            <a:endParaRPr lang="de-DE" dirty="0" smtClean="0"/>
          </a:p>
        </p:txBody>
      </p:sp>
      <p:sp>
        <p:nvSpPr>
          <p:cNvPr id="35843" name="Rectangle 3"/>
          <p:cNvSpPr>
            <a:spLocks noGrp="1" noChangeArrowheads="1"/>
          </p:cNvSpPr>
          <p:nvPr>
            <p:ph type="body" idx="1"/>
          </p:nvPr>
        </p:nvSpPr>
        <p:spPr/>
        <p:txBody>
          <a:bodyPr/>
          <a:lstStyle/>
          <a:p>
            <a:pPr eaLnBrk="1" hangingPunct="1"/>
            <a:r>
              <a:rPr lang="cs-CZ" dirty="0" smtClean="0"/>
              <a:t>Co prodává</a:t>
            </a:r>
          </a:p>
          <a:p>
            <a:pPr eaLnBrk="1" hangingPunct="1"/>
            <a:endParaRPr lang="cs-CZ" dirty="0" smtClean="0"/>
          </a:p>
          <a:p>
            <a:pPr eaLnBrk="1" hangingPunct="1"/>
            <a:r>
              <a:rPr lang="cs-CZ" dirty="0" smtClean="0"/>
              <a:t>Komu </a:t>
            </a:r>
          </a:p>
          <a:p>
            <a:pPr eaLnBrk="1" hangingPunct="1">
              <a:buNone/>
            </a:pPr>
            <a:endParaRPr lang="cs-CZ" dirty="0" smtClean="0"/>
          </a:p>
          <a:p>
            <a:pPr eaLnBrk="1" hangingPunct="1"/>
            <a:r>
              <a:rPr lang="cs-CZ" dirty="0" smtClean="0"/>
              <a:t>Jak</a:t>
            </a:r>
          </a:p>
        </p:txBody>
      </p:sp>
      <p:sp>
        <p:nvSpPr>
          <p:cNvPr id="4" name="Obdélník 3"/>
          <p:cNvSpPr/>
          <p:nvPr/>
        </p:nvSpPr>
        <p:spPr>
          <a:xfrm>
            <a:off x="7524750" y="0"/>
            <a:ext cx="1619250" cy="6858000"/>
          </a:xfrm>
          <a:prstGeom prst="rect">
            <a:avLst/>
          </a:prstGeom>
          <a:solidFill>
            <a:schemeClr val="tx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FFFFFF"/>
              </a:solidFill>
              <a:latin typeface="Arial Black" pitchFamily="-112" charset="0"/>
              <a:ea typeface="ＭＳ Ｐゴシック" pitchFamily="-112" charset="-128"/>
              <a:cs typeface="Arial" charset="0"/>
            </a:endParaRPr>
          </a:p>
        </p:txBody>
      </p:sp>
      <p:sp>
        <p:nvSpPr>
          <p:cNvPr id="5" name="Obdélník 4"/>
          <p:cNvSpPr/>
          <p:nvPr/>
        </p:nvSpPr>
        <p:spPr bwMode="auto">
          <a:xfrm>
            <a:off x="7524750" y="6381750"/>
            <a:ext cx="1619250" cy="47625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a:solidFill>
                  <a:srgbClr val="FFFFFF"/>
                </a:solidFill>
                <a:ea typeface="ＭＳ Ｐゴシック" pitchFamily="-112" charset="-128"/>
                <a:cs typeface="Arial" charset="0"/>
              </a:rPr>
              <a:t>www.futuroom.cz</a:t>
            </a:r>
          </a:p>
        </p:txBody>
      </p:sp>
      <p:pic>
        <p:nvPicPr>
          <p:cNvPr id="6" name="Obrázek 16"/>
          <p:cNvPicPr>
            <a:picLocks noChangeAspect="1" noChangeArrowheads="1"/>
          </p:cNvPicPr>
          <p:nvPr/>
        </p:nvPicPr>
        <p:blipFill>
          <a:blip r:embed="rId2"/>
          <a:srcRect/>
          <a:stretch>
            <a:fillRect/>
          </a:stretch>
        </p:blipFill>
        <p:spPr bwMode="auto">
          <a:xfrm>
            <a:off x="7524750" y="0"/>
            <a:ext cx="161925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l"/>
            <a:r>
              <a:rPr lang="cs-CZ" dirty="0" smtClean="0"/>
              <a:t>3 problémy vydavatelství</a:t>
            </a:r>
            <a:endParaRPr lang="cs-CZ" dirty="0"/>
          </a:p>
        </p:txBody>
      </p:sp>
      <p:sp>
        <p:nvSpPr>
          <p:cNvPr id="3" name="Zástupný symbol pro obsah 2"/>
          <p:cNvSpPr>
            <a:spLocks noGrp="1"/>
          </p:cNvSpPr>
          <p:nvPr>
            <p:ph idx="1"/>
          </p:nvPr>
        </p:nvSpPr>
        <p:spPr/>
        <p:txBody>
          <a:bodyPr/>
          <a:lstStyle/>
          <a:p>
            <a:r>
              <a:rPr lang="cs-CZ" dirty="0" smtClean="0"/>
              <a:t>Business model</a:t>
            </a:r>
          </a:p>
          <a:p>
            <a:r>
              <a:rPr lang="cs-CZ" dirty="0" smtClean="0"/>
              <a:t>Forma</a:t>
            </a:r>
          </a:p>
          <a:p>
            <a:r>
              <a:rPr lang="cs-CZ" dirty="0" smtClean="0"/>
              <a:t>Distribuce</a:t>
            </a:r>
          </a:p>
          <a:p>
            <a:endParaRPr lang="cs-CZ" dirty="0" smtClean="0"/>
          </a:p>
          <a:p>
            <a:endParaRPr lang="cs-CZ" dirty="0"/>
          </a:p>
        </p:txBody>
      </p:sp>
      <p:sp>
        <p:nvSpPr>
          <p:cNvPr id="4" name="Obdélník 3"/>
          <p:cNvSpPr/>
          <p:nvPr/>
        </p:nvSpPr>
        <p:spPr>
          <a:xfrm>
            <a:off x="7524750" y="0"/>
            <a:ext cx="1619250" cy="6858000"/>
          </a:xfrm>
          <a:prstGeom prst="rect">
            <a:avLst/>
          </a:prstGeom>
          <a:solidFill>
            <a:schemeClr val="tx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FFFFFF"/>
              </a:solidFill>
              <a:latin typeface="Arial Black" pitchFamily="-112" charset="0"/>
              <a:ea typeface="ＭＳ Ｐゴシック" pitchFamily="-112" charset="-128"/>
              <a:cs typeface="Arial" charset="0"/>
            </a:endParaRPr>
          </a:p>
        </p:txBody>
      </p:sp>
      <p:sp>
        <p:nvSpPr>
          <p:cNvPr id="5" name="Obdélník 4"/>
          <p:cNvSpPr/>
          <p:nvPr/>
        </p:nvSpPr>
        <p:spPr bwMode="auto">
          <a:xfrm>
            <a:off x="7524750" y="6381750"/>
            <a:ext cx="1619250" cy="47625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a:solidFill>
                  <a:srgbClr val="FFFFFF"/>
                </a:solidFill>
                <a:ea typeface="ＭＳ Ｐゴシック" pitchFamily="-112" charset="-128"/>
                <a:cs typeface="Arial" charset="0"/>
              </a:rPr>
              <a:t>www.futuroom.cz</a:t>
            </a:r>
          </a:p>
        </p:txBody>
      </p:sp>
      <p:pic>
        <p:nvPicPr>
          <p:cNvPr id="6" name="Obrázek 16"/>
          <p:cNvPicPr>
            <a:picLocks noChangeAspect="1" noChangeArrowheads="1"/>
          </p:cNvPicPr>
          <p:nvPr/>
        </p:nvPicPr>
        <p:blipFill>
          <a:blip r:embed="rId2"/>
          <a:srcRect/>
          <a:stretch>
            <a:fillRect/>
          </a:stretch>
        </p:blipFill>
        <p:spPr bwMode="auto">
          <a:xfrm>
            <a:off x="7524750" y="0"/>
            <a:ext cx="1619250" cy="114300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Nadpis 1"/>
          <p:cNvSpPr>
            <a:spLocks noGrp="1"/>
          </p:cNvSpPr>
          <p:nvPr>
            <p:ph type="title"/>
          </p:nvPr>
        </p:nvSpPr>
        <p:spPr/>
        <p:txBody>
          <a:bodyPr/>
          <a:lstStyle/>
          <a:p>
            <a:pPr algn="l" eaLnBrk="1" hangingPunct="1"/>
            <a:r>
              <a:rPr lang="cs-CZ" dirty="0" smtClean="0"/>
              <a:t>Budoucnost médií</a:t>
            </a:r>
          </a:p>
        </p:txBody>
      </p:sp>
      <p:sp>
        <p:nvSpPr>
          <p:cNvPr id="24579" name="Zástupný symbol pro obsah 2"/>
          <p:cNvSpPr>
            <a:spLocks noGrp="1"/>
          </p:cNvSpPr>
          <p:nvPr>
            <p:ph idx="1"/>
          </p:nvPr>
        </p:nvSpPr>
        <p:spPr/>
        <p:txBody>
          <a:bodyPr/>
          <a:lstStyle/>
          <a:p>
            <a:pPr eaLnBrk="1" hangingPunct="1"/>
            <a:endParaRPr lang="cs-CZ" dirty="0" smtClean="0"/>
          </a:p>
          <a:p>
            <a:pPr eaLnBrk="1" hangingPunct="1"/>
            <a:r>
              <a:rPr lang="cs-CZ" dirty="0" smtClean="0"/>
              <a:t>Klíčem k budoucnosti je špičkový,</a:t>
            </a:r>
            <a:br>
              <a:rPr lang="cs-CZ" dirty="0" smtClean="0"/>
            </a:br>
            <a:r>
              <a:rPr lang="cs-CZ" dirty="0" smtClean="0"/>
              <a:t>zacílený obsah (lokální)</a:t>
            </a:r>
          </a:p>
          <a:p>
            <a:pPr eaLnBrk="1" hangingPunct="1"/>
            <a:endParaRPr lang="cs-CZ" dirty="0" smtClean="0"/>
          </a:p>
          <a:p>
            <a:pPr eaLnBrk="1" hangingPunct="1"/>
            <a:r>
              <a:rPr lang="cs-CZ" dirty="0" smtClean="0"/>
              <a:t>Špičkový obsah potřebuje dostatek lidí</a:t>
            </a:r>
          </a:p>
          <a:p>
            <a:pPr eaLnBrk="1" hangingPunct="1"/>
            <a:endParaRPr lang="cs-CZ" dirty="0" smtClean="0"/>
          </a:p>
          <a:p>
            <a:pPr eaLnBrk="1" hangingPunct="1"/>
            <a:r>
              <a:rPr lang="cs-CZ" dirty="0" smtClean="0"/>
              <a:t>Efektivita a správné nastavení redakce </a:t>
            </a:r>
            <a:br>
              <a:rPr lang="cs-CZ" dirty="0" smtClean="0"/>
            </a:br>
            <a:r>
              <a:rPr lang="cs-CZ" dirty="0" smtClean="0"/>
              <a:t>je klíč, který odemyká obsah</a:t>
            </a:r>
          </a:p>
        </p:txBody>
      </p:sp>
      <p:sp>
        <p:nvSpPr>
          <p:cNvPr id="5" name="Obdélník 4"/>
          <p:cNvSpPr/>
          <p:nvPr/>
        </p:nvSpPr>
        <p:spPr bwMode="auto">
          <a:xfrm>
            <a:off x="0" y="6643688"/>
            <a:ext cx="9144000" cy="2143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defRPr/>
            </a:pPr>
            <a:endParaRPr lang="en-US" sz="3200" b="1" dirty="0">
              <a:solidFill>
                <a:srgbClr val="FFFFFF"/>
              </a:solidFill>
              <a:latin typeface="Arial" charset="0"/>
              <a:ea typeface="ＭＳ Ｐゴシック" pitchFamily="84" charset="-128"/>
              <a:cs typeface="Arial" charset="0"/>
            </a:endParaRPr>
          </a:p>
        </p:txBody>
      </p:sp>
      <p:sp>
        <p:nvSpPr>
          <p:cNvPr id="9" name="Obdélník 8"/>
          <p:cNvSpPr/>
          <p:nvPr/>
        </p:nvSpPr>
        <p:spPr>
          <a:xfrm>
            <a:off x="7524750" y="0"/>
            <a:ext cx="1619250" cy="6858000"/>
          </a:xfrm>
          <a:prstGeom prst="rect">
            <a:avLst/>
          </a:prstGeom>
          <a:solidFill>
            <a:schemeClr val="tx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FFFFFF"/>
              </a:solidFill>
              <a:latin typeface="Arial Black" pitchFamily="-112" charset="0"/>
              <a:ea typeface="ＭＳ Ｐゴシック" pitchFamily="-112" charset="-128"/>
              <a:cs typeface="Arial" charset="0"/>
            </a:endParaRPr>
          </a:p>
        </p:txBody>
      </p:sp>
      <p:sp>
        <p:nvSpPr>
          <p:cNvPr id="10" name="Obdélník 9"/>
          <p:cNvSpPr/>
          <p:nvPr/>
        </p:nvSpPr>
        <p:spPr bwMode="auto">
          <a:xfrm>
            <a:off x="7524750" y="6381750"/>
            <a:ext cx="1619250" cy="47625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a:solidFill>
                  <a:srgbClr val="FFFFFF"/>
                </a:solidFill>
                <a:ea typeface="ＭＳ Ｐゴシック" pitchFamily="-112" charset="-128"/>
                <a:cs typeface="Arial" charset="0"/>
              </a:rPr>
              <a:t>www.futuroom.cz</a:t>
            </a:r>
          </a:p>
        </p:txBody>
      </p:sp>
      <p:pic>
        <p:nvPicPr>
          <p:cNvPr id="11" name="Obrázek 16"/>
          <p:cNvPicPr>
            <a:picLocks noChangeAspect="1" noChangeArrowheads="1"/>
          </p:cNvPicPr>
          <p:nvPr/>
        </p:nvPicPr>
        <p:blipFill>
          <a:blip r:embed="rId2"/>
          <a:srcRect/>
          <a:stretch>
            <a:fillRect/>
          </a:stretch>
        </p:blipFill>
        <p:spPr bwMode="auto">
          <a:xfrm>
            <a:off x="7524750" y="0"/>
            <a:ext cx="161925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Nadpis 1"/>
          <p:cNvSpPr>
            <a:spLocks noGrp="1"/>
          </p:cNvSpPr>
          <p:nvPr>
            <p:ph type="title"/>
          </p:nvPr>
        </p:nvSpPr>
        <p:spPr/>
        <p:txBody>
          <a:bodyPr/>
          <a:lstStyle/>
          <a:p>
            <a:pPr algn="l" eaLnBrk="1" hangingPunct="1"/>
            <a:r>
              <a:rPr lang="cs-CZ" dirty="0" smtClean="0"/>
              <a:t>Šance českých vydavatelů</a:t>
            </a:r>
          </a:p>
        </p:txBody>
      </p:sp>
      <p:sp>
        <p:nvSpPr>
          <p:cNvPr id="23555" name="Zástupný symbol pro obsah 2"/>
          <p:cNvSpPr>
            <a:spLocks noGrp="1"/>
          </p:cNvSpPr>
          <p:nvPr>
            <p:ph idx="1"/>
          </p:nvPr>
        </p:nvSpPr>
        <p:spPr>
          <a:xfrm>
            <a:off x="285750" y="1785938"/>
            <a:ext cx="8401050" cy="4000500"/>
          </a:xfrm>
        </p:spPr>
        <p:txBody>
          <a:bodyPr/>
          <a:lstStyle/>
          <a:p>
            <a:pPr eaLnBrk="1" hangingPunct="1"/>
            <a:r>
              <a:rPr lang="cs-CZ" sz="2800" dirty="0" smtClean="0"/>
              <a:t>Česká tisková média v relativně dobré kondici</a:t>
            </a:r>
          </a:p>
          <a:p>
            <a:pPr eaLnBrk="1" hangingPunct="1">
              <a:buFont typeface="Arial" charset="0"/>
              <a:buNone/>
            </a:pPr>
            <a:endParaRPr lang="cs-CZ" sz="2800" dirty="0" smtClean="0"/>
          </a:p>
          <a:p>
            <a:pPr eaLnBrk="1" hangingPunct="1"/>
            <a:r>
              <a:rPr lang="cs-CZ" sz="2800" dirty="0" smtClean="0"/>
              <a:t>Dobré při správném cílení a opatřeních</a:t>
            </a:r>
          </a:p>
          <a:p>
            <a:pPr eaLnBrk="1" hangingPunct="1">
              <a:buFont typeface="Arial" charset="0"/>
              <a:buNone/>
            </a:pPr>
            <a:endParaRPr lang="cs-CZ" sz="2800" dirty="0" smtClean="0"/>
          </a:p>
          <a:p>
            <a:pPr eaLnBrk="1" hangingPunct="1"/>
            <a:r>
              <a:rPr lang="cs-CZ" sz="2800" dirty="0" smtClean="0"/>
              <a:t>TV (digitální kanály)</a:t>
            </a:r>
          </a:p>
          <a:p>
            <a:pPr eaLnBrk="1" hangingPunct="1">
              <a:buFont typeface="Arial" charset="0"/>
              <a:buNone/>
            </a:pPr>
            <a:endParaRPr lang="cs-CZ" sz="2800" dirty="0" smtClean="0"/>
          </a:p>
          <a:p>
            <a:pPr eaLnBrk="1" hangingPunct="1"/>
            <a:r>
              <a:rPr lang="cs-CZ" sz="2800" dirty="0" smtClean="0"/>
              <a:t>Web </a:t>
            </a:r>
          </a:p>
          <a:p>
            <a:pPr eaLnBrk="1" hangingPunct="1">
              <a:buFont typeface="Arial" charset="0"/>
              <a:buNone/>
            </a:pPr>
            <a:endParaRPr lang="cs-CZ" sz="2800" dirty="0" smtClean="0"/>
          </a:p>
          <a:p>
            <a:pPr eaLnBrk="1" hangingPunct="1"/>
            <a:r>
              <a:rPr lang="cs-CZ" sz="2800" dirty="0" smtClean="0"/>
              <a:t>Největší nebezpečí: „spirála (ne)kvality“</a:t>
            </a:r>
          </a:p>
          <a:p>
            <a:pPr eaLnBrk="1" hangingPunct="1"/>
            <a:endParaRPr lang="cs-CZ" sz="2800" dirty="0" smtClean="0"/>
          </a:p>
        </p:txBody>
      </p:sp>
      <p:sp>
        <p:nvSpPr>
          <p:cNvPr id="5" name="Obdélník 4"/>
          <p:cNvSpPr/>
          <p:nvPr/>
        </p:nvSpPr>
        <p:spPr bwMode="auto">
          <a:xfrm>
            <a:off x="0" y="6643688"/>
            <a:ext cx="9144000" cy="2143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defRPr/>
            </a:pPr>
            <a:endParaRPr lang="en-US" sz="3200" b="1" dirty="0">
              <a:solidFill>
                <a:srgbClr val="FFFFFF"/>
              </a:solidFill>
              <a:latin typeface="Arial" charset="0"/>
              <a:ea typeface="ＭＳ Ｐゴシック" pitchFamily="84" charset="-128"/>
              <a:cs typeface="Arial" charset="0"/>
            </a:endParaRPr>
          </a:p>
        </p:txBody>
      </p:sp>
      <p:sp>
        <p:nvSpPr>
          <p:cNvPr id="9" name="Obdélník 8"/>
          <p:cNvSpPr/>
          <p:nvPr/>
        </p:nvSpPr>
        <p:spPr>
          <a:xfrm>
            <a:off x="7524750" y="0"/>
            <a:ext cx="1619250" cy="6858000"/>
          </a:xfrm>
          <a:prstGeom prst="rect">
            <a:avLst/>
          </a:prstGeom>
          <a:solidFill>
            <a:schemeClr val="tx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FFFFFF"/>
              </a:solidFill>
              <a:latin typeface="Arial Black" pitchFamily="-112" charset="0"/>
              <a:ea typeface="ＭＳ Ｐゴシック" pitchFamily="-112" charset="-128"/>
              <a:cs typeface="Arial" charset="0"/>
            </a:endParaRPr>
          </a:p>
        </p:txBody>
      </p:sp>
      <p:sp>
        <p:nvSpPr>
          <p:cNvPr id="10" name="Obdélník 9"/>
          <p:cNvSpPr/>
          <p:nvPr/>
        </p:nvSpPr>
        <p:spPr bwMode="auto">
          <a:xfrm>
            <a:off x="7524750" y="6381750"/>
            <a:ext cx="1619250" cy="47625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a:solidFill>
                  <a:srgbClr val="FFFFFF"/>
                </a:solidFill>
                <a:ea typeface="ＭＳ Ｐゴシック" pitchFamily="-112" charset="-128"/>
                <a:cs typeface="Arial" charset="0"/>
              </a:rPr>
              <a:t>www.futuroom.cz</a:t>
            </a:r>
          </a:p>
        </p:txBody>
      </p:sp>
      <p:pic>
        <p:nvPicPr>
          <p:cNvPr id="11" name="Obrázek 16"/>
          <p:cNvPicPr>
            <a:picLocks noChangeAspect="1" noChangeArrowheads="1"/>
          </p:cNvPicPr>
          <p:nvPr/>
        </p:nvPicPr>
        <p:blipFill>
          <a:blip r:embed="rId2"/>
          <a:srcRect/>
          <a:stretch>
            <a:fillRect/>
          </a:stretch>
        </p:blipFill>
        <p:spPr bwMode="auto">
          <a:xfrm>
            <a:off x="7524750" y="0"/>
            <a:ext cx="161925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The Newspaper Industry Today-13.jpg"/>
          <p:cNvPicPr>
            <a:picLocks noChangeAspect="1"/>
          </p:cNvPicPr>
          <p:nvPr/>
        </p:nvPicPr>
        <p:blipFill>
          <a:blip r:embed="rId3" cstate="print"/>
          <a:srcRect t="2667"/>
          <a:stretch>
            <a:fillRect/>
          </a:stretch>
        </p:blipFill>
        <p:spPr bwMode="auto">
          <a:xfrm>
            <a:off x="381000" y="1142984"/>
            <a:ext cx="6994380" cy="5105416"/>
          </a:xfrm>
          <a:prstGeom prst="rect">
            <a:avLst/>
          </a:prstGeom>
          <a:noFill/>
          <a:ln w="9525">
            <a:noFill/>
            <a:miter lim="800000"/>
            <a:headEnd/>
            <a:tailEnd/>
          </a:ln>
        </p:spPr>
      </p:pic>
      <p:sp>
        <p:nvSpPr>
          <p:cNvPr id="3" name="Obdélník 2"/>
          <p:cNvSpPr/>
          <p:nvPr/>
        </p:nvSpPr>
        <p:spPr>
          <a:xfrm>
            <a:off x="7524750" y="0"/>
            <a:ext cx="1619250" cy="6858000"/>
          </a:xfrm>
          <a:prstGeom prst="rect">
            <a:avLst/>
          </a:prstGeom>
          <a:solidFill>
            <a:schemeClr val="tx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FFFFFF"/>
              </a:solidFill>
              <a:latin typeface="Arial Black" pitchFamily="-112" charset="0"/>
              <a:ea typeface="ＭＳ Ｐゴシック" pitchFamily="-112" charset="-128"/>
              <a:cs typeface="Arial" charset="0"/>
            </a:endParaRPr>
          </a:p>
        </p:txBody>
      </p:sp>
      <p:sp>
        <p:nvSpPr>
          <p:cNvPr id="4" name="Obdélník 3"/>
          <p:cNvSpPr/>
          <p:nvPr/>
        </p:nvSpPr>
        <p:spPr bwMode="auto">
          <a:xfrm>
            <a:off x="7524750" y="6381750"/>
            <a:ext cx="1619250" cy="47625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a:solidFill>
                  <a:srgbClr val="FFFFFF"/>
                </a:solidFill>
                <a:ea typeface="ＭＳ Ｐゴシック" pitchFamily="-112" charset="-128"/>
                <a:cs typeface="Arial" charset="0"/>
              </a:rPr>
              <a:t>www.futuroom.cz</a:t>
            </a:r>
          </a:p>
        </p:txBody>
      </p:sp>
      <p:pic>
        <p:nvPicPr>
          <p:cNvPr id="5" name="Obrázek 16"/>
          <p:cNvPicPr>
            <a:picLocks noChangeAspect="1" noChangeArrowheads="1"/>
          </p:cNvPicPr>
          <p:nvPr/>
        </p:nvPicPr>
        <p:blipFill>
          <a:blip r:embed="rId4"/>
          <a:srcRect/>
          <a:stretch>
            <a:fillRect/>
          </a:stretch>
        </p:blipFill>
        <p:spPr bwMode="auto">
          <a:xfrm>
            <a:off x="7524750" y="0"/>
            <a:ext cx="161925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algn="l" eaLnBrk="1" hangingPunct="1"/>
            <a:r>
              <a:rPr lang="cs-CZ" dirty="0" smtClean="0"/>
              <a:t>Co je zboží?</a:t>
            </a:r>
            <a:endParaRPr lang="de-DE" dirty="0" smtClean="0"/>
          </a:p>
        </p:txBody>
      </p:sp>
      <p:sp>
        <p:nvSpPr>
          <p:cNvPr id="35843" name="Rectangle 3"/>
          <p:cNvSpPr>
            <a:spLocks noGrp="1" noChangeArrowheads="1"/>
          </p:cNvSpPr>
          <p:nvPr>
            <p:ph type="body" idx="1"/>
          </p:nvPr>
        </p:nvSpPr>
        <p:spPr/>
        <p:txBody>
          <a:bodyPr/>
          <a:lstStyle/>
          <a:p>
            <a:pPr eaLnBrk="1" hangingPunct="1"/>
            <a:endParaRPr lang="cs-CZ" dirty="0" smtClean="0"/>
          </a:p>
        </p:txBody>
      </p:sp>
      <p:pic>
        <p:nvPicPr>
          <p:cNvPr id="17" name="Picture 8" descr="T24_EE_AX_EXTRAS_20091029"/>
          <p:cNvPicPr>
            <a:picLocks noChangeAspect="1" noChangeArrowheads="1"/>
          </p:cNvPicPr>
          <p:nvPr/>
        </p:nvPicPr>
        <p:blipFill>
          <a:blip r:embed="rId3"/>
          <a:srcRect/>
          <a:stretch>
            <a:fillRect/>
          </a:stretch>
        </p:blipFill>
        <p:spPr bwMode="auto">
          <a:xfrm>
            <a:off x="3320243" y="3296362"/>
            <a:ext cx="1544803" cy="1796338"/>
          </a:xfrm>
          <a:prstGeom prst="rect">
            <a:avLst/>
          </a:prstGeom>
          <a:noFill/>
          <a:effectLst>
            <a:outerShdw blurRad="63500" dist="107763" dir="2700000" algn="ctr" rotWithShape="0">
              <a:srgbClr val="000000">
                <a:alpha val="50000"/>
              </a:srgbClr>
            </a:outerShdw>
          </a:effectLst>
        </p:spPr>
      </p:pic>
      <p:pic>
        <p:nvPicPr>
          <p:cNvPr id="18" name="Picture 9" descr="T16_EE_AX_EXTRAS_20091029"/>
          <p:cNvPicPr>
            <a:picLocks noChangeAspect="1" noChangeArrowheads="1"/>
          </p:cNvPicPr>
          <p:nvPr/>
        </p:nvPicPr>
        <p:blipFill>
          <a:blip r:embed="rId4"/>
          <a:srcRect/>
          <a:stretch>
            <a:fillRect/>
          </a:stretch>
        </p:blipFill>
        <p:spPr bwMode="auto">
          <a:xfrm>
            <a:off x="2543156" y="3062044"/>
            <a:ext cx="1544803" cy="1842611"/>
          </a:xfrm>
          <a:prstGeom prst="rect">
            <a:avLst/>
          </a:prstGeom>
          <a:noFill/>
          <a:effectLst>
            <a:outerShdw blurRad="63500" dist="107763" dir="2700000" algn="ctr" rotWithShape="0">
              <a:srgbClr val="000000">
                <a:alpha val="50000"/>
              </a:srgbClr>
            </a:outerShdw>
          </a:effectLst>
        </p:spPr>
      </p:pic>
      <p:pic>
        <p:nvPicPr>
          <p:cNvPr id="26" name="Picture 3"/>
          <p:cNvPicPr>
            <a:picLocks noChangeAspect="1" noChangeArrowheads="1"/>
          </p:cNvPicPr>
          <p:nvPr/>
        </p:nvPicPr>
        <p:blipFill>
          <a:blip r:embed="rId5"/>
          <a:srcRect/>
          <a:stretch>
            <a:fillRect/>
          </a:stretch>
        </p:blipFill>
        <p:spPr bwMode="auto">
          <a:xfrm rot="20684031">
            <a:off x="423272" y="1683145"/>
            <a:ext cx="2959093" cy="3611660"/>
          </a:xfrm>
          <a:prstGeom prst="rect">
            <a:avLst/>
          </a:prstGeom>
          <a:noFill/>
          <a:ln w="9525">
            <a:noFill/>
            <a:miter lim="800000"/>
            <a:headEnd/>
            <a:tailEnd/>
          </a:ln>
          <a:effectLst>
            <a:outerShdw dist="76201" dir="2700000" sx="100999" sy="100999" algn="ctr" rotWithShape="0">
              <a:srgbClr val="808080">
                <a:alpha val="50000"/>
              </a:srgbClr>
            </a:outerShdw>
          </a:effectLst>
        </p:spPr>
      </p:pic>
      <p:graphicFrame>
        <p:nvGraphicFramePr>
          <p:cNvPr id="1027" name="Object 5"/>
          <p:cNvGraphicFramePr>
            <a:graphicFrameLocks noChangeAspect="1"/>
          </p:cNvGraphicFramePr>
          <p:nvPr/>
        </p:nvGraphicFramePr>
        <p:xfrm>
          <a:off x="2143108" y="1428736"/>
          <a:ext cx="2803525" cy="4214813"/>
        </p:xfrm>
        <a:graphic>
          <a:graphicData uri="http://schemas.openxmlformats.org/presentationml/2006/ole">
            <p:oleObj spid="_x0000_s40962" name="Image" r:id="rId6" imgW="6400813" imgH="9619507" progId="">
              <p:embed/>
            </p:oleObj>
          </a:graphicData>
        </a:graphic>
      </p:graphicFrame>
      <p:grpSp>
        <p:nvGrpSpPr>
          <p:cNvPr id="2" name="Group 8"/>
          <p:cNvGrpSpPr>
            <a:grpSpLocks/>
          </p:cNvGrpSpPr>
          <p:nvPr/>
        </p:nvGrpSpPr>
        <p:grpSpPr bwMode="auto">
          <a:xfrm rot="20987462">
            <a:off x="3297367" y="3128960"/>
            <a:ext cx="2079816" cy="3060351"/>
            <a:chOff x="192" y="0"/>
            <a:chExt cx="2298" cy="3792"/>
          </a:xfrm>
        </p:grpSpPr>
        <p:pic>
          <p:nvPicPr>
            <p:cNvPr id="34" name="Picture 7"/>
            <p:cNvPicPr>
              <a:picLocks noChangeAspect="1" noChangeArrowheads="1"/>
            </p:cNvPicPr>
            <p:nvPr/>
          </p:nvPicPr>
          <p:blipFill>
            <a:blip r:embed="rId7"/>
            <a:srcRect/>
            <a:stretch>
              <a:fillRect/>
            </a:stretch>
          </p:blipFill>
          <p:spPr bwMode="auto">
            <a:xfrm>
              <a:off x="192" y="0"/>
              <a:ext cx="2298" cy="3792"/>
            </a:xfrm>
            <a:prstGeom prst="rect">
              <a:avLst/>
            </a:prstGeom>
            <a:noFill/>
            <a:ln w="9525">
              <a:noFill/>
              <a:miter lim="800000"/>
              <a:headEnd/>
              <a:tailEnd/>
            </a:ln>
          </p:spPr>
        </p:pic>
        <p:pic>
          <p:nvPicPr>
            <p:cNvPr id="35" name="Picture 6"/>
            <p:cNvPicPr>
              <a:picLocks noChangeAspect="1" noChangeArrowheads="1"/>
            </p:cNvPicPr>
            <p:nvPr/>
          </p:nvPicPr>
          <p:blipFill>
            <a:blip r:embed="rId8"/>
            <a:srcRect/>
            <a:stretch>
              <a:fillRect/>
            </a:stretch>
          </p:blipFill>
          <p:spPr bwMode="auto">
            <a:xfrm>
              <a:off x="576" y="816"/>
              <a:ext cx="1536" cy="2304"/>
            </a:xfrm>
            <a:prstGeom prst="rect">
              <a:avLst/>
            </a:prstGeom>
            <a:noFill/>
            <a:ln w="9525">
              <a:noFill/>
              <a:miter lim="800000"/>
              <a:headEnd/>
              <a:tailEnd/>
            </a:ln>
          </p:spPr>
        </p:pic>
      </p:grpSp>
      <p:pic>
        <p:nvPicPr>
          <p:cNvPr id="36" name="Picture 4"/>
          <p:cNvPicPr>
            <a:picLocks noChangeAspect="1" noChangeArrowheads="1"/>
          </p:cNvPicPr>
          <p:nvPr/>
        </p:nvPicPr>
        <p:blipFill>
          <a:blip r:embed="rId9"/>
          <a:srcRect/>
          <a:stretch>
            <a:fillRect/>
          </a:stretch>
        </p:blipFill>
        <p:spPr bwMode="auto">
          <a:xfrm>
            <a:off x="4827937" y="3264210"/>
            <a:ext cx="1725418" cy="2663026"/>
          </a:xfrm>
          <a:prstGeom prst="rect">
            <a:avLst/>
          </a:prstGeom>
          <a:noFill/>
          <a:ln w="9525">
            <a:noFill/>
            <a:miter lim="800000"/>
            <a:headEnd/>
            <a:tailEnd/>
          </a:ln>
          <a:effectLst>
            <a:outerShdw dist="38100" dir="2700000" sx="102000" sy="102000" algn="tl" rotWithShape="0">
              <a:srgbClr val="808080">
                <a:alpha val="42999"/>
              </a:srgbClr>
            </a:outerShdw>
          </a:effectLst>
        </p:spPr>
      </p:pic>
      <p:sp>
        <p:nvSpPr>
          <p:cNvPr id="13" name="Obdélník 12"/>
          <p:cNvSpPr/>
          <p:nvPr/>
        </p:nvSpPr>
        <p:spPr>
          <a:xfrm>
            <a:off x="7524750" y="0"/>
            <a:ext cx="1619250" cy="6858000"/>
          </a:xfrm>
          <a:prstGeom prst="rect">
            <a:avLst/>
          </a:prstGeom>
          <a:solidFill>
            <a:schemeClr val="tx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FFFFFF"/>
              </a:solidFill>
              <a:latin typeface="Arial Black" pitchFamily="-112" charset="0"/>
              <a:ea typeface="ＭＳ Ｐゴシック" pitchFamily="-112" charset="-128"/>
              <a:cs typeface="Arial" charset="0"/>
            </a:endParaRPr>
          </a:p>
        </p:txBody>
      </p:sp>
      <p:sp>
        <p:nvSpPr>
          <p:cNvPr id="14" name="Obdélník 13"/>
          <p:cNvSpPr/>
          <p:nvPr/>
        </p:nvSpPr>
        <p:spPr bwMode="auto">
          <a:xfrm>
            <a:off x="7524750" y="6381750"/>
            <a:ext cx="1619250" cy="47625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a:solidFill>
                  <a:srgbClr val="FFFFFF"/>
                </a:solidFill>
                <a:ea typeface="ＭＳ Ｐゴシック" pitchFamily="-112" charset="-128"/>
                <a:cs typeface="Arial" charset="0"/>
              </a:rPr>
              <a:t>www.futuroom.cz</a:t>
            </a:r>
          </a:p>
        </p:txBody>
      </p:sp>
      <p:pic>
        <p:nvPicPr>
          <p:cNvPr id="15" name="Obrázek 16"/>
          <p:cNvPicPr>
            <a:picLocks noChangeAspect="1" noChangeArrowheads="1"/>
          </p:cNvPicPr>
          <p:nvPr/>
        </p:nvPicPr>
        <p:blipFill>
          <a:blip r:embed="rId10"/>
          <a:srcRect/>
          <a:stretch>
            <a:fillRect/>
          </a:stretch>
        </p:blipFill>
        <p:spPr bwMode="auto">
          <a:xfrm>
            <a:off x="7524750" y="0"/>
            <a:ext cx="1619250" cy="1143000"/>
          </a:xfrm>
          <a:prstGeom prst="rect">
            <a:avLst/>
          </a:prstGeom>
          <a:noFill/>
          <a:ln w="9525">
            <a:noFill/>
            <a:miter lim="800000"/>
            <a:headEnd/>
            <a:tailEnd/>
          </a:ln>
        </p:spPr>
      </p:pic>
      <p:pic>
        <p:nvPicPr>
          <p:cNvPr id="16" name="Picture 6" descr="Picture 21.png"/>
          <p:cNvPicPr>
            <a:picLocks noChangeAspect="1"/>
          </p:cNvPicPr>
          <p:nvPr/>
        </p:nvPicPr>
        <p:blipFill>
          <a:blip r:embed="rId11"/>
          <a:srcRect/>
          <a:stretch>
            <a:fillRect/>
          </a:stretch>
        </p:blipFill>
        <p:spPr bwMode="auto">
          <a:xfrm>
            <a:off x="5286380" y="1357298"/>
            <a:ext cx="4244657" cy="52315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Nadpis 1"/>
          <p:cNvSpPr>
            <a:spLocks noGrp="1"/>
          </p:cNvSpPr>
          <p:nvPr>
            <p:ph type="title"/>
          </p:nvPr>
        </p:nvSpPr>
        <p:spPr/>
        <p:txBody>
          <a:bodyPr/>
          <a:lstStyle/>
          <a:p>
            <a:pPr algn="l" eaLnBrk="1" hangingPunct="1"/>
            <a:r>
              <a:rPr lang="cs-CZ" dirty="0" smtClean="0"/>
              <a:t>Česká média a krize</a:t>
            </a:r>
          </a:p>
        </p:txBody>
      </p:sp>
      <p:sp>
        <p:nvSpPr>
          <p:cNvPr id="3" name="Zástupný symbol pro obsah 2"/>
          <p:cNvSpPr>
            <a:spLocks noGrp="1"/>
          </p:cNvSpPr>
          <p:nvPr>
            <p:ph idx="1"/>
          </p:nvPr>
        </p:nvSpPr>
        <p:spPr>
          <a:xfrm>
            <a:off x="285720" y="1600200"/>
            <a:ext cx="8229600" cy="4525963"/>
          </a:xfrm>
        </p:spPr>
        <p:txBody>
          <a:bodyPr rtlCol="0">
            <a:normAutofit lnSpcReduction="10000"/>
          </a:bodyPr>
          <a:lstStyle/>
          <a:p>
            <a:pPr eaLnBrk="1" fontAlgn="auto" hangingPunct="1">
              <a:spcAft>
                <a:spcPts val="0"/>
              </a:spcAft>
              <a:buFont typeface="Arial" pitchFamily="34" charset="0"/>
              <a:buChar char="•"/>
              <a:defRPr/>
            </a:pPr>
            <a:r>
              <a:rPr lang="cs-CZ" b="1" dirty="0" smtClean="0"/>
              <a:t>Nevěříme: </a:t>
            </a:r>
            <a:r>
              <a:rPr lang="cs-CZ" dirty="0" smtClean="0"/>
              <a:t>lokální specifika, diametrálně rozdílné trhy</a:t>
            </a:r>
          </a:p>
          <a:p>
            <a:pPr eaLnBrk="1" fontAlgn="auto" hangingPunct="1">
              <a:spcAft>
                <a:spcPts val="0"/>
              </a:spcAft>
              <a:buFont typeface="Arial" pitchFamily="34" charset="0"/>
              <a:buNone/>
              <a:defRPr/>
            </a:pPr>
            <a:endParaRPr lang="cs-CZ" dirty="0" smtClean="0"/>
          </a:p>
          <a:p>
            <a:pPr eaLnBrk="1" fontAlgn="auto" hangingPunct="1">
              <a:spcAft>
                <a:spcPts val="0"/>
              </a:spcAft>
              <a:buFont typeface="Arial" pitchFamily="34" charset="0"/>
              <a:buChar char="•"/>
              <a:defRPr/>
            </a:pPr>
            <a:r>
              <a:rPr lang="cs-CZ" b="1" dirty="0" smtClean="0"/>
              <a:t>Věříme: </a:t>
            </a:r>
            <a:r>
              <a:rPr lang="cs-CZ" dirty="0" smtClean="0"/>
              <a:t>co funguje v USA funguje </a:t>
            </a:r>
            <a:br>
              <a:rPr lang="cs-CZ" dirty="0" smtClean="0"/>
            </a:br>
            <a:r>
              <a:rPr lang="cs-CZ" dirty="0" smtClean="0"/>
              <a:t>v </a:t>
            </a:r>
            <a:r>
              <a:rPr lang="cs-CZ" dirty="0" err="1" smtClean="0"/>
              <a:t>Evropě</a:t>
            </a:r>
            <a:r>
              <a:rPr lang="cs-CZ" dirty="0" smtClean="0"/>
              <a:t>/ČR a naopak</a:t>
            </a:r>
          </a:p>
          <a:p>
            <a:pPr eaLnBrk="1" fontAlgn="auto" hangingPunct="1">
              <a:spcAft>
                <a:spcPts val="0"/>
              </a:spcAft>
              <a:buFont typeface="Arial" pitchFamily="34" charset="0"/>
              <a:buChar char="•"/>
              <a:defRPr/>
            </a:pPr>
            <a:endParaRPr lang="cs-CZ" dirty="0" smtClean="0"/>
          </a:p>
          <a:p>
            <a:pPr eaLnBrk="1" fontAlgn="auto" hangingPunct="1">
              <a:spcAft>
                <a:spcPts val="0"/>
              </a:spcAft>
              <a:buFont typeface="Arial" pitchFamily="34" charset="0"/>
              <a:buChar char="•"/>
              <a:defRPr/>
            </a:pPr>
            <a:r>
              <a:rPr lang="cs-CZ" dirty="0" smtClean="0"/>
              <a:t>Krize přichází z USA, nejhorší stav. </a:t>
            </a:r>
            <a:br>
              <a:rPr lang="cs-CZ" dirty="0" smtClean="0"/>
            </a:br>
            <a:r>
              <a:rPr lang="cs-CZ" dirty="0" smtClean="0"/>
              <a:t>Pohled na USA pomůže pochopit možné scénáře vývoje v ČR</a:t>
            </a:r>
          </a:p>
        </p:txBody>
      </p:sp>
      <p:sp>
        <p:nvSpPr>
          <p:cNvPr id="11" name="Obdélník 10"/>
          <p:cNvSpPr/>
          <p:nvPr/>
        </p:nvSpPr>
        <p:spPr bwMode="auto">
          <a:xfrm>
            <a:off x="0" y="6643688"/>
            <a:ext cx="9144000" cy="2143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defRPr/>
            </a:pPr>
            <a:endParaRPr lang="en-US" sz="3200" b="1" dirty="0">
              <a:solidFill>
                <a:srgbClr val="FFFFFF"/>
              </a:solidFill>
              <a:latin typeface="Arial" charset="0"/>
              <a:ea typeface="ＭＳ Ｐゴシック" pitchFamily="84" charset="-128"/>
              <a:cs typeface="Arial" charset="0"/>
            </a:endParaRPr>
          </a:p>
        </p:txBody>
      </p:sp>
      <p:sp>
        <p:nvSpPr>
          <p:cNvPr id="13" name="Obdélník 12"/>
          <p:cNvSpPr/>
          <p:nvPr/>
        </p:nvSpPr>
        <p:spPr>
          <a:xfrm>
            <a:off x="7524750" y="0"/>
            <a:ext cx="1619250" cy="6858000"/>
          </a:xfrm>
          <a:prstGeom prst="rect">
            <a:avLst/>
          </a:prstGeom>
          <a:solidFill>
            <a:schemeClr val="tx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FFFFFF"/>
              </a:solidFill>
              <a:latin typeface="Arial Black" pitchFamily="-112" charset="0"/>
              <a:ea typeface="ＭＳ Ｐゴシック" pitchFamily="-112" charset="-128"/>
              <a:cs typeface="Arial" charset="0"/>
            </a:endParaRPr>
          </a:p>
        </p:txBody>
      </p:sp>
      <p:sp>
        <p:nvSpPr>
          <p:cNvPr id="14" name="Obdélník 13"/>
          <p:cNvSpPr/>
          <p:nvPr/>
        </p:nvSpPr>
        <p:spPr bwMode="auto">
          <a:xfrm>
            <a:off x="7524750" y="6381750"/>
            <a:ext cx="1619250" cy="47625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a:solidFill>
                  <a:srgbClr val="FFFFFF"/>
                </a:solidFill>
                <a:ea typeface="ＭＳ Ｐゴシック" pitchFamily="-112" charset="-128"/>
                <a:cs typeface="Arial" charset="0"/>
              </a:rPr>
              <a:t>www.futuroom.cz</a:t>
            </a:r>
          </a:p>
        </p:txBody>
      </p:sp>
      <p:pic>
        <p:nvPicPr>
          <p:cNvPr id="15" name="Obrázek 16"/>
          <p:cNvPicPr>
            <a:picLocks noChangeAspect="1" noChangeArrowheads="1"/>
          </p:cNvPicPr>
          <p:nvPr/>
        </p:nvPicPr>
        <p:blipFill>
          <a:blip r:embed="rId2"/>
          <a:srcRect/>
          <a:stretch>
            <a:fillRect/>
          </a:stretch>
        </p:blipFill>
        <p:spPr bwMode="auto">
          <a:xfrm>
            <a:off x="7524750" y="0"/>
            <a:ext cx="161925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Nadpis 1"/>
          <p:cNvSpPr>
            <a:spLocks noGrp="1"/>
          </p:cNvSpPr>
          <p:nvPr>
            <p:ph type="title"/>
          </p:nvPr>
        </p:nvSpPr>
        <p:spPr/>
        <p:txBody>
          <a:bodyPr/>
          <a:lstStyle/>
          <a:p>
            <a:pPr algn="l" eaLnBrk="1" hangingPunct="1"/>
            <a:r>
              <a:rPr lang="cs-CZ" dirty="0" smtClean="0"/>
              <a:t>Média v krizi</a:t>
            </a:r>
          </a:p>
        </p:txBody>
      </p:sp>
      <p:sp>
        <p:nvSpPr>
          <p:cNvPr id="3" name="Zástupný symbol pro obsah 2"/>
          <p:cNvSpPr>
            <a:spLocks noGrp="1"/>
          </p:cNvSpPr>
          <p:nvPr>
            <p:ph idx="1"/>
          </p:nvPr>
        </p:nvSpPr>
        <p:spPr>
          <a:xfrm>
            <a:off x="285720" y="1571612"/>
            <a:ext cx="8229600" cy="4525963"/>
          </a:xfrm>
        </p:spPr>
        <p:txBody>
          <a:bodyPr rtlCol="0">
            <a:normAutofit fontScale="92500" lnSpcReduction="10000"/>
          </a:bodyPr>
          <a:lstStyle/>
          <a:p>
            <a:pPr eaLnBrk="1" fontAlgn="auto" hangingPunct="1">
              <a:spcAft>
                <a:spcPts val="0"/>
              </a:spcAft>
              <a:buFont typeface="Arial" pitchFamily="34" charset="0"/>
              <a:buChar char="•"/>
              <a:defRPr/>
            </a:pPr>
            <a:r>
              <a:rPr lang="cs-CZ" dirty="0" smtClean="0"/>
              <a:t>Krize a média</a:t>
            </a:r>
          </a:p>
          <a:p>
            <a:pPr lvl="1" eaLnBrk="1" fontAlgn="auto" hangingPunct="1">
              <a:spcAft>
                <a:spcPts val="0"/>
              </a:spcAft>
              <a:buFont typeface="Arial" pitchFamily="34" charset="0"/>
              <a:buNone/>
              <a:defRPr/>
            </a:pPr>
            <a:r>
              <a:rPr lang="cs-CZ" dirty="0" smtClean="0"/>
              <a:t>	- Ekonomická krize urychlila problémy, </a:t>
            </a:r>
          </a:p>
          <a:p>
            <a:pPr lvl="1" eaLnBrk="1" fontAlgn="auto" hangingPunct="1">
              <a:spcAft>
                <a:spcPts val="0"/>
              </a:spcAft>
              <a:buFont typeface="Arial" pitchFamily="34" charset="0"/>
              <a:buNone/>
              <a:defRPr/>
            </a:pPr>
            <a:r>
              <a:rPr lang="cs-CZ" dirty="0" smtClean="0"/>
              <a:t>		se kterými se média, především tisk, potýkají.</a:t>
            </a:r>
          </a:p>
          <a:p>
            <a:pPr lvl="1" eaLnBrk="1" fontAlgn="auto" hangingPunct="1">
              <a:spcAft>
                <a:spcPts val="0"/>
              </a:spcAft>
              <a:buFont typeface="Arial" pitchFamily="34" charset="0"/>
              <a:buNone/>
              <a:defRPr/>
            </a:pPr>
            <a:r>
              <a:rPr lang="cs-CZ" dirty="0" smtClean="0"/>
              <a:t>	- Krachy – důsledky nedostatečné adaptace 	vydavatelství na proměnu mediální krajiny</a:t>
            </a:r>
          </a:p>
          <a:p>
            <a:pPr lvl="1" eaLnBrk="1" fontAlgn="auto" hangingPunct="1">
              <a:spcAft>
                <a:spcPts val="0"/>
              </a:spcAft>
              <a:buFont typeface="Arial" pitchFamily="34" charset="0"/>
              <a:buNone/>
              <a:defRPr/>
            </a:pPr>
            <a:endParaRPr lang="cs-CZ" dirty="0" smtClean="0"/>
          </a:p>
          <a:p>
            <a:pPr eaLnBrk="1" fontAlgn="auto" hangingPunct="1">
              <a:spcAft>
                <a:spcPts val="0"/>
              </a:spcAft>
              <a:buFont typeface="Arial" pitchFamily="34" charset="0"/>
              <a:buChar char="•"/>
              <a:defRPr/>
            </a:pPr>
            <a:r>
              <a:rPr lang="cs-CZ" dirty="0" smtClean="0"/>
              <a:t>Krize médií</a:t>
            </a:r>
          </a:p>
          <a:p>
            <a:pPr lvl="1" eaLnBrk="1" fontAlgn="auto" hangingPunct="1">
              <a:spcAft>
                <a:spcPts val="0"/>
              </a:spcAft>
              <a:buFont typeface="Arial" pitchFamily="34" charset="0"/>
              <a:buNone/>
              <a:defRPr/>
            </a:pPr>
            <a:r>
              <a:rPr lang="cs-CZ" dirty="0" smtClean="0"/>
              <a:t>	- Krize „tradičních“ médií (tisku)</a:t>
            </a:r>
          </a:p>
          <a:p>
            <a:pPr lvl="1" eaLnBrk="1" fontAlgn="auto" hangingPunct="1">
              <a:spcAft>
                <a:spcPts val="0"/>
              </a:spcAft>
              <a:buFont typeface="Arial" pitchFamily="34" charset="0"/>
              <a:buNone/>
              <a:defRPr/>
            </a:pPr>
            <a:r>
              <a:rPr lang="cs-CZ" dirty="0" smtClean="0"/>
              <a:t>	- Krize obsahu</a:t>
            </a:r>
          </a:p>
          <a:p>
            <a:pPr lvl="1" eaLnBrk="1" fontAlgn="auto" hangingPunct="1">
              <a:spcAft>
                <a:spcPts val="0"/>
              </a:spcAft>
              <a:buFont typeface="Arial" pitchFamily="34" charset="0"/>
              <a:buNone/>
              <a:defRPr/>
            </a:pPr>
            <a:r>
              <a:rPr lang="cs-CZ" dirty="0" smtClean="0"/>
              <a:t>	- Krize inzerce</a:t>
            </a:r>
          </a:p>
        </p:txBody>
      </p:sp>
      <p:sp>
        <p:nvSpPr>
          <p:cNvPr id="5" name="Obdélník 4"/>
          <p:cNvSpPr/>
          <p:nvPr/>
        </p:nvSpPr>
        <p:spPr bwMode="auto">
          <a:xfrm>
            <a:off x="0" y="6643688"/>
            <a:ext cx="9144000" cy="2143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defRPr/>
            </a:pPr>
            <a:endParaRPr lang="en-US" sz="3200" b="1" dirty="0">
              <a:solidFill>
                <a:srgbClr val="FFFFFF"/>
              </a:solidFill>
              <a:latin typeface="Arial" charset="0"/>
              <a:ea typeface="ＭＳ Ｐゴシック" pitchFamily="84" charset="-128"/>
              <a:cs typeface="Arial" charset="0"/>
            </a:endParaRPr>
          </a:p>
        </p:txBody>
      </p:sp>
      <p:sp>
        <p:nvSpPr>
          <p:cNvPr id="9" name="Obdélník 8"/>
          <p:cNvSpPr/>
          <p:nvPr/>
        </p:nvSpPr>
        <p:spPr>
          <a:xfrm>
            <a:off x="7524750" y="0"/>
            <a:ext cx="1619250" cy="6858000"/>
          </a:xfrm>
          <a:prstGeom prst="rect">
            <a:avLst/>
          </a:prstGeom>
          <a:solidFill>
            <a:schemeClr val="tx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FFFFFF"/>
              </a:solidFill>
              <a:latin typeface="Arial Black" pitchFamily="-112" charset="0"/>
              <a:ea typeface="ＭＳ Ｐゴシック" pitchFamily="-112" charset="-128"/>
              <a:cs typeface="Arial" charset="0"/>
            </a:endParaRPr>
          </a:p>
        </p:txBody>
      </p:sp>
      <p:sp>
        <p:nvSpPr>
          <p:cNvPr id="10" name="Obdélník 9"/>
          <p:cNvSpPr/>
          <p:nvPr/>
        </p:nvSpPr>
        <p:spPr bwMode="auto">
          <a:xfrm>
            <a:off x="7524750" y="6381750"/>
            <a:ext cx="1619250" cy="47625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a:solidFill>
                  <a:srgbClr val="FFFFFF"/>
                </a:solidFill>
                <a:ea typeface="ＭＳ Ｐゴシック" pitchFamily="-112" charset="-128"/>
                <a:cs typeface="Arial" charset="0"/>
              </a:rPr>
              <a:t>www.futuroom.cz</a:t>
            </a:r>
          </a:p>
        </p:txBody>
      </p:sp>
      <p:pic>
        <p:nvPicPr>
          <p:cNvPr id="11" name="Obrázek 16"/>
          <p:cNvPicPr>
            <a:picLocks noChangeAspect="1" noChangeArrowheads="1"/>
          </p:cNvPicPr>
          <p:nvPr/>
        </p:nvPicPr>
        <p:blipFill>
          <a:blip r:embed="rId2"/>
          <a:srcRect/>
          <a:stretch>
            <a:fillRect/>
          </a:stretch>
        </p:blipFill>
        <p:spPr bwMode="auto">
          <a:xfrm>
            <a:off x="7524750" y="0"/>
            <a:ext cx="161925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Nadpis 1"/>
          <p:cNvSpPr>
            <a:spLocks noGrp="1"/>
          </p:cNvSpPr>
          <p:nvPr>
            <p:ph type="title"/>
          </p:nvPr>
        </p:nvSpPr>
        <p:spPr/>
        <p:txBody>
          <a:bodyPr/>
          <a:lstStyle/>
          <a:p>
            <a:pPr algn="l" eaLnBrk="1" hangingPunct="1"/>
            <a:r>
              <a:rPr lang="cs-CZ" dirty="0" smtClean="0"/>
              <a:t>Krize a média</a:t>
            </a:r>
          </a:p>
        </p:txBody>
      </p:sp>
      <p:sp>
        <p:nvSpPr>
          <p:cNvPr id="5123" name="Zástupný symbol pro obsah 2"/>
          <p:cNvSpPr>
            <a:spLocks noGrp="1"/>
          </p:cNvSpPr>
          <p:nvPr>
            <p:ph idx="1"/>
          </p:nvPr>
        </p:nvSpPr>
        <p:spPr>
          <a:xfrm>
            <a:off x="142844" y="1600200"/>
            <a:ext cx="7429500" cy="4525963"/>
          </a:xfrm>
        </p:spPr>
        <p:txBody>
          <a:bodyPr/>
          <a:lstStyle/>
          <a:p>
            <a:pPr lvl="1" eaLnBrk="1" hangingPunct="1">
              <a:buFont typeface="Arial" charset="0"/>
              <a:buNone/>
            </a:pPr>
            <a:r>
              <a:rPr lang="cs-CZ" dirty="0" smtClean="0"/>
              <a:t>Svět/USA</a:t>
            </a:r>
          </a:p>
          <a:p>
            <a:pPr lvl="1" eaLnBrk="1" hangingPunct="1">
              <a:buFontTx/>
              <a:buChar char="-"/>
            </a:pPr>
            <a:r>
              <a:rPr lang="cs-CZ" dirty="0" smtClean="0"/>
              <a:t>Pád nákladů (o 20% od začátku tisíciletí) – aktuálně urychlený (</a:t>
            </a:r>
            <a:r>
              <a:rPr lang="cs-CZ" dirty="0" err="1" smtClean="0"/>
              <a:t>Marriot</a:t>
            </a:r>
            <a:r>
              <a:rPr lang="cs-CZ" dirty="0" smtClean="0"/>
              <a:t>)</a:t>
            </a:r>
          </a:p>
          <a:p>
            <a:pPr lvl="1" eaLnBrk="1" hangingPunct="1">
              <a:buFontTx/>
              <a:buChar char="-"/>
            </a:pPr>
            <a:r>
              <a:rPr lang="cs-CZ" dirty="0" smtClean="0"/>
              <a:t>Pád inzertních příjmů (tisk, TV)</a:t>
            </a:r>
          </a:p>
          <a:p>
            <a:pPr lvl="1" eaLnBrk="1" hangingPunct="1">
              <a:buFontTx/>
              <a:buChar char="-"/>
            </a:pPr>
            <a:r>
              <a:rPr lang="cs-CZ" dirty="0" smtClean="0"/>
              <a:t>Finanční problémy a pády tradičních titulů </a:t>
            </a:r>
          </a:p>
          <a:p>
            <a:pPr lvl="1" eaLnBrk="1" hangingPunct="1">
              <a:buFontTx/>
              <a:buChar char="-"/>
            </a:pPr>
            <a:r>
              <a:rPr lang="cs-CZ" dirty="0" smtClean="0"/>
              <a:t>(Rocky </a:t>
            </a:r>
            <a:r>
              <a:rPr lang="cs-CZ" dirty="0" err="1" smtClean="0"/>
              <a:t>Mountain</a:t>
            </a:r>
            <a:r>
              <a:rPr lang="cs-CZ" dirty="0" smtClean="0"/>
              <a:t> </a:t>
            </a:r>
            <a:r>
              <a:rPr lang="cs-CZ" dirty="0" err="1" smtClean="0"/>
              <a:t>News</a:t>
            </a:r>
            <a:r>
              <a:rPr lang="cs-CZ" dirty="0" smtClean="0"/>
              <a:t>, Chicago Tribune, LA </a:t>
            </a:r>
            <a:r>
              <a:rPr lang="cs-CZ" dirty="0" err="1" smtClean="0"/>
              <a:t>Times</a:t>
            </a:r>
            <a:r>
              <a:rPr lang="cs-CZ" dirty="0" smtClean="0"/>
              <a:t>)</a:t>
            </a:r>
          </a:p>
        </p:txBody>
      </p:sp>
      <p:sp>
        <p:nvSpPr>
          <p:cNvPr id="5" name="Obdélník 4"/>
          <p:cNvSpPr/>
          <p:nvPr/>
        </p:nvSpPr>
        <p:spPr bwMode="auto">
          <a:xfrm>
            <a:off x="0" y="6643688"/>
            <a:ext cx="9144000" cy="2143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defRPr/>
            </a:pPr>
            <a:endParaRPr lang="en-US" sz="3200" b="1" dirty="0">
              <a:solidFill>
                <a:srgbClr val="FFFFFF"/>
              </a:solidFill>
              <a:latin typeface="Arial" charset="0"/>
              <a:ea typeface="ＭＳ Ｐゴシック" pitchFamily="84" charset="-128"/>
              <a:cs typeface="Arial" charset="0"/>
            </a:endParaRPr>
          </a:p>
        </p:txBody>
      </p:sp>
      <p:sp>
        <p:nvSpPr>
          <p:cNvPr id="9" name="Obdélník 8"/>
          <p:cNvSpPr/>
          <p:nvPr/>
        </p:nvSpPr>
        <p:spPr>
          <a:xfrm>
            <a:off x="7524750" y="0"/>
            <a:ext cx="1619250" cy="6858000"/>
          </a:xfrm>
          <a:prstGeom prst="rect">
            <a:avLst/>
          </a:prstGeom>
          <a:solidFill>
            <a:schemeClr val="tx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FFFFFF"/>
              </a:solidFill>
              <a:latin typeface="Arial Black" pitchFamily="-112" charset="0"/>
              <a:ea typeface="ＭＳ Ｐゴシック" pitchFamily="-112" charset="-128"/>
              <a:cs typeface="Arial" charset="0"/>
            </a:endParaRPr>
          </a:p>
        </p:txBody>
      </p:sp>
      <p:sp>
        <p:nvSpPr>
          <p:cNvPr id="10" name="Obdélník 9"/>
          <p:cNvSpPr/>
          <p:nvPr/>
        </p:nvSpPr>
        <p:spPr bwMode="auto">
          <a:xfrm>
            <a:off x="7524750" y="6381750"/>
            <a:ext cx="1619250" cy="47625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a:solidFill>
                  <a:srgbClr val="FFFFFF"/>
                </a:solidFill>
                <a:ea typeface="ＭＳ Ｐゴシック" pitchFamily="-112" charset="-128"/>
                <a:cs typeface="Arial" charset="0"/>
              </a:rPr>
              <a:t>www.futuroom.cz</a:t>
            </a:r>
          </a:p>
        </p:txBody>
      </p:sp>
      <p:pic>
        <p:nvPicPr>
          <p:cNvPr id="11" name="Obrázek 16"/>
          <p:cNvPicPr>
            <a:picLocks noChangeAspect="1" noChangeArrowheads="1"/>
          </p:cNvPicPr>
          <p:nvPr/>
        </p:nvPicPr>
        <p:blipFill>
          <a:blip r:embed="rId2"/>
          <a:srcRect/>
          <a:stretch>
            <a:fillRect/>
          </a:stretch>
        </p:blipFill>
        <p:spPr bwMode="auto">
          <a:xfrm>
            <a:off x="7524750" y="0"/>
            <a:ext cx="161925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Zástupný symbol pro obsah 2"/>
          <p:cNvSpPr>
            <a:spLocks noGrp="1"/>
          </p:cNvSpPr>
          <p:nvPr>
            <p:ph idx="1"/>
          </p:nvPr>
        </p:nvSpPr>
        <p:spPr>
          <a:xfrm>
            <a:off x="0" y="1600200"/>
            <a:ext cx="7858125" cy="4525963"/>
          </a:xfrm>
        </p:spPr>
        <p:txBody>
          <a:bodyPr/>
          <a:lstStyle/>
          <a:p>
            <a:pPr lvl="1" eaLnBrk="1" hangingPunct="1">
              <a:buFont typeface="Arial" charset="0"/>
              <a:buNone/>
            </a:pPr>
            <a:r>
              <a:rPr lang="cs-CZ" dirty="0" smtClean="0"/>
              <a:t>ČR</a:t>
            </a:r>
          </a:p>
          <a:p>
            <a:pPr lvl="2" eaLnBrk="1" hangingPunct="1"/>
            <a:r>
              <a:rPr lang="cs-CZ" dirty="0" smtClean="0"/>
              <a:t>Pád nákladů tisku, TV zhruba na svém</a:t>
            </a:r>
          </a:p>
          <a:p>
            <a:pPr lvl="2" eaLnBrk="1" hangingPunct="1"/>
            <a:endParaRPr lang="cs-CZ" dirty="0" smtClean="0"/>
          </a:p>
          <a:p>
            <a:pPr lvl="2" eaLnBrk="1" hangingPunct="1"/>
            <a:r>
              <a:rPr lang="cs-CZ" dirty="0" smtClean="0"/>
              <a:t>Pád inzerce (TV +-, deníky 2009 -20%/-30%)</a:t>
            </a:r>
          </a:p>
          <a:p>
            <a:pPr lvl="2" eaLnBrk="1" hangingPunct="1"/>
            <a:endParaRPr lang="cs-CZ" dirty="0" smtClean="0"/>
          </a:p>
          <a:p>
            <a:pPr lvl="2" eaLnBrk="1" hangingPunct="1"/>
            <a:r>
              <a:rPr lang="cs-CZ" dirty="0" smtClean="0"/>
              <a:t>Přírůstek internetové populace (9% za rok 2008), 30% více navštívených stránek</a:t>
            </a:r>
          </a:p>
          <a:p>
            <a:pPr lvl="2" eaLnBrk="1" hangingPunct="1"/>
            <a:endParaRPr lang="cs-CZ" dirty="0" smtClean="0"/>
          </a:p>
          <a:p>
            <a:pPr lvl="2" eaLnBrk="1" hangingPunct="1"/>
            <a:r>
              <a:rPr lang="cs-CZ" dirty="0" smtClean="0"/>
              <a:t>Inzerce web: zpomalení růstu, ne pokles</a:t>
            </a:r>
          </a:p>
          <a:p>
            <a:pPr lvl="2" eaLnBrk="1" hangingPunct="1"/>
            <a:endParaRPr lang="cs-CZ" dirty="0" smtClean="0"/>
          </a:p>
          <a:p>
            <a:pPr eaLnBrk="1" hangingPunct="1"/>
            <a:endParaRPr lang="cs-CZ" sz="3600" dirty="0" smtClean="0"/>
          </a:p>
        </p:txBody>
      </p:sp>
      <p:sp>
        <p:nvSpPr>
          <p:cNvPr id="6147" name="Nadpis 1"/>
          <p:cNvSpPr>
            <a:spLocks noGrp="1"/>
          </p:cNvSpPr>
          <p:nvPr>
            <p:ph type="title"/>
          </p:nvPr>
        </p:nvSpPr>
        <p:spPr/>
        <p:txBody>
          <a:bodyPr/>
          <a:lstStyle/>
          <a:p>
            <a:pPr algn="l" eaLnBrk="1" hangingPunct="1"/>
            <a:r>
              <a:rPr lang="cs-CZ" smtClean="0"/>
              <a:t>Krize a média</a:t>
            </a:r>
          </a:p>
        </p:txBody>
      </p:sp>
      <p:sp>
        <p:nvSpPr>
          <p:cNvPr id="5" name="Obdélník 4"/>
          <p:cNvSpPr/>
          <p:nvPr/>
        </p:nvSpPr>
        <p:spPr bwMode="auto">
          <a:xfrm>
            <a:off x="0" y="6643688"/>
            <a:ext cx="9144000" cy="2143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defRPr/>
            </a:pPr>
            <a:endParaRPr lang="en-US" sz="3200" b="1" dirty="0">
              <a:solidFill>
                <a:srgbClr val="FFFFFF"/>
              </a:solidFill>
              <a:latin typeface="Arial" charset="0"/>
              <a:ea typeface="ＭＳ Ｐゴシック" pitchFamily="84" charset="-128"/>
              <a:cs typeface="Arial" charset="0"/>
            </a:endParaRPr>
          </a:p>
        </p:txBody>
      </p:sp>
      <p:sp>
        <p:nvSpPr>
          <p:cNvPr id="9" name="Obdélník 8"/>
          <p:cNvSpPr/>
          <p:nvPr/>
        </p:nvSpPr>
        <p:spPr>
          <a:xfrm>
            <a:off x="7524750" y="0"/>
            <a:ext cx="1619250" cy="6858000"/>
          </a:xfrm>
          <a:prstGeom prst="rect">
            <a:avLst/>
          </a:prstGeom>
          <a:solidFill>
            <a:schemeClr val="tx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FFFFFF"/>
              </a:solidFill>
              <a:latin typeface="Arial Black" pitchFamily="-112" charset="0"/>
              <a:ea typeface="ＭＳ Ｐゴシック" pitchFamily="-112" charset="-128"/>
              <a:cs typeface="Arial" charset="0"/>
            </a:endParaRPr>
          </a:p>
        </p:txBody>
      </p:sp>
      <p:sp>
        <p:nvSpPr>
          <p:cNvPr id="10" name="Obdélník 9"/>
          <p:cNvSpPr/>
          <p:nvPr/>
        </p:nvSpPr>
        <p:spPr bwMode="auto">
          <a:xfrm>
            <a:off x="7524750" y="6381750"/>
            <a:ext cx="1619250" cy="47625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a:solidFill>
                  <a:srgbClr val="FFFFFF"/>
                </a:solidFill>
                <a:ea typeface="ＭＳ Ｐゴシック" pitchFamily="-112" charset="-128"/>
                <a:cs typeface="Arial" charset="0"/>
              </a:rPr>
              <a:t>www.futuroom.cz</a:t>
            </a:r>
          </a:p>
        </p:txBody>
      </p:sp>
      <p:pic>
        <p:nvPicPr>
          <p:cNvPr id="11" name="Obrázek 16"/>
          <p:cNvPicPr>
            <a:picLocks noChangeAspect="1" noChangeArrowheads="1"/>
          </p:cNvPicPr>
          <p:nvPr/>
        </p:nvPicPr>
        <p:blipFill>
          <a:blip r:embed="rId2"/>
          <a:srcRect/>
          <a:stretch>
            <a:fillRect/>
          </a:stretch>
        </p:blipFill>
        <p:spPr bwMode="auto">
          <a:xfrm>
            <a:off x="7524750" y="0"/>
            <a:ext cx="161925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Vývoj médií &amp;#x0D;&amp;#x0A;(a lokální novinařina) &amp;#x0D;&amp;#x0A;ve světle krize&amp;quot;&quot;/&gt;&lt;property id=&quot;20307&quot; value=&quot;293&quot;/&gt;&lt;/object&gt;&lt;object type=&quot;3&quot; unique_id=&quot;10996&quot;&gt;&lt;property id=&quot;20148&quot; value=&quot;5&quot;/&gt;&lt;property id=&quot;20300&quot; value=&quot;Slide 2&quot;/&gt;&lt;property id=&quot;20307&quot; value=&quot;294&quot;/&gt;&lt;/object&gt;&lt;object type=&quot;3&quot; unique_id=&quot;10997&quot;&gt;&lt;property id=&quot;20148&quot; value=&quot;5&quot;/&gt;&lt;property id=&quot;20300&quot; value=&quot;Slide 4 - &amp;quot;Vydavatelský business&amp;quot;&quot;/&gt;&lt;property id=&quot;20307&quot; value=&quot;295&quot;/&gt;&lt;/object&gt;&lt;object type=&quot;3&quot; unique_id=&quot;10998&quot;&gt;&lt;property id=&quot;20148&quot; value=&quot;5&quot;/&gt;&lt;property id=&quot;20300&quot; value=&quot;Slide 28&quot;/&gt;&lt;property id=&quot;20307&quot; value=&quot;296&quot;/&gt;&lt;/object&gt;&lt;object type=&quot;3&quot; unique_id=&quot;10999&quot;&gt;&lt;property id=&quot;20148&quot; value=&quot;5&quot;/&gt;&lt;property id=&quot;20300&quot; value=&quot;Slide 29&quot;/&gt;&lt;property id=&quot;20307&quot; value=&quot;297&quot;/&gt;&lt;/object&gt;&lt;object type=&quot;3&quot; unique_id=&quot;11000&quot;&gt;&lt;property id=&quot;20148&quot; value=&quot;5&quot;/&gt;&lt;property id=&quot;20300&quot; value=&quot;Slide 30&quot;/&gt;&lt;property id=&quot;20307&quot; value=&quot;298&quot;/&gt;&lt;/object&gt;&lt;object type=&quot;3&quot; unique_id=&quot;11002&quot;&gt;&lt;property id=&quot;20148&quot; value=&quot;5&quot;/&gt;&lt;property id=&quot;20300&quot; value=&quot;Slide 5 - &amp;quot;Co je zboží?&amp;quot;&quot;/&gt;&lt;property id=&quot;20307&quot; value=&quot;300&quot;/&gt;&lt;/object&gt;&lt;object type=&quot;3&quot; unique_id=&quot;11518&quot;&gt;&lt;property id=&quot;20148&quot; value=&quot;5&quot;/&gt;&lt;property id=&quot;20300&quot; value=&quot;Slide 31&quot;/&gt;&lt;property id=&quot;20307&quot; value=&quot;302&quot;/&gt;&lt;/object&gt;&lt;object type=&quot;3&quot; unique_id=&quot;11522&quot;&gt;&lt;property id=&quot;20148&quot; value=&quot;5&quot;/&gt;&lt;property id=&quot;20300&quot; value=&quot;Slide 32&quot;/&gt;&lt;property id=&quot;20307&quot; value=&quot;308&quot;/&gt;&lt;/object&gt;&lt;object type=&quot;3&quot; unique_id=&quot;11523&quot;&gt;&lt;property id=&quot;20148&quot; value=&quot;5&quot;/&gt;&lt;property id=&quot;20300&quot; value=&quot;Slide 33&quot;/&gt;&lt;property id=&quot;20307&quot; value=&quot;309&quot;/&gt;&lt;/object&gt;&lt;object type=&quot;3&quot; unique_id=&quot;11524&quot;&gt;&lt;property id=&quot;20148&quot; value=&quot;5&quot;/&gt;&lt;property id=&quot;20300&quot; value=&quot;Slide 40 - &amp;quot;3 problémy vydavatelství&amp;quot;&quot;/&gt;&lt;property id=&quot;20307&quot; value=&quot;310&quot;/&gt;&lt;/object&gt;&lt;object type=&quot;3&quot; unique_id=&quot;11528&quot;&gt;&lt;property id=&quot;20148&quot; value=&quot;5&quot;/&gt;&lt;property id=&quot;20300&quot; value=&quot;Slide 43&quot;/&gt;&lt;property id=&quot;20307&quot; value=&quot;314&quot;/&gt;&lt;/object&gt;&lt;object type=&quot;3&quot; unique_id=&quot;12156&quot;&gt;&lt;property id=&quot;20148&quot; value=&quot;5&quot;/&gt;&lt;property id=&quot;20300&quot; value=&quot;Slide 35&quot;/&gt;&lt;property id=&quot;20307&quot; value=&quot;317&quot;/&gt;&lt;/object&gt;&lt;object type=&quot;3&quot; unique_id=&quot;12278&quot;&gt;&lt;property id=&quot;20148&quot; value=&quot;5&quot;/&gt;&lt;property id=&quot;20300&quot; value=&quot;Slide 36&quot;/&gt;&lt;property id=&quot;20307&quot; value=&quot;318&quot;/&gt;&lt;/object&gt;&lt;object type=&quot;3&quot; unique_id=&quot;13304&quot;&gt;&lt;property id=&quot;20148&quot; value=&quot;5&quot;/&gt;&lt;property id=&quot;20300&quot; value=&quot;Slide 6 - &amp;quot;Česká média a krize&amp;quot;&quot;/&gt;&lt;property id=&quot;20307&quot; value=&quot;319&quot;/&gt;&lt;/object&gt;&lt;object type=&quot;3&quot; unique_id=&quot;13305&quot;&gt;&lt;property id=&quot;20148&quot; value=&quot;5&quot;/&gt;&lt;property id=&quot;20300&quot; value=&quot;Slide 7 - &amp;quot;Média v krizi&amp;quot;&quot;/&gt;&lt;property id=&quot;20307&quot; value=&quot;320&quot;/&gt;&lt;/object&gt;&lt;object type=&quot;3&quot; unique_id=&quot;13306&quot;&gt;&lt;property id=&quot;20148&quot; value=&quot;5&quot;/&gt;&lt;property id=&quot;20300&quot; value=&quot;Slide 8 - &amp;quot;Krize a média&amp;quot;&quot;/&gt;&lt;property id=&quot;20307&quot; value=&quot;321&quot;/&gt;&lt;/object&gt;&lt;object type=&quot;3&quot; unique_id=&quot;13307&quot;&gt;&lt;property id=&quot;20148&quot; value=&quot;5&quot;/&gt;&lt;property id=&quot;20300&quot; value=&quot;Slide 9 - &amp;quot;Krize a média&amp;quot;&quot;/&gt;&lt;property id=&quot;20307&quot; value=&quot;322&quot;/&gt;&lt;/object&gt;&lt;object type=&quot;3&quot; unique_id=&quot;13310&quot;&gt;&lt;property id=&quot;20148&quot; value=&quot;5&quot;/&gt;&lt;property id=&quot;20300&quot; value=&quot;Slide 3 - &amp;quot;Vývoj konzumace médií&amp;quot;&quot;/&gt;&lt;property id=&quot;20307&quot; value=&quot;325&quot;/&gt;&lt;/object&gt;&lt;object type=&quot;3&quot; unique_id=&quot;13312&quot;&gt;&lt;property id=&quot;20148&quot; value=&quot;5&quot;/&gt;&lt;property id=&quot;20300&quot; value=&quot;Slide 10 - &amp;quot;Krize a média – kroky svět&amp;quot;&quot;/&gt;&lt;property id=&quot;20307&quot; value=&quot;327&quot;/&gt;&lt;/object&gt;&lt;object type=&quot;3&quot; unique_id=&quot;13313&quot;&gt;&lt;property id=&quot;20148&quot; value=&quot;5&quot;/&gt;&lt;property id=&quot;20300&quot; value=&quot;Slide 11 - &amp;quot;Média a krize - NYDN&amp;quot;&quot;/&gt;&lt;property id=&quot;20307&quot; value=&quot;328&quot;/&gt;&lt;/object&gt;&lt;object type=&quot;3&quot; unique_id=&quot;13314&quot;&gt;&lt;property id=&quot;20148&quot; value=&quot;5&quot;/&gt;&lt;property id=&quot;20300&quot; value=&quot;Slide 12&quot;/&gt;&lt;property id=&quot;20307&quot; value=&quot;329&quot;/&gt;&lt;/object&gt;&lt;object type=&quot;3&quot; unique_id=&quot;13315&quot;&gt;&lt;property id=&quot;20148&quot; value=&quot;5&quot;/&gt;&lt;property id=&quot;20300&quot; value=&quot;Slide 13 - &amp;quot;Média a krize – WELT GRUPPE&amp;quot;&quot;/&gt;&lt;property id=&quot;20307&quot; value=&quot;330&quot;/&gt;&lt;/object&gt;&lt;object type=&quot;3&quot; unique_id=&quot;13316&quot;&gt;&lt;property id=&quot;20148&quot; value=&quot;5&quot;/&gt;&lt;property id=&quot;20300&quot; value=&quot;Slide 14&quot;/&gt;&lt;property id=&quot;20307&quot; value=&quot;331&quot;/&gt;&lt;/object&gt;&lt;object type=&quot;3&quot; unique_id=&quot;13317&quot;&gt;&lt;property id=&quot;20148&quot; value=&quot;5&quot;/&gt;&lt;property id=&quot;20300&quot; value=&quot;Slide 15 - &amp;quot;Denver Post&amp;quot;&quot;/&gt;&lt;property id=&quot;20307&quot; value=&quot;332&quot;/&gt;&lt;/object&gt;&lt;object type=&quot;3&quot; unique_id=&quot;13318&quot;&gt;&lt;property id=&quot;20148&quot; value=&quot;5&quot;/&gt;&lt;property id=&quot;20300&quot; value=&quot;Slide 16 - &amp;quot;Detroit Free Press&amp;quot;&quot;/&gt;&lt;property id=&quot;20307&quot; value=&quot;333&quot;/&gt;&lt;/object&gt;&lt;object type=&quot;3&quot; unique_id=&quot;13319&quot;&gt;&lt;property id=&quot;20148&quot; value=&quot;5&quot;/&gt;&lt;property id=&quot;20300&quot; value=&quot;Slide 17 - &amp;quot;Internet: (Staronové diskuse)&amp;quot;&quot;/&gt;&lt;property id=&quot;20307&quot; value=&quot;334&quot;/&gt;&lt;/object&gt;&lt;object type=&quot;3&quot; unique_id=&quot;13320&quot;&gt;&lt;property id=&quot;20148&quot; value=&quot;5&quot;/&gt;&lt;property id=&quot;20300&quot; value=&quot;Slide 18 - &amp;quot;Web: (Staro)nové diskuse&amp;quot;&quot;/&gt;&lt;property id=&quot;20307&quot; value=&quot;335&quot;/&gt;&lt;/object&gt;&lt;object type=&quot;3&quot; unique_id=&quot;13321&quot;&gt;&lt;property id=&quot;20148&quot; value=&quot;5&quot;/&gt;&lt;property id=&quot;20300&quot; value=&quot;Slide 19 - &amp;quot;Fungující projekty&amp;quot;&quot;/&gt;&lt;property id=&quot;20307&quot; value=&quot;336&quot;/&gt;&lt;/object&gt;&lt;object type=&quot;3&quot; unique_id=&quot;13322&quot;&gt;&lt;property id=&quot;20148&quot; value=&quot;5&quot;/&gt;&lt;property id=&quot;20300&quot; value=&quot;Slide 22 - &amp;quot;Fungující modely&amp;quot;&quot;/&gt;&lt;property id=&quot;20307&quot; value=&quot;337&quot;/&gt;&lt;/object&gt;&lt;object type=&quot;3&quot; unique_id=&quot;13324&quot;&gt;&lt;property id=&quot;20148&quot; value=&quot;5&quot;/&gt;&lt;property id=&quot;20300&quot; value=&quot;Slide 27 - &amp;quot;Krize a média – kroky ČR&amp;quot;&quot;/&gt;&lt;property id=&quot;20307&quot; value=&quot;339&quot;/&gt;&lt;/object&gt;&lt;object type=&quot;3&quot; unique_id=&quot;13514&quot;&gt;&lt;property id=&quot;20148&quot; value=&quot;5&quot;/&gt;&lt;property id=&quot;20300&quot; value=&quot;Slide 20&quot;/&gt;&lt;property id=&quot;20307&quot; value=&quot;342&quot;/&gt;&lt;/object&gt;&lt;object type=&quot;3&quot; unique_id=&quot;13515&quot;&gt;&lt;property id=&quot;20148&quot; value=&quot;5&quot;/&gt;&lt;property id=&quot;20300&quot; value=&quot;Slide 21&quot;/&gt;&lt;property id=&quot;20307&quot; value=&quot;343&quot;/&gt;&lt;/object&gt;&lt;object type=&quot;3&quot; unique_id=&quot;14233&quot;&gt;&lt;property id=&quot;20148&quot; value=&quot;5&quot;/&gt;&lt;property id=&quot;20300&quot; value=&quot;Slide 38 - &amp;quot;Budoucnost médií&amp;quot;&quot;/&gt;&lt;property id=&quot;20307&quot; value=&quot;346&quot;/&gt;&lt;/object&gt;&lt;object type=&quot;3&quot; unique_id=&quot;14234&quot;&gt;&lt;property id=&quot;20148&quot; value=&quot;5&quot;/&gt;&lt;property id=&quot;20300&quot; value=&quot;Slide 39 - &amp;quot;Budoucnost médií&amp;quot;&quot;/&gt;&lt;property id=&quot;20307&quot; value=&quot;347&quot;/&gt;&lt;/object&gt;&lt;object type=&quot;3&quot; unique_id=&quot;14235&quot;&gt;&lt;property id=&quot;20148&quot; value=&quot;5&quot;/&gt;&lt;property id=&quot;20300&quot; value=&quot;Slide 41 - &amp;quot;Budoucnost médií&amp;quot;&quot;/&gt;&lt;property id=&quot;20307&quot; value=&quot;348&quot;/&gt;&lt;/object&gt;&lt;object type=&quot;3&quot; unique_id=&quot;14363&quot;&gt;&lt;property id=&quot;20148&quot; value=&quot;5&quot;/&gt;&lt;property id=&quot;20300&quot; value=&quot;Slide 34&quot;/&gt;&lt;property id=&quot;20307&quot; value=&quot;349&quot;/&gt;&lt;/object&gt;&lt;object type=&quot;3&quot; unique_id=&quot;14659&quot;&gt;&lt;property id=&quot;20148&quot; value=&quot;5&quot;/&gt;&lt;property id=&quot;20300&quot; value=&quot;Slide 37&quot;/&gt;&lt;property id=&quot;20307&quot; value=&quot;350&quot;/&gt;&lt;/object&gt;&lt;object type=&quot;3&quot; unique_id=&quot;16071&quot;&gt;&lt;property id=&quot;20148&quot; value=&quot;5&quot;/&gt;&lt;property id=&quot;20300&quot; value=&quot;Slide 23 - &amp;quot;Příklady úspěšných projektů&amp;quot;&quot;/&gt;&lt;property id=&quot;20307&quot; value=&quot;351&quot;/&gt;&lt;/object&gt;&lt;object type=&quot;3&quot; unique_id=&quot;16072&quot;&gt;&lt;property id=&quot;20148&quot; value=&quot;5&quot;/&gt;&lt;property id=&quot;20300&quot; value=&quot;Slide 24 - &amp;quot;Příklady úspěšných projektů&amp;quot;&quot;/&gt;&lt;property id=&quot;20307&quot; value=&quot;352&quot;/&gt;&lt;/object&gt;&lt;object type=&quot;3&quot; unique_id=&quot;16073&quot;&gt;&lt;property id=&quot;20148&quot; value=&quot;5&quot;/&gt;&lt;property id=&quot;20300&quot; value=&quot;Slide 25 - &amp;quot;Příklady úspěšných projektů&amp;quot;&quot;/&gt;&lt;property id=&quot;20307&quot; value=&quot;353&quot;/&gt;&lt;/object&gt;&lt;object type=&quot;3&quot; unique_id=&quot;16074&quot;&gt;&lt;property id=&quot;20148&quot; value=&quot;5&quot;/&gt;&lt;property id=&quot;20300&quot; value=&quot;Slide 26 - &amp;quot;Příklady úspěšných projektů&amp;quot;&quot;/&gt;&lt;property id=&quot;20307&quot; value=&quot;354&quot;/&gt;&lt;/object&gt;&lt;object type=&quot;3&quot; unique_id=&quot;17334&quot;&gt;&lt;property id=&quot;20148&quot; value=&quot;5&quot;/&gt;&lt;property id=&quot;20300&quot; value=&quot;Slide 42 - &amp;quot;Šance českých vydavatelů&amp;quot;&quot;/&gt;&lt;property id=&quot;20307&quot; value=&quot;355&quot;/&gt;&lt;/object&gt;&lt;/object&gt;&lt;/object&gt;&lt;/database&gt;"/>
  <p:tag name="SECTOMILLISECCONVERTED" val="1"/>
</p:tagLst>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603</TotalTime>
  <Words>964</Words>
  <Application>Microsoft Office PowerPoint</Application>
  <PresentationFormat>Předvádění na obrazovce (4:3)</PresentationFormat>
  <Paragraphs>218</Paragraphs>
  <Slides>43</Slides>
  <Notes>6</Notes>
  <HiddenSlides>0</HiddenSlides>
  <MMClips>0</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43</vt:i4>
      </vt:variant>
    </vt:vector>
  </HeadingPairs>
  <TitlesOfParts>
    <vt:vector size="45" baseType="lpstr">
      <vt:lpstr>Motiv sady Office</vt:lpstr>
      <vt:lpstr>Image</vt:lpstr>
      <vt:lpstr>Vývoj médií  (a lokální novinařina)  ve světle krize</vt:lpstr>
      <vt:lpstr>Snímek 2</vt:lpstr>
      <vt:lpstr>Vývoj konzumace médií</vt:lpstr>
      <vt:lpstr>Vydavatelský business</vt:lpstr>
      <vt:lpstr>Co je zboží?</vt:lpstr>
      <vt:lpstr>Česká média a krize</vt:lpstr>
      <vt:lpstr>Média v krizi</vt:lpstr>
      <vt:lpstr>Krize a média</vt:lpstr>
      <vt:lpstr>Krize a média</vt:lpstr>
      <vt:lpstr>Krize a média – kroky svět</vt:lpstr>
      <vt:lpstr>Média a krize - NYDN</vt:lpstr>
      <vt:lpstr>Snímek 12</vt:lpstr>
      <vt:lpstr>Média a krize – WELT GRUPPE</vt:lpstr>
      <vt:lpstr>Snímek 14</vt:lpstr>
      <vt:lpstr>Denver Post</vt:lpstr>
      <vt:lpstr>Detroit Free Press</vt:lpstr>
      <vt:lpstr>Internet: (Staronové diskuse)</vt:lpstr>
      <vt:lpstr>Web: (Staro)nové diskuse</vt:lpstr>
      <vt:lpstr>Fungující projekty</vt:lpstr>
      <vt:lpstr>Snímek 20</vt:lpstr>
      <vt:lpstr>Snímek 21</vt:lpstr>
      <vt:lpstr>Fungující modely</vt:lpstr>
      <vt:lpstr>Příklady úspěšných projektů</vt:lpstr>
      <vt:lpstr>Příklady úspěšných projektů</vt:lpstr>
      <vt:lpstr>Příklady úspěšných projektů</vt:lpstr>
      <vt:lpstr>Příklady úspěšných projektů</vt:lpstr>
      <vt:lpstr>Krize a média – kroky ČR</vt:lpstr>
      <vt:lpstr>Snímek 28</vt:lpstr>
      <vt:lpstr>Snímek 29</vt:lpstr>
      <vt:lpstr>Snímek 30</vt:lpstr>
      <vt:lpstr>Snímek 31</vt:lpstr>
      <vt:lpstr>Snímek 32</vt:lpstr>
      <vt:lpstr>Snímek 33</vt:lpstr>
      <vt:lpstr>Snímek 34</vt:lpstr>
      <vt:lpstr>Snímek 35</vt:lpstr>
      <vt:lpstr>Snímek 36</vt:lpstr>
      <vt:lpstr>Snímek 37</vt:lpstr>
      <vt:lpstr>Budoucnost médií</vt:lpstr>
      <vt:lpstr>Budoucnost médií</vt:lpstr>
      <vt:lpstr>3 problémy vydavatelství</vt:lpstr>
      <vt:lpstr>Budoucnost médií</vt:lpstr>
      <vt:lpstr>Šance českých vydavatelů</vt:lpstr>
      <vt:lpstr>Snímek 43</vt:lpstr>
    </vt:vector>
  </TitlesOfParts>
  <Company>PPF</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Zhodnocení aktuálního vývoje mediálního trhu</dc:title>
  <dc:creator>Matěj Hušek</dc:creator>
  <cp:lastModifiedBy>student</cp:lastModifiedBy>
  <cp:revision>236</cp:revision>
  <dcterms:created xsi:type="dcterms:W3CDTF">2009-04-20T11:06:34Z</dcterms:created>
  <dcterms:modified xsi:type="dcterms:W3CDTF">2010-04-13T22:04:25Z</dcterms:modified>
</cp:coreProperties>
</file>