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5" r:id="rId3"/>
    <p:sldId id="259" r:id="rId4"/>
    <p:sldId id="260" r:id="rId5"/>
    <p:sldId id="261" r:id="rId6"/>
    <p:sldId id="267" r:id="rId7"/>
    <p:sldId id="262" r:id="rId8"/>
    <p:sldId id="263" r:id="rId9"/>
    <p:sldId id="283" r:id="rId10"/>
    <p:sldId id="271" r:id="rId11"/>
    <p:sldId id="278" r:id="rId12"/>
    <p:sldId id="280" r:id="rId13"/>
    <p:sldId id="279" r:id="rId14"/>
    <p:sldId id="269" r:id="rId15"/>
    <p:sldId id="282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custDataLst>
    <p:tags r:id="rId2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70A33-CA41-4FE4-AABB-C6DD80E4128E}" type="datetimeFigureOut">
              <a:rPr lang="cs-CZ" smtClean="0"/>
              <a:pPr/>
              <a:t>14.4.2010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81D27-59CE-487A-A9E2-F5C732421D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eadresa.cz/cz/s2908/Zpravodajsky-portal/Vizualne/c1673-Topgrafiky/multipage-2907-1-2" TargetMode="External"/><Relationship Id="rId2" Type="http://schemas.openxmlformats.org/officeDocument/2006/relationships/hyperlink" Target="http://usti.naseadresa.cz/cz/s176/c793/n343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http://test.vizualne.cz/webova-infografika/volebni-duel-cssd-a-od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venturebeat.com/wp-content/uploads/2008/10/applstock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4341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85775" y="31432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/>
              <a:t>Trendy</a:t>
            </a:r>
            <a:endParaRPr lang="cs-CZ" sz="4000" dirty="0" smtClean="0"/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 bwMode="auto">
          <a:xfrm>
            <a:off x="485793" y="5661044"/>
            <a:ext cx="6729413" cy="83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800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7F7F7F"/>
                </a:solidFill>
              </a:rPr>
              <a:t>Vizualizace</a:t>
            </a:r>
          </a:p>
          <a:p>
            <a:pPr>
              <a:lnSpc>
                <a:spcPct val="80000"/>
              </a:lnSpc>
              <a:buNone/>
            </a:pPr>
            <a:endParaRPr lang="cs-CZ" sz="2800" dirty="0" smtClean="0">
              <a:hlinkClick r:id="rId2"/>
            </a:endParaRPr>
          </a:p>
          <a:p>
            <a:pPr>
              <a:lnSpc>
                <a:spcPct val="80000"/>
              </a:lnSpc>
              <a:buNone/>
            </a:pPr>
            <a:r>
              <a:rPr lang="cs-CZ" sz="2000" dirty="0" smtClean="0">
                <a:hlinkClick r:id="rId2"/>
              </a:rPr>
              <a:t>http://usti.naseadresa.cz/cz/s176/c793/n34382</a:t>
            </a:r>
            <a:endParaRPr lang="cs-CZ" sz="2000" dirty="0" smtClean="0"/>
          </a:p>
          <a:p>
            <a:pPr>
              <a:lnSpc>
                <a:spcPct val="80000"/>
              </a:lnSpc>
            </a:pPr>
            <a:endParaRPr lang="cs-CZ" sz="2000" dirty="0" smtClean="0">
              <a:solidFill>
                <a:srgbClr val="7F7F7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7F7F7F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rgbClr val="7F7F7F"/>
                </a:solidFill>
                <a:hlinkClick r:id="rId3"/>
              </a:rPr>
              <a:t>www.naseadresa.cz/cz/s2908/Zpravodajsky-portal/Vizualne/c1673-Topgrafiky/multipage-2907-1-2</a:t>
            </a:r>
            <a:endParaRPr lang="cs-CZ" sz="2000" dirty="0" smtClean="0">
              <a:solidFill>
                <a:srgbClr val="7F7F7F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cs-CZ" sz="2000" dirty="0" smtClean="0">
              <a:solidFill>
                <a:srgbClr val="7F7F7F"/>
              </a:solidFill>
            </a:endParaRPr>
          </a:p>
          <a:p>
            <a:pPr>
              <a:lnSpc>
                <a:spcPct val="80000"/>
              </a:lnSpc>
              <a:buNone/>
            </a:pP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http://test.</a:t>
            </a:r>
            <a:r>
              <a:rPr lang="cs-CZ" sz="2000" dirty="0" err="1" smtClean="0">
                <a:solidFill>
                  <a:srgbClr val="7F7F7F"/>
                </a:solidFill>
                <a:hlinkClick r:id="rId4"/>
              </a:rPr>
              <a:t>vizualne.cz</a:t>
            </a: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/</a:t>
            </a:r>
            <a:r>
              <a:rPr lang="cs-CZ" sz="2000" dirty="0" err="1" smtClean="0">
                <a:solidFill>
                  <a:srgbClr val="7F7F7F"/>
                </a:solidFill>
                <a:hlinkClick r:id="rId4"/>
              </a:rPr>
              <a:t>webova</a:t>
            </a: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-</a:t>
            </a:r>
            <a:r>
              <a:rPr lang="cs-CZ" sz="2000" dirty="0" err="1" smtClean="0">
                <a:solidFill>
                  <a:srgbClr val="7F7F7F"/>
                </a:solidFill>
                <a:hlinkClick r:id="rId4"/>
              </a:rPr>
              <a:t>infografika</a:t>
            </a: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/</a:t>
            </a:r>
            <a:r>
              <a:rPr lang="cs-CZ" sz="2000" dirty="0" err="1" smtClean="0">
                <a:solidFill>
                  <a:srgbClr val="7F7F7F"/>
                </a:solidFill>
                <a:hlinkClick r:id="rId4"/>
              </a:rPr>
              <a:t>volebni</a:t>
            </a: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-duel-</a:t>
            </a:r>
            <a:r>
              <a:rPr lang="cs-CZ" sz="2000" dirty="0" err="1" smtClean="0">
                <a:solidFill>
                  <a:srgbClr val="7F7F7F"/>
                </a:solidFill>
                <a:hlinkClick r:id="rId4"/>
              </a:rPr>
              <a:t>cssd</a:t>
            </a: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-a-</a:t>
            </a:r>
            <a:r>
              <a:rPr lang="cs-CZ" sz="2000" dirty="0" err="1" smtClean="0">
                <a:solidFill>
                  <a:srgbClr val="7F7F7F"/>
                </a:solidFill>
                <a:hlinkClick r:id="rId4"/>
              </a:rPr>
              <a:t>ods</a:t>
            </a:r>
            <a:r>
              <a:rPr lang="cs-CZ" sz="2000" dirty="0" smtClean="0">
                <a:solidFill>
                  <a:srgbClr val="7F7F7F"/>
                </a:solidFill>
                <a:hlinkClick r:id="rId4"/>
              </a:rPr>
              <a:t>/</a:t>
            </a:r>
            <a:endParaRPr lang="cs-CZ" sz="2000" dirty="0" smtClean="0">
              <a:solidFill>
                <a:srgbClr val="7F7F7F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cs-CZ" sz="2000" dirty="0" smtClean="0">
              <a:solidFill>
                <a:srgbClr val="7F7F7F"/>
              </a:solidFill>
            </a:endParaRPr>
          </a:p>
          <a:p>
            <a:pPr>
              <a:lnSpc>
                <a:spcPct val="80000"/>
              </a:lnSpc>
              <a:buNone/>
            </a:pPr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000" b="1" dirty="0" smtClean="0"/>
              <a:t>Lokální novinařina</a:t>
            </a:r>
            <a:br>
              <a:rPr lang="cs-CZ" sz="4000" b="1" dirty="0" smtClean="0"/>
            </a:br>
            <a:r>
              <a:rPr lang="cs-CZ" sz="4000" b="1" dirty="0" smtClean="0"/>
              <a:t>Nové technologie</a:t>
            </a:r>
            <a:endParaRPr lang="en-US" sz="4000" dirty="0" smtClean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142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tudent\Plocha\AAA_MUNI\DSC00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677150" y="15240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677150" y="65341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7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7150" y="15240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Lokální novinařina</a:t>
            </a:r>
            <a:br>
              <a:rPr kumimoji="0" lang="cs-CZ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Nové technologie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Documents and Settings\student\Plocha\AAA_MUNI\DSC001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524750" y="-24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524750" y="6381726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7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-24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Documents and Settings\student\Plocha\AAA_MUNI\DSC001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00200"/>
            <a:ext cx="6034617" cy="45259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7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000" b="1" dirty="0" smtClean="0"/>
              <a:t>Lokální novinařina</a:t>
            </a:r>
            <a:br>
              <a:rPr lang="cs-CZ" sz="4000" b="1" dirty="0" smtClean="0"/>
            </a:br>
            <a:r>
              <a:rPr lang="cs-CZ" sz="4000" b="1" dirty="0" smtClean="0"/>
              <a:t>Nové technologie</a:t>
            </a:r>
            <a:endParaRPr lang="en-US" sz="4000" dirty="0" smtClean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142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Picture 2" descr="http://open.salon.com/blog/lpsrocks/2008/12/12/files/flip_ultra_orange12291344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70" y="2071678"/>
            <a:ext cx="4238628" cy="4238628"/>
          </a:xfrm>
          <a:prstGeom prst="rect">
            <a:avLst/>
          </a:prstGeom>
          <a:noFill/>
        </p:spPr>
      </p:pic>
      <p:pic>
        <p:nvPicPr>
          <p:cNvPr id="14" name="Picture 4" descr="http://www.stodolnivkapse.cz/Portals/0/images/iphone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214554"/>
            <a:ext cx="3000396" cy="35147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CMS, LEP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6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leaders_lun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714621"/>
            <a:ext cx="4531801" cy="3429024"/>
          </a:xfrm>
          <a:prstGeom prst="rect">
            <a:avLst/>
          </a:prstGeom>
          <a:noFill/>
        </p:spPr>
      </p:pic>
      <p:pic>
        <p:nvPicPr>
          <p:cNvPr id="8" name="Picture 4" descr="black hor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714620"/>
            <a:ext cx="4785561" cy="3429024"/>
          </a:xfrm>
          <a:prstGeom prst="rect">
            <a:avLst/>
          </a:prstGeom>
          <a:noFill/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Lokální novinařina</a:t>
            </a:r>
            <a:br>
              <a:rPr kumimoji="0" lang="cs-CZ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Nové technologie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7F7F7F"/>
                </a:solidFill>
              </a:rPr>
              <a:t>Propojení s CMS</a:t>
            </a:r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000" b="1" dirty="0" smtClean="0"/>
              <a:t>Lokální novinařina</a:t>
            </a:r>
            <a:br>
              <a:rPr lang="cs-CZ" sz="4000" b="1" dirty="0" smtClean="0"/>
            </a:br>
            <a:r>
              <a:rPr lang="cs-CZ" sz="4000" b="1" dirty="0" smtClean="0"/>
              <a:t>Nové technologie</a:t>
            </a:r>
            <a:endParaRPr lang="en-US" sz="4000" dirty="0" smtClean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142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tudent\Plocha\AAA_MUNI\DSC001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6034617" cy="4525963"/>
          </a:xfrm>
          <a:prstGeom prst="rect">
            <a:avLst/>
          </a:prstGeom>
          <a:noFill/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09600" y="35717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Lokální novinařina</a:t>
            </a:r>
            <a:b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cs-CZ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Nový styl řízení, automatizace (NEP)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9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NEP</a:t>
            </a:r>
            <a:endParaRPr lang="cs-CZ" dirty="0"/>
          </a:p>
        </p:txBody>
      </p:sp>
      <p:pic>
        <p:nvPicPr>
          <p:cNvPr id="2050" name="Picture 2" descr="C:\Documents and Settings\student\Plocha\AAA_MUNI\DSC0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60557"/>
            <a:ext cx="6034617" cy="45259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7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Documents and Settings\student\Plocha\AAA_MUNI\DSC001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689119"/>
            <a:ext cx="6034617" cy="45259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7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Region – Lokál – </a:t>
            </a:r>
            <a:r>
              <a:rPr lang="cs-CZ" sz="2800" dirty="0" err="1" smtClean="0"/>
              <a:t>Hyperlokál</a:t>
            </a:r>
            <a:r>
              <a:rPr lang="cs-CZ" sz="2800" dirty="0" smtClean="0"/>
              <a:t> – </a:t>
            </a:r>
            <a:r>
              <a:rPr lang="cs-CZ" sz="2800" dirty="0" err="1" smtClean="0"/>
              <a:t>Mikrolokál</a:t>
            </a:r>
            <a:r>
              <a:rPr lang="cs-CZ" sz="2800" dirty="0" smtClean="0"/>
              <a:t> 			</a:t>
            </a:r>
          </a:p>
          <a:p>
            <a:r>
              <a:rPr lang="cs-CZ" sz="2800" dirty="0" smtClean="0"/>
              <a:t>Komunity / Občanská novinařina</a:t>
            </a:r>
          </a:p>
          <a:p>
            <a:endParaRPr lang="cs-CZ" sz="2800" dirty="0" smtClean="0"/>
          </a:p>
          <a:p>
            <a:r>
              <a:rPr lang="cs-CZ" sz="2800" dirty="0" smtClean="0"/>
              <a:t>Otevřená redakce </a:t>
            </a:r>
            <a:br>
              <a:rPr lang="cs-CZ" sz="2800" dirty="0" smtClean="0"/>
            </a:br>
            <a:r>
              <a:rPr lang="cs-CZ" sz="2800" dirty="0" smtClean="0"/>
              <a:t>		</a:t>
            </a:r>
          </a:p>
          <a:p>
            <a:r>
              <a:rPr lang="cs-CZ" sz="2800" dirty="0" smtClean="0"/>
              <a:t>Využití nových technologií</a:t>
            </a:r>
          </a:p>
          <a:p>
            <a:endParaRPr lang="cs-CZ" sz="2800" dirty="0" smtClean="0"/>
          </a:p>
          <a:p>
            <a:r>
              <a:rPr lang="cs-CZ" sz="2800" dirty="0" smtClean="0"/>
              <a:t>Lokální novinář - multimediální superman			</a:t>
            </a: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 smtClean="0"/>
              <a:t>Trendy</a:t>
            </a:r>
            <a:endParaRPr lang="en-US" sz="4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Documents and Settings\student\Plocha\AAA_MUNI\DSC001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643050"/>
            <a:ext cx="6034617" cy="4525963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6" name="Obdélník 5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7" name="Obrázek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sz="2800" b="1" dirty="0" smtClean="0">
                <a:solidFill>
                  <a:srgbClr val="7F7F7F"/>
                </a:solidFill>
              </a:rPr>
              <a:t>Příklad SVĚT/ČR</a:t>
            </a:r>
            <a:endParaRPr lang="en-US" sz="2800" b="1" dirty="0" smtClean="0">
              <a:solidFill>
                <a:srgbClr val="7F7F7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dirty="0" smtClean="0">
                <a:solidFill>
                  <a:srgbClr val="7F7F7F"/>
                </a:solidFill>
              </a:rPr>
              <a:t>WSJ / HN</a:t>
            </a:r>
            <a:endParaRPr lang="en-US" dirty="0" smtClean="0">
              <a:solidFill>
                <a:srgbClr val="7F7F7F"/>
              </a:solidFill>
            </a:endParaRPr>
          </a:p>
          <a:p>
            <a:pPr lvl="1">
              <a:lnSpc>
                <a:spcPct val="80000"/>
              </a:lnSpc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dirty="0" err="1" smtClean="0">
                <a:solidFill>
                  <a:srgbClr val="7F7F7F"/>
                </a:solidFill>
              </a:rPr>
              <a:t>Welt</a:t>
            </a:r>
            <a:r>
              <a:rPr lang="cs-CZ" dirty="0" smtClean="0">
                <a:solidFill>
                  <a:srgbClr val="7F7F7F"/>
                </a:solidFill>
              </a:rPr>
              <a:t>, FT / LN, </a:t>
            </a:r>
            <a:r>
              <a:rPr lang="cs-CZ" sz="2800" dirty="0" smtClean="0">
                <a:solidFill>
                  <a:srgbClr val="7F7F7F"/>
                </a:solidFill>
              </a:rPr>
              <a:t>Právo</a:t>
            </a:r>
          </a:p>
          <a:p>
            <a:pPr lvl="1">
              <a:lnSpc>
                <a:spcPct val="80000"/>
              </a:lnSpc>
            </a:pPr>
            <a:endParaRPr lang="cs-CZ" dirty="0" smtClean="0">
              <a:solidFill>
                <a:srgbClr val="7F7F7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dirty="0" err="1" smtClean="0">
                <a:solidFill>
                  <a:srgbClr val="7F7F7F"/>
                </a:solidFill>
              </a:rPr>
              <a:t>Guardian</a:t>
            </a:r>
            <a:r>
              <a:rPr lang="cs-CZ" dirty="0" smtClean="0">
                <a:solidFill>
                  <a:srgbClr val="7F7F7F"/>
                </a:solidFill>
              </a:rPr>
              <a:t>, </a:t>
            </a:r>
            <a:r>
              <a:rPr lang="cs-CZ" dirty="0" err="1" smtClean="0">
                <a:solidFill>
                  <a:srgbClr val="7F7F7F"/>
                </a:solidFill>
              </a:rPr>
              <a:t>Times</a:t>
            </a:r>
            <a:r>
              <a:rPr lang="cs-CZ" dirty="0" smtClean="0">
                <a:solidFill>
                  <a:srgbClr val="7F7F7F"/>
                </a:solidFill>
              </a:rPr>
              <a:t> / </a:t>
            </a:r>
            <a:r>
              <a:rPr lang="cs-CZ" sz="2800" dirty="0" err="1" smtClean="0">
                <a:solidFill>
                  <a:srgbClr val="7F7F7F"/>
                </a:solidFill>
              </a:rPr>
              <a:t>Mf</a:t>
            </a:r>
            <a:r>
              <a:rPr lang="cs-CZ" sz="2800" dirty="0" smtClean="0">
                <a:solidFill>
                  <a:srgbClr val="7F7F7F"/>
                </a:solidFill>
              </a:rPr>
              <a:t> Dnes</a:t>
            </a:r>
          </a:p>
          <a:p>
            <a:pPr lvl="1">
              <a:lnSpc>
                <a:spcPct val="80000"/>
              </a:lnSpc>
            </a:pPr>
            <a:endParaRPr lang="cs-CZ" dirty="0" smtClean="0">
              <a:solidFill>
                <a:srgbClr val="7F7F7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dirty="0" err="1" smtClean="0">
                <a:solidFill>
                  <a:srgbClr val="7F7F7F"/>
                </a:solidFill>
              </a:rPr>
              <a:t>Johnston</a:t>
            </a:r>
            <a:r>
              <a:rPr lang="cs-CZ" dirty="0" smtClean="0">
                <a:solidFill>
                  <a:srgbClr val="7F7F7F"/>
                </a:solidFill>
              </a:rPr>
              <a:t> </a:t>
            </a:r>
            <a:r>
              <a:rPr lang="cs-CZ" dirty="0" err="1" smtClean="0">
                <a:solidFill>
                  <a:srgbClr val="7F7F7F"/>
                </a:solidFill>
              </a:rPr>
              <a:t>press</a:t>
            </a:r>
            <a:r>
              <a:rPr lang="cs-CZ" dirty="0" smtClean="0">
                <a:solidFill>
                  <a:srgbClr val="7F7F7F"/>
                </a:solidFill>
              </a:rPr>
              <a:t>, </a:t>
            </a:r>
            <a:r>
              <a:rPr lang="cs-CZ" dirty="0" err="1" smtClean="0">
                <a:solidFill>
                  <a:srgbClr val="7F7F7F"/>
                </a:solidFill>
              </a:rPr>
              <a:t>Wicked</a:t>
            </a:r>
            <a:r>
              <a:rPr lang="cs-CZ" dirty="0" smtClean="0">
                <a:solidFill>
                  <a:srgbClr val="7F7F7F"/>
                </a:solidFill>
              </a:rPr>
              <a:t> </a:t>
            </a:r>
            <a:r>
              <a:rPr lang="cs-CZ" dirty="0" err="1" smtClean="0">
                <a:solidFill>
                  <a:srgbClr val="7F7F7F"/>
                </a:solidFill>
              </a:rPr>
              <a:t>Local</a:t>
            </a:r>
            <a:r>
              <a:rPr lang="cs-CZ" dirty="0" smtClean="0">
                <a:solidFill>
                  <a:srgbClr val="7F7F7F"/>
                </a:solidFill>
              </a:rPr>
              <a:t> / </a:t>
            </a:r>
            <a:r>
              <a:rPr lang="cs-CZ" sz="2800" dirty="0" smtClean="0">
                <a:solidFill>
                  <a:srgbClr val="7F7F7F"/>
                </a:solidFill>
              </a:rPr>
              <a:t>Deník</a:t>
            </a:r>
          </a:p>
          <a:p>
            <a:pPr lvl="1">
              <a:lnSpc>
                <a:spcPct val="80000"/>
              </a:lnSpc>
            </a:pPr>
            <a:endParaRPr lang="cs-CZ" dirty="0" smtClean="0">
              <a:solidFill>
                <a:srgbClr val="7F7F7F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dirty="0" err="1" smtClean="0">
                <a:solidFill>
                  <a:srgbClr val="7F7F7F"/>
                </a:solidFill>
              </a:rPr>
              <a:t>Everyblock</a:t>
            </a:r>
            <a:r>
              <a:rPr lang="cs-CZ" dirty="0" smtClean="0">
                <a:solidFill>
                  <a:srgbClr val="7F7F7F"/>
                </a:solidFill>
              </a:rPr>
              <a:t> / </a:t>
            </a:r>
            <a:r>
              <a:rPr lang="cs-CZ" sz="2800" dirty="0" err="1" smtClean="0">
                <a:solidFill>
                  <a:srgbClr val="7F7F7F"/>
                </a:solidFill>
              </a:rPr>
              <a:t>Našeadresa</a:t>
            </a:r>
            <a:r>
              <a:rPr lang="cs-CZ" dirty="0" smtClean="0">
                <a:solidFill>
                  <a:srgbClr val="7F7F7F"/>
                </a:solidFill>
              </a:rPr>
              <a:t>, </a:t>
            </a:r>
            <a:r>
              <a:rPr lang="cs-CZ" sz="2800" dirty="0" smtClean="0">
                <a:solidFill>
                  <a:srgbClr val="7F7F7F"/>
                </a:solidFill>
              </a:rPr>
              <a:t>Rakovnický Raport</a:t>
            </a:r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 smtClean="0"/>
              <a:t>Region - </a:t>
            </a:r>
            <a:r>
              <a:rPr lang="cs-CZ" sz="4000" dirty="0" err="1" smtClean="0"/>
              <a:t>Mikrolokál</a:t>
            </a:r>
            <a:endParaRPr lang="en-US" sz="4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7F7F7F"/>
                </a:solidFill>
              </a:rPr>
              <a:t>Co je to?</a:t>
            </a:r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/>
              <a:t>UGC</a:t>
            </a:r>
            <a:endParaRPr lang="en-US" sz="4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Picture 5" descr="jobsstorr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74785"/>
            <a:ext cx="40005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5429256" y="1357298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Nebezpečí: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nedostatečná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kontrola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cs-CZ" dirty="0"/>
              <a:t>nad obsahem</a:t>
            </a:r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smtClean="0"/>
              <a:t>UGC</a:t>
            </a:r>
            <a:endParaRPr lang="en-US" sz="4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 bwMode="auto">
          <a:xfrm>
            <a:off x="4357688" y="1600200"/>
            <a:ext cx="432911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cs-CZ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 descr="applstock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83" y="1714488"/>
            <a:ext cx="7458775" cy="451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7" name="Obdélník 6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8" name="Obrázek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7F7F7F"/>
                </a:solidFill>
              </a:rPr>
              <a:t>Problém: kvalita obsahu</a:t>
            </a:r>
          </a:p>
          <a:p>
            <a:pPr>
              <a:lnSpc>
                <a:spcPct val="80000"/>
              </a:lnSpc>
              <a:buNone/>
            </a:pPr>
            <a:endParaRPr lang="cs-CZ" sz="2800" dirty="0" smtClean="0">
              <a:solidFill>
                <a:srgbClr val="7F7F7F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7F7F7F"/>
                </a:solidFill>
              </a:rPr>
              <a:t>Budoucnost nebo smrt branže?</a:t>
            </a:r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b="1" dirty="0" smtClean="0"/>
              <a:t>UGC</a:t>
            </a:r>
            <a:endParaRPr lang="en-US" sz="4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71678"/>
            <a:ext cx="6972320" cy="450059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800" dirty="0" smtClean="0">
                <a:solidFill>
                  <a:srgbClr val="7F7F7F"/>
                </a:solidFill>
              </a:rPr>
              <a:t>Vizualizace</a:t>
            </a:r>
            <a:endParaRPr lang="en-US" sz="2800" dirty="0" smtClean="0">
              <a:solidFill>
                <a:srgbClr val="7F7F7F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524750" y="0"/>
            <a:ext cx="1619250" cy="6858000"/>
          </a:xfrm>
          <a:prstGeom prst="rect">
            <a:avLst/>
          </a:prstGeom>
          <a:solidFill>
            <a:schemeClr val="tx2">
              <a:lumMod val="75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srgbClr val="FFFFFF"/>
              </a:solidFill>
              <a:latin typeface="Arial Black" pitchFamily="-112" charset="0"/>
              <a:ea typeface="ＭＳ Ｐゴシック" pitchFamily="-112" charset="-128"/>
              <a:cs typeface="Arial" charset="0"/>
            </a:endParaRPr>
          </a:p>
        </p:txBody>
      </p:sp>
      <p:sp>
        <p:nvSpPr>
          <p:cNvPr id="5" name="Obdélník 4"/>
          <p:cNvSpPr/>
          <p:nvPr/>
        </p:nvSpPr>
        <p:spPr bwMode="auto">
          <a:xfrm>
            <a:off x="7524750" y="6381750"/>
            <a:ext cx="1619250" cy="47625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>
                <a:solidFill>
                  <a:srgbClr val="FFFFFF"/>
                </a:solidFill>
                <a:ea typeface="ＭＳ Ｐゴシック" pitchFamily="-112" charset="-128"/>
                <a:cs typeface="Arial" charset="0"/>
              </a:rPr>
              <a:t>www.futuroom.cz</a:t>
            </a:r>
          </a:p>
        </p:txBody>
      </p:sp>
      <p:pic>
        <p:nvPicPr>
          <p:cNvPr id="16389" name="Obrázek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24750" y="0"/>
            <a:ext cx="1619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000" b="1" dirty="0" smtClean="0"/>
              <a:t>Lokální novinařina</a:t>
            </a:r>
            <a:br>
              <a:rPr lang="cs-CZ" sz="4000" b="1" dirty="0" smtClean="0"/>
            </a:br>
            <a:r>
              <a:rPr lang="cs-CZ" sz="4000" b="1" dirty="0" smtClean="0"/>
              <a:t>Nové technologie</a:t>
            </a:r>
            <a:endParaRPr lang="en-US" sz="4000" dirty="0" smtClean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57200" y="142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11906" t="7619" r="10715" b="2858"/>
          <a:stretch>
            <a:fillRect/>
          </a:stretch>
        </p:blipFill>
        <p:spPr bwMode="auto">
          <a:xfrm>
            <a:off x="1428728" y="2786058"/>
            <a:ext cx="4821238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14348" y="857232"/>
          <a:ext cx="7339012" cy="5329238"/>
        </p:xfrm>
        <a:graphic>
          <a:graphicData uri="http://schemas.openxmlformats.org/presentationml/2006/ole">
            <p:oleObj spid="_x0000_s1026" name="Acrobat Document" r:id="rId3" imgW="7339680" imgH="5329800" progId="AcroExch.Document.7">
              <p:embed/>
            </p:oleObj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rendy&amp;quot;&quot;/&gt;&lt;property id=&quot;20307&quot; value=&quot;258&quot;/&gt;&lt;/object&gt;&lt;object type=&quot;3&quot; unique_id=&quot;16579&quot;&gt;&lt;property id=&quot;20148&quot; value=&quot;5&quot;/&gt;&lt;property id=&quot;20300&quot; value=&quot;Slide 2 - &amp;quot;Trendy&amp;quot;&quot;/&gt;&lt;property id=&quot;20307&quot; value=&quot;265&quot;/&gt;&lt;/object&gt;&lt;object type=&quot;3&quot; unique_id=&quot;16580&quot;&gt;&lt;property id=&quot;20148&quot; value=&quot;5&quot;/&gt;&lt;property id=&quot;20300&quot; value=&quot;Slide 3 - &amp;quot;Region - Mikrolokál&amp;quot;&quot;/&gt;&lt;property id=&quot;20307&quot; value=&quot;259&quot;/&gt;&lt;/object&gt;&lt;object type=&quot;3&quot; unique_id=&quot;16581&quot;&gt;&lt;property id=&quot;20148&quot; value=&quot;5&quot;/&gt;&lt;property id=&quot;20300&quot; value=&quot;Slide 4 - &amp;quot;UGC&amp;quot;&quot;/&gt;&lt;property id=&quot;20307&quot; value=&quot;260&quot;/&gt;&lt;/object&gt;&lt;object type=&quot;3&quot; unique_id=&quot;16582&quot;&gt;&lt;property id=&quot;20148&quot; value=&quot;5&quot;/&gt;&lt;property id=&quot;20300&quot; value=&quot;Slide 5 - &amp;quot;UGC&amp;quot;&quot;/&gt;&lt;property id=&quot;20307&quot; value=&quot;261&quot;/&gt;&lt;/object&gt;&lt;object type=&quot;3&quot; unique_id=&quot;16583&quot;&gt;&lt;property id=&quot;20148&quot; value=&quot;5&quot;/&gt;&lt;property id=&quot;20300&quot; value=&quot;Slide 7 - &amp;quot;UGC&amp;quot;&quot;/&gt;&lt;property id=&quot;20307&quot; value=&quot;262&quot;/&gt;&lt;/object&gt;&lt;object type=&quot;3&quot; unique_id=&quot;16584&quot;&gt;&lt;property id=&quot;20148&quot; value=&quot;5&quot;/&gt;&lt;property id=&quot;20300&quot; value=&quot;Slide 8 - &amp;quot;Lokální novinařina&amp;#x0D;&amp;#x0A;Nové technologie&amp;quot;&quot;/&gt;&lt;property id=&quot;20307&quot; value=&quot;263&quot;/&gt;&lt;/object&gt;&lt;object type=&quot;3&quot; unique_id=&quot;17598&quot;&gt;&lt;property id=&quot;20148&quot; value=&quot;5&quot;/&gt;&lt;property id=&quot;20300&quot; value=&quot;Slide 6&quot;/&gt;&lt;property id=&quot;20307&quot; value=&quot;267&quot;/&gt;&lt;/object&gt;&lt;object type=&quot;3&quot; unique_id=&quot;17790&quot;&gt;&lt;property id=&quot;20148&quot; value=&quot;5&quot;/&gt;&lt;property id=&quot;20300&quot; value=&quot;Slide 14 - &amp;quot;Lokální novinařina&amp;#x0D;&amp;#x0A;Nové technologie&amp;quot;&quot;/&gt;&lt;property id=&quot;20307&quot; value=&quot;269&quot;/&gt;&lt;/object&gt;&lt;object type=&quot;3&quot; unique_id=&quot;18298&quot;&gt;&lt;property id=&quot;20148&quot; value=&quot;5&quot;/&gt;&lt;property id=&quot;20300&quot; value=&quot;Slide 10 - &amp;quot;Lokální novinařina&amp;#x0D;&amp;#x0A;Nové technologie&amp;quot;&quot;/&gt;&lt;property id=&quot;20307&quot; value=&quot;271&quot;/&gt;&lt;/object&gt;&lt;object type=&quot;3&quot; unique_id=&quot;18356&quot;&gt;&lt;property id=&quot;20148&quot; value=&quot;5&quot;/&gt;&lt;property id=&quot;20300&quot; value=&quot;Slide 16 - &amp;quot;Lokální novinařina&amp;#x0D;&amp;#x0A;Nové technologie&amp;quot;&quot;/&gt;&lt;property id=&quot;20307&quot; value=&quot;272&quot;/&gt;&lt;/object&gt;&lt;object type=&quot;3&quot; unique_id=&quot;18383&quot;&gt;&lt;property id=&quot;20148&quot; value=&quot;5&quot;/&gt;&lt;property id=&quot;20300&quot; value=&quot;Slide 17&quot;/&gt;&lt;property id=&quot;20307&quot; value=&quot;273&quot;/&gt;&lt;/object&gt;&lt;object type=&quot;3&quot; unique_id=&quot;18384&quot;&gt;&lt;property id=&quot;20148&quot; value=&quot;5&quot;/&gt;&lt;property id=&quot;20300&quot; value=&quot;Slide 18 - &amp;quot;NEP&amp;quot;&quot;/&gt;&lt;property id=&quot;20307&quot; value=&quot;274&quot;/&gt;&lt;/object&gt;&lt;object type=&quot;3&quot; unique_id=&quot;18475&quot;&gt;&lt;property id=&quot;20148&quot; value=&quot;5&quot;/&gt;&lt;property id=&quot;20300&quot; value=&quot;Slide 19&quot;/&gt;&lt;property id=&quot;20307&quot; value=&quot;275&quot;/&gt;&lt;/object&gt;&lt;object type=&quot;3&quot; unique_id=&quot;18476&quot;&gt;&lt;property id=&quot;20148&quot; value=&quot;5&quot;/&gt;&lt;property id=&quot;20300&quot; value=&quot;Slide 20&quot;/&gt;&lt;property id=&quot;20307&quot; value=&quot;276&quot;/&gt;&lt;/object&gt;&lt;object type=&quot;3&quot; unique_id=&quot;18579&quot;&gt;&lt;property id=&quot;20148&quot; value=&quot;5&quot;/&gt;&lt;property id=&quot;20300&quot; value=&quot;Slide 11&quot;/&gt;&lt;property id=&quot;20307&quot; value=&quot;278&quot;/&gt;&lt;/object&gt;&lt;object type=&quot;3&quot; unique_id=&quot;18580&quot;&gt;&lt;property id=&quot;20148&quot; value=&quot;5&quot;/&gt;&lt;property id=&quot;20300&quot; value=&quot;Slide 12&quot;/&gt;&lt;property id=&quot;20307&quot; value=&quot;280&quot;/&gt;&lt;/object&gt;&lt;object type=&quot;3&quot; unique_id=&quot;18581&quot;&gt;&lt;property id=&quot;20148&quot; value=&quot;5&quot;/&gt;&lt;property id=&quot;20300&quot; value=&quot;Slide 13&quot;/&gt;&lt;property id=&quot;20307&quot; value=&quot;279&quot;/&gt;&lt;/object&gt;&lt;object type=&quot;3&quot; unique_id=&quot;18832&quot;&gt;&lt;property id=&quot;20148&quot; value=&quot;5&quot;/&gt;&lt;property id=&quot;20300&quot; value=&quot;Slide 15&quot;/&gt;&lt;property id=&quot;20307&quot; value=&quot;282&quot;/&gt;&lt;/object&gt;&lt;object type=&quot;3&quot; unique_id=&quot;18854&quot;&gt;&lt;property id=&quot;20148&quot; value=&quot;5&quot;/&gt;&lt;property id=&quot;20300&quot; value=&quot;Slide 9&quot;/&gt;&lt;property id=&quot;20307&quot; value=&quot;28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117</Words>
  <Application>Microsoft Office PowerPoint</Application>
  <PresentationFormat>Předvádění na obrazovce (4:3)</PresentationFormat>
  <Paragraphs>68</Paragraphs>
  <Slides>20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2" baseType="lpstr">
      <vt:lpstr>Motiv sady Office</vt:lpstr>
      <vt:lpstr>Adobe Acrobat Document</vt:lpstr>
      <vt:lpstr>Trendy</vt:lpstr>
      <vt:lpstr>Trendy</vt:lpstr>
      <vt:lpstr>Region - Mikrolokál</vt:lpstr>
      <vt:lpstr>UGC</vt:lpstr>
      <vt:lpstr>UGC</vt:lpstr>
      <vt:lpstr>Snímek 6</vt:lpstr>
      <vt:lpstr>UGC</vt:lpstr>
      <vt:lpstr>Lokální novinařina Nové technologie</vt:lpstr>
      <vt:lpstr>Snímek 9</vt:lpstr>
      <vt:lpstr>Lokální novinařina Nové technologie</vt:lpstr>
      <vt:lpstr>Snímek 11</vt:lpstr>
      <vt:lpstr>Snímek 12</vt:lpstr>
      <vt:lpstr>Snímek 13</vt:lpstr>
      <vt:lpstr>Lokální novinařina Nové technologie</vt:lpstr>
      <vt:lpstr>Snímek 15</vt:lpstr>
      <vt:lpstr>Lokální novinařina Nové technologie</vt:lpstr>
      <vt:lpstr>Snímek 17</vt:lpstr>
      <vt:lpstr>NEP</vt:lpstr>
      <vt:lpstr>Snímek 19</vt:lpstr>
      <vt:lpstr>Snímek 20</vt:lpstr>
    </vt:vector>
  </TitlesOfParts>
  <Company>PPF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XXXX XXXX</dc:title>
  <dc:creator>student</dc:creator>
  <cp:lastModifiedBy>student</cp:lastModifiedBy>
  <cp:revision>57</cp:revision>
  <dcterms:created xsi:type="dcterms:W3CDTF">2010-04-09T19:48:28Z</dcterms:created>
  <dcterms:modified xsi:type="dcterms:W3CDTF">2010-04-14T09:07:00Z</dcterms:modified>
</cp:coreProperties>
</file>