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305" r:id="rId2"/>
    <p:sldId id="276" r:id="rId3"/>
    <p:sldId id="281" r:id="rId4"/>
    <p:sldId id="279" r:id="rId5"/>
    <p:sldId id="29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87" r:id="rId17"/>
  </p:sldIdLst>
  <p:sldSz cx="9144000" cy="6858000" type="screen4x3"/>
  <p:notesSz cx="6864350" cy="9750425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3482" autoAdjust="0"/>
  </p:normalViewPr>
  <p:slideViewPr>
    <p:cSldViewPr>
      <p:cViewPr varScale="1">
        <p:scale>
          <a:sx n="106" d="100"/>
          <a:sy n="106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7" rIns="94933" bIns="47467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7" rIns="94933" bIns="47467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GB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7" rIns="94933" bIns="47467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61475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7" rIns="94933" bIns="47467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28AE748C-A29A-474B-B376-129A7CF8FA8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1838"/>
            <a:ext cx="4873625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927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61475"/>
            <a:ext cx="297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EE7294-F2C7-49BE-B53E-7BC9CF372D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A0D45-6E3F-4417-AA14-A038BBB839E4}" type="slidenum">
              <a:rPr lang="en-US"/>
              <a:pPr/>
              <a:t>1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F9F6-FE3B-483A-9872-4C1A196D7CD9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23C15-2CD5-40A8-9D5F-12BCED97DA6D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6AE84-7712-4E66-BFC3-6CA0A6032F06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5215D-1C5D-498A-AD13-E381177FD3AA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A0D45-6E3F-4417-AA14-A038BBB839E4}" type="slidenum">
              <a:rPr lang="en-US"/>
              <a:pPr/>
              <a:t>15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CFD27-C8D4-4CAA-B482-D48F6E63A5CD}" type="slidenum">
              <a:rPr lang="en-US"/>
              <a:pPr/>
              <a:t>16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B6CAF-7998-467D-B339-1FC3A7D4F594}" type="slidenum">
              <a:rPr lang="en-US"/>
              <a:pPr/>
              <a:t>2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E4720-5625-4F7E-BEF3-DBB4C4C7C865}" type="slidenum">
              <a:rPr lang="en-US"/>
              <a:pPr/>
              <a:t>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EB42B-2F91-4B9E-877A-8A4C0E056B50}" type="slidenum">
              <a:rPr lang="en-US"/>
              <a:pPr/>
              <a:t>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E3D73-8D36-4062-9852-2FB435A155CD}" type="slidenum">
              <a:rPr lang="en-US"/>
              <a:pPr/>
              <a:t>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46336-C548-4BC3-AA13-99C9FC8C924F}" type="slidenum">
              <a:rPr lang="en-US"/>
              <a:pPr/>
              <a:t>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4616C-5838-4B8C-8C23-C723E46E24B9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80F9B-2DED-49A5-B149-2E110EA58AC6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1EE0E-629A-4149-BABD-3119A4A5C382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9FC7A0-9E9C-43BF-8B7F-3B7527342E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656E0-0DDA-4EF0-A348-B14B131F73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5784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5784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1B20D-72D8-43C1-A7F1-DCFFF20F55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7950" y="1196975"/>
            <a:ext cx="4387850" cy="4381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87850" cy="4381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9BFD79-A81B-4BAF-8F08-2471A3F7A6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7950" y="1196975"/>
            <a:ext cx="4387850" cy="4381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387850" cy="21145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463925"/>
            <a:ext cx="4387850" cy="21145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05B0AA-612E-4F57-91B1-BFF21B4A78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8DB69-33CC-4E08-A158-E12AAD91BBD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7C090-6937-4472-846D-9EF748B0D5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950" y="1196975"/>
            <a:ext cx="43878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878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FA249-D1BA-4FA5-A998-CE311EEB07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A2F86-7E66-46C6-92F7-4D325CA275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94A1D-E3EF-4DD1-87F1-60E2C07CFF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A6F63-F99D-4B6A-B224-C91E89E270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61DA2-0815-4FFC-8CDA-2060328CF1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90EA9-B678-4A7C-97CA-8CC19312DC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ACKGROUND"/>
          <p:cNvPicPr>
            <a:picLocks noChangeAspect="1" noChangeArrowheads="1"/>
          </p:cNvPicPr>
          <p:nvPr userDrawn="1"/>
        </p:nvPicPr>
        <p:blipFill>
          <a:blip r:embed="rId15"/>
          <a:srcRect t="62651"/>
          <a:stretch>
            <a:fillRect/>
          </a:stretch>
        </p:blipFill>
        <p:spPr bwMode="auto">
          <a:xfrm>
            <a:off x="0" y="4292600"/>
            <a:ext cx="9144000" cy="255905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196975"/>
            <a:ext cx="89281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E1B310-5843-460B-B314-54C5ADC2F2D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Helvetic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p.co.uk/CustomPages/CustomPage.aspx?pageid=7121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p.co.uk/CustomPages/CustomPage.aspx?pageid=7328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lep.co.uk/CustomPages/CustomPage.aspx?pageid=7824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Lancashire</a:t>
            </a:r>
            <a:r>
              <a:rPr lang="cs-CZ" dirty="0" smtClean="0"/>
              <a:t> </a:t>
            </a:r>
            <a:r>
              <a:rPr lang="cs-CZ" dirty="0" err="1" smtClean="0"/>
              <a:t>Evening</a:t>
            </a:r>
            <a:r>
              <a:rPr lang="cs-CZ" dirty="0" smtClean="0"/>
              <a:t> Post</a:t>
            </a:r>
            <a:endParaRPr lang="en-GB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96975"/>
            <a:ext cx="5184775" cy="438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 smtClean="0"/>
              <a:t>Odpoledník</a:t>
            </a:r>
          </a:p>
          <a:p>
            <a:pPr>
              <a:lnSpc>
                <a:spcPct val="90000"/>
              </a:lnSpc>
            </a:pPr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000" dirty="0" smtClean="0"/>
              <a:t>3 edice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26,000 </a:t>
            </a:r>
            <a:r>
              <a:rPr lang="cs-CZ" sz="2000" dirty="0" smtClean="0"/>
              <a:t>prodej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60 </a:t>
            </a:r>
            <a:r>
              <a:rPr lang="cs-CZ" sz="2000" dirty="0" smtClean="0"/>
              <a:t>novinářů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central</a:t>
            </a:r>
            <a:r>
              <a:rPr lang="en-GB" sz="2000" dirty="0"/>
              <a:t>, west and north Lancashire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</p:txBody>
      </p:sp>
      <p:pic>
        <p:nvPicPr>
          <p:cNvPr id="95241" name="Picture 9" descr="space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6038"/>
            <a:ext cx="4762500" cy="3571875"/>
          </a:xfrm>
          <a:prstGeom prst="rect">
            <a:avLst/>
          </a:prstGeom>
          <a:noFill/>
        </p:spPr>
      </p:pic>
      <p:pic>
        <p:nvPicPr>
          <p:cNvPr id="95245" name="Picture 13" descr="space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675" y="1047750"/>
            <a:ext cx="2914650" cy="4762500"/>
          </a:xfrm>
          <a:prstGeom prst="rect">
            <a:avLst/>
          </a:prstGeom>
          <a:noFill/>
        </p:spPr>
      </p:pic>
      <p:pic>
        <p:nvPicPr>
          <p:cNvPr id="95247" name="Picture 15" descr="space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</p:spPr>
      </p:pic>
      <p:pic>
        <p:nvPicPr>
          <p:cNvPr id="95248" name="Picture 16"/>
          <p:cNvPicPr>
            <a:picLocks noChangeAspect="1" noChangeArrowheads="1"/>
          </p:cNvPicPr>
          <p:nvPr/>
        </p:nvPicPr>
        <p:blipFill>
          <a:blip r:embed="rId4"/>
          <a:srcRect l="29231" t="40625" r="38281" b="13083"/>
          <a:stretch>
            <a:fillRect/>
          </a:stretch>
        </p:blipFill>
        <p:spPr bwMode="auto">
          <a:xfrm>
            <a:off x="5435600" y="908050"/>
            <a:ext cx="324008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err="1" smtClean="0"/>
              <a:t>Twitterfall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5832475" cy="4381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b="1" dirty="0" smtClean="0"/>
              <a:t>Monitor</a:t>
            </a:r>
            <a:r>
              <a:rPr lang="cs-CZ" sz="2000" b="1" dirty="0" smtClean="0"/>
              <a:t>ují</a:t>
            </a:r>
            <a:r>
              <a:rPr lang="en-GB" sz="2000" b="1" dirty="0" smtClean="0"/>
              <a:t> tweet</a:t>
            </a:r>
            <a:r>
              <a:rPr lang="cs-CZ" sz="2000" b="1" dirty="0" smtClean="0"/>
              <a:t>y</a:t>
            </a:r>
            <a:r>
              <a:rPr lang="en-GB" sz="2000" b="1" dirty="0" smtClean="0"/>
              <a:t> 'Preston' </a:t>
            </a:r>
            <a:r>
              <a:rPr lang="cs-CZ" sz="2000" b="1" dirty="0" smtClean="0"/>
              <a:t>a</a:t>
            </a:r>
            <a:r>
              <a:rPr lang="en-GB" sz="2000" b="1" dirty="0" smtClean="0"/>
              <a:t> 'Lancashire'</a:t>
            </a:r>
          </a:p>
          <a:p>
            <a:pPr eaLnBrk="1" hangingPunct="1">
              <a:lnSpc>
                <a:spcPct val="80000"/>
              </a:lnSpc>
            </a:pPr>
            <a:endParaRPr lang="en-GB" sz="2000" b="1" dirty="0" smtClean="0"/>
          </a:p>
        </p:txBody>
      </p:sp>
      <p:pic>
        <p:nvPicPr>
          <p:cNvPr id="8196" name="Picture 4" descr="twitterf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813" y="0"/>
            <a:ext cx="32781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smtClean="0"/>
              <a:t>Youtube</a:t>
            </a:r>
            <a:endParaRPr lang="en-US" sz="4400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9388" y="1052513"/>
            <a:ext cx="4387850" cy="4465637"/>
          </a:xfrm>
        </p:spPr>
        <p:txBody>
          <a:bodyPr/>
          <a:lstStyle/>
          <a:p>
            <a:pPr eaLnBrk="1" hangingPunct="1"/>
            <a:endParaRPr lang="en-US" sz="2400" b="1" dirty="0" smtClean="0"/>
          </a:p>
        </p:txBody>
      </p:sp>
      <p:pic>
        <p:nvPicPr>
          <p:cNvPr id="9220" name="Picture 6" descr="youtu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412875"/>
            <a:ext cx="2544762" cy="34559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Audio and video strategy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4392613" cy="4381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Training </a:t>
            </a:r>
            <a:r>
              <a:rPr lang="cs-CZ" sz="2400" b="1" dirty="0" smtClean="0"/>
              <a:t>pro všechny reportéry</a:t>
            </a:r>
            <a:endParaRPr lang="en-GB" sz="2400" b="1" dirty="0" smtClean="0"/>
          </a:p>
          <a:p>
            <a:pPr eaLnBrk="1" hangingPunct="1">
              <a:lnSpc>
                <a:spcPct val="90000"/>
              </a:lnSpc>
            </a:pPr>
            <a:endParaRPr lang="en-GB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Think print and web in every story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Breaking news for the website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AV suite and studio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UGC</a:t>
            </a:r>
            <a:endParaRPr lang="en-US" sz="2400" b="1" dirty="0" smtClean="0"/>
          </a:p>
        </p:txBody>
      </p:sp>
      <p:pic>
        <p:nvPicPr>
          <p:cNvPr id="11268" name="Picture 4" descr="mel_vid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268413"/>
            <a:ext cx="259238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User Generated Content in 2008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928100" cy="4381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b="1" dirty="0" smtClean="0"/>
              <a:t>PICTURES: 4,000 (including from PR, Retro and sport)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/>
              <a:t>WEB POLL VOTES: 60,000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/>
              <a:t>GENERAL: 2,500 articles (sport, reviews, schools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/>
              <a:t>LETTERS/EMAILS/TEXTS: 3,500 (news) and 100 (sport)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/>
              <a:t>SHORT STORIES: 148 stories submitted to group-wide competition from lep.co.uk, 2,000 registered voters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/>
              <a:t>AUDIO AND VIDEO: 25 videos &amp; 60 audio files (plus school podcasts)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/>
              <a:t>EDITORIAL SNAP SURVEYS: Thousands of responses (campaigns)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/>
              <a:t>BLOGS: 100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/>
              <a:t>FORUMS: 900 postings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/>
              <a:t>STORY COMMENTS: Up to 4,000 a month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>
                <a:hlinkClick r:id="rId2"/>
              </a:rPr>
              <a:t>COMMUNITY CALENDAR</a:t>
            </a:r>
            <a:r>
              <a:rPr lang="en-GB" sz="2000" b="1" dirty="0" smtClean="0"/>
              <a:t>: 500 entries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b="1" dirty="0" smtClean="0"/>
              <a:t>     (most uploaded by users)</a:t>
            </a:r>
            <a:endParaRPr lang="en-US" sz="20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future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5256213" cy="4381500"/>
          </a:xfrm>
        </p:spPr>
        <p:txBody>
          <a:bodyPr/>
          <a:lstStyle/>
          <a:p>
            <a:pPr eaLnBrk="1" hangingPunct="1"/>
            <a:r>
              <a:rPr lang="en-GB" sz="2400" b="1" smtClean="0"/>
              <a:t>More interaction (more live forums)</a:t>
            </a:r>
          </a:p>
          <a:p>
            <a:pPr eaLnBrk="1" hangingPunct="1"/>
            <a:endParaRPr lang="en-GB" sz="2400" b="1" smtClean="0"/>
          </a:p>
          <a:p>
            <a:pPr eaLnBrk="1" hangingPunct="1"/>
            <a:r>
              <a:rPr lang="en-GB" sz="2400" b="1" smtClean="0"/>
              <a:t>Encourage more UGC (poems, ultra local)</a:t>
            </a:r>
          </a:p>
          <a:p>
            <a:pPr eaLnBrk="1" hangingPunct="1"/>
            <a:endParaRPr lang="en-GB" sz="2400" b="1" smtClean="0"/>
          </a:p>
          <a:p>
            <a:pPr eaLnBrk="1" hangingPunct="1"/>
            <a:r>
              <a:rPr lang="en-GB" sz="2400" b="1" smtClean="0"/>
              <a:t>Develop podcasting (sport, business, schools)</a:t>
            </a:r>
          </a:p>
          <a:p>
            <a:pPr eaLnBrk="1" hangingPunct="1"/>
            <a:endParaRPr lang="en-GB" sz="2400" b="1" smtClean="0"/>
          </a:p>
          <a:p>
            <a:pPr eaLnBrk="1" hangingPunct="1"/>
            <a:r>
              <a:rPr lang="en-GB" sz="2400" b="1" smtClean="0"/>
              <a:t>Maintain innovation</a:t>
            </a:r>
            <a:endParaRPr lang="en-US" sz="2400" b="1" smtClean="0"/>
          </a:p>
        </p:txBody>
      </p:sp>
      <p:pic>
        <p:nvPicPr>
          <p:cNvPr id="13316" name="Picture 4" descr="t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341438"/>
            <a:ext cx="24479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Lancashire</a:t>
            </a:r>
            <a:r>
              <a:rPr lang="cs-CZ" dirty="0" smtClean="0"/>
              <a:t> </a:t>
            </a:r>
            <a:r>
              <a:rPr lang="cs-CZ" dirty="0" err="1" smtClean="0"/>
              <a:t>Evening</a:t>
            </a:r>
            <a:r>
              <a:rPr lang="cs-CZ" dirty="0" smtClean="0"/>
              <a:t> Post</a:t>
            </a:r>
            <a:endParaRPr lang="en-GB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96975"/>
            <a:ext cx="5184775" cy="438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 smtClean="0"/>
              <a:t>Odpoledník</a:t>
            </a:r>
          </a:p>
          <a:p>
            <a:pPr>
              <a:lnSpc>
                <a:spcPct val="90000"/>
              </a:lnSpc>
            </a:pPr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000" dirty="0" smtClean="0"/>
              <a:t>3 edice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26,000 </a:t>
            </a:r>
            <a:r>
              <a:rPr lang="cs-CZ" sz="2000" dirty="0" smtClean="0"/>
              <a:t>prodej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60 </a:t>
            </a:r>
            <a:r>
              <a:rPr lang="cs-CZ" sz="2000" dirty="0" smtClean="0"/>
              <a:t>novinářů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central</a:t>
            </a:r>
            <a:r>
              <a:rPr lang="en-GB" sz="2000" dirty="0"/>
              <a:t>, west and north Lancashire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</p:txBody>
      </p:sp>
      <p:pic>
        <p:nvPicPr>
          <p:cNvPr id="95241" name="Picture 9" descr="space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6038"/>
            <a:ext cx="4762500" cy="3571875"/>
          </a:xfrm>
          <a:prstGeom prst="rect">
            <a:avLst/>
          </a:prstGeom>
          <a:noFill/>
        </p:spPr>
      </p:pic>
      <p:pic>
        <p:nvPicPr>
          <p:cNvPr id="95245" name="Picture 13" descr="space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675" y="1047750"/>
            <a:ext cx="2914650" cy="4762500"/>
          </a:xfrm>
          <a:prstGeom prst="rect">
            <a:avLst/>
          </a:prstGeom>
          <a:noFill/>
        </p:spPr>
      </p:pic>
      <p:pic>
        <p:nvPicPr>
          <p:cNvPr id="95247" name="Picture 15" descr="space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</p:spPr>
      </p:pic>
      <p:pic>
        <p:nvPicPr>
          <p:cNvPr id="95248" name="Picture 16"/>
          <p:cNvPicPr>
            <a:picLocks noChangeAspect="1" noChangeArrowheads="1"/>
          </p:cNvPicPr>
          <p:nvPr/>
        </p:nvPicPr>
        <p:blipFill>
          <a:blip r:embed="rId4"/>
          <a:srcRect l="29231" t="40625" r="38281" b="13083"/>
          <a:stretch>
            <a:fillRect/>
          </a:stretch>
        </p:blipFill>
        <p:spPr bwMode="auto">
          <a:xfrm>
            <a:off x="5435600" y="908050"/>
            <a:ext cx="324008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SUCCESS STORY</a:t>
            </a:r>
          </a:p>
        </p:txBody>
      </p:sp>
      <p:graphicFrame>
        <p:nvGraphicFramePr>
          <p:cNvPr id="44217" name="Group 185"/>
          <p:cNvGraphicFramePr>
            <a:graphicFrameLocks noGrp="1"/>
          </p:cNvGraphicFramePr>
          <p:nvPr/>
        </p:nvGraphicFramePr>
        <p:xfrm>
          <a:off x="827088" y="1052513"/>
          <a:ext cx="7200900" cy="3695700"/>
        </p:xfrm>
        <a:graphic>
          <a:graphicData uri="http://schemas.openxmlformats.org/drawingml/2006/table">
            <a:tbl>
              <a:tblPr/>
              <a:tblGrid>
                <a:gridCol w="3384550"/>
                <a:gridCol w="1655762"/>
                <a:gridCol w="2160588"/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January 2005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December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2008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Monthly Page Views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422,055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4,406,060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Unique users per month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50,406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328,158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Weekly story count online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448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Weekly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photographs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546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Weekly video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21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User 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Times New Roman" pitchFamily="18" charset="0"/>
                          <a:cs typeface="Arial" pitchFamily="34" charset="0"/>
                        </a:rPr>
                        <a:t>6,379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94" name="Rectangle 162"/>
          <p:cNvSpPr>
            <a:spLocks noChangeArrowheads="1"/>
          </p:cNvSpPr>
          <p:nvPr/>
        </p:nvSpPr>
        <p:spPr bwMode="auto">
          <a:xfrm>
            <a:off x="0" y="461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</a:t>
            </a:r>
            <a:r>
              <a:rPr lang="cs-CZ" dirty="0" smtClean="0"/>
              <a:t>ÉNINK</a:t>
            </a:r>
            <a:endParaRPr lang="en-GB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/>
              <a:t>V roce 2006 – změna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cs-CZ" sz="2000" dirty="0" smtClean="0"/>
              <a:t>Trénink psaní pro web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cs-CZ" sz="2000" dirty="0" smtClean="0"/>
              <a:t>Nový redakční systém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cs-CZ" sz="2000" dirty="0" smtClean="0"/>
              <a:t>Jak pracovat s vyhledávači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AV skills</a:t>
            </a:r>
          </a:p>
          <a:p>
            <a:pPr>
              <a:lnSpc>
                <a:spcPct val="90000"/>
              </a:lnSpc>
              <a:buNone/>
            </a:pPr>
            <a:endParaRPr lang="en-GB" sz="2000" dirty="0"/>
          </a:p>
        </p:txBody>
      </p:sp>
      <p:pic>
        <p:nvPicPr>
          <p:cNvPr id="25607" name="Picture 7" descr="cartoon_teac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12875"/>
            <a:ext cx="3000375" cy="279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NEWSROOM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1052513"/>
            <a:ext cx="4387850" cy="4381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/>
              <a:t>D</a:t>
            </a:r>
            <a:r>
              <a:rPr lang="en-GB" sz="2000" dirty="0" err="1" smtClean="0"/>
              <a:t>igit</a:t>
            </a:r>
            <a:r>
              <a:rPr lang="cs-CZ" sz="2000" dirty="0" smtClean="0"/>
              <a:t>á</a:t>
            </a:r>
            <a:r>
              <a:rPr lang="en-GB" sz="2000" dirty="0" smtClean="0"/>
              <a:t>l</a:t>
            </a:r>
            <a:r>
              <a:rPr lang="cs-CZ" sz="2000" dirty="0" smtClean="0"/>
              <a:t>ní šéfové</a:t>
            </a:r>
            <a:r>
              <a:rPr lang="en-GB" sz="2000" dirty="0" smtClean="0"/>
              <a:t> 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cs-CZ" sz="2000" dirty="0" err="1" smtClean="0"/>
              <a:t>Redesign</a:t>
            </a:r>
            <a:r>
              <a:rPr lang="cs-CZ" sz="2000" dirty="0" smtClean="0"/>
              <a:t> </a:t>
            </a:r>
            <a:r>
              <a:rPr lang="en-GB" sz="2000" dirty="0" smtClean="0"/>
              <a:t>newsroom</a:t>
            </a:r>
            <a:r>
              <a:rPr lang="cs-CZ" sz="2000" dirty="0" smtClean="0"/>
              <a:t>u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cs-CZ" sz="2000" dirty="0" smtClean="0"/>
              <a:t>Změna </a:t>
            </a:r>
            <a:r>
              <a:rPr lang="en-GB" sz="2000" dirty="0" smtClean="0"/>
              <a:t>workflow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 smtClean="0"/>
              <a:t>Adapt</a:t>
            </a:r>
            <a:r>
              <a:rPr lang="cs-CZ" sz="2000" dirty="0" err="1" smtClean="0"/>
              <a:t>ovaný</a:t>
            </a:r>
            <a:r>
              <a:rPr lang="en-GB" sz="2000" dirty="0" smtClean="0"/>
              <a:t> </a:t>
            </a:r>
            <a:r>
              <a:rPr lang="en-GB" sz="2000" dirty="0"/>
              <a:t>CMS</a:t>
            </a:r>
          </a:p>
          <a:p>
            <a:pPr>
              <a:lnSpc>
                <a:spcPct val="150000"/>
              </a:lnSpc>
              <a:buFontTx/>
              <a:buNone/>
            </a:pPr>
            <a:endParaRPr lang="en-GB" sz="2000" dirty="0"/>
          </a:p>
        </p:txBody>
      </p:sp>
      <p:pic>
        <p:nvPicPr>
          <p:cNvPr id="31751" name="Picture 7" descr="ROAD COMM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125538"/>
            <a:ext cx="2843212" cy="3530600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TECHNOLOGY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96975"/>
            <a:ext cx="4824413" cy="43815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cs-CZ" sz="2000" dirty="0" smtClean="0"/>
              <a:t>Nakoupili v</a:t>
            </a:r>
            <a:r>
              <a:rPr lang="en-GB" sz="2000" dirty="0" err="1" smtClean="0"/>
              <a:t>ideo</a:t>
            </a:r>
            <a:r>
              <a:rPr lang="en-GB" sz="2000" dirty="0" smtClean="0"/>
              <a:t> </a:t>
            </a:r>
            <a:r>
              <a:rPr lang="en-GB" sz="2000" dirty="0" err="1" smtClean="0"/>
              <a:t>camer</a:t>
            </a:r>
            <a:r>
              <a:rPr lang="cs-CZ" sz="2000" dirty="0" smtClean="0"/>
              <a:t>y</a:t>
            </a:r>
            <a:r>
              <a:rPr lang="en-GB" sz="2000" dirty="0" smtClean="0"/>
              <a:t> </a:t>
            </a:r>
            <a:r>
              <a:rPr lang="en-GB" sz="2000" dirty="0"/>
              <a:t>&amp; </a:t>
            </a:r>
            <a:r>
              <a:rPr lang="en-GB" sz="2000" dirty="0" smtClean="0"/>
              <a:t>digit</a:t>
            </a:r>
            <a:r>
              <a:rPr lang="cs-CZ" sz="2000" dirty="0" err="1" smtClean="0"/>
              <a:t>ální</a:t>
            </a:r>
            <a:r>
              <a:rPr lang="cs-CZ" sz="2000" dirty="0" smtClean="0"/>
              <a:t> diktafony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cs-CZ" sz="2000" dirty="0" err="1" smtClean="0"/>
              <a:t>iMacy</a:t>
            </a:r>
            <a:r>
              <a:rPr lang="cs-CZ" sz="2000" dirty="0" smtClean="0"/>
              <a:t> s </a:t>
            </a:r>
            <a:r>
              <a:rPr lang="cs-CZ" sz="2000" dirty="0" err="1" smtClean="0"/>
              <a:t>Final</a:t>
            </a:r>
            <a:r>
              <a:rPr lang="cs-CZ" sz="2000" dirty="0" smtClean="0"/>
              <a:t> </a:t>
            </a:r>
            <a:r>
              <a:rPr lang="cs-CZ" sz="2000" dirty="0" err="1" smtClean="0"/>
              <a:t>Cut</a:t>
            </a:r>
            <a:endParaRPr lang="cs-CZ" sz="2000" dirty="0" smtClean="0"/>
          </a:p>
          <a:p>
            <a:pPr>
              <a:lnSpc>
                <a:spcPct val="90000"/>
              </a:lnSpc>
            </a:pPr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000" dirty="0" smtClean="0"/>
              <a:t>Televizní obrazovky</a:t>
            </a:r>
            <a:endParaRPr lang="en-GB" sz="2000" dirty="0"/>
          </a:p>
          <a:p>
            <a:pPr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pic>
        <p:nvPicPr>
          <p:cNvPr id="28682" name="Picture 10" descr="Cartoon-Cameraman-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125538"/>
            <a:ext cx="215265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obsah</a:t>
            </a:r>
            <a:endParaRPr lang="en-GB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Video </a:t>
            </a:r>
            <a:r>
              <a:rPr lang="cs-CZ" sz="2000" dirty="0" smtClean="0"/>
              <a:t>vysílání</a:t>
            </a:r>
            <a:endParaRPr lang="en-GB" sz="2000" dirty="0"/>
          </a:p>
          <a:p>
            <a:pPr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Slideshows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User generated content</a:t>
            </a:r>
          </a:p>
          <a:p>
            <a:pPr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cs-CZ" sz="2000" dirty="0" smtClean="0"/>
              <a:t>C</a:t>
            </a:r>
            <a:r>
              <a:rPr lang="en-GB" sz="2000" dirty="0" err="1" smtClean="0"/>
              <a:t>ross</a:t>
            </a:r>
            <a:r>
              <a:rPr lang="en-GB" sz="2000" dirty="0" smtClean="0"/>
              <a:t>-promotion</a:t>
            </a:r>
            <a:endParaRPr lang="en-GB" sz="2000" dirty="0"/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3"/>
          <a:srcRect l="21849" t="17958" r="23814" b="6459"/>
          <a:stretch>
            <a:fillRect/>
          </a:stretch>
        </p:blipFill>
        <p:spPr bwMode="auto">
          <a:xfrm>
            <a:off x="4643438" y="1052513"/>
            <a:ext cx="36004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</a:t>
            </a:r>
            <a:endParaRPr lang="en-GB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96975"/>
            <a:ext cx="5184775" cy="438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err="1" smtClean="0"/>
              <a:t>CoverItLive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Live video streaming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Social networks</a:t>
            </a:r>
          </a:p>
          <a:p>
            <a:pPr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Mash ups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/>
          <a:srcRect l="18307" t="17938" r="18489" b="6458"/>
          <a:stretch>
            <a:fillRect/>
          </a:stretch>
        </p:blipFill>
        <p:spPr bwMode="auto">
          <a:xfrm>
            <a:off x="4211638" y="1341438"/>
            <a:ext cx="38528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LEP Live (video streaming)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4535488" cy="4464050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Telefon nebo </a:t>
            </a:r>
            <a:r>
              <a:rPr lang="en-GB" sz="2400" b="1" dirty="0" smtClean="0"/>
              <a:t>laptop</a:t>
            </a:r>
          </a:p>
          <a:p>
            <a:pPr eaLnBrk="1" hangingPunct="1"/>
            <a:endParaRPr lang="en-GB" sz="2400" b="1" dirty="0" smtClean="0"/>
          </a:p>
          <a:p>
            <a:pPr eaLnBrk="1" hangingPunct="1"/>
            <a:r>
              <a:rPr lang="en-GB" sz="2400" b="1" dirty="0" smtClean="0"/>
              <a:t>Camera</a:t>
            </a:r>
          </a:p>
          <a:p>
            <a:pPr eaLnBrk="1" hangingPunct="1">
              <a:buFontTx/>
              <a:buNone/>
            </a:pPr>
            <a:endParaRPr lang="en-GB" sz="2400" b="1" dirty="0" smtClean="0"/>
          </a:p>
          <a:p>
            <a:pPr eaLnBrk="1" hangingPunct="1"/>
            <a:r>
              <a:rPr lang="en-GB" sz="2400" b="1" dirty="0" err="1" smtClean="0"/>
              <a:t>Quik</a:t>
            </a:r>
            <a:r>
              <a:rPr lang="en-GB" sz="2400" b="1" dirty="0" smtClean="0"/>
              <a:t> or </a:t>
            </a:r>
            <a:r>
              <a:rPr lang="en-GB" sz="2400" b="1" dirty="0" err="1" smtClean="0"/>
              <a:t>Ustream</a:t>
            </a:r>
            <a:r>
              <a:rPr lang="en-GB" sz="2400" b="1" dirty="0" smtClean="0"/>
              <a:t> websites</a:t>
            </a:r>
          </a:p>
          <a:p>
            <a:pPr eaLnBrk="1" hangingPunct="1"/>
            <a:endParaRPr lang="en-GB" sz="2400" b="1" dirty="0" smtClean="0"/>
          </a:p>
          <a:p>
            <a:pPr eaLnBrk="1" hangingPunct="1"/>
            <a:r>
              <a:rPr lang="en-GB" sz="2400" b="1" dirty="0" smtClean="0"/>
              <a:t>Real-time blog</a:t>
            </a:r>
          </a:p>
          <a:p>
            <a:pPr eaLnBrk="1" hangingPunct="1">
              <a:buFontTx/>
              <a:buNone/>
            </a:pPr>
            <a:r>
              <a:rPr lang="en-GB" sz="2400" b="1" dirty="0" smtClean="0"/>
              <a:t>(</a:t>
            </a:r>
            <a:r>
              <a:rPr lang="en-GB" sz="2400" b="1" dirty="0" err="1" smtClean="0"/>
              <a:t>coveritlive</a:t>
            </a:r>
            <a:r>
              <a:rPr lang="en-GB" sz="2400" b="1" dirty="0" smtClean="0"/>
              <a:t>)</a:t>
            </a:r>
            <a:endParaRPr lang="en-US" sz="2400" b="1" dirty="0" smtClean="0"/>
          </a:p>
        </p:txBody>
      </p:sp>
      <p:pic>
        <p:nvPicPr>
          <p:cNvPr id="5124" name="Picture 4" descr="black hors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125538"/>
            <a:ext cx="40322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Polit</a:t>
            </a:r>
            <a:r>
              <a:rPr lang="cs-CZ" dirty="0" smtClean="0"/>
              <a:t>i</a:t>
            </a:r>
            <a:r>
              <a:rPr lang="en-GB" dirty="0" err="1" smtClean="0"/>
              <a:t>ci</a:t>
            </a:r>
            <a:r>
              <a:rPr lang="cs-CZ" dirty="0" smtClean="0"/>
              <a:t> a </a:t>
            </a:r>
            <a:r>
              <a:rPr lang="cs-CZ" dirty="0" err="1" smtClean="0"/>
              <a:t>puby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4751388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b="1" dirty="0" smtClean="0">
                <a:hlinkClick r:id="rId3"/>
              </a:rPr>
              <a:t>Lunchtime in a typical Preston pub</a:t>
            </a:r>
            <a:endParaRPr lang="en-GB" b="1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GB" b="1" dirty="0" smtClean="0"/>
          </a:p>
          <a:p>
            <a:pPr eaLnBrk="1" hangingPunct="1">
              <a:lnSpc>
                <a:spcPct val="90000"/>
              </a:lnSpc>
            </a:pPr>
            <a:r>
              <a:rPr lang="en-GB" b="1" dirty="0" smtClean="0"/>
              <a:t>Business Leaders’ Lunches</a:t>
            </a:r>
          </a:p>
          <a:p>
            <a:pPr eaLnBrk="1" hangingPunct="1">
              <a:lnSpc>
                <a:spcPct val="90000"/>
              </a:lnSpc>
            </a:pPr>
            <a:endParaRPr lang="en-GB" b="1" dirty="0" smtClean="0"/>
          </a:p>
          <a:p>
            <a:pPr eaLnBrk="1" hangingPunct="1">
              <a:lnSpc>
                <a:spcPct val="90000"/>
              </a:lnSpc>
            </a:pPr>
            <a:r>
              <a:rPr lang="en-GB" b="1" dirty="0" smtClean="0">
                <a:hlinkClick r:id="rId4"/>
              </a:rPr>
              <a:t>Politicians visit the LEP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</p:txBody>
      </p:sp>
      <p:pic>
        <p:nvPicPr>
          <p:cNvPr id="6148" name="Picture 4" descr="leaders_lun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773238"/>
            <a:ext cx="375602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Twitter/Facebook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4895850" cy="4381500"/>
          </a:xfrm>
        </p:spPr>
        <p:txBody>
          <a:bodyPr/>
          <a:lstStyle/>
          <a:p>
            <a:pPr eaLnBrk="1" hangingPunct="1"/>
            <a:endParaRPr lang="en-US" b="1" dirty="0" smtClean="0"/>
          </a:p>
        </p:txBody>
      </p:sp>
      <p:pic>
        <p:nvPicPr>
          <p:cNvPr id="7172" name="Picture 4" descr="twi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196975"/>
            <a:ext cx="34559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2&quot; unique_id=&quot;18030&quot;&gt;&lt;object type=&quot;3&quot; unique_id=&quot;18034&quot;&gt;&lt;property id=&quot;20148&quot; value=&quot;5&quot;/&gt;&lt;property id=&quot;20300&quot; value=&quot;Slide 2 - &amp;quot;TRÉNINK&amp;quot;&quot;/&gt;&lt;property id=&quot;20307&quot; value=&quot;276&quot;/&gt;&lt;/object&gt;&lt;object type=&quot;3&quot; unique_id=&quot;18035&quot;&gt;&lt;property id=&quot;20148&quot; value=&quot;5&quot;/&gt;&lt;property id=&quot;20300&quot; value=&quot;Slide 3 - &amp;quot;CHANGING NEWSROOM&amp;quot;&quot;/&gt;&lt;property id=&quot;20307&quot; value=&quot;281&quot;/&gt;&lt;/object&gt;&lt;object type=&quot;3&quot; unique_id=&quot;18036&quot;&gt;&lt;property id=&quot;20148&quot; value=&quot;5&quot;/&gt;&lt;property id=&quot;20300&quot; value=&quot;Slide 4 - &amp;quot;TECHNOLOGY &amp;quot;&quot;/&gt;&lt;property id=&quot;20307&quot; value=&quot;279&quot;/&gt;&lt;/object&gt;&lt;object type=&quot;3&quot; unique_id=&quot;18037&quot;&gt;&lt;property id=&quot;20148&quot; value=&quot;5&quot;/&gt;&lt;property id=&quot;20300&quot; value=&quot;Slide 5 - &amp;quot;Nový obsah&amp;quot;&quot;/&gt;&lt;property id=&quot;20307&quot; value=&quot;293&quot;/&gt;&lt;/object&gt;&lt;object type=&quot;3&quot; unique_id=&quot;18040&quot;&gt;&lt;property id=&quot;20148&quot; value=&quot;5&quot;/&gt;&lt;property id=&quot;20300&quot; value=&quot;Slide 6 - &amp;quot;Další&amp;quot;&quot;/&gt;&lt;property id=&quot;20307&quot; value=&quot;295&quot;/&gt;&lt;/object&gt;&lt;object type=&quot;3&quot; unique_id=&quot;18041&quot;&gt;&lt;property id=&quot;20148&quot; value=&quot;5&quot;/&gt;&lt;property id=&quot;20300&quot; value=&quot;Slide 16 - &amp;quot;SUCCESS STORY&amp;quot;&quot;/&gt;&lt;property id=&quot;20307&quot; value=&quot;287&quot;/&gt;&lt;/object&gt;&lt;object type=&quot;3&quot; unique_id=&quot;18189&quot;&gt;&lt;property id=&quot;20148&quot; value=&quot;5&quot;/&gt;&lt;property id=&quot;20300&quot; value=&quot;Slide 7 - &amp;quot;LEP Live (video streaming)&amp;quot;&quot;/&gt;&lt;property id=&quot;20307&quot; value=&quot;296&quot;/&gt;&lt;/object&gt;&lt;object type=&quot;3&quot; unique_id=&quot;18190&quot;&gt;&lt;property id=&quot;20148&quot; value=&quot;5&quot;/&gt;&lt;property id=&quot;20300&quot; value=&quot;Slide 8 - &amp;quot;Politici a puby&amp;quot;&quot;/&gt;&lt;property id=&quot;20307&quot; value=&quot;297&quot;/&gt;&lt;/object&gt;&lt;object type=&quot;3&quot; unique_id=&quot;18191&quot;&gt;&lt;property id=&quot;20148&quot; value=&quot;5&quot;/&gt;&lt;property id=&quot;20300&quot; value=&quot;Slide 9 - &amp;quot;Twitter/Facebook&amp;quot;&quot;/&gt;&lt;property id=&quot;20307&quot; value=&quot;298&quot;/&gt;&lt;/object&gt;&lt;object type=&quot;3&quot; unique_id=&quot;18192&quot;&gt;&lt;property id=&quot;20148&quot; value=&quot;5&quot;/&gt;&lt;property id=&quot;20300&quot; value=&quot;Slide 10 - &amp;quot;Twitterfall&amp;quot;&quot;/&gt;&lt;property id=&quot;20307&quot; value=&quot;299&quot;/&gt;&lt;/object&gt;&lt;object type=&quot;3&quot; unique_id=&quot;18193&quot;&gt;&lt;property id=&quot;20148&quot; value=&quot;5&quot;/&gt;&lt;property id=&quot;20300&quot; value=&quot;Slide 11 - &amp;quot;Youtube&amp;quot;&quot;/&gt;&lt;property id=&quot;20307&quot; value=&quot;300&quot;/&gt;&lt;/object&gt;&lt;object type=&quot;3&quot; unique_id=&quot;18194&quot;&gt;&lt;property id=&quot;20148&quot; value=&quot;5&quot;/&gt;&lt;property id=&quot;20300&quot; value=&quot;Slide 12 - &amp;quot;Audio and video strategy&amp;quot;&quot;/&gt;&lt;property id=&quot;20307&quot; value=&quot;301&quot;/&gt;&lt;/object&gt;&lt;object type=&quot;3&quot; unique_id=&quot;18195&quot;&gt;&lt;property id=&quot;20148&quot; value=&quot;5&quot;/&gt;&lt;property id=&quot;20300&quot; value=&quot;Slide 13 - &amp;quot;User Generated Content in 2008&amp;quot;&quot;/&gt;&lt;property id=&quot;20307&quot; value=&quot;302&quot;/&gt;&lt;/object&gt;&lt;object type=&quot;3&quot; unique_id=&quot;18196&quot;&gt;&lt;property id=&quot;20148&quot; value=&quot;5&quot;/&gt;&lt;property id=&quot;20300&quot; value=&quot;Slide 14 - &amp;quot;The future&amp;quot;&quot;/&gt;&lt;property id=&quot;20307&quot; value=&quot;303&quot;/&gt;&lt;/object&gt;&lt;object type=&quot;3&quot; unique_id=&quot;18265&quot;&gt;&lt;property id=&quot;20148&quot; value=&quot;5&quot;/&gt;&lt;property id=&quot;20300&quot; value=&quot;Slide 15 - &amp;quot;Lancashire Evening Post&amp;quot;&quot;/&gt;&lt;property id=&quot;20307&quot; value=&quot;304&quot;/&gt;&lt;/object&gt;&lt;object type=&quot;3&quot; unique_id=&quot;18500&quot;&gt;&lt;property id=&quot;20148&quot; value=&quot;5&quot;/&gt;&lt;property id=&quot;20300&quot; value=&quot;Slide 1 - &amp;quot;Lancashire Evening Post&amp;quot;&quot;/&gt;&lt;property id=&quot;20307&quot; value=&quot;305&quot;/&gt;&lt;/object&gt;&lt;/object&gt;&lt;object type=&quot;8&quot; unique_id=&quot;18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367</Words>
  <Application>Microsoft Office PowerPoint</Application>
  <PresentationFormat>Předvádění na obrazovce (4:3)</PresentationFormat>
  <Paragraphs>146</Paragraphs>
  <Slides>16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1_Default Design</vt:lpstr>
      <vt:lpstr>Lancashire Evening Post</vt:lpstr>
      <vt:lpstr>TRÉNINK</vt:lpstr>
      <vt:lpstr>CHANGING NEWSROOM</vt:lpstr>
      <vt:lpstr>TECHNOLOGY </vt:lpstr>
      <vt:lpstr>Nový obsah</vt:lpstr>
      <vt:lpstr>Další</vt:lpstr>
      <vt:lpstr>LEP Live (video streaming)</vt:lpstr>
      <vt:lpstr>Politici a puby</vt:lpstr>
      <vt:lpstr>Twitter/Facebook</vt:lpstr>
      <vt:lpstr>Twitterfall</vt:lpstr>
      <vt:lpstr>Youtube</vt:lpstr>
      <vt:lpstr>Audio and video strategy</vt:lpstr>
      <vt:lpstr>User Generated Content in 2008</vt:lpstr>
      <vt:lpstr>The future</vt:lpstr>
      <vt:lpstr>Lancashire Evening Post</vt:lpstr>
      <vt:lpstr>SUCCESS STORY</vt:lpstr>
    </vt:vector>
  </TitlesOfParts>
  <Company>jp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Editorial at the Lancashire Evening Post</dc:title>
  <dc:creator>Catherine.Grimwood</dc:creator>
  <cp:lastModifiedBy>student</cp:lastModifiedBy>
  <cp:revision>98</cp:revision>
  <dcterms:created xsi:type="dcterms:W3CDTF">2006-08-14T14:24:37Z</dcterms:created>
  <dcterms:modified xsi:type="dcterms:W3CDTF">2010-04-18T20:39:33Z</dcterms:modified>
</cp:coreProperties>
</file>