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6E11-B158-4142-987F-CAE0A7B5073F}" type="datetimeFigureOut">
              <a:rPr lang="cs-CZ" smtClean="0"/>
              <a:t>15.4.2010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735B-72DF-470D-9EE0-E44B906AC3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6E11-B158-4142-987F-CAE0A7B5073F}" type="datetimeFigureOut">
              <a:rPr lang="cs-CZ" smtClean="0"/>
              <a:t>15.4.2010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735B-72DF-470D-9EE0-E44B906AC3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6E11-B158-4142-987F-CAE0A7B5073F}" type="datetimeFigureOut">
              <a:rPr lang="cs-CZ" smtClean="0"/>
              <a:t>15.4.2010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735B-72DF-470D-9EE0-E44B906AC3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6E11-B158-4142-987F-CAE0A7B5073F}" type="datetimeFigureOut">
              <a:rPr lang="cs-CZ" smtClean="0"/>
              <a:t>15.4.2010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735B-72DF-470D-9EE0-E44B906AC3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6E11-B158-4142-987F-CAE0A7B5073F}" type="datetimeFigureOut">
              <a:rPr lang="cs-CZ" smtClean="0"/>
              <a:t>15.4.2010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735B-72DF-470D-9EE0-E44B906AC3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6E11-B158-4142-987F-CAE0A7B5073F}" type="datetimeFigureOut">
              <a:rPr lang="cs-CZ" smtClean="0"/>
              <a:t>15.4.2010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735B-72DF-470D-9EE0-E44B906AC3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6E11-B158-4142-987F-CAE0A7B5073F}" type="datetimeFigureOut">
              <a:rPr lang="cs-CZ" smtClean="0"/>
              <a:t>15.4.2010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735B-72DF-470D-9EE0-E44B906AC3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6E11-B158-4142-987F-CAE0A7B5073F}" type="datetimeFigureOut">
              <a:rPr lang="cs-CZ" smtClean="0"/>
              <a:t>15.4.2010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735B-72DF-470D-9EE0-E44B906AC3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6E11-B158-4142-987F-CAE0A7B5073F}" type="datetimeFigureOut">
              <a:rPr lang="cs-CZ" smtClean="0"/>
              <a:t>15.4.2010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735B-72DF-470D-9EE0-E44B906AC3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6E11-B158-4142-987F-CAE0A7B5073F}" type="datetimeFigureOut">
              <a:rPr lang="cs-CZ" smtClean="0"/>
              <a:t>15.4.2010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735B-72DF-470D-9EE0-E44B906AC3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6E11-B158-4142-987F-CAE0A7B5073F}" type="datetimeFigureOut">
              <a:rPr lang="cs-CZ" smtClean="0"/>
              <a:t>15.4.2010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735B-72DF-470D-9EE0-E44B906AC3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26E11-B158-4142-987F-CAE0A7B5073F}" type="datetimeFigureOut">
              <a:rPr lang="cs-CZ" smtClean="0"/>
              <a:t>15.4.2010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1735B-72DF-470D-9EE0-E44B906AC3F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500990" cy="2143140"/>
          </a:xfrm>
        </p:spPr>
        <p:txBody>
          <a:bodyPr>
            <a:normAutofit/>
          </a:bodyPr>
          <a:lstStyle/>
          <a:p>
            <a:r>
              <a:rPr lang="cs-CZ" dirty="0" smtClean="0"/>
              <a:t>YES WE CAN! CHANGE!</a:t>
            </a:r>
            <a:br>
              <a:rPr lang="cs-CZ" dirty="0" smtClean="0"/>
            </a:br>
            <a:r>
              <a:rPr lang="cs-CZ" dirty="0" smtClean="0"/>
              <a:t> PIŠ A ČTI O SVÉM TÝMU! SPORTUJ!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přeb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2143116"/>
            <a:ext cx="6858000" cy="4191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Strany 15 – 16 </a:t>
            </a:r>
            <a:r>
              <a:rPr lang="cs-CZ" b="1" dirty="0" smtClean="0"/>
              <a:t>            OSTATNÍ </a:t>
            </a:r>
            <a:r>
              <a:rPr lang="cs-CZ" b="1" dirty="0"/>
              <a:t>SPORTY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Baseball, atletika, americký fotbal, nohejbal, tenis… </a:t>
            </a:r>
          </a:p>
          <a:p>
            <a:r>
              <a:rPr lang="cs-CZ" dirty="0" smtClean="0"/>
              <a:t>Sporty rotují</a:t>
            </a:r>
          </a:p>
          <a:p>
            <a:r>
              <a:rPr lang="cs-CZ" dirty="0" smtClean="0"/>
              <a:t>Častější </a:t>
            </a:r>
            <a:r>
              <a:rPr lang="cs-CZ" dirty="0" err="1"/>
              <a:t>storky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Výsledky </a:t>
            </a:r>
            <a:r>
              <a:rPr lang="cs-CZ" dirty="0"/>
              <a:t>a </a:t>
            </a:r>
            <a:r>
              <a:rPr lang="cs-CZ" dirty="0" smtClean="0"/>
              <a:t>tabulky.</a:t>
            </a:r>
          </a:p>
          <a:p>
            <a:endParaRPr lang="cs-CZ" dirty="0"/>
          </a:p>
          <a:p>
            <a:r>
              <a:rPr lang="cs-CZ" i="1" dirty="0"/>
              <a:t>Zápas baseballu Blesk Jablonec – Louny. </a:t>
            </a:r>
            <a:endParaRPr lang="cs-CZ" i="1" dirty="0" smtClean="0"/>
          </a:p>
          <a:p>
            <a:r>
              <a:rPr lang="cs-CZ" i="1" dirty="0" err="1" smtClean="0"/>
              <a:t>Storka</a:t>
            </a:r>
            <a:r>
              <a:rPr lang="cs-CZ" i="1" dirty="0" smtClean="0"/>
              <a:t> </a:t>
            </a:r>
            <a:r>
              <a:rPr lang="cs-CZ" i="1" dirty="0"/>
              <a:t>o klubu TJ Spartak Smržovka, který integruje i </a:t>
            </a:r>
            <a:r>
              <a:rPr lang="cs-CZ" i="1" dirty="0" err="1"/>
              <a:t>nohejbalisty</a:t>
            </a:r>
            <a:r>
              <a:rPr lang="cs-CZ" i="1" dirty="0"/>
              <a:t> atd.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Strany 17 </a:t>
            </a:r>
            <a:r>
              <a:rPr lang="cs-CZ" b="1" dirty="0"/>
              <a:t>– 18 </a:t>
            </a:r>
            <a:r>
              <a:rPr lang="cs-CZ" b="1" dirty="0" smtClean="0"/>
              <a:t>                         LIFESTYLE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Rady jak </a:t>
            </a:r>
            <a:r>
              <a:rPr lang="cs-CZ" dirty="0"/>
              <a:t>a kde rekreačně sportovat. </a:t>
            </a:r>
            <a:endParaRPr lang="cs-CZ" dirty="0" smtClean="0"/>
          </a:p>
          <a:p>
            <a:r>
              <a:rPr lang="cs-CZ" dirty="0" smtClean="0"/>
              <a:t> Důraz </a:t>
            </a:r>
            <a:r>
              <a:rPr lang="cs-CZ" dirty="0"/>
              <a:t>by byl kladen na lokalizaci. </a:t>
            </a:r>
            <a:r>
              <a:rPr lang="cs-CZ" dirty="0" smtClean="0"/>
              <a:t>Zejména </a:t>
            </a:r>
            <a:r>
              <a:rPr lang="cs-CZ" dirty="0"/>
              <a:t>na to, kde se dá tento rekreační sport provozovat v regionu.</a:t>
            </a:r>
          </a:p>
          <a:p>
            <a:endParaRPr lang="cs-CZ" dirty="0" smtClean="0"/>
          </a:p>
          <a:p>
            <a:r>
              <a:rPr lang="cs-CZ" i="1" dirty="0"/>
              <a:t>Cyklostezky na </a:t>
            </a:r>
            <a:r>
              <a:rPr lang="cs-CZ" i="1" dirty="0" err="1"/>
              <a:t>Tanvaldsku</a:t>
            </a:r>
            <a:r>
              <a:rPr lang="cs-CZ" i="1" dirty="0"/>
              <a:t>.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15262" cy="72547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Strana 19                            KŘÍŽOVKA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Křížovka o ceny</a:t>
            </a:r>
          </a:p>
          <a:p>
            <a:endParaRPr lang="cs-CZ" dirty="0"/>
          </a:p>
          <a:p>
            <a:r>
              <a:rPr lang="cs-CZ" dirty="0" smtClean="0"/>
              <a:t>Další soutěže</a:t>
            </a:r>
          </a:p>
          <a:p>
            <a:endParaRPr lang="cs-CZ" dirty="0"/>
          </a:p>
          <a:p>
            <a:r>
              <a:rPr lang="cs-CZ" dirty="0" smtClean="0"/>
              <a:t>Kupóny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58259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Webová verze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Hlavně aktuální výsledky a tabulky</a:t>
            </a:r>
          </a:p>
          <a:p>
            <a:endParaRPr lang="cs-CZ" dirty="0"/>
          </a:p>
          <a:p>
            <a:r>
              <a:rPr lang="cs-CZ" dirty="0" smtClean="0"/>
              <a:t>Během týdne </a:t>
            </a:r>
            <a:r>
              <a:rPr lang="cs-CZ" dirty="0" err="1" smtClean="0"/>
              <a:t>preview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Video a </a:t>
            </a:r>
            <a:r>
              <a:rPr lang="cs-CZ" dirty="0" err="1" smtClean="0"/>
              <a:t>fotogalerie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Diskuse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Cílová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příznivci regionálních sportů (silná nika jsou příznivci mediálně málo pokrytých sportů)</a:t>
            </a:r>
          </a:p>
          <a:p>
            <a:pPr lvl="0"/>
            <a:r>
              <a:rPr lang="cs-CZ" dirty="0"/>
              <a:t>členové místních sportovních klubů a organizací</a:t>
            </a:r>
          </a:p>
          <a:p>
            <a:pPr lvl="0"/>
            <a:r>
              <a:rPr lang="cs-CZ" dirty="0"/>
              <a:t>především muži</a:t>
            </a:r>
          </a:p>
          <a:p>
            <a:pPr lvl="0"/>
            <a:r>
              <a:rPr lang="cs-CZ" dirty="0"/>
              <a:t>všechny věkové kategorie</a:t>
            </a:r>
          </a:p>
          <a:p>
            <a:r>
              <a:rPr lang="cs-CZ" dirty="0"/>
              <a:t>především nadšením a entuziasmem, který z ní činí velmi vděčné </a:t>
            </a:r>
            <a:r>
              <a:rPr lang="cs-CZ" dirty="0" smtClean="0"/>
              <a:t>publikum</a:t>
            </a:r>
          </a:p>
          <a:p>
            <a:r>
              <a:rPr lang="cs-CZ" dirty="0" smtClean="0"/>
              <a:t>V pilotní fázi v Jablonci počítám s nákladem 7000 výtisků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Občanská žurnalistika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zapojit běžné lidi do procesu tvorby </a:t>
            </a:r>
            <a:r>
              <a:rPr lang="cs-CZ" dirty="0" smtClean="0"/>
              <a:t>zpráv</a:t>
            </a:r>
          </a:p>
          <a:p>
            <a:r>
              <a:rPr lang="cs-CZ" dirty="0"/>
              <a:t>jejich nadšení </a:t>
            </a:r>
            <a:r>
              <a:rPr lang="cs-CZ" dirty="0" smtClean="0"/>
              <a:t>věc je </a:t>
            </a:r>
            <a:r>
              <a:rPr lang="cs-CZ" dirty="0"/>
              <a:t>ideální půda pro </a:t>
            </a:r>
            <a:r>
              <a:rPr lang="cs-CZ" dirty="0" smtClean="0"/>
              <a:t>aktivitu</a:t>
            </a:r>
          </a:p>
          <a:p>
            <a:r>
              <a:rPr lang="cs-CZ" dirty="0"/>
              <a:t>amatérský </a:t>
            </a:r>
            <a:r>
              <a:rPr lang="cs-CZ" dirty="0" smtClean="0"/>
              <a:t>fotograf může </a:t>
            </a:r>
            <a:r>
              <a:rPr lang="cs-CZ" dirty="0"/>
              <a:t>lehce překonat redaktora, který není specializovaný na </a:t>
            </a:r>
            <a:r>
              <a:rPr lang="cs-CZ" dirty="0" smtClean="0"/>
              <a:t>focení</a:t>
            </a:r>
          </a:p>
          <a:p>
            <a:r>
              <a:rPr lang="cs-CZ" dirty="0"/>
              <a:t>ideálně jednoho pro každý </a:t>
            </a:r>
            <a:r>
              <a:rPr lang="cs-CZ" dirty="0" smtClean="0"/>
              <a:t>klub</a:t>
            </a:r>
          </a:p>
          <a:p>
            <a:r>
              <a:rPr lang="cs-CZ" dirty="0" smtClean="0"/>
              <a:t>Budeme vyplácet finanční odměny</a:t>
            </a:r>
          </a:p>
          <a:p>
            <a:r>
              <a:rPr lang="cs-CZ" dirty="0" smtClean="0"/>
              <a:t>Hlavně </a:t>
            </a:r>
            <a:r>
              <a:rPr lang="cs-CZ" dirty="0" err="1" smtClean="0"/>
              <a:t>přiznivci</a:t>
            </a:r>
            <a:r>
              <a:rPr lang="cs-CZ" dirty="0" smtClean="0"/>
              <a:t> malých sportů budou rádi propagovat svůj koníček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Oslovení komunity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Oslovíme jednotlivé </a:t>
            </a:r>
            <a:r>
              <a:rPr lang="cs-CZ" dirty="0" smtClean="0"/>
              <a:t>kluby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Rozdáme letáky na </a:t>
            </a:r>
            <a:r>
              <a:rPr lang="cs-CZ" dirty="0" smtClean="0"/>
              <a:t>zápasech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Propagace na webových </a:t>
            </a:r>
            <a:r>
              <a:rPr lang="cs-CZ" dirty="0" smtClean="0"/>
              <a:t>stránkách</a:t>
            </a:r>
          </a:p>
          <a:p>
            <a:pPr lvl="0">
              <a:buNone/>
            </a:pPr>
            <a:endParaRPr lang="cs-CZ" dirty="0"/>
          </a:p>
          <a:p>
            <a:pPr lvl="0"/>
            <a:r>
              <a:rPr lang="cs-CZ" dirty="0"/>
              <a:t>Pořádaní vlastních </a:t>
            </a:r>
            <a:r>
              <a:rPr lang="cs-CZ" dirty="0" smtClean="0"/>
              <a:t>akcí/</a:t>
            </a:r>
            <a:r>
              <a:rPr lang="cs-CZ" dirty="0" err="1" smtClean="0"/>
              <a:t>sebepropagace</a:t>
            </a:r>
            <a:r>
              <a:rPr lang="cs-CZ" dirty="0" smtClean="0"/>
              <a:t> (turnaje v malém fotbale ve městech o ceny, besedy v hospůdkách apod.)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Udržování spolupráce s komunitou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Kromě finanční odměny poskytujeme vzdělávaní v oboru, propagaci okolí sportu, ze kterého zrekrutujeme daného člověka</a:t>
            </a:r>
          </a:p>
          <a:p>
            <a:pPr lvl="0"/>
            <a:r>
              <a:rPr lang="cs-CZ" dirty="0"/>
              <a:t>Pořádáme společenské </a:t>
            </a:r>
            <a:r>
              <a:rPr lang="cs-CZ" dirty="0" smtClean="0"/>
              <a:t>akce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Financování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Uspořádání Ligy Přeborníků - hřiště, propagace (místní rádio, radniční věstník, plakáty po městě), honoráře pro pozvané osobnosti, náklady na ceny (bečky, sekačky, předplatné, mixéry) - 100 000 Kč cca.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Zařízení redakce - nábytek, počítače, telefony, rozvody atd. - 100 000 Kč.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Pilotní čísla - 240 000 Kč. 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Billboardy na stadionech - desetitisíce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Hlavní zdroj – inzerce:</a:t>
            </a:r>
          </a:p>
          <a:p>
            <a:r>
              <a:rPr lang="cs-CZ" dirty="0"/>
              <a:t>- výrobců sportovního vybavení a sportovní módy</a:t>
            </a:r>
            <a:endParaRPr lang="cs-CZ" sz="4000" dirty="0"/>
          </a:p>
          <a:p>
            <a:r>
              <a:rPr lang="cs-CZ" dirty="0"/>
              <a:t>- výrobců zdravé výživy, </a:t>
            </a:r>
            <a:r>
              <a:rPr lang="cs-CZ" dirty="0" err="1"/>
              <a:t>doplňk</a:t>
            </a:r>
            <a:r>
              <a:rPr lang="cs-CZ" dirty="0"/>
              <a:t> stravy, energetických nápojů apod.</a:t>
            </a:r>
            <a:endParaRPr lang="cs-CZ" sz="4000" dirty="0"/>
          </a:p>
          <a:p>
            <a:r>
              <a:rPr lang="cs-CZ" dirty="0"/>
              <a:t>- místních obchodníků se sportovním vybavením a módou</a:t>
            </a:r>
            <a:endParaRPr lang="cs-CZ" sz="4000" dirty="0"/>
          </a:p>
          <a:p>
            <a:r>
              <a:rPr lang="cs-CZ" dirty="0"/>
              <a:t>- místních sportovišť (posilovny, squashové kurty, fitness </a:t>
            </a:r>
            <a:r>
              <a:rPr lang="cs-CZ" dirty="0" err="1"/>
              <a:t>ceentra</a:t>
            </a:r>
            <a:r>
              <a:rPr lang="cs-CZ" dirty="0"/>
              <a:t>)</a:t>
            </a:r>
            <a:endParaRPr lang="cs-CZ" sz="4000" dirty="0"/>
          </a:p>
          <a:p>
            <a:r>
              <a:rPr lang="cs-CZ" dirty="0"/>
              <a:t>- obecně místním malých firem a živnostníků, kteří díky spjatosti s regionem můžou cílit na své potenciální </a:t>
            </a:r>
            <a:r>
              <a:rPr lang="cs-CZ" dirty="0" smtClean="0"/>
              <a:t>klienty</a:t>
            </a:r>
          </a:p>
          <a:p>
            <a:r>
              <a:rPr lang="cs-CZ" sz="4000" dirty="0" smtClean="0"/>
              <a:t>pivovary</a:t>
            </a:r>
            <a:endParaRPr lang="cs-CZ" sz="4000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Koncept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smtClean="0"/>
              <a:t>Přeborník</a:t>
            </a:r>
            <a:r>
              <a:rPr lang="cs-CZ" dirty="0" smtClean="0"/>
              <a:t> je tištěný a internetový </a:t>
            </a:r>
            <a:r>
              <a:rPr lang="cs-CZ" dirty="0" err="1" smtClean="0"/>
              <a:t>hyperlokální</a:t>
            </a:r>
            <a:r>
              <a:rPr lang="cs-CZ" dirty="0" smtClean="0"/>
              <a:t> týdeník, který se zaměřuje na okresní sportovní dění. </a:t>
            </a:r>
          </a:p>
          <a:p>
            <a:endParaRPr lang="cs-CZ" dirty="0"/>
          </a:p>
          <a:p>
            <a:r>
              <a:rPr lang="cs-CZ" dirty="0" smtClean="0"/>
              <a:t>Od okresního přeboru až po extraligu</a:t>
            </a:r>
          </a:p>
          <a:p>
            <a:r>
              <a:rPr lang="cs-CZ" dirty="0" smtClean="0"/>
              <a:t>Profily týmů, reportáže, příběhy</a:t>
            </a:r>
          </a:p>
          <a:p>
            <a:r>
              <a:rPr lang="cs-CZ" dirty="0" smtClean="0"/>
              <a:t>Podrobný výsledkový servis, tabulky a statistiky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Podle našeho odhadu bude náklad Přeborníku cca 7000 výtisků. </a:t>
            </a:r>
            <a:endParaRPr lang="cs-CZ" dirty="0" smtClean="0"/>
          </a:p>
          <a:p>
            <a:pPr>
              <a:buNone/>
            </a:pPr>
            <a:r>
              <a:rPr lang="cs-CZ" dirty="0"/>
              <a:t> </a:t>
            </a:r>
          </a:p>
          <a:p>
            <a:r>
              <a:rPr lang="cs-CZ" dirty="0"/>
              <a:t>S </a:t>
            </a:r>
            <a:r>
              <a:rPr lang="cs-CZ" dirty="0" err="1"/>
              <a:t>přihlnutím</a:t>
            </a:r>
            <a:r>
              <a:rPr lang="cs-CZ" dirty="0"/>
              <a:t> k tomuto číslu pak </a:t>
            </a:r>
            <a:r>
              <a:rPr lang="cs-CZ" dirty="0" err="1"/>
              <a:t>zajednu</a:t>
            </a:r>
            <a:r>
              <a:rPr lang="cs-CZ" dirty="0"/>
              <a:t> stranu inzerce budeme účtovat 25 000. Přičemž naším cílem je naplnit cca 5 inzertních stran v každém čísle. Příjmy z inzerce by potom celkem činily cca 125000 na jedno číslo, tedy 500 000 na měsíc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  <a:p>
            <a:r>
              <a:rPr lang="cs-CZ" dirty="0"/>
              <a:t>Počítáme s placeným prodejem Přeborníku za 10 Kč, čili výnos cca 280 000 za měsíc.  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Celkový hrubý </a:t>
            </a:r>
            <a:r>
              <a:rPr lang="cs-CZ" dirty="0" err="1"/>
              <a:t>příjm</a:t>
            </a:r>
            <a:r>
              <a:rPr lang="cs-CZ" dirty="0"/>
              <a:t> tedy může činit cca 780 000 Kč měsíčně.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/>
              <a:t>superhrubá</a:t>
            </a:r>
            <a:r>
              <a:rPr lang="cs-CZ" dirty="0"/>
              <a:t> pro stálé redaktory bude činit cca 27000 Kč, což tedy činí 54 000 při dvojčlenné redakci.</a:t>
            </a:r>
          </a:p>
          <a:p>
            <a:endParaRPr lang="cs-CZ" dirty="0"/>
          </a:p>
          <a:p>
            <a:r>
              <a:rPr lang="cs-CZ" dirty="0"/>
              <a:t>Náklady na tisk a distribuci při </a:t>
            </a:r>
            <a:r>
              <a:rPr lang="cs-CZ" dirty="0" err="1"/>
              <a:t>počíteném</a:t>
            </a:r>
            <a:r>
              <a:rPr lang="cs-CZ" dirty="0"/>
              <a:t> nákladu by měly činit přibližně 240 000.</a:t>
            </a:r>
          </a:p>
          <a:p>
            <a:endParaRPr lang="cs-CZ" dirty="0"/>
          </a:p>
          <a:p>
            <a:r>
              <a:rPr lang="cs-CZ" dirty="0"/>
              <a:t>Náklady na provoz redakce a </a:t>
            </a:r>
            <a:r>
              <a:rPr lang="cs-CZ" dirty="0" err="1"/>
              <a:t>a</a:t>
            </a:r>
            <a:r>
              <a:rPr lang="cs-CZ" dirty="0"/>
              <a:t> jejího zařízení (nájem, energie, technika, síť) </a:t>
            </a:r>
            <a:r>
              <a:rPr lang="cs-CZ" dirty="0" err="1"/>
              <a:t>budo</a:t>
            </a:r>
            <a:r>
              <a:rPr lang="cs-CZ" dirty="0"/>
              <a:t> činit, předpokládáme, cca 50 000 Kč.</a:t>
            </a:r>
          </a:p>
          <a:p>
            <a:endParaRPr lang="cs-CZ" dirty="0"/>
          </a:p>
          <a:p>
            <a:r>
              <a:rPr lang="cs-CZ" dirty="0"/>
              <a:t>Na honoráře pro "víkendové" přispěvatele vyčleníme 50 000 Kč.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r>
              <a:rPr lang="cs-CZ" dirty="0"/>
              <a:t>Celkem tedy výdaje činí cca 400 000 Kč.</a:t>
            </a:r>
          </a:p>
          <a:p>
            <a:endParaRPr lang="cs-CZ" dirty="0"/>
          </a:p>
          <a:p>
            <a:r>
              <a:rPr lang="cs-CZ" dirty="0"/>
              <a:t>Lze tedy počítat s čistý příjmem až 380 000 Kč měsíčně.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Propagace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 první pilotní fázi projektu je nutné zaútočit na několika frontách zároveň. Použijeme čtyři základní směry "útoku":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1. Pilotní čísla Přeborníku rozdávané zadarmo přímo na zápasech sportovních soutěží (zřejmě první měsíc - tedy 4 čísla)</a:t>
            </a:r>
          </a:p>
          <a:p>
            <a:pPr>
              <a:buNone/>
            </a:pPr>
            <a:r>
              <a:rPr lang="cs-CZ" dirty="0"/>
              <a:t>2. Pilotní akce "Liga přeborníků" - celodenní soutěž v malém fotbale amatérských týmů na hřišti vybudovaném na Jabloneckém náměstí o hodnotné ceny - akci je třeba propagovat předem</a:t>
            </a:r>
          </a:p>
          <a:p>
            <a:pPr>
              <a:buNone/>
            </a:pPr>
            <a:r>
              <a:rPr lang="cs-CZ" dirty="0"/>
              <a:t>3. Besedy v místních restauračních zařízeních.</a:t>
            </a:r>
          </a:p>
          <a:p>
            <a:pPr>
              <a:buNone/>
            </a:pPr>
            <a:r>
              <a:rPr lang="cs-CZ" dirty="0"/>
              <a:t>4. Billboardy (na stadionech apod</a:t>
            </a:r>
            <a:r>
              <a:rPr lang="cs-CZ" dirty="0" smtClean="0"/>
              <a:t>.)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Distribuce bude probíhat formou prodeje v místních hospodách a obchodech se smíšeným zbožím, případně na sportovištích a sportovních prodejnách. </a:t>
            </a:r>
          </a:p>
          <a:p>
            <a:r>
              <a:rPr lang="cs-CZ" dirty="0"/>
              <a:t>Bude existovat i možnost předplatného, za 9 </a:t>
            </a:r>
            <a:r>
              <a:rPr lang="cs-CZ" dirty="0" err="1"/>
              <a:t>kč</a:t>
            </a:r>
            <a:r>
              <a:rPr lang="en-US" dirty="0"/>
              <a:t>/</a:t>
            </a:r>
            <a:r>
              <a:rPr lang="en-US" dirty="0" err="1"/>
              <a:t>kus</a:t>
            </a:r>
            <a:r>
              <a:rPr lang="en-US" dirty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Sportu zdar, fotbalu zvláště!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654032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Tištěná verze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Vychází každé pondělí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Ohlíží se za herním víkendem ve všech sportech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Primárně fotbal a hokej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Minoritní sporty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725470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Strana </a:t>
            </a:r>
            <a:r>
              <a:rPr lang="cs-CZ" b="1" dirty="0" smtClean="0"/>
              <a:t>1                   TITULNÍ </a:t>
            </a:r>
            <a:r>
              <a:rPr lang="cs-CZ" b="1" dirty="0"/>
              <a:t>STRANA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Věnována největší víkendové události a odkazům na obsah vydání. Přetahy na další stránky. Velkou </a:t>
            </a:r>
            <a:r>
              <a:rPr lang="cs-CZ" dirty="0" smtClean="0"/>
              <a:t>část zabírají </a:t>
            </a:r>
            <a:r>
              <a:rPr lang="cs-CZ" dirty="0"/>
              <a:t>titulky a hlavní fotografie.</a:t>
            </a:r>
          </a:p>
          <a:p>
            <a:endParaRPr lang="cs-CZ" dirty="0" smtClean="0"/>
          </a:p>
          <a:p>
            <a:r>
              <a:rPr lang="cs-CZ" sz="2400" i="1" dirty="0"/>
              <a:t>Jablonec remizoval se Spartou. </a:t>
            </a:r>
            <a:endParaRPr lang="cs-CZ" sz="2400" i="1" dirty="0" smtClean="0"/>
          </a:p>
          <a:p>
            <a:r>
              <a:rPr lang="cs-CZ" sz="2400" i="1" dirty="0" smtClean="0"/>
              <a:t>Na </a:t>
            </a:r>
            <a:r>
              <a:rPr lang="cs-CZ" sz="2400" i="1" dirty="0"/>
              <a:t>podvalu </a:t>
            </a:r>
            <a:r>
              <a:rPr lang="cs-CZ" sz="2400" i="1" dirty="0" err="1"/>
              <a:t>jedňákové</a:t>
            </a:r>
            <a:r>
              <a:rPr lang="cs-CZ" sz="2400" i="1" dirty="0"/>
              <a:t> odkazy na florbalovou baráž nebo profil TJ Spartaku Smržovka. </a:t>
            </a:r>
            <a:endParaRPr lang="cs-CZ" sz="2400" i="1" dirty="0" smtClean="0"/>
          </a:p>
          <a:p>
            <a:r>
              <a:rPr lang="cs-CZ" sz="2400" i="1" dirty="0" smtClean="0"/>
              <a:t>Upoutávka </a:t>
            </a:r>
            <a:r>
              <a:rPr lang="cs-CZ" sz="2400" i="1" dirty="0"/>
              <a:t>na plakát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43824" cy="65403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Strany</a:t>
            </a:r>
            <a:r>
              <a:rPr lang="cs-CZ" dirty="0"/>
              <a:t> </a:t>
            </a:r>
            <a:r>
              <a:rPr lang="cs-CZ" b="1" dirty="0"/>
              <a:t>2 </a:t>
            </a:r>
            <a:r>
              <a:rPr lang="cs-CZ" b="1" dirty="0" smtClean="0"/>
              <a:t>– 4                      TOP TÝMY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4100" dirty="0"/>
              <a:t>Budou věnovány víkendovému počínání </a:t>
            </a:r>
            <a:r>
              <a:rPr lang="cs-CZ" sz="4100" dirty="0" smtClean="0"/>
              <a:t>klubů z nejvyšších soutěží a největších sportů</a:t>
            </a:r>
          </a:p>
          <a:p>
            <a:endParaRPr lang="cs-CZ" dirty="0" smtClean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sz="3100" i="1" dirty="0"/>
              <a:t>Reportáž a rozbor zápasu FK </a:t>
            </a:r>
            <a:r>
              <a:rPr lang="cs-CZ" sz="3100" i="1" dirty="0" err="1"/>
              <a:t>Baumit</a:t>
            </a:r>
            <a:r>
              <a:rPr lang="cs-CZ" sz="3100" i="1" dirty="0"/>
              <a:t> Jablonec – AC Sparta Praha. </a:t>
            </a:r>
            <a:endParaRPr lang="cs-CZ" sz="3100" i="1" dirty="0" smtClean="0"/>
          </a:p>
          <a:p>
            <a:r>
              <a:rPr lang="cs-CZ" sz="3100" i="1" dirty="0" smtClean="0"/>
              <a:t>Rozhovor </a:t>
            </a:r>
            <a:r>
              <a:rPr lang="cs-CZ" sz="3100" i="1" dirty="0"/>
              <a:t>s Tomášem </a:t>
            </a:r>
            <a:r>
              <a:rPr lang="cs-CZ" sz="3100" i="1" dirty="0" err="1"/>
              <a:t>Pekhartem</a:t>
            </a:r>
            <a:r>
              <a:rPr lang="cs-CZ" sz="3100" i="1" dirty="0"/>
              <a:t>, který minul prázdnou bránu. </a:t>
            </a:r>
            <a:endParaRPr lang="cs-CZ" sz="3100" i="1" dirty="0" smtClean="0"/>
          </a:p>
          <a:p>
            <a:r>
              <a:rPr lang="cs-CZ" sz="3100" i="1" dirty="0" smtClean="0"/>
              <a:t>Názor </a:t>
            </a:r>
            <a:r>
              <a:rPr lang="cs-CZ" sz="3100" i="1" dirty="0"/>
              <a:t>odborníka (bývalý hráč klubu, spolupráce s ním by byla dlouhodobá) na zápas. </a:t>
            </a:r>
            <a:endParaRPr lang="cs-CZ" sz="3100" i="1" dirty="0" smtClean="0"/>
          </a:p>
          <a:p>
            <a:r>
              <a:rPr lang="cs-CZ" sz="3100" i="1" dirty="0" smtClean="0"/>
              <a:t>Názory </a:t>
            </a:r>
            <a:r>
              <a:rPr lang="cs-CZ" sz="3100" i="1" dirty="0" err="1"/>
              <a:t>koučů</a:t>
            </a:r>
            <a:r>
              <a:rPr lang="cs-CZ" sz="3100" i="1" dirty="0"/>
              <a:t> z </a:t>
            </a:r>
            <a:r>
              <a:rPr lang="cs-CZ" sz="3100" i="1" dirty="0" err="1"/>
              <a:t>pozápasové</a:t>
            </a:r>
            <a:r>
              <a:rPr lang="cs-CZ" sz="3100" i="1" dirty="0"/>
              <a:t> tiskovky. </a:t>
            </a:r>
            <a:endParaRPr lang="cs-CZ" sz="3100" i="1" dirty="0" smtClean="0"/>
          </a:p>
          <a:p>
            <a:r>
              <a:rPr lang="cs-CZ" sz="3100" i="1" dirty="0" smtClean="0"/>
              <a:t>Ve </a:t>
            </a:r>
            <a:r>
              <a:rPr lang="cs-CZ" sz="3100" i="1" dirty="0"/>
              <a:t>výsledcích zmíněny ostatní zápasy první ligy a tabulka.  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Strany</a:t>
            </a:r>
            <a:r>
              <a:rPr lang="cs-CZ" dirty="0"/>
              <a:t> </a:t>
            </a:r>
            <a:r>
              <a:rPr lang="cs-CZ" b="1" dirty="0"/>
              <a:t>5 – 9 </a:t>
            </a:r>
            <a:r>
              <a:rPr lang="cs-CZ" b="1" dirty="0" smtClean="0"/>
              <a:t>                LOKÁLNÍ </a:t>
            </a:r>
            <a:r>
              <a:rPr lang="cs-CZ" b="1" dirty="0"/>
              <a:t>FOTBAL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5800" dirty="0"/>
              <a:t>Budou věnovány nižším fotbalovým soutěžím. Kompletně okresním soutěžím. </a:t>
            </a:r>
            <a:endParaRPr lang="cs-CZ" sz="5800" dirty="0" smtClean="0"/>
          </a:p>
          <a:p>
            <a:r>
              <a:rPr lang="cs-CZ" sz="5800" dirty="0" smtClean="0"/>
              <a:t>Částečně </a:t>
            </a:r>
            <a:r>
              <a:rPr lang="cs-CZ" sz="5800" dirty="0"/>
              <a:t>vyšším, například krajským přeborům, ve kterých hrají týmy z okresu</a:t>
            </a:r>
            <a:r>
              <a:rPr lang="cs-CZ" sz="5800" dirty="0" smtClean="0"/>
              <a:t>.</a:t>
            </a:r>
          </a:p>
          <a:p>
            <a:r>
              <a:rPr lang="cs-CZ" sz="5800" dirty="0" smtClean="0"/>
              <a:t> </a:t>
            </a:r>
            <a:r>
              <a:rPr lang="cs-CZ" sz="5800" dirty="0"/>
              <a:t>Jednu </a:t>
            </a:r>
            <a:r>
              <a:rPr lang="cs-CZ" sz="5800" dirty="0" smtClean="0"/>
              <a:t>stránku </a:t>
            </a:r>
            <a:r>
              <a:rPr lang="cs-CZ" sz="5800" dirty="0"/>
              <a:t>bude mít mládež</a:t>
            </a:r>
            <a:r>
              <a:rPr lang="cs-CZ" sz="5800" dirty="0" smtClean="0"/>
              <a:t>.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  <a:p>
            <a:r>
              <a:rPr lang="cs-CZ" sz="3800" i="1" dirty="0"/>
              <a:t>ČFL-Jablonec B</a:t>
            </a:r>
            <a:endParaRPr lang="cs-CZ" sz="3800" dirty="0"/>
          </a:p>
          <a:p>
            <a:r>
              <a:rPr lang="cs-CZ" sz="3800" i="1" dirty="0"/>
              <a:t>Divize C (</a:t>
            </a:r>
            <a:r>
              <a:rPr lang="cs-CZ" sz="3800" i="1" dirty="0" err="1"/>
              <a:t>Pěnčín</a:t>
            </a:r>
            <a:r>
              <a:rPr lang="cs-CZ" sz="3800" i="1" dirty="0"/>
              <a:t>-Turnov, Český Dub)</a:t>
            </a:r>
            <a:endParaRPr lang="cs-CZ" sz="3800" dirty="0"/>
          </a:p>
          <a:p>
            <a:r>
              <a:rPr lang="cs-CZ" sz="3800" i="1" dirty="0"/>
              <a:t>Krajský přebor (Železný Brod (125), </a:t>
            </a:r>
            <a:r>
              <a:rPr lang="cs-CZ" sz="3800" i="1" dirty="0" err="1"/>
              <a:t>Pěnčín</a:t>
            </a:r>
            <a:r>
              <a:rPr lang="cs-CZ" sz="3800" i="1" dirty="0"/>
              <a:t>, </a:t>
            </a:r>
            <a:r>
              <a:rPr lang="cs-CZ" sz="3800" i="1" dirty="0" err="1"/>
              <a:t>Desná</a:t>
            </a:r>
            <a:r>
              <a:rPr lang="cs-CZ" sz="3800" i="1" dirty="0"/>
              <a:t> (69)), </a:t>
            </a:r>
            <a:endParaRPr lang="cs-CZ" sz="3800" dirty="0"/>
          </a:p>
          <a:p>
            <a:r>
              <a:rPr lang="cs-CZ" sz="3800" i="1" dirty="0"/>
              <a:t>1.A třída (Velké Hamry, </a:t>
            </a:r>
            <a:r>
              <a:rPr lang="cs-CZ" sz="3800" i="1" dirty="0" err="1"/>
              <a:t>Lučany</a:t>
            </a:r>
            <a:r>
              <a:rPr lang="cs-CZ" sz="3800" i="1" dirty="0"/>
              <a:t>(59))</a:t>
            </a:r>
            <a:endParaRPr lang="cs-CZ" sz="3800" dirty="0"/>
          </a:p>
          <a:p>
            <a:r>
              <a:rPr lang="cs-CZ" sz="3800" i="1" dirty="0"/>
              <a:t>1.B třída-východ (</a:t>
            </a:r>
            <a:r>
              <a:rPr lang="cs-CZ" sz="3800" i="1" dirty="0" err="1"/>
              <a:t>Maršovice</a:t>
            </a:r>
            <a:r>
              <a:rPr lang="cs-CZ" sz="3800" i="1" dirty="0"/>
              <a:t>, Malá Skála, </a:t>
            </a:r>
            <a:r>
              <a:rPr lang="cs-CZ" sz="3800" i="1" dirty="0" err="1"/>
              <a:t>Jenišovice</a:t>
            </a:r>
            <a:r>
              <a:rPr lang="cs-CZ" sz="3800" i="1" dirty="0"/>
              <a:t>, Zásada, </a:t>
            </a:r>
            <a:r>
              <a:rPr lang="cs-CZ" sz="3800" i="1" dirty="0" err="1"/>
              <a:t>Držkov</a:t>
            </a:r>
            <a:r>
              <a:rPr lang="cs-CZ" sz="3800" i="1" dirty="0"/>
              <a:t>, </a:t>
            </a:r>
            <a:r>
              <a:rPr lang="cs-CZ" sz="3800" i="1" dirty="0" err="1"/>
              <a:t>Plavy</a:t>
            </a:r>
            <a:r>
              <a:rPr lang="cs-CZ" sz="3800" i="1" dirty="0"/>
              <a:t>)</a:t>
            </a:r>
            <a:endParaRPr lang="cs-CZ" sz="3800" dirty="0"/>
          </a:p>
          <a:p>
            <a:r>
              <a:rPr lang="cs-CZ" sz="3800" i="1" dirty="0"/>
              <a:t>Okresní přebor Autoškola </a:t>
            </a:r>
            <a:r>
              <a:rPr lang="cs-CZ" sz="3800" i="1" dirty="0" err="1"/>
              <a:t>Čičmanec</a:t>
            </a:r>
            <a:r>
              <a:rPr lang="cs-CZ" sz="3800" i="1" dirty="0"/>
              <a:t> (14 týmů)</a:t>
            </a:r>
            <a:endParaRPr lang="cs-CZ" sz="3800" dirty="0"/>
          </a:p>
          <a:p>
            <a:r>
              <a:rPr lang="cs-CZ" sz="3800" i="1" dirty="0"/>
              <a:t>Okresní soutěž </a:t>
            </a:r>
            <a:r>
              <a:rPr lang="cs-CZ" sz="3800" i="1" dirty="0" err="1"/>
              <a:t>III.třída</a:t>
            </a:r>
            <a:r>
              <a:rPr lang="cs-CZ" sz="3800" i="1" dirty="0"/>
              <a:t>(12 týmů)</a:t>
            </a:r>
            <a:endParaRPr lang="cs-CZ" sz="38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93978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Strany 9 – 10 </a:t>
            </a:r>
            <a:r>
              <a:rPr lang="cs-CZ" b="1" dirty="0" smtClean="0"/>
              <a:t>              LOKÁLNÍ </a:t>
            </a:r>
            <a:r>
              <a:rPr lang="cs-CZ" b="1" dirty="0"/>
              <a:t>HOKEJ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Hokej v</a:t>
            </a:r>
            <a:r>
              <a:rPr lang="cs-CZ" dirty="0"/>
              <a:t> nižších úrovních (druhá liga, krajský přebor</a:t>
            </a:r>
            <a:r>
              <a:rPr lang="cs-CZ" dirty="0" smtClean="0"/>
              <a:t>).</a:t>
            </a:r>
          </a:p>
          <a:p>
            <a:r>
              <a:rPr lang="cs-CZ" dirty="0" smtClean="0"/>
              <a:t> </a:t>
            </a:r>
            <a:r>
              <a:rPr lang="cs-CZ" dirty="0"/>
              <a:t>V</a:t>
            </a:r>
            <a:r>
              <a:rPr lang="cs-CZ" dirty="0" smtClean="0"/>
              <a:t>íce publicistiky</a:t>
            </a:r>
          </a:p>
          <a:p>
            <a:endParaRPr lang="cs-CZ" dirty="0" smtClean="0"/>
          </a:p>
          <a:p>
            <a:r>
              <a:rPr lang="cs-CZ" i="1" dirty="0"/>
              <a:t>Víkendový zápas HC Vlci Jablonec – HC Klášterec nad Ohří. </a:t>
            </a:r>
            <a:endParaRPr lang="cs-CZ" i="1" dirty="0" smtClean="0"/>
          </a:p>
          <a:p>
            <a:r>
              <a:rPr lang="cs-CZ" i="1" dirty="0" smtClean="0"/>
              <a:t>Reportáž </a:t>
            </a:r>
            <a:r>
              <a:rPr lang="cs-CZ" i="1" dirty="0"/>
              <a:t>a rozhovor se střelcem dvou branek. </a:t>
            </a:r>
            <a:endParaRPr lang="cs-CZ" i="1" dirty="0" smtClean="0"/>
          </a:p>
          <a:p>
            <a:r>
              <a:rPr lang="cs-CZ" i="1" dirty="0" smtClean="0"/>
              <a:t>Situace </a:t>
            </a:r>
            <a:r>
              <a:rPr lang="cs-CZ" i="1" dirty="0"/>
              <a:t>v tabulce druhé ligy a ostatní zápasy</a:t>
            </a:r>
            <a:r>
              <a:rPr lang="cs-CZ" i="1" dirty="0" smtClean="0"/>
              <a:t>.</a:t>
            </a:r>
          </a:p>
          <a:p>
            <a:r>
              <a:rPr lang="cs-CZ" i="1" dirty="0" smtClean="0"/>
              <a:t>Profil exligového hráče, který nyní hraje s amatéry</a:t>
            </a:r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65403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Strana </a:t>
            </a:r>
            <a:r>
              <a:rPr lang="cs-CZ" b="1" dirty="0" smtClean="0"/>
              <a:t>11              </a:t>
            </a:r>
            <a:r>
              <a:rPr lang="cs-CZ" b="1" dirty="0"/>
              <a:t>LOKÁLNÍ FLORBAL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Analogie s lokálním </a:t>
            </a:r>
            <a:r>
              <a:rPr lang="cs-CZ" dirty="0" smtClean="0"/>
              <a:t>hokejem</a:t>
            </a:r>
          </a:p>
          <a:p>
            <a:r>
              <a:rPr lang="cs-CZ" dirty="0" smtClean="0"/>
              <a:t>Prim </a:t>
            </a:r>
            <a:r>
              <a:rPr lang="cs-CZ" dirty="0"/>
              <a:t>by opět mohl hrát tým, který se pohybuje na republikové úrovni relativně vysoko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i="1" dirty="0"/>
              <a:t>Boj </a:t>
            </a:r>
            <a:r>
              <a:rPr lang="cs-CZ" i="1" dirty="0" err="1"/>
              <a:t>FbC</a:t>
            </a:r>
            <a:r>
              <a:rPr lang="cs-CZ" i="1" dirty="0"/>
              <a:t> </a:t>
            </a:r>
            <a:r>
              <a:rPr lang="cs-CZ" i="1" dirty="0" err="1"/>
              <a:t>Campus</a:t>
            </a:r>
            <a:r>
              <a:rPr lang="cs-CZ" i="1" dirty="0"/>
              <a:t> Jablonec v baráži o první ligu</a:t>
            </a:r>
            <a:r>
              <a:rPr lang="cs-CZ" i="1" dirty="0" smtClean="0"/>
              <a:t>.</a:t>
            </a:r>
          </a:p>
          <a:p>
            <a:r>
              <a:rPr lang="cs-CZ" i="1" dirty="0" smtClean="0"/>
              <a:t> </a:t>
            </a:r>
            <a:r>
              <a:rPr lang="cs-CZ" i="1" dirty="0"/>
              <a:t>Nabízí se i rozšířené „</a:t>
            </a:r>
            <a:r>
              <a:rPr lang="cs-CZ" i="1" dirty="0" err="1"/>
              <a:t>forbalové</a:t>
            </a:r>
            <a:r>
              <a:rPr lang="cs-CZ" i="1" dirty="0"/>
              <a:t> vydání“ (3 strany). </a:t>
            </a:r>
            <a:endParaRPr lang="cs-CZ" i="1" dirty="0" smtClean="0"/>
          </a:p>
          <a:p>
            <a:r>
              <a:rPr lang="cs-CZ" i="1" dirty="0" smtClean="0"/>
              <a:t>Zbytek </a:t>
            </a:r>
            <a:r>
              <a:rPr lang="cs-CZ" i="1" dirty="0"/>
              <a:t>v normálním vydání by zabrala </a:t>
            </a:r>
            <a:r>
              <a:rPr lang="cs-CZ" i="1" dirty="0" err="1"/>
              <a:t>storka</a:t>
            </a:r>
            <a:r>
              <a:rPr lang="cs-CZ" i="1" dirty="0"/>
              <a:t> o nějaké </a:t>
            </a:r>
            <a:r>
              <a:rPr lang="cs-CZ" i="1" dirty="0" err="1"/>
              <a:t>neregi</a:t>
            </a:r>
            <a:r>
              <a:rPr lang="cs-CZ" i="1" dirty="0"/>
              <a:t> soutěži nebo týmu, případně mládež.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93978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Strany 12 – 14 </a:t>
            </a:r>
            <a:r>
              <a:rPr lang="cs-CZ" b="1" dirty="0" smtClean="0"/>
              <a:t>        MÍČOVÉ </a:t>
            </a:r>
            <a:r>
              <a:rPr lang="cs-CZ" b="1" dirty="0"/>
              <a:t>SPORTY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800" dirty="0"/>
              <a:t>Strany věnované volejbalu, basketbalu a házené. </a:t>
            </a:r>
            <a:endParaRPr lang="cs-CZ" sz="3800" dirty="0" smtClean="0"/>
          </a:p>
          <a:p>
            <a:r>
              <a:rPr lang="cs-CZ" sz="3800" dirty="0" smtClean="0"/>
              <a:t>V</a:t>
            </a:r>
            <a:r>
              <a:rPr lang="cs-CZ" sz="3800" dirty="0"/>
              <a:t> některých regionech (př. Nymburk a basket) by tyto sporty byly výše. </a:t>
            </a:r>
            <a:endParaRPr lang="cs-CZ" sz="3800" dirty="0" smtClean="0"/>
          </a:p>
          <a:p>
            <a:endParaRPr lang="cs-CZ" dirty="0" smtClean="0"/>
          </a:p>
          <a:p>
            <a:r>
              <a:rPr lang="cs-CZ" i="1" dirty="0"/>
              <a:t>Bižuterie Jablonec – Chomutov (první liga mužů volejbal).  </a:t>
            </a:r>
            <a:endParaRPr lang="cs-CZ" i="1" dirty="0" smtClean="0"/>
          </a:p>
          <a:p>
            <a:r>
              <a:rPr lang="cs-CZ" i="1" dirty="0" smtClean="0"/>
              <a:t>Jablonec </a:t>
            </a:r>
            <a:r>
              <a:rPr lang="cs-CZ" i="1" dirty="0"/>
              <a:t>nad Nisou – Most (druhá liga házená mužů).  </a:t>
            </a:r>
            <a:endParaRPr lang="cs-CZ" i="1" dirty="0" smtClean="0"/>
          </a:p>
          <a:p>
            <a:r>
              <a:rPr lang="cs-CZ" i="1" dirty="0" smtClean="0"/>
              <a:t>Házená </a:t>
            </a:r>
            <a:r>
              <a:rPr lang="cs-CZ" i="1" dirty="0"/>
              <a:t>v Železném Brodě (tým z malého města dřív hrál vysoko, </a:t>
            </a:r>
            <a:r>
              <a:rPr lang="cs-CZ" i="1" dirty="0" err="1"/>
              <a:t>storka</a:t>
            </a:r>
            <a:r>
              <a:rPr lang="cs-CZ" i="1" dirty="0"/>
              <a:t> a historie). </a:t>
            </a:r>
            <a:endParaRPr lang="cs-CZ" i="1" dirty="0" smtClean="0"/>
          </a:p>
          <a:p>
            <a:r>
              <a:rPr lang="cs-CZ" i="1" dirty="0" smtClean="0"/>
              <a:t>Výsledky </a:t>
            </a:r>
            <a:r>
              <a:rPr lang="cs-CZ" i="1" dirty="0"/>
              <a:t>a tabulky různých soutěží.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758</Words>
  <Application>Microsoft Office PowerPoint</Application>
  <PresentationFormat>Předvádění na obrazovce (4:3)</PresentationFormat>
  <Paragraphs>168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sady Office</vt:lpstr>
      <vt:lpstr>YES WE CAN! CHANGE!  PIŠ A ČTI O SVÉM TÝMU! SPORTUJ!</vt:lpstr>
      <vt:lpstr>Koncept</vt:lpstr>
      <vt:lpstr>Tištěná verze</vt:lpstr>
      <vt:lpstr>Strana 1                   TITULNÍ STRANA </vt:lpstr>
      <vt:lpstr>Strany 2 – 4                      TOP TÝMY</vt:lpstr>
      <vt:lpstr>Strany 5 – 9                 LOKÁLNÍ FOTBAL </vt:lpstr>
      <vt:lpstr>Strany 9 – 10               LOKÁLNÍ HOKEJ </vt:lpstr>
      <vt:lpstr>Strana 11              LOKÁLNÍ FLORBAL </vt:lpstr>
      <vt:lpstr>Strany 12 – 14         MÍČOVÉ SPORTY </vt:lpstr>
      <vt:lpstr>Strany 15 – 16             OSTATNÍ SPORTY </vt:lpstr>
      <vt:lpstr>Strany 17 – 18                          LIFESTYLE </vt:lpstr>
      <vt:lpstr>Strana 19                            KŘÍŽOVKA</vt:lpstr>
      <vt:lpstr>Webová verze</vt:lpstr>
      <vt:lpstr>Cílová skupina</vt:lpstr>
      <vt:lpstr>Občanská žurnalistika</vt:lpstr>
      <vt:lpstr>Oslovení komunity</vt:lpstr>
      <vt:lpstr>Udržování spolupráce s komunitou</vt:lpstr>
      <vt:lpstr>Financování projektu</vt:lpstr>
      <vt:lpstr>Příjmy</vt:lpstr>
      <vt:lpstr>Příjmy</vt:lpstr>
      <vt:lpstr>Výdaje</vt:lpstr>
      <vt:lpstr>Propagace</vt:lpstr>
      <vt:lpstr>Distribuce</vt:lpstr>
      <vt:lpstr>Snímek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YES WE CAN! CHANGE!  PIŠ A ČTI O SVÉM TÝMU! SPORTUJ!</dc:title>
  <dc:creator>Ales</dc:creator>
  <cp:lastModifiedBy>Ales</cp:lastModifiedBy>
  <cp:revision>2</cp:revision>
  <dcterms:created xsi:type="dcterms:W3CDTF">2010-04-15T14:28:29Z</dcterms:created>
  <dcterms:modified xsi:type="dcterms:W3CDTF">2010-04-15T15:34:32Z</dcterms:modified>
</cp:coreProperties>
</file>