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0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72" r:id="rId10"/>
    <p:sldId id="273" r:id="rId11"/>
    <p:sldId id="27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11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n\Dokumenty\V&#253;uka\PSY117\semin&#225;&#345;e\3%20-%20korelace%20a%20regrese\Norm&#225;ln&#237;%20rozlo&#382;en&#237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0902959382283468"/>
          <c:y val="0.11320182206536979"/>
          <c:w val="0.86162031249958693"/>
          <c:h val="0.64185027576360032"/>
        </c:manualLayout>
      </c:layout>
      <c:scatterChart>
        <c:scatterStyle val="lineMarker"/>
        <c:ser>
          <c:idx val="0"/>
          <c:order val="0"/>
          <c:tx>
            <c:strRef>
              <c:f>List1!$B$1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List1!$A$2:$A$42</c:f>
              <c:numCache>
                <c:formatCode>General</c:formatCode>
                <c:ptCount val="41"/>
                <c:pt idx="0">
                  <c:v>-1</c:v>
                </c:pt>
                <c:pt idx="1">
                  <c:v>-0.95000000000000062</c:v>
                </c:pt>
                <c:pt idx="2">
                  <c:v>-0.9</c:v>
                </c:pt>
                <c:pt idx="3">
                  <c:v>-0.85000000000000064</c:v>
                </c:pt>
                <c:pt idx="4">
                  <c:v>-0.8</c:v>
                </c:pt>
                <c:pt idx="5">
                  <c:v>-0.75000000000000078</c:v>
                </c:pt>
                <c:pt idx="6">
                  <c:v>-0.70000000000000062</c:v>
                </c:pt>
                <c:pt idx="7">
                  <c:v>-0.65000000000000091</c:v>
                </c:pt>
                <c:pt idx="8">
                  <c:v>-0.60000000000000064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-0.3999999999999998</c:v>
                </c:pt>
                <c:pt idx="13">
                  <c:v>-0.3499999999999997</c:v>
                </c:pt>
                <c:pt idx="14">
                  <c:v>-0.29999999999999954</c:v>
                </c:pt>
                <c:pt idx="15">
                  <c:v>-0.24999999999999936</c:v>
                </c:pt>
                <c:pt idx="16">
                  <c:v>-0.19999999999999934</c:v>
                </c:pt>
                <c:pt idx="17">
                  <c:v>-0.14999999999999933</c:v>
                </c:pt>
                <c:pt idx="18">
                  <c:v>-9.9999999999999242E-2</c:v>
                </c:pt>
                <c:pt idx="19">
                  <c:v>-4.9999999999999087E-2</c:v>
                </c:pt>
                <c:pt idx="20">
                  <c:v>0</c:v>
                </c:pt>
                <c:pt idx="21">
                  <c:v>5.0000000000000037E-2</c:v>
                </c:pt>
                <c:pt idx="22">
                  <c:v>0.1</c:v>
                </c:pt>
                <c:pt idx="23">
                  <c:v>0.15000000000000016</c:v>
                </c:pt>
                <c:pt idx="24">
                  <c:v>0.2</c:v>
                </c:pt>
                <c:pt idx="25">
                  <c:v>0.25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0.60000000000000064</c:v>
                </c:pt>
                <c:pt idx="33">
                  <c:v>0.65000000000000091</c:v>
                </c:pt>
                <c:pt idx="34">
                  <c:v>0.70000000000000062</c:v>
                </c:pt>
                <c:pt idx="35">
                  <c:v>0.75000000000000078</c:v>
                </c:pt>
                <c:pt idx="36">
                  <c:v>0.8</c:v>
                </c:pt>
                <c:pt idx="37">
                  <c:v>0.85000000000000064</c:v>
                </c:pt>
                <c:pt idx="38">
                  <c:v>0.9</c:v>
                </c:pt>
                <c:pt idx="39">
                  <c:v>0.95000000000000062</c:v>
                </c:pt>
                <c:pt idx="40">
                  <c:v>1</c:v>
                </c:pt>
              </c:numCache>
            </c:numRef>
          </c:xVal>
          <c:yVal>
            <c:numRef>
              <c:f>List1!$B$2:$B$42</c:f>
              <c:numCache>
                <c:formatCode>General</c:formatCode>
                <c:ptCount val="41"/>
                <c:pt idx="0">
                  <c:v>1</c:v>
                </c:pt>
                <c:pt idx="1">
                  <c:v>0.90249999999999997</c:v>
                </c:pt>
                <c:pt idx="2">
                  <c:v>0.81</c:v>
                </c:pt>
                <c:pt idx="3">
                  <c:v>0.72249999999999992</c:v>
                </c:pt>
                <c:pt idx="4">
                  <c:v>0.6400000000000009</c:v>
                </c:pt>
                <c:pt idx="5">
                  <c:v>0.5625</c:v>
                </c:pt>
                <c:pt idx="6">
                  <c:v>0.49000000000000032</c:v>
                </c:pt>
                <c:pt idx="7">
                  <c:v>0.42250000000000032</c:v>
                </c:pt>
                <c:pt idx="8">
                  <c:v>0.36000000000000032</c:v>
                </c:pt>
                <c:pt idx="9">
                  <c:v>0.30250000000000032</c:v>
                </c:pt>
                <c:pt idx="10">
                  <c:v>0.25</c:v>
                </c:pt>
                <c:pt idx="11">
                  <c:v>0.20250000000000001</c:v>
                </c:pt>
                <c:pt idx="12">
                  <c:v>0.15999999999999956</c:v>
                </c:pt>
                <c:pt idx="13">
                  <c:v>0.12249999999999928</c:v>
                </c:pt>
                <c:pt idx="14">
                  <c:v>8.9999999999999622E-2</c:v>
                </c:pt>
                <c:pt idx="15">
                  <c:v>6.249999999999957E-2</c:v>
                </c:pt>
                <c:pt idx="16">
                  <c:v>3.9999999999999605E-2</c:v>
                </c:pt>
                <c:pt idx="17">
                  <c:v>2.2499999999999732E-2</c:v>
                </c:pt>
                <c:pt idx="18">
                  <c:v>9.9999999999998198E-3</c:v>
                </c:pt>
                <c:pt idx="19">
                  <c:v>2.499999999999899E-3</c:v>
                </c:pt>
                <c:pt idx="20">
                  <c:v>0</c:v>
                </c:pt>
                <c:pt idx="21">
                  <c:v>2.5000000000000035E-3</c:v>
                </c:pt>
                <c:pt idx="22">
                  <c:v>1.0000000000000011E-2</c:v>
                </c:pt>
                <c:pt idx="23">
                  <c:v>2.250000000000003E-2</c:v>
                </c:pt>
                <c:pt idx="24">
                  <c:v>4.0000000000000042E-2</c:v>
                </c:pt>
                <c:pt idx="25">
                  <c:v>6.2500000000000056E-2</c:v>
                </c:pt>
                <c:pt idx="26">
                  <c:v>9.0000000000000066E-2</c:v>
                </c:pt>
                <c:pt idx="27">
                  <c:v>0.12249999999999998</c:v>
                </c:pt>
                <c:pt idx="28">
                  <c:v>0.16000000000000014</c:v>
                </c:pt>
                <c:pt idx="29">
                  <c:v>0.20250000000000001</c:v>
                </c:pt>
                <c:pt idx="30">
                  <c:v>0.25</c:v>
                </c:pt>
                <c:pt idx="31">
                  <c:v>0.30250000000000032</c:v>
                </c:pt>
                <c:pt idx="32">
                  <c:v>0.36000000000000032</c:v>
                </c:pt>
                <c:pt idx="33">
                  <c:v>0.42250000000000032</c:v>
                </c:pt>
                <c:pt idx="34">
                  <c:v>0.49000000000000032</c:v>
                </c:pt>
                <c:pt idx="35">
                  <c:v>0.5625</c:v>
                </c:pt>
                <c:pt idx="36">
                  <c:v>0.6400000000000009</c:v>
                </c:pt>
                <c:pt idx="37">
                  <c:v>0.72249999999999992</c:v>
                </c:pt>
                <c:pt idx="38">
                  <c:v>0.81</c:v>
                </c:pt>
                <c:pt idx="39">
                  <c:v>0.90249999999999997</c:v>
                </c:pt>
                <c:pt idx="40">
                  <c:v>1</c:v>
                </c:pt>
              </c:numCache>
            </c:numRef>
          </c:yVal>
        </c:ser>
        <c:axId val="83469824"/>
        <c:axId val="92230400"/>
      </c:scatterChart>
      <c:valAx>
        <c:axId val="83469824"/>
        <c:scaling>
          <c:orientation val="minMax"/>
          <c:max val="1"/>
          <c:min val="-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2230400"/>
        <c:crosses val="autoZero"/>
        <c:crossBetween val="midCat"/>
      </c:valAx>
      <c:valAx>
        <c:axId val="92230400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3469824"/>
        <c:crosses val="autoZero"/>
        <c:crossBetween val="midCat"/>
      </c:valAx>
      <c:spPr>
        <a:noFill/>
      </c:spPr>
    </c:plotArea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6648837769450863E-2"/>
          <c:y val="2.4836608611161472E-2"/>
          <c:w val="0.9204939448794065"/>
          <c:h val="0.84397646083713229"/>
        </c:manualLayout>
      </c:layout>
      <c:scatterChart>
        <c:scatterStyle val="smoothMarker"/>
        <c:ser>
          <c:idx val="0"/>
          <c:order val="0"/>
          <c:tx>
            <c:strRef>
              <c:f>List3!$A$43</c:f>
              <c:strCache>
                <c:ptCount val="1"/>
                <c:pt idx="0">
                  <c:v>IQ</c:v>
                </c:pt>
              </c:strCache>
            </c:strRef>
          </c:tx>
          <c:marker>
            <c:symbol val="none"/>
          </c:marker>
          <c:xVal>
            <c:numRef>
              <c:f>List3!$B$41:$R$41</c:f>
              <c:numCache>
                <c:formatCode>0</c:formatCode>
                <c:ptCount val="17"/>
                <c:pt idx="0">
                  <c:v>70</c:v>
                </c:pt>
                <c:pt idx="1">
                  <c:v>77.5</c:v>
                </c:pt>
                <c:pt idx="2">
                  <c:v>85</c:v>
                </c:pt>
                <c:pt idx="3">
                  <c:v>92.5</c:v>
                </c:pt>
                <c:pt idx="4">
                  <c:v>100</c:v>
                </c:pt>
                <c:pt idx="5">
                  <c:v>107.5</c:v>
                </c:pt>
                <c:pt idx="6">
                  <c:v>115</c:v>
                </c:pt>
                <c:pt idx="7">
                  <c:v>122.5</c:v>
                </c:pt>
                <c:pt idx="8">
                  <c:v>130</c:v>
                </c:pt>
                <c:pt idx="9">
                  <c:v>137.5</c:v>
                </c:pt>
                <c:pt idx="10">
                  <c:v>145</c:v>
                </c:pt>
                <c:pt idx="11">
                  <c:v>152.5</c:v>
                </c:pt>
                <c:pt idx="12">
                  <c:v>160</c:v>
                </c:pt>
                <c:pt idx="13">
                  <c:v>167.5</c:v>
                </c:pt>
                <c:pt idx="14">
                  <c:v>175</c:v>
                </c:pt>
                <c:pt idx="15">
                  <c:v>182.5</c:v>
                </c:pt>
                <c:pt idx="16">
                  <c:v>190</c:v>
                </c:pt>
              </c:numCache>
            </c:numRef>
          </c:xVal>
          <c:yVal>
            <c:numRef>
              <c:f>List3!$B$43:$R$43</c:f>
              <c:numCache>
                <c:formatCode>General</c:formatCode>
                <c:ptCount val="17"/>
                <c:pt idx="0">
                  <c:v>1.3383022576488556E-4</c:v>
                </c:pt>
                <c:pt idx="1">
                  <c:v>8.7268269504576156E-4</c:v>
                </c:pt>
                <c:pt idx="2">
                  <c:v>4.4318484119380231E-3</c:v>
                </c:pt>
                <c:pt idx="3">
                  <c:v>1.7528300493568561E-2</c:v>
                </c:pt>
                <c:pt idx="4">
                  <c:v>5.3990966513188084E-2</c:v>
                </c:pt>
                <c:pt idx="5">
                  <c:v>0.12951759566589174</c:v>
                </c:pt>
                <c:pt idx="6">
                  <c:v>0.24197072451914339</c:v>
                </c:pt>
                <c:pt idx="7">
                  <c:v>0.35206532676429952</c:v>
                </c:pt>
                <c:pt idx="8">
                  <c:v>0.39894228040143281</c:v>
                </c:pt>
                <c:pt idx="9">
                  <c:v>0.35206532676429952</c:v>
                </c:pt>
                <c:pt idx="10">
                  <c:v>0.24197072451914339</c:v>
                </c:pt>
                <c:pt idx="11">
                  <c:v>0.12951759566589174</c:v>
                </c:pt>
                <c:pt idx="12">
                  <c:v>5.3990966513188084E-2</c:v>
                </c:pt>
                <c:pt idx="13">
                  <c:v>1.7528300493568561E-2</c:v>
                </c:pt>
                <c:pt idx="14">
                  <c:v>4.4318484119380231E-3</c:v>
                </c:pt>
                <c:pt idx="15">
                  <c:v>8.7268269504576156E-4</c:v>
                </c:pt>
                <c:pt idx="16">
                  <c:v>1.3383022576488556E-4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List3!$A$42</c:f>
              <c:strCache>
                <c:ptCount val="1"/>
                <c:pt idx="0">
                  <c:v>průměr IQ</c:v>
                </c:pt>
              </c:strCache>
            </c:strRef>
          </c:tx>
          <c:marker>
            <c:symbol val="none"/>
          </c:marker>
          <c:xVal>
            <c:numRef>
              <c:f>List3!$B$42:$R$42</c:f>
              <c:numCache>
                <c:formatCode>0</c:formatCode>
                <c:ptCount val="17"/>
                <c:pt idx="0">
                  <c:v>124</c:v>
                </c:pt>
                <c:pt idx="1">
                  <c:v>124.75</c:v>
                </c:pt>
                <c:pt idx="2">
                  <c:v>125.5</c:v>
                </c:pt>
                <c:pt idx="3">
                  <c:v>126.25</c:v>
                </c:pt>
                <c:pt idx="4">
                  <c:v>127</c:v>
                </c:pt>
                <c:pt idx="5">
                  <c:v>127.75</c:v>
                </c:pt>
                <c:pt idx="6">
                  <c:v>128.5</c:v>
                </c:pt>
                <c:pt idx="7">
                  <c:v>129.25</c:v>
                </c:pt>
                <c:pt idx="8">
                  <c:v>130</c:v>
                </c:pt>
                <c:pt idx="9">
                  <c:v>130.75</c:v>
                </c:pt>
                <c:pt idx="10">
                  <c:v>131.5</c:v>
                </c:pt>
                <c:pt idx="11">
                  <c:v>132.25</c:v>
                </c:pt>
                <c:pt idx="12">
                  <c:v>133</c:v>
                </c:pt>
                <c:pt idx="13">
                  <c:v>133.75</c:v>
                </c:pt>
                <c:pt idx="14">
                  <c:v>134.5</c:v>
                </c:pt>
                <c:pt idx="15">
                  <c:v>135.25</c:v>
                </c:pt>
                <c:pt idx="16">
                  <c:v>136</c:v>
                </c:pt>
              </c:numCache>
            </c:numRef>
          </c:xVal>
          <c:yVal>
            <c:numRef>
              <c:f>List3!$B$43:$R$43</c:f>
              <c:numCache>
                <c:formatCode>General</c:formatCode>
                <c:ptCount val="17"/>
                <c:pt idx="0">
                  <c:v>1.3383022576488556E-4</c:v>
                </c:pt>
                <c:pt idx="1">
                  <c:v>8.7268269504576156E-4</c:v>
                </c:pt>
                <c:pt idx="2">
                  <c:v>4.4318484119380231E-3</c:v>
                </c:pt>
                <c:pt idx="3">
                  <c:v>1.7528300493568561E-2</c:v>
                </c:pt>
                <c:pt idx="4">
                  <c:v>5.3990966513188084E-2</c:v>
                </c:pt>
                <c:pt idx="5">
                  <c:v>0.12951759566589174</c:v>
                </c:pt>
                <c:pt idx="6">
                  <c:v>0.24197072451914339</c:v>
                </c:pt>
                <c:pt idx="7">
                  <c:v>0.35206532676429952</c:v>
                </c:pt>
                <c:pt idx="8">
                  <c:v>0.39894228040143281</c:v>
                </c:pt>
                <c:pt idx="9">
                  <c:v>0.35206532676429952</c:v>
                </c:pt>
                <c:pt idx="10">
                  <c:v>0.24197072451914339</c:v>
                </c:pt>
                <c:pt idx="11">
                  <c:v>0.12951759566589174</c:v>
                </c:pt>
                <c:pt idx="12">
                  <c:v>5.3990966513188084E-2</c:v>
                </c:pt>
                <c:pt idx="13">
                  <c:v>1.7528300493568561E-2</c:v>
                </c:pt>
                <c:pt idx="14">
                  <c:v>4.4318484119380231E-3</c:v>
                </c:pt>
                <c:pt idx="15">
                  <c:v>8.7268269504576156E-4</c:v>
                </c:pt>
                <c:pt idx="16">
                  <c:v>1.3383022576488556E-4</c:v>
                </c:pt>
              </c:numCache>
            </c:numRef>
          </c:yVal>
          <c:smooth val="1"/>
        </c:ser>
        <c:axId val="92247936"/>
        <c:axId val="92249472"/>
      </c:scatterChart>
      <c:valAx>
        <c:axId val="92247936"/>
        <c:scaling>
          <c:orientation val="minMax"/>
          <c:max val="170"/>
          <c:min val="90"/>
        </c:scaling>
        <c:axPos val="b"/>
        <c:numFmt formatCode="0" sourceLinked="1"/>
        <c:tickLblPos val="nextTo"/>
        <c:spPr>
          <a:ln w="25400"/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92249472"/>
        <c:crosses val="autoZero"/>
        <c:crossBetween val="midCat"/>
      </c:valAx>
      <c:valAx>
        <c:axId val="92249472"/>
        <c:scaling>
          <c:orientation val="minMax"/>
        </c:scaling>
        <c:axPos val="l"/>
        <c:majorGridlines/>
        <c:numFmt formatCode="General" sourceLinked="1"/>
        <c:tickLblPos val="nextTo"/>
        <c:crossAx val="9224793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800" baseline="0"/>
            </a:pPr>
            <a:endParaRPr lang="cs-CZ"/>
          </a:p>
        </c:txPr>
      </c:legendEntry>
      <c:layout>
        <c:manualLayout>
          <c:xMode val="edge"/>
          <c:yMode val="edge"/>
          <c:x val="0.75789200784174171"/>
          <c:y val="0.18938244979248986"/>
          <c:w val="0.17276276556287984"/>
          <c:h val="0.20158763181191136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ED0EC-129F-4927-A268-2285E6B352E1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4F61E-8A8F-4B3C-9549-3435E9289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7AEA7-405D-4834-9F90-5DE0A700D9AB}" type="slidenum">
              <a:rPr lang="cs-CZ"/>
              <a:pPr/>
              <a:t>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E7668-76A7-4F9B-8A54-C4837703DB26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6F9C3-FF84-45C8-B895-ADB6AC264C61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1D734-832D-4153-B218-1374681D799B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Kolik je v Brně intelektově nadaných lidí? 2% z 3000000.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7F8D1-3964-4C2F-B4A4-FE06D9868D97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0C8C8-CF68-4F51-940A-D4AE5F460144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EA5ED-037D-407C-B753-EC11DE11EE3C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07BF9-FCC0-4DE5-9F7E-04336FBB8B5E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828F5-CD86-4AD0-96BA-690AD09A8C2A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52FF3-19ED-4E3A-A127-950506F7ACAD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5A206-8F4C-4CCD-8CF0-FE45961FF104}" type="slidenum">
              <a:rPr lang="cs-CZ"/>
              <a:pPr/>
              <a:t>5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7995F-5926-4381-B03A-C4BF57102EFA}" type="slidenum">
              <a:rPr lang="cs-CZ" smtClean="0"/>
              <a:pPr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08482-EF32-4044-B7B9-0F9C40DF56E8}" type="slidenum">
              <a:rPr lang="cs-CZ" smtClean="0"/>
              <a:pPr/>
              <a:t>38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D63CE-0C42-406D-86FE-4F5B9145DD47}" type="slidenum">
              <a:rPr lang="cs-CZ" smtClean="0"/>
              <a:pPr/>
              <a:t>39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405EA-8A85-4130-9C6F-5D8AD9E9E6A3}" type="slidenum">
              <a:rPr lang="cs-CZ" smtClean="0"/>
              <a:pPr/>
              <a:t>40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11AEB-3FDB-49A1-BEBF-5EF841EC97A2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06667-11EC-4DA2-94E9-6E082E5FA728}" type="slidenum">
              <a:rPr lang="cs-CZ" smtClean="0"/>
              <a:pPr>
                <a:defRPr/>
              </a:pPr>
              <a:t>65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EB8FE-4829-40D1-BD07-C8302CBA085F}" type="slidenum">
              <a:rPr lang="cs-CZ" smtClean="0"/>
              <a:pPr/>
              <a:t>66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02C850-A6F0-41F9-BA86-D90C267D74CA}" type="slidenum">
              <a:rPr lang="cs-CZ" smtClean="0"/>
              <a:pPr/>
              <a:t>67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6DA49-7109-4452-8C58-4CFED5AA8A9A}" type="slidenum">
              <a:rPr lang="cs-CZ"/>
              <a:pPr/>
              <a:t>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EBC35-250C-4728-9349-BD8AD9D52370}" type="slidenum">
              <a:rPr lang="cs-CZ" smtClean="0"/>
              <a:pPr/>
              <a:t>68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5C8FD-F4CC-4014-A22E-B75CE0CF20F9}" type="slidenum">
              <a:rPr lang="cs-CZ" smtClean="0"/>
              <a:pPr/>
              <a:t>69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CA9A9-71EF-4A19-AF47-8FF9DF988D3C}" type="slidenum">
              <a:rPr lang="cs-CZ" smtClean="0"/>
              <a:pPr/>
              <a:t>70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53DDB-8352-44E4-ACA4-C72E7EB485D0}" type="slidenum">
              <a:rPr lang="cs-CZ" smtClean="0"/>
              <a:pPr/>
              <a:t>71</a:t>
            </a:fld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14857-E66E-4552-A8B4-5AFFDEF6167B}" type="slidenum">
              <a:rPr lang="cs-CZ" smtClean="0"/>
              <a:pPr/>
              <a:t>72</a:t>
            </a:fld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640C2-415D-4E15-94B4-DAF29709C14D}" type="slidenum">
              <a:rPr lang="cs-CZ" smtClean="0"/>
              <a:pPr/>
              <a:t>73</a:t>
            </a:fld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12DB4-0A2F-4712-A34C-AD9CD6ED5A07}" type="slidenum">
              <a:rPr lang="cs-CZ" smtClean="0"/>
              <a:pPr/>
              <a:t>74</a:t>
            </a:fld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7165-F51C-4343-8288-E6DF6BD560A9}" type="slidenum">
              <a:rPr lang="cs-CZ" smtClean="0"/>
              <a:pPr/>
              <a:t>75</a:t>
            </a:fld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0A9DC-1D97-49C9-AD3A-CBA17991C19B}" type="slidenum">
              <a:rPr lang="cs-CZ" smtClean="0"/>
              <a:pPr/>
              <a:t>76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Výběrové rozložení mediánu je v případě normálního rozložení taky normální a výběrová chyba je cca 1,253 výběrové chyby průměru. </a:t>
            </a:r>
          </a:p>
          <a:p>
            <a:pPr eaLnBrk="1" hangingPunct="1"/>
            <a:r>
              <a:rPr lang="cs-CZ" smtClean="0"/>
              <a:t>Dobrá simulace je na www.stat.tamu.edu/</a:t>
            </a:r>
            <a:r>
              <a:rPr lang="en-US" smtClean="0"/>
              <a:t>~jhardin</a:t>
            </a:r>
            <a:r>
              <a:rPr lang="cs-CZ" smtClean="0"/>
              <a:t>/applets/signed/SampDist2.html (s varováním).</a:t>
            </a:r>
          </a:p>
          <a:p>
            <a:pPr eaLnBrk="1" hangingPunct="1"/>
            <a:r>
              <a:rPr lang="cs-CZ" smtClean="0"/>
              <a:t>Na konfidenční interval se jde podle Altmana et al.(2000) s. 36 jinak, taky pořadově.</a:t>
            </a:r>
          </a:p>
          <a:p>
            <a:pPr eaLnBrk="1" hangingPunct="1"/>
            <a:r>
              <a:rPr lang="cs-CZ" smtClean="0"/>
              <a:t>Tohle je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F6FB0-B5F3-4E88-B62E-A44C7EB76DFA}" type="slidenum">
              <a:rPr lang="cs-CZ" smtClean="0"/>
              <a:pPr/>
              <a:t>77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2CCF0-C158-45FD-BF17-BC7072FEF4E8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Např. osobnost není proměnná.</a:t>
            </a:r>
          </a:p>
          <a:p>
            <a:r>
              <a:rPr lang="en-US" smtClean="0">
                <a:cs typeface="Times New Roman" pitchFamily="18" charset="0"/>
              </a:rPr>
              <a:t>Reliabilitu zjišťujeme tak, že provedeme několik měření, která by teoreticky měla mít stejný výsledek, a určíme, nakolik se shodují. </a:t>
            </a:r>
          </a:p>
          <a:p>
            <a:r>
              <a:rPr lang="en-US" smtClean="0">
                <a:cs typeface="Times New Roman" pitchFamily="18" charset="0"/>
              </a:rPr>
              <a:t>	Je několik druhů reliability – stabilita v čase, konzistence</a:t>
            </a: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392E4-DD98-47C9-9AE7-89EBCCBDBACD}" type="slidenum">
              <a:rPr lang="cs-CZ" smtClean="0"/>
              <a:pPr/>
              <a:t>78</a:t>
            </a:fld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4CC94-2E04-4604-9D67-E815B1895F3B}" type="slidenum">
              <a:rPr lang="cs-CZ" smtClean="0"/>
              <a:pPr/>
              <a:t>79</a:t>
            </a:fld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4333E-9781-45F2-8647-74108B4E715F}" type="slidenum">
              <a:rPr lang="cs-CZ" smtClean="0"/>
              <a:pPr/>
              <a:t>80</a:t>
            </a:fld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43B6E-99D5-4716-8234-B9693A2B6BE8}" type="slidenum">
              <a:rPr lang="cs-CZ" smtClean="0"/>
              <a:pPr/>
              <a:t>81</a:t>
            </a:fld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74FC9-B68D-4F86-BED4-9B49117C0890}" type="slidenum">
              <a:rPr lang="cs-CZ" smtClean="0"/>
              <a:pPr/>
              <a:t>83</a:t>
            </a:fld>
            <a:endParaRPr 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Cílem výzkumu je obvykle konfrontovat očekávání vyplývající z teorie s empirickými daty.</a:t>
            </a:r>
          </a:p>
          <a:p>
            <a:pPr eaLnBrk="1" hangingPunct="1"/>
            <a:r>
              <a:rPr lang="cs-CZ" smtClean="0"/>
              <a:t>Upozornit, že hypotézy formulujeme vždy v řeči parametrů. Výběrové statistiky nikoho nezajímají.</a:t>
            </a:r>
          </a:p>
          <a:p>
            <a:pPr eaLnBrk="1" hangingPunct="1"/>
            <a:r>
              <a:rPr lang="cs-CZ" smtClean="0"/>
              <a:t>Namalovat si TO. – rozložení kolem stofky</a:t>
            </a:r>
          </a:p>
          <a:p>
            <a:pPr eaLnBrk="1" hangingPunct="1"/>
            <a:r>
              <a:rPr lang="cs-CZ" smtClean="0"/>
              <a:t>A pak ještě jednou pro n=25.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E94F9-082D-4A21-9D2A-8523B34E8A29}" type="slidenum">
              <a:rPr lang="cs-CZ" smtClean="0"/>
              <a:pPr/>
              <a:t>85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Zde už mluvíme o dichotomickém rozhodování.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A371E-F786-4156-BE71-9583F6B7675D}" type="slidenum">
              <a:rPr lang="cs-CZ" smtClean="0"/>
              <a:pPr/>
              <a:t>86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Jednostranné pomluvit a že už se jimi zabývat nebudeme.</a:t>
            </a:r>
          </a:p>
          <a:p>
            <a:pPr eaLnBrk="1" hangingPunct="1"/>
            <a:r>
              <a:rPr lang="cs-CZ" smtClean="0"/>
              <a:t>V mnoha učebnicích je „statistická hypotéza“ nadřazeným pojmem nulové a alternativní. „Statistická“ je pak definovaná jako hypotéza o parametru a nulová a alternativní jsou nerozdělitelnou dvojicí.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7849C-5F46-40BB-BE13-C74748CF409C}" type="slidenum">
              <a:rPr lang="cs-CZ" smtClean="0"/>
              <a:pPr/>
              <a:t>87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„D“ znamená „statistika nebo extrémnější“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992E6-0BBB-4FCF-A1DA-1124E187C9B1}" type="slidenum">
              <a:rPr lang="cs-CZ" smtClean="0"/>
              <a:pPr/>
              <a:t>88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Zmínit jednostranné hypotézy.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951FB-7114-40A5-A165-FC06A5E83F14}" type="slidenum">
              <a:rPr lang="cs-CZ" smtClean="0"/>
              <a:pPr/>
              <a:t>89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a: efekt nalezen, kde žádný není</a:t>
            </a:r>
          </a:p>
          <a:p>
            <a:pPr eaLnBrk="1" hangingPunct="1"/>
            <a:r>
              <a:rPr lang="cs-CZ" smtClean="0"/>
              <a:t>b: existující efekt za takový neodhalen</a:t>
            </a:r>
          </a:p>
          <a:p>
            <a:pPr eaLnBrk="1" hangingPunct="1"/>
            <a:r>
              <a:rPr lang="cs-CZ" smtClean="0"/>
              <a:t>síla: pravděpodobnost odhalení existujícího efektu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03FB-1BEC-4F93-A7E5-349BA9887BEC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Někdy jde o pozorování i tehdy, když se dotazujeme – tehdy, když nám jde o verbální chování.</a:t>
            </a:r>
          </a:p>
          <a:p>
            <a:endParaRPr lang="cs-CZ" smtClean="0"/>
          </a:p>
          <a:p>
            <a:r>
              <a:rPr lang="cs-CZ" smtClean="0"/>
              <a:t>A co inteligenční test, či osobnostní dotazník – to je vlastně pozorování chování – reakcí na podnětový materiál </a:t>
            </a: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65314-935D-41A6-995F-D0AC5CEB2CE2}" type="slidenum">
              <a:rPr lang="cs-CZ" smtClean="0"/>
              <a:pPr/>
              <a:t>90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Přečíst Cohena.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23B9F8AD-F5E0-491F-88C0-A7F63AE4F262}" type="slidenum">
              <a:rPr lang="cs-CZ" smtClean="0"/>
              <a:pPr defTabSz="913058"/>
              <a:t>91</a:t>
            </a:fld>
            <a:endParaRPr lang="cs-CZ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Upozornit, že hypotézy formulujeme vždy v řeči parametrů. Výběrové statistiky nikoho nezajímají.</a:t>
            </a:r>
          </a:p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DA2946BA-CC10-496C-B6D1-A2CDFA033016}" type="slidenum">
              <a:rPr lang="cs-CZ" smtClean="0"/>
              <a:pPr defTabSz="913058"/>
              <a:t>92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E7CB51B6-77DB-451D-9923-00332A4EE25D}" type="slidenum">
              <a:rPr lang="cs-CZ" smtClean="0"/>
              <a:pPr defTabSz="913058"/>
              <a:t>93</a:t>
            </a:fld>
            <a:endParaRPr lang="cs-CZ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Zde už mluvíme o dichotomickém rozhodování.</a:t>
            </a:r>
          </a:p>
          <a:p>
            <a:pPr eaLnBrk="1" hangingPunct="1"/>
            <a:r>
              <a:rPr lang="cs-CZ" smtClean="0"/>
              <a:t>Nejsou-li splněny předpoklady pro test na vyšší úrovni měření, musíme jít níž.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F08ABDE4-98FD-492A-AC40-838C7595C2F4}" type="slidenum">
              <a:rPr lang="cs-CZ" smtClean="0"/>
              <a:pPr defTabSz="913058"/>
              <a:t>94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577BDACF-492A-4AB4-B2F6-EC50667CFE98}" type="slidenum">
              <a:rPr lang="cs-CZ" smtClean="0"/>
              <a:pPr defTabSz="913058"/>
              <a:t>95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EDD28DD0-5C23-4043-8CD1-BC2D6EF6894B}" type="slidenum">
              <a:rPr lang="cs-CZ" smtClean="0"/>
              <a:pPr defTabSz="913058"/>
              <a:t>96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F465676A-A1A5-4CF8-92ED-FE7C568F4C04}" type="slidenum">
              <a:rPr lang="cs-CZ" smtClean="0"/>
              <a:pPr defTabSz="913058"/>
              <a:t>97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058"/>
            <a:fld id="{169C652D-2A46-4B9D-9763-A76F133DF90B}" type="slidenum">
              <a:rPr lang="cs-CZ" smtClean="0"/>
              <a:pPr defTabSz="913058"/>
              <a:t>98</a:t>
            </a:fld>
            <a:endParaRPr lang="cs-CZ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2FBF9-9AC4-4EB1-A3E7-FAC38B143138}" type="slidenum">
              <a:rPr lang="cs-CZ" smtClean="0"/>
              <a:pPr/>
              <a:t>102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828CC-6D17-4489-9AE3-16C3C6BE20A3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Statistika je aplikovanou matematikou a logikou a jako taková je do značné míry nezávislá na filozofii poznávání.</a:t>
            </a:r>
          </a:p>
          <a:p>
            <a:pPr eaLnBrk="1" hangingPunct="1"/>
            <a:r>
              <a:rPr lang="cs-CZ" smtClean="0"/>
              <a:t>Statistika je nástroj k popisu dat o jevech.</a:t>
            </a:r>
          </a:p>
          <a:p>
            <a:pPr eaLnBrk="1" hangingPunct="1"/>
            <a:r>
              <a:rPr lang="cs-CZ" smtClean="0"/>
              <a:t>Tento nástroj může použít kdokoli, badatelé zastávající různé epistemologie, různé psychologické směry i různé metodologie.</a:t>
            </a:r>
          </a:p>
          <a:p>
            <a:pPr eaLnBrk="1" hangingPunct="1"/>
            <a:r>
              <a:rPr lang="cs-CZ" smtClean="0"/>
              <a:t>Tento nástroj lze použít dobře i špatně. To je odpovědnost uživatele.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1ED94-AC76-415B-A604-BB867AE22055}" type="slidenum">
              <a:rPr lang="cs-CZ" smtClean="0"/>
              <a:pPr/>
              <a:t>103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Zde už mluvíme o dichotomickém rozhodování.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4D56F-4102-48C4-81CC-C927C8E26FF3}" type="slidenum">
              <a:rPr lang="cs-CZ" smtClean="0"/>
              <a:pPr/>
              <a:t>104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Anově táhne na stovku  a vymyslel ji zemědělský statistik Fisher. Je velmi spojena s experimentálním výzkumem v soc. vědách a má svou vlastní terminologii. Pro porozumění je třeba ji znát.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6E0D1-DB06-42E2-A100-4A19B84B4C93}" type="slidenum">
              <a:rPr lang="cs-CZ" smtClean="0"/>
              <a:pPr/>
              <a:t>107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80B03-A638-4FE9-83DA-5C7379DBDAFD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Objektivní není totéž, co pravdivý.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33F-F79D-433D-AD89-2DFAFBAFBE9C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1-3 často v praxi splývá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F90C6-CEDA-4287-9173-F8614839B901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Procedura někdy jednoduchá jindy složitá</a:t>
            </a:r>
          </a:p>
          <a:p>
            <a:pPr eaLnBrk="1" hangingPunct="1"/>
            <a:r>
              <a:rPr lang="cs-CZ" smtClean="0"/>
              <a:t>Zde je propojení statistiky s metodologií.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5BD5-3109-45EC-ACA0-32FFBCC01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4881-D471-4E4C-950B-24C80585B6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FE15D2-C107-465C-A479-91DAC121E21B}" type="datetimeFigureOut">
              <a:rPr lang="cs-CZ" smtClean="0"/>
              <a:pPr/>
              <a:t>4.5.2011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EFC574-286B-4B64-B5B4-3CEA75513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tools.com/jevons/java/Graphics2D/FDist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andard_deviation_diagram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chart" Target="../charts/char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statbook.com/stat_sim/sampling_dist/index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hyperlink" Target="http://onlinestatbook.com/stat_sim/conf_interval/index.html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pad.com/www/book/Choose.htm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meloun.upce.cz/metody/" TargetMode="External"/><Relationship Id="rId4" Type="http://schemas.openxmlformats.org/officeDocument/2006/relationships/hyperlink" Target="http://www.socialresearchmethods.net/selstat/ssstart.htm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.surrey.ac.uk/cfs/p8.ht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Přípravný kurz - kvantitativní výzkum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FSS928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295400" y="1268413"/>
            <a:ext cx="75438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l">
              <a:spcBef>
                <a:spcPct val="20000"/>
              </a:spcBef>
            </a:pPr>
            <a:r>
              <a:rPr kumimoji="0" lang="cs-CZ" sz="2400">
                <a:solidFill>
                  <a:schemeClr val="tx1"/>
                </a:solidFill>
                <a:latin typeface="Trebuchet MS" pitchFamily="34" charset="0"/>
              </a:rPr>
              <a:t>PROMĚNNÁ</a:t>
            </a:r>
            <a:r>
              <a:rPr kumimoji="0" lang="cs-CZ" sz="2400" b="0">
                <a:solidFill>
                  <a:schemeClr val="tx1"/>
                </a:solidFill>
                <a:latin typeface="Trebuchet MS" pitchFamily="34" charset="0"/>
              </a:rPr>
              <a:t> – 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odráží </a:t>
            </a:r>
            <a:r>
              <a:rPr kumimoji="0" lang="cs-CZ" sz="2000" b="0" u="sng">
                <a:solidFill>
                  <a:schemeClr val="tx1"/>
                </a:solidFill>
                <a:latin typeface="Trebuchet MS" pitchFamily="34" charset="0"/>
              </a:rPr>
              <a:t>jeden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 aspekt jevu, výsledek měření</a:t>
            </a:r>
          </a:p>
          <a:p>
            <a:pPr marL="182563" indent="-182563" algn="l">
              <a:spcBef>
                <a:spcPct val="20000"/>
              </a:spcBef>
            </a:pPr>
            <a:endParaRPr kumimoji="0" lang="cs-CZ" sz="2000" b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spcBef>
                <a:spcPct val="20000"/>
              </a:spcBef>
            </a:pPr>
            <a:r>
              <a:rPr kumimoji="0" lang="cs-CZ" sz="2400">
                <a:solidFill>
                  <a:schemeClr val="tx1"/>
                </a:solidFill>
                <a:latin typeface="Trebuchet MS" pitchFamily="34" charset="0"/>
              </a:rPr>
              <a:t>RELIABILITA </a:t>
            </a:r>
          </a:p>
          <a:p>
            <a:pPr marL="719138" lvl="1" indent="-357188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- jak přesně měříme? NIKDY zcela přesně, vždy s chybou </a:t>
            </a:r>
          </a:p>
          <a:p>
            <a:pPr marL="182563" indent="-182563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kumimoji="0" lang="cs-CZ" sz="2400">
                <a:solidFill>
                  <a:schemeClr val="tx1"/>
                </a:solidFill>
                <a:latin typeface="Trebuchet MS" pitchFamily="34" charset="0"/>
              </a:rPr>
              <a:t>STABILITA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 - korelace opakovaných měření - </a:t>
            </a:r>
            <a:r>
              <a:rPr kumimoji="0" lang="cs-CZ" sz="2000" b="0" i="1">
                <a:solidFill>
                  <a:schemeClr val="tx1"/>
                </a:solidFill>
                <a:latin typeface="Trebuchet MS" pitchFamily="34" charset="0"/>
              </a:rPr>
              <a:t>r</a:t>
            </a:r>
            <a:r>
              <a:rPr kumimoji="0" lang="cs-CZ" sz="2000" b="0" i="1" baseline="-25000">
                <a:solidFill>
                  <a:schemeClr val="tx1"/>
                </a:solidFill>
                <a:latin typeface="Trebuchet MS" pitchFamily="34" charset="0"/>
              </a:rPr>
              <a:t>tt</a:t>
            </a:r>
          </a:p>
          <a:p>
            <a:pPr marL="182563" indent="-182563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kumimoji="0" lang="cs-CZ" sz="2400">
                <a:solidFill>
                  <a:schemeClr val="tx1"/>
                </a:solidFill>
                <a:latin typeface="Trebuchet MS" pitchFamily="34" charset="0"/>
              </a:rPr>
              <a:t>OBJEKTIVITA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 – shoda posuzovatelů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, po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z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or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o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vatel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ů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, adminstr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á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tor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ů 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&gt;&gt; </a:t>
            </a:r>
            <a:r>
              <a:rPr kumimoji="0" lang="en-US" sz="2000">
                <a:solidFill>
                  <a:schemeClr val="tx1"/>
                </a:solidFill>
                <a:latin typeface="Trebuchet MS" pitchFamily="34" charset="0"/>
              </a:rPr>
              <a:t>standardizace</a:t>
            </a:r>
            <a:endParaRPr kumimoji="0" lang="cs-CZ" sz="2000">
              <a:solidFill>
                <a:schemeClr val="tx1"/>
              </a:solidFill>
              <a:latin typeface="Trebuchet MS" pitchFamily="34" charset="0"/>
            </a:endParaRPr>
          </a:p>
          <a:p>
            <a:pPr marL="719138" lvl="1" indent="-357188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- 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Cohenovo </a:t>
            </a:r>
            <a:r>
              <a:rPr kumimoji="0" lang="cs-CZ" sz="2000" b="0" i="1">
                <a:solidFill>
                  <a:schemeClr val="tx1"/>
                </a:solidFill>
                <a:latin typeface="Symbol" pitchFamily="18" charset="2"/>
              </a:rPr>
              <a:t></a:t>
            </a:r>
          </a:p>
          <a:p>
            <a:pPr marL="182563" indent="-182563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kumimoji="0" lang="cs-CZ" sz="2400">
                <a:solidFill>
                  <a:schemeClr val="tx1"/>
                </a:solidFill>
                <a:latin typeface="Trebuchet MS" pitchFamily="34" charset="0"/>
              </a:rPr>
              <a:t>VNITŘNÍ KONZISTENCE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719138" lvl="1" indent="-357188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– zjišťují všechny </a:t>
            </a:r>
            <a:r>
              <a:rPr kumimoji="0" lang="cs-CZ" sz="2000">
                <a:solidFill>
                  <a:schemeClr val="tx1"/>
                </a:solidFill>
                <a:latin typeface="Trebuchet MS" pitchFamily="34" charset="0"/>
              </a:rPr>
              <a:t>položky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 totéž?</a:t>
            </a:r>
          </a:p>
          <a:p>
            <a:pPr marL="719138" lvl="1" indent="-357188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</a:rPr>
              <a:t>– </a:t>
            </a:r>
            <a:r>
              <a:rPr kumimoji="0" lang="en-US" sz="2000" b="0">
                <a:solidFill>
                  <a:schemeClr val="tx1"/>
                </a:solidFill>
                <a:latin typeface="Trebuchet MS" pitchFamily="34" charset="0"/>
              </a:rPr>
              <a:t>Cronbachovo </a:t>
            </a:r>
            <a:r>
              <a:rPr kumimoji="0" lang="cs-CZ" sz="2000" b="0" i="1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 - </a:t>
            </a:r>
            <a:r>
              <a:rPr kumimoji="0" lang="cs-CZ" sz="2000" b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horní mez reliability</a:t>
            </a:r>
          </a:p>
          <a:p>
            <a:pPr marL="719138" lvl="1" indent="-357188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endParaRPr kumimoji="0" lang="cs-CZ" sz="1400" b="0">
              <a:solidFill>
                <a:schemeClr val="tx1"/>
              </a:solidFill>
              <a:latin typeface="Trebuchet MS" pitchFamily="34" charset="0"/>
              <a:sym typeface="Symbol" pitchFamily="18" charset="2"/>
            </a:endParaRPr>
          </a:p>
          <a:p>
            <a:pPr marL="719138" lvl="1" indent="-357188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kumimoji="0" lang="cs-CZ" sz="2400" b="0" i="1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Reliabilita je podmínkou validity</a:t>
            </a:r>
            <a:endParaRPr kumimoji="0" lang="cs-CZ" sz="20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08175" y="381000"/>
            <a:ext cx="5759450" cy="557213"/>
          </a:xfrm>
          <a:prstGeom prst="rect">
            <a:avLst/>
          </a:prstGeom>
          <a:solidFill>
            <a:schemeClr val="hlink">
              <a:alpha val="59999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cs-CZ" sz="2800">
                <a:solidFill>
                  <a:schemeClr val="tx1"/>
                </a:solidFill>
                <a:latin typeface="Trebuchet MS" pitchFamily="34" charset="0"/>
              </a:rPr>
              <a:t>TVOŘÍME DATA - RELIABILITA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97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97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7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 kterém měste by jste žili nejraději?</a:t>
            </a:r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6313" y="3071813"/>
          <a:ext cx="3817937" cy="1435100"/>
        </p:xfrm>
        <a:graphic>
          <a:graphicData uri="http://schemas.openxmlformats.org/presentationml/2006/ole">
            <p:oleObj spid="_x0000_s121858" name="Rovnice" r:id="rId3" imgW="1193760" imgH="457200" progId="Equation.3">
              <p:embed/>
            </p:oleObj>
          </a:graphicData>
        </a:graphic>
      </p:graphicFrame>
      <p:graphicFrame>
        <p:nvGraphicFramePr>
          <p:cNvPr id="6" name="Zástupný symbol pro obsah 9"/>
          <p:cNvGraphicFramePr>
            <a:graphicFrameLocks noGrp="1"/>
          </p:cNvGraphicFramePr>
          <p:nvPr>
            <p:ph sz="half" idx="1"/>
          </p:nvPr>
        </p:nvGraphicFramePr>
        <p:xfrm>
          <a:off x="571500" y="2500313"/>
          <a:ext cx="3924301" cy="2966720"/>
        </p:xfrm>
        <a:graphic>
          <a:graphicData uri="http://schemas.openxmlformats.org/drawingml/2006/table">
            <a:tbl>
              <a:tblPr firstRow="1" firstCol="1" lastRow="1" bandRow="1">
                <a:tableStyleId>{912C8C85-51F0-491E-9774-3900AFEF0FD7}</a:tableStyleId>
              </a:tblPr>
              <a:tblGrid>
                <a:gridCol w="1071570"/>
                <a:gridCol w="571504"/>
                <a:gridCol w="428628"/>
                <a:gridCol w="500066"/>
                <a:gridCol w="135253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Kategorie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np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(n-np)^2/np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Paříž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New </a:t>
                      </a:r>
                      <a:r>
                        <a:rPr lang="cs-CZ" sz="1200" u="none" strike="noStrike"/>
                        <a:t>York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Londýn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L.A</a:t>
                      </a:r>
                      <a:r>
                        <a:rPr lang="cs-CZ" sz="1200" u="none" strike="noStrike"/>
                        <a:t>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Tokio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Celkem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140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/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11,64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smtClean="0"/>
                        <a:t>Chi2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smtClean="0"/>
                        <a:t>11,64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smtClean="0"/>
                        <a:t>p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smtClean="0">
                          <a:solidFill>
                            <a:schemeClr val="tx1"/>
                          </a:solidFill>
                          <a:latin typeface="+mn-lt"/>
                        </a:rPr>
                        <a:t>0,02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429000"/>
            <a:ext cx="7993062" cy="3168650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cs-CZ" sz="2000" b="1" dirty="0" smtClean="0">
              <a:solidFill>
                <a:schemeClr val="accent2"/>
              </a:solidFill>
            </a:endParaRPr>
          </a:p>
          <a:p>
            <a:pPr algn="ctr" eaLnBrk="1" hangingPunct="1"/>
            <a:r>
              <a:rPr lang="cs-CZ" sz="4400" b="1" dirty="0" smtClean="0">
                <a:solidFill>
                  <a:schemeClr val="accent2"/>
                </a:solidFill>
              </a:rPr>
              <a:t>Analýza rozptylu</a:t>
            </a:r>
          </a:p>
          <a:p>
            <a:pPr algn="ctr" eaLnBrk="1" hangingPunct="1"/>
            <a:r>
              <a:rPr lang="cs-CZ" sz="2400" b="1" dirty="0" smtClean="0">
                <a:solidFill>
                  <a:schemeClr val="accent2"/>
                </a:solidFill>
              </a:rPr>
              <a:t>Srovnávání více než dvou průměrů</a:t>
            </a:r>
          </a:p>
          <a:p>
            <a:pPr eaLnBrk="1" hangingPunct="1"/>
            <a:endParaRPr lang="cs-CZ" sz="2400" b="1" dirty="0" smtClean="0">
              <a:solidFill>
                <a:schemeClr val="accent2"/>
              </a:solidFill>
            </a:endParaRPr>
          </a:p>
          <a:p>
            <a:pPr eaLnBrk="1" hangingPunct="1"/>
            <a:endParaRPr lang="cs-CZ" sz="20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If your experiment needs statistics, you ought to have done a better experiment</a:t>
            </a:r>
            <a:r>
              <a:rPr lang="en-US" sz="1600" dirty="0" smtClean="0"/>
              <a:t>.</a:t>
            </a:r>
            <a:r>
              <a:rPr lang="en-US" sz="1800" dirty="0" smtClean="0"/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cs-CZ" sz="1800" i="1" dirty="0" smtClean="0"/>
              <a:t>Ernest </a:t>
            </a:r>
            <a:r>
              <a:rPr lang="cs-CZ" sz="1800" i="1" dirty="0" err="1" smtClean="0"/>
              <a:t>Rutherford</a:t>
            </a:r>
            <a:endParaRPr lang="cs-CZ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Omezení </a:t>
            </a:r>
            <a:r>
              <a:rPr lang="cs-CZ" i="1" smtClean="0"/>
              <a:t>t</a:t>
            </a:r>
            <a:r>
              <a:rPr lang="cs-CZ" smtClean="0"/>
              <a:t>-testu </a:t>
            </a:r>
            <a:r>
              <a:rPr lang="cs-CZ" sz="2400" smtClean="0"/>
              <a:t>(i jeho  nPar alternativ)</a:t>
            </a:r>
            <a:endParaRPr lang="cs-CZ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52600"/>
            <a:ext cx="8208962" cy="46291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i="1" smtClean="0"/>
              <a:t>t</a:t>
            </a:r>
            <a:r>
              <a:rPr lang="en-US" sz="2000" smtClean="0"/>
              <a:t>-test u</a:t>
            </a:r>
            <a:r>
              <a:rPr lang="cs-CZ" sz="2000" smtClean="0"/>
              <a:t>možňuje srovnání pouze dvou průměrů</a:t>
            </a:r>
          </a:p>
          <a:p>
            <a:pPr lvl="1" eaLnBrk="1" hangingPunct="1"/>
            <a:r>
              <a:rPr lang="cs-CZ" sz="1800" smtClean="0"/>
              <a:t>Více skupin ( </a:t>
            </a:r>
            <a:r>
              <a:rPr lang="cs-CZ" sz="1800" i="1" smtClean="0"/>
              <a:t>j </a:t>
            </a:r>
            <a:r>
              <a:rPr lang="cs-CZ" sz="1800" smtClean="0"/>
              <a:t>) </a:t>
            </a:r>
            <a:r>
              <a:rPr lang="en-US" sz="1800" smtClean="0"/>
              <a:t>&gt;&gt; </a:t>
            </a:r>
            <a:r>
              <a:rPr lang="cs-CZ" sz="1800" smtClean="0"/>
              <a:t>mnoho porovnání: </a:t>
            </a:r>
            <a:r>
              <a:rPr lang="cs-CZ" sz="1800" i="1" smtClean="0"/>
              <a:t>j </a:t>
            </a:r>
            <a:r>
              <a:rPr lang="cs-CZ" sz="1800" smtClean="0"/>
              <a:t>( </a:t>
            </a:r>
            <a:r>
              <a:rPr lang="cs-CZ" sz="1800" i="1" smtClean="0"/>
              <a:t>j </a:t>
            </a:r>
            <a:r>
              <a:rPr lang="cs-CZ" sz="1800" smtClean="0"/>
              <a:t>-1)/2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z="2000" smtClean="0"/>
              <a:t>V</a:t>
            </a:r>
            <a:r>
              <a:rPr lang="cs-CZ" sz="2000" smtClean="0"/>
              <a:t>íce srovnání způsobuje strmý růst pravděpodobnosti chyby I. typu</a:t>
            </a:r>
          </a:p>
          <a:p>
            <a:pPr lvl="1" eaLnBrk="1" hangingPunct="1"/>
            <a:r>
              <a:rPr lang="cs-CZ" sz="1800" smtClean="0"/>
              <a:t>např. při </a:t>
            </a:r>
            <a:r>
              <a:rPr lang="cs-CZ" sz="1800" i="1" smtClean="0">
                <a:latin typeface="Symbol" pitchFamily="18" charset="2"/>
              </a:rPr>
              <a:t>a</a:t>
            </a:r>
            <a:r>
              <a:rPr lang="cs-CZ" sz="1800" smtClean="0"/>
              <a:t>=0,05 a 20 testech </a:t>
            </a:r>
            <a:r>
              <a:rPr lang="cs-CZ" sz="1800" i="1" smtClean="0"/>
              <a:t>p</a:t>
            </a:r>
            <a:r>
              <a:rPr lang="cs-CZ" sz="1800" smtClean="0"/>
              <a:t>=0,64 (1 nebo více chyb)</a:t>
            </a:r>
          </a:p>
          <a:p>
            <a:pPr lvl="2" eaLnBrk="1" hangingPunct="1"/>
            <a:r>
              <a:rPr lang="cs-CZ" sz="1600" smtClean="0"/>
              <a:t>aplikace binomického rozložení</a:t>
            </a:r>
          </a:p>
          <a:p>
            <a:pPr lvl="1" eaLnBrk="1" hangingPunct="1"/>
            <a:r>
              <a:rPr lang="cs-CZ" sz="1800" smtClean="0"/>
              <a:t>Platí to pro jakékoli statistické testy (zejm. korelace)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2000" smtClean="0"/>
              <a:t>Je </a:t>
            </a:r>
            <a:r>
              <a:rPr lang="cs-CZ" sz="2000" i="1" smtClean="0"/>
              <a:t>nevhodné</a:t>
            </a:r>
            <a:r>
              <a:rPr lang="cs-CZ" sz="2000" smtClean="0"/>
              <a:t> provádět velké množství testů na jedněch datech (cca </a:t>
            </a:r>
            <a:r>
              <a:rPr lang="en-US" sz="2000" smtClean="0"/>
              <a:t>&gt;</a:t>
            </a:r>
            <a:r>
              <a:rPr lang="cs-CZ" sz="2000" smtClean="0"/>
              <a:t>5</a:t>
            </a:r>
            <a:r>
              <a:rPr lang="en-US" sz="2000" smtClean="0"/>
              <a:t>)</a:t>
            </a:r>
            <a:endParaRPr lang="cs-CZ" sz="2000" smtClean="0"/>
          </a:p>
          <a:p>
            <a:pPr lvl="1" eaLnBrk="1" hangingPunct="1"/>
            <a:r>
              <a:rPr lang="cs-CZ" sz="1800" smtClean="0"/>
              <a:t>Zneužití se označuje jako rybaření v datech – capitalizing on chance </a:t>
            </a:r>
          </a:p>
          <a:p>
            <a:pPr lvl="1" eaLnBrk="1" hangingPunct="1"/>
            <a:r>
              <a:rPr lang="cs-CZ" sz="1800" smtClean="0"/>
              <a:t>Lze kompenzovat korekcí hladiny </a:t>
            </a:r>
            <a:r>
              <a:rPr lang="cs-CZ" sz="1800" i="1" smtClean="0">
                <a:latin typeface="Symbol" pitchFamily="18" charset="2"/>
              </a:rPr>
              <a:t>a</a:t>
            </a:r>
            <a:r>
              <a:rPr lang="cs-CZ" sz="1800" smtClean="0"/>
              <a:t> (Bonferroniho korekce), avšak za cenu značného snížení síly testu (1-</a:t>
            </a:r>
            <a:r>
              <a:rPr lang="cs-CZ" sz="1800" i="1" smtClean="0">
                <a:latin typeface="Symbol" pitchFamily="18" charset="2"/>
              </a:rPr>
              <a:t>b</a:t>
            </a:r>
            <a:r>
              <a:rPr lang="cs-CZ" sz="1800" smtClean="0"/>
              <a:t>).</a:t>
            </a:r>
          </a:p>
          <a:p>
            <a:pPr lvl="2" eaLnBrk="1" hangingPunct="1"/>
            <a:r>
              <a:rPr lang="cs-CZ" sz="1600" smtClean="0"/>
              <a:t>Místo </a:t>
            </a:r>
            <a:r>
              <a:rPr lang="cs-CZ" sz="1600" i="1" smtClean="0">
                <a:latin typeface="Symbol" pitchFamily="18" charset="2"/>
              </a:rPr>
              <a:t>a</a:t>
            </a:r>
            <a:r>
              <a:rPr lang="cs-CZ" sz="1600" smtClean="0"/>
              <a:t>  testujeme na hladině </a:t>
            </a:r>
            <a:r>
              <a:rPr lang="cs-CZ" sz="1600" b="1" i="1" smtClean="0">
                <a:latin typeface="Symbol" pitchFamily="18" charset="2"/>
              </a:rPr>
              <a:t>a </a:t>
            </a:r>
            <a:r>
              <a:rPr lang="en-US" sz="1600" b="1" smtClean="0"/>
              <a:t>’=</a:t>
            </a:r>
            <a:r>
              <a:rPr lang="en-US" sz="1600" b="1" i="1" smtClean="0">
                <a:latin typeface="Symbol" pitchFamily="18" charset="2"/>
              </a:rPr>
              <a:t>a</a:t>
            </a:r>
            <a:r>
              <a:rPr lang="en-US" sz="1600" b="1" smtClean="0"/>
              <a:t>/N</a:t>
            </a:r>
            <a:r>
              <a:rPr lang="en-US" sz="1600" smtClean="0"/>
              <a:t>, kde N je po</a:t>
            </a:r>
            <a:r>
              <a:rPr lang="cs-CZ" sz="1600" smtClean="0"/>
              <a:t>čet prováděných testů.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6165850"/>
            <a:ext cx="7632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000" b="0"/>
              <a:t>AJ: multiple tests, capitalizing on chance, Bonferroni correction, statistical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01013" cy="1216025"/>
          </a:xfrm>
        </p:spPr>
        <p:txBody>
          <a:bodyPr/>
          <a:lstStyle/>
          <a:p>
            <a:pPr eaLnBrk="1" hangingPunct="1"/>
            <a:r>
              <a:rPr lang="cs-CZ" smtClean="0"/>
              <a:t>Řešení = Analýza rozptylu (ANOVA)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253412" cy="4845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Testuje na více skupinách jen jednu hypotézu:</a:t>
            </a:r>
          </a:p>
          <a:p>
            <a:pPr eaLnBrk="1" hangingPunct="1"/>
            <a:r>
              <a:rPr lang="cs-CZ" sz="2400" smtClean="0"/>
              <a:t>Je někde mezi skupinovými průměry někde rozdíl?</a:t>
            </a:r>
          </a:p>
          <a:p>
            <a:pPr lvl="1" eaLnBrk="1" hangingPunct="1"/>
            <a:r>
              <a:rPr lang="cs-CZ" sz="2000" smtClean="0"/>
              <a:t>Je mezi Pražáky, Brňáky a Ostraváky rozdíl v průměrné lakotě?</a:t>
            </a:r>
          </a:p>
          <a:p>
            <a:pPr lvl="1" eaLnBrk="1" hangingPunct="1"/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: </a:t>
            </a:r>
            <a:r>
              <a:rPr lang="cs-CZ" sz="2000" i="1" smtClean="0">
                <a:latin typeface="Symbol" pitchFamily="18" charset="2"/>
              </a:rPr>
              <a:t>m</a:t>
            </a:r>
            <a:r>
              <a:rPr lang="cs-CZ" sz="2000" baseline="-25000" smtClean="0"/>
              <a:t>Pražáci</a:t>
            </a:r>
            <a:r>
              <a:rPr lang="cs-CZ" sz="2000" smtClean="0"/>
              <a:t> = </a:t>
            </a:r>
            <a:r>
              <a:rPr lang="cs-CZ" sz="2000" i="1" smtClean="0">
                <a:latin typeface="Symbol" pitchFamily="18" charset="2"/>
              </a:rPr>
              <a:t>m</a:t>
            </a:r>
            <a:r>
              <a:rPr lang="cs-CZ" sz="2000" baseline="-25000" smtClean="0"/>
              <a:t>Brňáci</a:t>
            </a:r>
            <a:r>
              <a:rPr lang="cs-CZ" sz="2000" smtClean="0"/>
              <a:t> = </a:t>
            </a:r>
            <a:r>
              <a:rPr lang="cs-CZ" sz="2000" i="1" smtClean="0">
                <a:latin typeface="Symbol" pitchFamily="18" charset="2"/>
              </a:rPr>
              <a:t>m</a:t>
            </a:r>
            <a:r>
              <a:rPr lang="cs-CZ" sz="2000" baseline="-25000" smtClean="0"/>
              <a:t>Ostraváci</a:t>
            </a:r>
          </a:p>
          <a:p>
            <a:pPr eaLnBrk="1" hangingPunct="1">
              <a:spcBef>
                <a:spcPct val="100000"/>
              </a:spcBef>
            </a:pPr>
            <a:r>
              <a:rPr lang="cs-CZ" sz="2400" smtClean="0"/>
              <a:t>Je-li odpověď „</a:t>
            </a:r>
            <a:r>
              <a:rPr lang="cs-CZ" sz="2400" b="1" smtClean="0"/>
              <a:t>ano</a:t>
            </a:r>
            <a:r>
              <a:rPr lang="cs-CZ" sz="2400" smtClean="0"/>
              <a:t>“ (</a:t>
            </a:r>
            <a:r>
              <a:rPr lang="cs-CZ" sz="2400" i="1" smtClean="0"/>
              <a:t>p </a:t>
            </a:r>
            <a:r>
              <a:rPr lang="en-US" sz="2400" smtClean="0"/>
              <a:t>&lt;</a:t>
            </a:r>
            <a:r>
              <a:rPr lang="en-US" sz="2400" i="1" smtClean="0">
                <a:latin typeface="Symbol" pitchFamily="18" charset="2"/>
              </a:rPr>
              <a:t>a</a:t>
            </a:r>
            <a:r>
              <a:rPr lang="cs-CZ" sz="2400" smtClean="0"/>
              <a:t>), pak se můžeme podívat na jednotlivé rozdíly detailněji (post-hoc testy)</a:t>
            </a:r>
          </a:p>
          <a:p>
            <a:pPr eaLnBrk="1" hangingPunct="1"/>
            <a:r>
              <a:rPr lang="cs-CZ" sz="2400" smtClean="0"/>
              <a:t>Je-li odpověď „</a:t>
            </a:r>
            <a:r>
              <a:rPr lang="cs-CZ" sz="2400" b="1" smtClean="0"/>
              <a:t>ne</a:t>
            </a:r>
            <a:r>
              <a:rPr lang="cs-CZ" sz="2400" smtClean="0"/>
              <a:t>“ (</a:t>
            </a:r>
            <a:r>
              <a:rPr lang="cs-CZ" sz="2400" i="1" smtClean="0"/>
              <a:t>p </a:t>
            </a:r>
            <a:r>
              <a:rPr lang="en-US" sz="2400" smtClean="0"/>
              <a:t>&gt;</a:t>
            </a:r>
            <a:r>
              <a:rPr lang="en-US" sz="2400" i="1" smtClean="0">
                <a:latin typeface="Symbol" pitchFamily="18" charset="2"/>
              </a:rPr>
              <a:t>a</a:t>
            </a:r>
            <a:r>
              <a:rPr lang="en-US" sz="2400" smtClean="0"/>
              <a:t>)</a:t>
            </a:r>
            <a:r>
              <a:rPr lang="cs-CZ" sz="2400" smtClean="0"/>
              <a:t>, pak bychom neměli (rybaření)</a:t>
            </a:r>
          </a:p>
          <a:p>
            <a:pPr eaLnBrk="1" hangingPunct="1"/>
            <a:endParaRPr lang="cs-CZ" sz="2400" smtClean="0"/>
          </a:p>
          <a:p>
            <a:pPr eaLnBrk="1" hangingPunct="1"/>
            <a:endParaRPr lang="cs-CZ" sz="1100" smtClean="0"/>
          </a:p>
        </p:txBody>
      </p:sp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539750" y="6165850"/>
            <a:ext cx="7632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000" b="0"/>
              <a:t>AJ: ANalysis Of Variance, post-hoc tests (multiple comparisons)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Terminologická vložka - ANOVA</a:t>
            </a:r>
            <a:endParaRPr lang="cs-CZ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73238"/>
            <a:ext cx="8001000" cy="4824412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400" smtClean="0"/>
              <a:t>ANOVA = ANalysis Of Variance = analýza rozptylu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2000" smtClean="0"/>
              <a:t>i přes svůj název jde o srovnávání </a:t>
            </a:r>
            <a:r>
              <a:rPr lang="cs-CZ" sz="2000" b="1" smtClean="0"/>
              <a:t>průměrů</a:t>
            </a:r>
          </a:p>
          <a:p>
            <a:pPr eaLnBrk="1" hangingPunct="1"/>
            <a:r>
              <a:rPr lang="cs-CZ" sz="2400" smtClean="0"/>
              <a:t>ANOVA zjišťuje vztah mezi </a:t>
            </a:r>
            <a:r>
              <a:rPr lang="cs-CZ" sz="2400" b="1" smtClean="0"/>
              <a:t>kategoriální</a:t>
            </a:r>
            <a:r>
              <a:rPr lang="cs-CZ" sz="2400" smtClean="0"/>
              <a:t> </a:t>
            </a:r>
            <a:r>
              <a:rPr lang="cs-CZ" sz="2400" b="1" smtClean="0"/>
              <a:t>nezávislou</a:t>
            </a:r>
            <a:r>
              <a:rPr lang="cs-CZ" sz="2400" smtClean="0"/>
              <a:t> a </a:t>
            </a:r>
            <a:r>
              <a:rPr lang="cs-CZ" sz="2400" b="1" smtClean="0"/>
              <a:t>intervalovou závislou</a:t>
            </a:r>
            <a:r>
              <a:rPr lang="cs-CZ" sz="2400" smtClean="0"/>
              <a:t>.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2000" smtClean="0"/>
              <a:t>kategoriální nezávislá = </a:t>
            </a:r>
            <a:r>
              <a:rPr lang="cs-CZ" sz="2000" b="1" smtClean="0"/>
              <a:t>faktor </a:t>
            </a:r>
            <a:r>
              <a:rPr lang="cs-CZ" sz="2000" smtClean="0"/>
              <a:t>(factor, „-way“)</a:t>
            </a:r>
            <a:endParaRPr lang="cs-CZ" sz="2000" b="1" smtClean="0"/>
          </a:p>
          <a:p>
            <a:pPr lvl="1" eaLnBrk="1" hangingPunct="1">
              <a:spcBef>
                <a:spcPct val="30000"/>
              </a:spcBef>
            </a:pPr>
            <a:r>
              <a:rPr lang="cs-CZ" sz="2000" smtClean="0"/>
              <a:t>hodnoty kategoriální nez. = </a:t>
            </a:r>
            <a:r>
              <a:rPr lang="cs-CZ" sz="2000" b="1" smtClean="0"/>
              <a:t>úrovně </a:t>
            </a:r>
            <a:r>
              <a:rPr lang="cs-CZ" sz="2000" smtClean="0"/>
              <a:t>(level, treatment)</a:t>
            </a:r>
            <a:endParaRPr lang="cs-CZ" sz="2000" b="1" smtClean="0"/>
          </a:p>
          <a:p>
            <a:pPr eaLnBrk="1" hangingPunct="1">
              <a:spcBef>
                <a:spcPct val="30000"/>
              </a:spcBef>
            </a:pPr>
            <a:r>
              <a:rPr lang="cs-CZ" sz="2400" smtClean="0"/>
              <a:t>Zjištěný rozdíl = efekt, účinek (effect)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Princip ANOVY 1.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3929063" y="1500188"/>
          <a:ext cx="4872037" cy="4906962"/>
        </p:xfrm>
        <a:graphic>
          <a:graphicData uri="http://schemas.openxmlformats.org/presentationml/2006/ole">
            <p:oleObj spid="_x0000_s122882" name="Worksheet" r:id="rId3" imgW="4857799" imgH="4819715" progId="Excel.Sheet.8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3024187" cy="378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¨"/>
            </a:pPr>
            <a:r>
              <a:rPr lang="cs-CZ" sz="1600"/>
              <a:t> </a:t>
            </a:r>
            <a:r>
              <a:rPr lang="cs-CZ" sz="1600" b="0"/>
              <a:t>rozptyl = </a:t>
            </a:r>
            <a:r>
              <a:rPr lang="cs-CZ" sz="1600" b="0" i="1"/>
              <a:t>MS</a:t>
            </a:r>
            <a:r>
              <a:rPr lang="cs-CZ" sz="1600" b="0"/>
              <a:t> = mean square</a:t>
            </a:r>
          </a:p>
          <a:p>
            <a:pPr algn="l"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¨"/>
            </a:pPr>
            <a:r>
              <a:rPr lang="cs-CZ" sz="1600" b="0" i="1"/>
              <a:t> MS</a:t>
            </a:r>
            <a:r>
              <a:rPr lang="cs-CZ" sz="1600" b="0" baseline="-25000"/>
              <a:t>within</a:t>
            </a:r>
            <a:r>
              <a:rPr lang="cs-CZ" sz="1600" b="0"/>
              <a:t> : variabilita uvnitř skupin (MS</a:t>
            </a:r>
            <a:r>
              <a:rPr lang="cs-CZ" sz="1600" b="0" baseline="-25000"/>
              <a:t>e, error</a:t>
            </a:r>
            <a:r>
              <a:rPr lang="cs-CZ" sz="1600" b="0"/>
              <a:t>)</a:t>
            </a:r>
          </a:p>
          <a:p>
            <a:pPr lvl="1" algn="l"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¨"/>
            </a:pPr>
            <a:r>
              <a:rPr lang="cs-CZ" sz="1600" b="0" i="1"/>
              <a:t>MS</a:t>
            </a:r>
            <a:r>
              <a:rPr lang="cs-CZ" sz="1600" b="0" baseline="-25000"/>
              <a:t>within</a:t>
            </a:r>
            <a:r>
              <a:rPr lang="cs-CZ" sz="1600" b="0"/>
              <a:t>=</a:t>
            </a:r>
            <a:r>
              <a:rPr lang="cs-CZ" sz="1600" b="0" i="1"/>
              <a:t>SS</a:t>
            </a:r>
            <a:r>
              <a:rPr lang="cs-CZ" sz="1600" b="0" baseline="-25000"/>
              <a:t>within</a:t>
            </a:r>
            <a:r>
              <a:rPr lang="cs-CZ" sz="1600" b="0"/>
              <a:t>/</a:t>
            </a:r>
            <a:r>
              <a:rPr lang="cs-CZ" sz="1600" b="0" i="1"/>
              <a:t>n </a:t>
            </a:r>
            <a:r>
              <a:rPr lang="cs-CZ" sz="1600" b="0"/>
              <a:t>– </a:t>
            </a:r>
            <a:r>
              <a:rPr lang="cs-CZ" sz="1600" b="0" i="1"/>
              <a:t>j</a:t>
            </a:r>
          </a:p>
          <a:p>
            <a:pPr algn="l"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¨"/>
            </a:pPr>
            <a:r>
              <a:rPr lang="cs-CZ" sz="1600" b="0"/>
              <a:t> </a:t>
            </a:r>
            <a:r>
              <a:rPr lang="cs-CZ" sz="1600" b="0" i="1"/>
              <a:t>MS</a:t>
            </a:r>
            <a:r>
              <a:rPr lang="cs-CZ" sz="1600" b="0" baseline="-25000"/>
              <a:t>between</a:t>
            </a:r>
            <a:r>
              <a:rPr lang="cs-CZ" sz="1600" b="0"/>
              <a:t> : </a:t>
            </a:r>
            <a:r>
              <a:rPr lang="cs-CZ" sz="1600" b="0" i="1"/>
              <a:t>s</a:t>
            </a:r>
            <a:r>
              <a:rPr lang="cs-CZ" sz="1600" b="0" baseline="30000"/>
              <a:t>2</a:t>
            </a:r>
            <a:r>
              <a:rPr lang="cs-CZ" sz="1600" b="0"/>
              <a:t>  spočítaný ze skupinových průměrů, variabilita uvnitř skupiny je ignorována (též MS</a:t>
            </a:r>
            <a:r>
              <a:rPr lang="cs-CZ" sz="1600" b="0" baseline="-25000"/>
              <a:t>A, B, treatment </a:t>
            </a:r>
            <a:r>
              <a:rPr lang="cs-CZ" sz="1600" b="0"/>
              <a:t>)</a:t>
            </a:r>
          </a:p>
          <a:p>
            <a:pPr lvl="1" algn="l"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¨"/>
            </a:pPr>
            <a:r>
              <a:rPr lang="cs-CZ" sz="1600" b="0"/>
              <a:t> </a:t>
            </a:r>
            <a:r>
              <a:rPr lang="cs-CZ" sz="1600" b="0" i="1"/>
              <a:t>MS</a:t>
            </a:r>
            <a:r>
              <a:rPr lang="cs-CZ" sz="1600" b="0" baseline="-25000"/>
              <a:t>between</a:t>
            </a:r>
            <a:r>
              <a:rPr lang="cs-CZ" sz="1600" b="0"/>
              <a:t>=</a:t>
            </a:r>
            <a:r>
              <a:rPr lang="cs-CZ" sz="1600" b="0" i="1"/>
              <a:t>SS</a:t>
            </a:r>
            <a:r>
              <a:rPr lang="cs-CZ" sz="1600" b="0" baseline="-25000"/>
              <a:t>between</a:t>
            </a:r>
            <a:r>
              <a:rPr lang="cs-CZ" sz="1600" b="0"/>
              <a:t>/</a:t>
            </a:r>
            <a:r>
              <a:rPr lang="cs-CZ" sz="1600" b="0" i="1"/>
              <a:t>j </a:t>
            </a:r>
            <a:r>
              <a:rPr lang="cs-CZ" sz="1600" b="0"/>
              <a:t>-1</a:t>
            </a:r>
          </a:p>
          <a:p>
            <a:pPr algn="l">
              <a:spcBef>
                <a:spcPct val="50000"/>
              </a:spcBef>
              <a:buClr>
                <a:srgbClr val="CC3300"/>
              </a:buClr>
            </a:pPr>
            <a:endParaRPr lang="cs-CZ" sz="1600" b="0"/>
          </a:p>
          <a:p>
            <a:pPr algn="l">
              <a:spcBef>
                <a:spcPct val="50000"/>
              </a:spcBef>
              <a:buClr>
                <a:srgbClr val="CC3300"/>
              </a:buClr>
            </a:pPr>
            <a:r>
              <a:rPr lang="cs-CZ" sz="1600" b="0"/>
              <a:t>Platí-li </a:t>
            </a:r>
            <a:r>
              <a:rPr lang="cs-CZ" sz="1600" b="0" i="1"/>
              <a:t>H</a:t>
            </a:r>
            <a:r>
              <a:rPr lang="cs-CZ" sz="1600" b="0" baseline="-25000"/>
              <a:t>0</a:t>
            </a:r>
            <a:r>
              <a:rPr lang="cs-CZ" sz="1600" b="0"/>
              <a:t>, jaký čekáme vztah mezi  </a:t>
            </a:r>
            <a:r>
              <a:rPr lang="cs-CZ" sz="1600" b="0" i="1"/>
              <a:t>Ms</a:t>
            </a:r>
            <a:r>
              <a:rPr lang="cs-CZ" sz="1600" b="0" baseline="-25000"/>
              <a:t>between</a:t>
            </a:r>
            <a:r>
              <a:rPr lang="cs-CZ" sz="1600" b="0"/>
              <a:t> a </a:t>
            </a:r>
            <a:r>
              <a:rPr lang="cs-CZ" sz="1600" b="0" i="1"/>
              <a:t>Ms</a:t>
            </a:r>
            <a:r>
              <a:rPr lang="cs-CZ" sz="1600" b="0" baseline="-25000"/>
              <a:t>within</a:t>
            </a:r>
            <a:r>
              <a:rPr lang="cs-CZ" sz="1600" b="0"/>
              <a:t> ?</a:t>
            </a:r>
            <a:endParaRPr lang="cs-CZ" sz="1600" b="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Princip ANOVY – </a:t>
            </a:r>
            <a:r>
              <a:rPr lang="cs-CZ" i="1" smtClean="0"/>
              <a:t>F</a:t>
            </a:r>
            <a:r>
              <a:rPr lang="cs-CZ" sz="2000" i="1" smtClean="0"/>
              <a:t> </a:t>
            </a:r>
            <a:r>
              <a:rPr lang="cs-CZ" smtClean="0"/>
              <a:t>-test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200" smtClean="0"/>
              <a:t>Čím jsou si průměry podobnější, tím je rozptyl mezi skupinami nižší (Platí-li </a:t>
            </a:r>
            <a:r>
              <a:rPr lang="cs-CZ" sz="2200" i="1" smtClean="0"/>
              <a:t>H</a:t>
            </a:r>
            <a:r>
              <a:rPr lang="cs-CZ" sz="2200" baseline="-25000" smtClean="0"/>
              <a:t>0</a:t>
            </a:r>
            <a:r>
              <a:rPr lang="cs-CZ" sz="2200" smtClean="0"/>
              <a:t>, </a:t>
            </a:r>
            <a:r>
              <a:rPr lang="cs-CZ" sz="2200" i="1" smtClean="0"/>
              <a:t>MS</a:t>
            </a:r>
            <a:r>
              <a:rPr lang="cs-CZ" sz="2200" baseline="-25000" smtClean="0"/>
              <a:t>between</a:t>
            </a:r>
            <a:r>
              <a:rPr lang="cs-CZ" sz="2200" smtClean="0"/>
              <a:t> se blíží 0)</a:t>
            </a:r>
          </a:p>
          <a:p>
            <a:pPr eaLnBrk="1" hangingPunct="1">
              <a:spcBef>
                <a:spcPct val="30000"/>
              </a:spcBef>
            </a:pPr>
            <a:r>
              <a:rPr lang="cs-CZ" sz="2200" smtClean="0"/>
              <a:t>Čím nižší je rozptyl uvnitř skupin (</a:t>
            </a:r>
            <a:r>
              <a:rPr lang="cs-CZ" sz="2200" i="1" smtClean="0"/>
              <a:t>MS</a:t>
            </a:r>
            <a:r>
              <a:rPr lang="cs-CZ" sz="2200" baseline="-25000" smtClean="0"/>
              <a:t>within</a:t>
            </a:r>
            <a:r>
              <a:rPr lang="cs-CZ" sz="2200" smtClean="0"/>
              <a:t> se blíží 0), tím průkaznější se průměry mezi skupinami zdají být.</a:t>
            </a:r>
          </a:p>
          <a:p>
            <a:pPr eaLnBrk="1" hangingPunct="1">
              <a:spcBef>
                <a:spcPct val="30000"/>
              </a:spcBef>
            </a:pPr>
            <a:r>
              <a:rPr lang="cs-CZ" sz="2200" smtClean="0"/>
              <a:t>Důležitý je </a:t>
            </a:r>
            <a:r>
              <a:rPr lang="cs-CZ" sz="2200" b="1" smtClean="0"/>
              <a:t>poměr těchto dvou odhadů rozptylu: </a:t>
            </a:r>
          </a:p>
          <a:p>
            <a:pPr eaLnBrk="1" hangingPunct="1">
              <a:spcBef>
                <a:spcPct val="30000"/>
              </a:spcBef>
            </a:pPr>
            <a:endParaRPr lang="cs-CZ" sz="2200" smtClean="0"/>
          </a:p>
          <a:p>
            <a:pPr eaLnBrk="1" hangingPunct="1">
              <a:spcBef>
                <a:spcPct val="30000"/>
              </a:spcBef>
            </a:pPr>
            <a:r>
              <a:rPr lang="cs-CZ" sz="2200" smtClean="0"/>
              <a:t>Čím vyšší je </a:t>
            </a:r>
            <a:r>
              <a:rPr lang="cs-CZ" sz="2200" i="1" smtClean="0"/>
              <a:t>F</a:t>
            </a:r>
            <a:r>
              <a:rPr lang="cs-CZ" sz="2200" smtClean="0"/>
              <a:t>-poměr, tím průkaznější jsou rozdíly mezi průměry (rozsah je 0 až ∞ ) </a:t>
            </a:r>
          </a:p>
          <a:p>
            <a:pPr eaLnBrk="1" hangingPunct="1">
              <a:spcBef>
                <a:spcPct val="30000"/>
              </a:spcBef>
            </a:pPr>
            <a:r>
              <a:rPr lang="cs-CZ" sz="2200" i="1" smtClean="0"/>
              <a:t>F </a:t>
            </a:r>
            <a:r>
              <a:rPr lang="cs-CZ" sz="2200" smtClean="0"/>
              <a:t>-poměr má při platnosti </a:t>
            </a:r>
            <a:r>
              <a:rPr lang="cs-CZ" sz="2200" i="1" smtClean="0"/>
              <a:t>H</a:t>
            </a:r>
            <a:r>
              <a:rPr lang="cs-CZ" sz="2200" baseline="-25000" smtClean="0"/>
              <a:t>0</a:t>
            </a:r>
            <a:r>
              <a:rPr lang="cs-CZ" sz="2200" smtClean="0"/>
              <a:t> jako výběrová statistika </a:t>
            </a:r>
            <a:r>
              <a:rPr lang="cs-CZ" sz="2200" b="1" i="1" smtClean="0"/>
              <a:t>F </a:t>
            </a:r>
            <a:r>
              <a:rPr lang="cs-CZ" sz="2200" b="1" smtClean="0"/>
              <a:t>–rozložení </a:t>
            </a:r>
            <a:r>
              <a:rPr lang="cs-CZ" sz="2200" smtClean="0"/>
              <a:t>s </a:t>
            </a:r>
            <a:r>
              <a:rPr lang="cs-CZ" sz="2200" i="1" smtClean="0"/>
              <a:t>(df1,df2)</a:t>
            </a:r>
            <a:r>
              <a:rPr lang="cs-CZ" sz="2200" smtClean="0"/>
              <a:t>, které má průměr přibližně 1</a:t>
            </a:r>
          </a:p>
          <a:p>
            <a:pPr eaLnBrk="1" hangingPunct="1">
              <a:lnSpc>
                <a:spcPct val="90000"/>
              </a:lnSpc>
            </a:pPr>
            <a:endParaRPr lang="cs-CZ" sz="22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143750" y="3429000"/>
          <a:ext cx="1655763" cy="815975"/>
        </p:xfrm>
        <a:graphic>
          <a:graphicData uri="http://schemas.openxmlformats.org/presentationml/2006/ole">
            <p:oleObj spid="_x0000_s123906" name="Rovnice" r:id="rId3" imgW="876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Fisherovo-Snedecorovo </a:t>
            </a:r>
            <a:r>
              <a:rPr lang="cs-CZ" i="1" smtClean="0"/>
              <a:t>F</a:t>
            </a:r>
            <a:r>
              <a:rPr lang="cs-CZ" smtClean="0"/>
              <a:t>-rozložení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600" smtClean="0"/>
              <a:t>Podobně jako </a:t>
            </a:r>
            <a:r>
              <a:rPr lang="cs-CZ" sz="1600" i="1" smtClean="0"/>
              <a:t>t</a:t>
            </a:r>
            <a:r>
              <a:rPr lang="cs-CZ" sz="1600" smtClean="0"/>
              <a:t>-rozložení, je </a:t>
            </a:r>
            <a:r>
              <a:rPr lang="cs-CZ" sz="1600" i="1" smtClean="0"/>
              <a:t>F</a:t>
            </a:r>
            <a:r>
              <a:rPr lang="cs-CZ" sz="1600" smtClean="0"/>
              <a:t>-rozložení vlastně rodina mnoha rozložení mírně se lišící svým tvarem                        (</a:t>
            </a:r>
            <a:r>
              <a:rPr lang="cs-CZ" sz="1600" i="1" smtClean="0"/>
              <a:t>F</a:t>
            </a:r>
            <a:r>
              <a:rPr lang="cs-CZ" sz="1600" smtClean="0"/>
              <a:t>(1;</a:t>
            </a:r>
            <a:r>
              <a:rPr lang="cs-CZ" sz="1600" smtClean="0">
                <a:latin typeface="Symbol" pitchFamily="18" charset="2"/>
              </a:rPr>
              <a:t> n)</a:t>
            </a:r>
            <a:r>
              <a:rPr lang="cs-CZ" sz="1600" smtClean="0"/>
              <a:t>= </a:t>
            </a:r>
            <a:r>
              <a:rPr lang="cs-CZ" sz="1600" i="1" smtClean="0"/>
              <a:t>t</a:t>
            </a:r>
            <a:r>
              <a:rPr lang="cs-CZ" sz="1600" smtClean="0"/>
              <a:t>(</a:t>
            </a:r>
            <a:r>
              <a:rPr lang="cs-CZ" sz="1600" smtClean="0">
                <a:latin typeface="Symbol" pitchFamily="18" charset="2"/>
              </a:rPr>
              <a:t>n</a:t>
            </a:r>
            <a:r>
              <a:rPr lang="cs-CZ" sz="1600" smtClean="0"/>
              <a:t>)</a:t>
            </a:r>
            <a:r>
              <a:rPr lang="cs-CZ" sz="1600" baseline="30000" smtClean="0"/>
              <a:t>2</a:t>
            </a:r>
            <a:r>
              <a:rPr lang="cs-CZ" sz="160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Tato rozložení se liší tentokrát dvěma parametry – stupni volnosti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i="1" smtClean="0">
                <a:latin typeface="Symbol" pitchFamily="18" charset="2"/>
              </a:rPr>
              <a:t>n</a:t>
            </a:r>
            <a:r>
              <a:rPr lang="cs-CZ" sz="1400" baseline="-25000" smtClean="0"/>
              <a:t>1</a:t>
            </a:r>
            <a:r>
              <a:rPr lang="cs-CZ" sz="1400" smtClean="0"/>
              <a:t> = </a:t>
            </a:r>
            <a:r>
              <a:rPr lang="cs-CZ" sz="1400" i="1" smtClean="0"/>
              <a:t>počet skupin – 1</a:t>
            </a:r>
            <a:r>
              <a:rPr lang="cs-CZ" sz="1400" smtClean="0"/>
              <a:t> : stupně volnosti čitatele - </a:t>
            </a:r>
            <a:r>
              <a:rPr lang="cs-CZ" sz="1400" i="1" smtClean="0"/>
              <a:t>MS</a:t>
            </a:r>
            <a:r>
              <a:rPr lang="cs-CZ" sz="1400" baseline="-25000" smtClean="0"/>
              <a:t>between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i="1" smtClean="0">
                <a:latin typeface="Symbol" pitchFamily="18" charset="2"/>
              </a:rPr>
              <a:t>n</a:t>
            </a:r>
            <a:r>
              <a:rPr lang="cs-CZ" sz="1400" baseline="-25000" smtClean="0"/>
              <a:t>2</a:t>
            </a:r>
            <a:r>
              <a:rPr lang="cs-CZ" sz="1400" smtClean="0"/>
              <a:t> = </a:t>
            </a:r>
            <a:r>
              <a:rPr lang="cs-CZ" sz="1400" i="1" smtClean="0"/>
              <a:t>počet lidí  – počet skupin</a:t>
            </a:r>
            <a:r>
              <a:rPr lang="cs-CZ" sz="1400" smtClean="0"/>
              <a:t> : stupně volnosti jmenovatele - </a:t>
            </a:r>
            <a:r>
              <a:rPr lang="cs-CZ" sz="1400" i="1" smtClean="0"/>
              <a:t>MS</a:t>
            </a:r>
            <a:r>
              <a:rPr lang="cs-CZ" sz="1400" baseline="-25000" smtClean="0"/>
              <a:t>within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smtClean="0"/>
              <a:t>na pořadí ZÁLEŽÍ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000" smtClean="0">
                <a:solidFill>
                  <a:schemeClr val="folHlink"/>
                </a:solidFill>
                <a:hlinkClick r:id="rId3"/>
              </a:rPr>
              <a:t>http://www.econtools.com/jevons/java/Graphics2D/FDist.html</a:t>
            </a:r>
            <a:endParaRPr lang="cs-CZ" sz="1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700" smtClean="0">
              <a:solidFill>
                <a:schemeClr val="folHlink"/>
              </a:solidFill>
            </a:endParaRPr>
          </a:p>
        </p:txBody>
      </p:sp>
      <p:pic>
        <p:nvPicPr>
          <p:cNvPr id="1024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068638"/>
            <a:ext cx="4824412" cy="289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Princip ANOVY – dělení rozptylu.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cs-CZ" sz="1800" noProof="1" smtClean="0"/>
              <a:t>Dělení variability (rozptylu) podle zdrojů </a:t>
            </a:r>
            <a:r>
              <a:rPr lang="cs-CZ" sz="1800" b="1" noProof="1" smtClean="0"/>
              <a:t>jako u lineární regrese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2600" i="1" noProof="1" smtClean="0"/>
              <a:t>X</a:t>
            </a:r>
            <a:r>
              <a:rPr lang="cs-CZ" sz="2600" i="1" baseline="-25000" noProof="1" smtClean="0"/>
              <a:t>ij </a:t>
            </a:r>
            <a:r>
              <a:rPr lang="cs-CZ" sz="2600" noProof="1" smtClean="0"/>
              <a:t>=</a:t>
            </a:r>
            <a:r>
              <a:rPr lang="cs-CZ" sz="2600" i="1" noProof="1" smtClean="0">
                <a:latin typeface="Symbol" pitchFamily="18" charset="2"/>
              </a:rPr>
              <a:t>m</a:t>
            </a:r>
            <a:r>
              <a:rPr lang="cs-CZ" sz="2600" noProof="1" smtClean="0"/>
              <a:t> + </a:t>
            </a:r>
            <a:r>
              <a:rPr lang="cs-CZ" sz="2600" i="1" noProof="1" smtClean="0">
                <a:latin typeface="Symbol" pitchFamily="18" charset="2"/>
              </a:rPr>
              <a:t>a</a:t>
            </a:r>
            <a:r>
              <a:rPr lang="cs-CZ" sz="2600" i="1" baseline="-25000" noProof="1" smtClean="0"/>
              <a:t>j</a:t>
            </a:r>
            <a:r>
              <a:rPr lang="cs-CZ" sz="2600" noProof="1" smtClean="0"/>
              <a:t> + </a:t>
            </a:r>
            <a:r>
              <a:rPr lang="cs-CZ" sz="2600" i="1" noProof="1" smtClean="0"/>
              <a:t>e</a:t>
            </a:r>
            <a:r>
              <a:rPr lang="cs-CZ" sz="2600" i="1" baseline="-25000" noProof="1" smtClean="0"/>
              <a:t>ij</a:t>
            </a:r>
          </a:p>
          <a:p>
            <a:pPr marL="966788" lvl="1" indent="-495300" eaLnBrk="1" hangingPunct="1"/>
            <a:r>
              <a:rPr lang="cs-CZ" sz="1700" i="1" noProof="1" smtClean="0"/>
              <a:t>X</a:t>
            </a:r>
            <a:r>
              <a:rPr lang="cs-CZ" sz="1700" i="1" baseline="-25000" noProof="1" smtClean="0"/>
              <a:t>ij</a:t>
            </a:r>
            <a:r>
              <a:rPr lang="cs-CZ" sz="1700" noProof="1" smtClean="0"/>
              <a:t> = skóre jedince (</a:t>
            </a:r>
            <a:r>
              <a:rPr lang="cs-CZ" sz="1700" i="1" noProof="1" smtClean="0"/>
              <a:t>i</a:t>
            </a:r>
            <a:r>
              <a:rPr lang="cs-CZ" sz="1700" noProof="1" smtClean="0"/>
              <a:t>-tý jedinec v </a:t>
            </a:r>
            <a:r>
              <a:rPr lang="cs-CZ" sz="1700" i="1" noProof="1" smtClean="0"/>
              <a:t>j</a:t>
            </a:r>
            <a:r>
              <a:rPr lang="cs-CZ" sz="1700" noProof="1" smtClean="0"/>
              <a:t>-té skupině)</a:t>
            </a:r>
          </a:p>
          <a:p>
            <a:pPr marL="966788" lvl="1" indent="-495300" eaLnBrk="1" hangingPunct="1"/>
            <a:r>
              <a:rPr lang="cs-CZ" sz="1700" i="1" noProof="1" smtClean="0">
                <a:latin typeface="Symbol" pitchFamily="18" charset="2"/>
              </a:rPr>
              <a:t>m</a:t>
            </a:r>
            <a:r>
              <a:rPr lang="cs-CZ" sz="1700" noProof="1" smtClean="0"/>
              <a:t> = průměr populace</a:t>
            </a:r>
          </a:p>
          <a:p>
            <a:pPr marL="966788" lvl="1" indent="-495300" eaLnBrk="1" hangingPunct="1"/>
            <a:r>
              <a:rPr lang="cs-CZ" sz="1700" i="1" noProof="1" smtClean="0">
                <a:latin typeface="Symbol" pitchFamily="18" charset="2"/>
              </a:rPr>
              <a:t>a</a:t>
            </a:r>
            <a:r>
              <a:rPr lang="cs-CZ" sz="1700" noProof="1" smtClean="0"/>
              <a:t> = vliv příslušnosti ke skupině (vliv úrovně faktoru)</a:t>
            </a:r>
          </a:p>
          <a:p>
            <a:pPr marL="966788" lvl="1" indent="-495300" eaLnBrk="1" hangingPunct="1"/>
            <a:r>
              <a:rPr lang="cs-CZ" sz="1700" i="1" noProof="1" smtClean="0"/>
              <a:t>e</a:t>
            </a:r>
            <a:r>
              <a:rPr lang="cs-CZ" sz="1700" i="1" baseline="-25000" noProof="1" smtClean="0"/>
              <a:t>ij</a:t>
            </a:r>
            <a:r>
              <a:rPr lang="cs-CZ" sz="1700" noProof="1" smtClean="0"/>
              <a:t>= chyba (vše, s čím nepočítáme, individuální prom.)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2600" i="1" noProof="1" smtClean="0"/>
              <a:t>X</a:t>
            </a:r>
            <a:r>
              <a:rPr lang="cs-CZ" sz="2600" i="1" baseline="-25000" noProof="1" smtClean="0"/>
              <a:t>ij </a:t>
            </a:r>
            <a:r>
              <a:rPr lang="cs-CZ" sz="2600" noProof="1" smtClean="0"/>
              <a:t>– </a:t>
            </a:r>
            <a:r>
              <a:rPr lang="cs-CZ" sz="2600" i="1" noProof="1" smtClean="0"/>
              <a:t>m</a:t>
            </a:r>
            <a:r>
              <a:rPr lang="cs-CZ" sz="2600" noProof="1" smtClean="0"/>
              <a:t> = (</a:t>
            </a:r>
            <a:r>
              <a:rPr lang="cs-CZ" sz="2600" i="1" noProof="1" smtClean="0"/>
              <a:t>m</a:t>
            </a:r>
            <a:r>
              <a:rPr lang="cs-CZ" sz="2600" noProof="1" smtClean="0"/>
              <a:t> – </a:t>
            </a:r>
            <a:r>
              <a:rPr lang="cs-CZ" sz="2600" i="1" noProof="1" smtClean="0"/>
              <a:t>m</a:t>
            </a:r>
            <a:r>
              <a:rPr lang="cs-CZ" sz="2600" i="1" baseline="-25000" noProof="1" smtClean="0"/>
              <a:t>j </a:t>
            </a:r>
            <a:r>
              <a:rPr lang="cs-CZ" sz="2600" noProof="1" smtClean="0"/>
              <a:t>) + (</a:t>
            </a:r>
            <a:r>
              <a:rPr lang="cs-CZ" sz="2600" i="1" noProof="1" smtClean="0"/>
              <a:t>X</a:t>
            </a:r>
            <a:r>
              <a:rPr lang="cs-CZ" sz="2600" i="1" baseline="-25000" noProof="1" smtClean="0"/>
              <a:t>ij </a:t>
            </a:r>
            <a:r>
              <a:rPr lang="cs-CZ" sz="2600" noProof="1" smtClean="0"/>
              <a:t>– </a:t>
            </a:r>
            <a:r>
              <a:rPr lang="cs-CZ" sz="2600" i="1" noProof="1" smtClean="0"/>
              <a:t>m</a:t>
            </a:r>
            <a:r>
              <a:rPr lang="cs-CZ" sz="2600" i="1" baseline="-25000" noProof="1" smtClean="0"/>
              <a:t>j </a:t>
            </a:r>
            <a:r>
              <a:rPr lang="cs-CZ" sz="2600" noProof="1" smtClean="0"/>
              <a:t>)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1800" noProof="1" smtClean="0"/>
              <a:t>odchylka od celkového průměru = odchylka od skupinového průměru + odchylka skupinového průměru od celkového průměru</a:t>
            </a:r>
          </a:p>
          <a:p>
            <a:pPr marL="966788" lvl="1" indent="-495300" eaLnBrk="1" hangingPunct="1"/>
            <a:r>
              <a:rPr lang="cs-CZ" sz="1700" noProof="1" smtClean="0"/>
              <a:t>… odchylky umocněné na druhou =</a:t>
            </a:r>
            <a:r>
              <a:rPr lang="cs-CZ" sz="1700" smtClean="0"/>
              <a:t> </a:t>
            </a:r>
            <a:r>
              <a:rPr lang="cs-CZ" sz="1700" noProof="1" smtClean="0"/>
              <a:t>cesta k rozptylu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2600" i="1" noProof="1" smtClean="0"/>
              <a:t>SS</a:t>
            </a:r>
            <a:r>
              <a:rPr lang="cs-CZ" sz="2600" baseline="-25000" noProof="1" smtClean="0"/>
              <a:t>Total</a:t>
            </a:r>
            <a:r>
              <a:rPr lang="cs-CZ" sz="2600" noProof="1" smtClean="0"/>
              <a:t> = </a:t>
            </a:r>
            <a:r>
              <a:rPr lang="cs-CZ" sz="2600" i="1" noProof="1" smtClean="0"/>
              <a:t>SS</a:t>
            </a:r>
            <a:r>
              <a:rPr lang="cs-CZ" sz="2600" baseline="-25000" noProof="1" smtClean="0"/>
              <a:t>Between (A, treatment) </a:t>
            </a:r>
            <a:r>
              <a:rPr lang="cs-CZ" sz="2600" noProof="1" smtClean="0"/>
              <a:t> + </a:t>
            </a:r>
            <a:r>
              <a:rPr lang="cs-CZ" sz="2600" i="1" noProof="1" smtClean="0"/>
              <a:t>SS</a:t>
            </a:r>
            <a:r>
              <a:rPr lang="cs-CZ" sz="2600" baseline="-25000" noProof="1" smtClean="0"/>
              <a:t>Within(Error)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2600" i="1" noProof="1" smtClean="0"/>
              <a:t>MS</a:t>
            </a:r>
            <a:r>
              <a:rPr lang="cs-CZ" sz="2600" baseline="-25000" noProof="1" smtClean="0"/>
              <a:t>Total</a:t>
            </a:r>
            <a:r>
              <a:rPr lang="cs-CZ" sz="2600" noProof="1" smtClean="0"/>
              <a:t>; </a:t>
            </a:r>
            <a:r>
              <a:rPr lang="cs-CZ" sz="2600" i="1" noProof="1" smtClean="0"/>
              <a:t>MS</a:t>
            </a:r>
            <a:r>
              <a:rPr lang="cs-CZ" sz="2600" baseline="-25000" noProof="1" smtClean="0"/>
              <a:t>Error</a:t>
            </a:r>
            <a:r>
              <a:rPr lang="cs-CZ" sz="2600" noProof="1" smtClean="0"/>
              <a:t>; </a:t>
            </a:r>
            <a:r>
              <a:rPr lang="cs-CZ" sz="2600" i="1" noProof="1" smtClean="0"/>
              <a:t>MS</a:t>
            </a:r>
            <a:r>
              <a:rPr lang="cs-CZ" sz="2600" baseline="-25000" noProof="1" smtClean="0"/>
              <a:t>A</a:t>
            </a:r>
            <a:endParaRPr lang="cs-CZ" sz="2000" noProof="1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286375" y="2071688"/>
          <a:ext cx="3748088" cy="392112"/>
        </p:xfrm>
        <a:graphic>
          <a:graphicData uri="http://schemas.openxmlformats.org/presentationml/2006/ole">
            <p:oleObj spid="_x0000_s124930" name="Rovnice" r:id="rId3" imgW="23112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účinku (efektu)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469312" cy="4267200"/>
          </a:xfrm>
        </p:spPr>
        <p:txBody>
          <a:bodyPr/>
          <a:lstStyle/>
          <a:p>
            <a:pPr eaLnBrk="1" hangingPunct="1"/>
            <a:r>
              <a:rPr lang="cs-CZ" sz="2600" smtClean="0"/>
              <a:t>Podobně jako u regrese chceme vědět, jaká část rozptylu závislé je vysvětlená nezávislou</a:t>
            </a:r>
          </a:p>
          <a:p>
            <a:pPr eaLnBrk="1" hangingPunct="1"/>
            <a:r>
              <a:rPr lang="cs-CZ" sz="2600" smtClean="0"/>
              <a:t>Ekvivalentem </a:t>
            </a:r>
            <a:r>
              <a:rPr lang="cs-CZ" sz="2600" i="1" smtClean="0"/>
              <a:t>R </a:t>
            </a:r>
            <a:r>
              <a:rPr lang="cs-CZ" sz="2600" baseline="30000" smtClean="0"/>
              <a:t>2</a:t>
            </a:r>
            <a:r>
              <a:rPr lang="cs-CZ" sz="2600" smtClean="0"/>
              <a:t> je u anovy </a:t>
            </a:r>
            <a:r>
              <a:rPr lang="cs-CZ" sz="2600" i="1" smtClean="0">
                <a:latin typeface="Symbol" pitchFamily="18" charset="2"/>
              </a:rPr>
              <a:t>h</a:t>
            </a:r>
            <a:r>
              <a:rPr lang="cs-CZ" sz="2600" baseline="30000" smtClean="0"/>
              <a:t>2</a:t>
            </a:r>
            <a:r>
              <a:rPr lang="cs-CZ" sz="2600" smtClean="0"/>
              <a:t> (eta)</a:t>
            </a:r>
          </a:p>
          <a:p>
            <a:pPr lvl="1" eaLnBrk="1" hangingPunct="1"/>
            <a:r>
              <a:rPr lang="cs-CZ" i="1" smtClean="0">
                <a:latin typeface="Symbol" pitchFamily="18" charset="2"/>
              </a:rPr>
              <a:t>h</a:t>
            </a:r>
            <a:r>
              <a:rPr lang="cs-CZ" baseline="30000" smtClean="0"/>
              <a:t>2</a:t>
            </a:r>
            <a:r>
              <a:rPr lang="cs-CZ" smtClean="0"/>
              <a:t>=</a:t>
            </a:r>
            <a:r>
              <a:rPr lang="cs-CZ" i="1" smtClean="0"/>
              <a:t>SS</a:t>
            </a:r>
            <a:r>
              <a:rPr lang="cs-CZ" baseline="-25000" smtClean="0"/>
              <a:t>Between</a:t>
            </a:r>
            <a:r>
              <a:rPr lang="cs-CZ" smtClean="0"/>
              <a:t>/</a:t>
            </a:r>
            <a:r>
              <a:rPr lang="cs-CZ" i="1" smtClean="0"/>
              <a:t>SS</a:t>
            </a:r>
            <a:r>
              <a:rPr lang="cs-CZ" baseline="-25000" smtClean="0"/>
              <a:t>Total</a:t>
            </a:r>
          </a:p>
          <a:p>
            <a:pPr lvl="1" eaLnBrk="1" hangingPunct="1"/>
            <a:r>
              <a:rPr lang="cs-CZ" smtClean="0"/>
              <a:t>Poněkud přesnější je </a:t>
            </a:r>
            <a:r>
              <a:rPr lang="cs-CZ" i="1" smtClean="0">
                <a:latin typeface="Symbol" pitchFamily="18" charset="2"/>
              </a:rPr>
              <a:t>w</a:t>
            </a:r>
            <a:r>
              <a:rPr lang="cs-CZ" baseline="30000" smtClean="0"/>
              <a:t>2 </a:t>
            </a:r>
            <a:r>
              <a:rPr lang="cs-CZ" smtClean="0"/>
              <a:t>= </a:t>
            </a:r>
            <a:r>
              <a:rPr lang="cs-CZ" sz="1400" smtClean="0"/>
              <a:t>(</a:t>
            </a:r>
            <a:r>
              <a:rPr lang="cs-CZ" sz="1400" i="1" smtClean="0"/>
              <a:t>SS</a:t>
            </a:r>
            <a:r>
              <a:rPr lang="cs-CZ" sz="1400" baseline="-25000" smtClean="0"/>
              <a:t>Between </a:t>
            </a:r>
            <a:r>
              <a:rPr lang="cs-CZ" sz="1400" smtClean="0"/>
              <a:t>–</a:t>
            </a:r>
            <a:r>
              <a:rPr lang="cs-CZ" sz="1400" i="1" smtClean="0"/>
              <a:t>df</a:t>
            </a:r>
            <a:r>
              <a:rPr lang="cs-CZ" sz="1400" baseline="-25000" smtClean="0"/>
              <a:t>Between</a:t>
            </a:r>
            <a:r>
              <a:rPr lang="cs-CZ" sz="1400" smtClean="0"/>
              <a:t>.</a:t>
            </a:r>
            <a:r>
              <a:rPr lang="cs-CZ" sz="1400" i="1" smtClean="0"/>
              <a:t>MS</a:t>
            </a:r>
            <a:r>
              <a:rPr lang="cs-CZ" sz="1400" baseline="-25000" smtClean="0"/>
              <a:t>Within</a:t>
            </a:r>
            <a:r>
              <a:rPr lang="cs-CZ" sz="1400" smtClean="0"/>
              <a:t>)/(</a:t>
            </a:r>
            <a:r>
              <a:rPr lang="cs-CZ" sz="1400" i="1" smtClean="0"/>
              <a:t>SS</a:t>
            </a:r>
            <a:r>
              <a:rPr lang="cs-CZ" sz="1400" baseline="-25000" smtClean="0"/>
              <a:t>Total </a:t>
            </a:r>
            <a:r>
              <a:rPr lang="cs-CZ" sz="1400" smtClean="0"/>
              <a:t>+ </a:t>
            </a:r>
            <a:r>
              <a:rPr lang="cs-CZ" sz="1400" i="1" smtClean="0"/>
              <a:t>MS</a:t>
            </a:r>
            <a:r>
              <a:rPr lang="cs-CZ" sz="1400" baseline="-25000" smtClean="0"/>
              <a:t>Within</a:t>
            </a:r>
            <a:r>
              <a:rPr lang="cs-CZ" sz="1400" smtClean="0"/>
              <a:t>)</a:t>
            </a:r>
            <a:endParaRPr lang="cs-CZ" baseline="30000" smtClean="0"/>
          </a:p>
          <a:p>
            <a:pPr eaLnBrk="1" hangingPunct="1"/>
            <a:r>
              <a:rPr lang="cs-CZ" sz="2600" smtClean="0"/>
              <a:t>Pro konkrétní rozdíl průměrů </a:t>
            </a:r>
            <a:r>
              <a:rPr lang="cs-CZ" sz="2600" i="1" smtClean="0"/>
              <a:t>d</a:t>
            </a:r>
            <a:r>
              <a:rPr lang="cs-CZ" sz="2600" baseline="-25000" smtClean="0"/>
              <a:t>Coh</a:t>
            </a:r>
            <a:r>
              <a:rPr lang="cs-CZ" sz="2600" i="1" smtClean="0"/>
              <a:t> </a:t>
            </a:r>
            <a:r>
              <a:rPr lang="cs-CZ" sz="2600" smtClean="0"/>
              <a:t>= </a:t>
            </a:r>
            <a:r>
              <a:rPr lang="cs-CZ" sz="2600" i="1" smtClean="0"/>
              <a:t>m</a:t>
            </a:r>
            <a:r>
              <a:rPr lang="cs-CZ" sz="2600" baseline="-25000" smtClean="0"/>
              <a:t>1</a:t>
            </a:r>
            <a:r>
              <a:rPr lang="cs-CZ" sz="2600" smtClean="0"/>
              <a:t>-</a:t>
            </a:r>
            <a:r>
              <a:rPr lang="cs-CZ" sz="2600" i="1" smtClean="0"/>
              <a:t>m</a:t>
            </a:r>
            <a:r>
              <a:rPr lang="cs-CZ" sz="2600" baseline="-25000" smtClean="0"/>
              <a:t>2</a:t>
            </a:r>
            <a:r>
              <a:rPr lang="cs-CZ" sz="2600" smtClean="0"/>
              <a:t>/√</a:t>
            </a:r>
            <a:r>
              <a:rPr lang="cs-CZ" sz="2600" i="1" smtClean="0"/>
              <a:t>MS</a:t>
            </a:r>
            <a:r>
              <a:rPr lang="cs-CZ" sz="2600" baseline="-25000" smtClean="0"/>
              <a:t>Within</a:t>
            </a:r>
          </a:p>
          <a:p>
            <a:pPr eaLnBrk="1" hangingPunct="1"/>
            <a:endParaRPr lang="cs-CZ" sz="2600" smtClean="0"/>
          </a:p>
          <a:p>
            <a:pPr eaLnBrk="1" hangingPunct="1"/>
            <a:r>
              <a:rPr lang="cs-CZ" sz="2600" smtClean="0"/>
              <a:t>Velikost účinku je </a:t>
            </a:r>
            <a:r>
              <a:rPr lang="cs-CZ" sz="2600" u="sng" smtClean="0"/>
              <a:t>vždy</a:t>
            </a:r>
            <a:r>
              <a:rPr lang="cs-CZ" sz="2600" smtClean="0"/>
              <a:t> třeba uvádět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1" name="AutoShape 9"/>
          <p:cNvSpPr>
            <a:spLocks noChangeArrowheads="1"/>
          </p:cNvSpPr>
          <p:nvPr/>
        </p:nvSpPr>
        <p:spPr bwMode="auto">
          <a:xfrm rot="10800000">
            <a:off x="467544" y="-2763688"/>
            <a:ext cx="7489825" cy="9261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197" y="10803"/>
                </a:moveTo>
                <a:cubicBezTo>
                  <a:pt x="9197" y="10802"/>
                  <a:pt x="9197" y="10801"/>
                  <a:pt x="9197" y="10800"/>
                </a:cubicBezTo>
                <a:cubicBezTo>
                  <a:pt x="9197" y="9914"/>
                  <a:pt x="9914" y="9197"/>
                  <a:pt x="10800" y="9197"/>
                </a:cubicBezTo>
                <a:cubicBezTo>
                  <a:pt x="11685" y="9197"/>
                  <a:pt x="12403" y="9914"/>
                  <a:pt x="12403" y="10800"/>
                </a:cubicBezTo>
                <a:cubicBezTo>
                  <a:pt x="12403" y="10801"/>
                  <a:pt x="12402" y="10802"/>
                  <a:pt x="12402" y="10803"/>
                </a:cubicBezTo>
                <a:lnTo>
                  <a:pt x="21599" y="10820"/>
                </a:lnTo>
                <a:cubicBezTo>
                  <a:pt x="21599" y="10813"/>
                  <a:pt x="21600" y="1080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6"/>
                  <a:pt x="0" y="10813"/>
                  <a:pt x="0" y="10820"/>
                </a:cubicBezTo>
                <a:close/>
              </a:path>
            </a:pathLst>
          </a:custGeom>
          <a:solidFill>
            <a:srgbClr val="99CC00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sz="3200" b="1" dirty="0" smtClean="0">
                <a:latin typeface="Trebuchet MS" pitchFamily="34" charset="0"/>
              </a:rPr>
              <a:t>OBSERVAČNÍ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POZOROVÁNÍ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ANALÝZA PRODUKTŮ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MAPY, STOPY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EXPERIMENTÁLNÍ METODY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TESTY</a:t>
            </a:r>
            <a:endParaRPr lang="en-US" dirty="0" smtClean="0">
              <a:latin typeface="Trebuchet MS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sz="3200" b="1" dirty="0" smtClean="0">
                <a:latin typeface="Trebuchet MS" pitchFamily="34" charset="0"/>
              </a:rPr>
              <a:t>DOTAZOVACÍ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ROZHOVOR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FOCUS GROUP</a:t>
            </a:r>
          </a:p>
          <a:p>
            <a:pPr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DOTAZNÍK</a:t>
            </a:r>
          </a:p>
          <a:p>
            <a:pPr lvl="1"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POSTOJOVÉ ŠKÁLY</a:t>
            </a:r>
          </a:p>
          <a:p>
            <a:pPr lvl="1">
              <a:buClr>
                <a:srgbClr val="666633"/>
              </a:buClr>
            </a:pPr>
            <a:r>
              <a:rPr lang="cs-CZ" dirty="0" smtClean="0">
                <a:latin typeface="Trebuchet MS" pitchFamily="34" charset="0"/>
              </a:rPr>
              <a:t>POSUZOVACÍ ŠKÁLY</a:t>
            </a:r>
          </a:p>
          <a:p>
            <a:endParaRPr lang="en-US" dirty="0" smtClean="0">
              <a:latin typeface="Trebuchet MS" pitchFamily="34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843213" y="620713"/>
            <a:ext cx="36004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547664" y="260648"/>
            <a:ext cx="5976937" cy="792162"/>
          </a:xfrm>
          <a:prstGeom prst="rect">
            <a:avLst/>
          </a:prstGeom>
          <a:solidFill>
            <a:srgbClr val="99CC00">
              <a:alpha val="7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dirty="0">
                <a:latin typeface="Trebuchet MS" pitchFamily="34" charset="0"/>
              </a:rPr>
              <a:t>2 SKUPINY METOD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 použití ANOVY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53412" cy="4267200"/>
          </a:xfrm>
        </p:spPr>
        <p:txBody>
          <a:bodyPr/>
          <a:lstStyle/>
          <a:p>
            <a:pPr eaLnBrk="1" hangingPunct="1"/>
            <a:r>
              <a:rPr lang="cs-CZ" dirty="0" smtClean="0"/>
              <a:t>normální rozložení uvnitř skupin</a:t>
            </a:r>
          </a:p>
          <a:p>
            <a:pPr lvl="1" eaLnBrk="1" hangingPunct="1"/>
            <a:r>
              <a:rPr lang="cs-CZ" sz="2000" dirty="0" smtClean="0"/>
              <a:t>při </a:t>
            </a:r>
            <a:r>
              <a:rPr lang="cs-CZ" sz="2000" i="1" dirty="0" err="1" smtClean="0"/>
              <a:t>n</a:t>
            </a:r>
            <a:r>
              <a:rPr lang="cs-CZ" sz="2000" i="1" baseline="-25000" dirty="0" err="1" smtClean="0"/>
              <a:t>j</a:t>
            </a:r>
            <a:r>
              <a:rPr lang="en-US" sz="2000" dirty="0" smtClean="0"/>
              <a:t>&gt;30 a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=…=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cs-CZ" sz="2000" dirty="0" smtClean="0"/>
              <a:t>je ANOVA robustní</a:t>
            </a:r>
          </a:p>
          <a:p>
            <a:pPr eaLnBrk="1" hangingPunct="1"/>
            <a:r>
              <a:rPr lang="cs-CZ" dirty="0" smtClean="0"/>
              <a:t>stejné rozptyly uvnitř skupin: </a:t>
            </a:r>
            <a:r>
              <a:rPr lang="cs-CZ" dirty="0" err="1" smtClean="0"/>
              <a:t>homoskedascita</a:t>
            </a:r>
            <a:endParaRPr lang="cs-CZ" dirty="0" smtClean="0"/>
          </a:p>
          <a:p>
            <a:pPr lvl="1" eaLnBrk="1" hangingPunct="1"/>
            <a:r>
              <a:rPr lang="cs-CZ" sz="2000" dirty="0" smtClean="0"/>
              <a:t>do </a:t>
            </a:r>
            <a:r>
              <a:rPr lang="cs-CZ" sz="2000" dirty="0" err="1" smtClean="0"/>
              <a:t>s</a:t>
            </a:r>
            <a:r>
              <a:rPr lang="cs-CZ" sz="2000" baseline="-25000" dirty="0" err="1" smtClean="0"/>
              <a:t>max</a:t>
            </a:r>
            <a:r>
              <a:rPr lang="cs-CZ" sz="2000" dirty="0" smtClean="0"/>
              <a:t>/</a:t>
            </a:r>
            <a:r>
              <a:rPr lang="cs-CZ" sz="2000" dirty="0" err="1" smtClean="0"/>
              <a:t>s</a:t>
            </a:r>
            <a:r>
              <a:rPr lang="cs-CZ" sz="2000" baseline="-25000" dirty="0" err="1" smtClean="0"/>
              <a:t>min</a:t>
            </a:r>
            <a:r>
              <a:rPr lang="en-US" sz="2000" dirty="0" smtClean="0"/>
              <a:t>&lt;</a:t>
            </a:r>
            <a:r>
              <a:rPr lang="cs-CZ" sz="2000" dirty="0" smtClean="0"/>
              <a:t>3 je ANOVA robustní, zvláště při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=…=</a:t>
            </a:r>
            <a:r>
              <a:rPr lang="en-US" sz="2000" i="1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cs-CZ" sz="2000" dirty="0" smtClean="0"/>
              <a:t> </a:t>
            </a:r>
          </a:p>
          <a:p>
            <a:pPr eaLnBrk="1" hangingPunct="1"/>
            <a:r>
              <a:rPr lang="cs-CZ" dirty="0" smtClean="0"/>
              <a:t>nezávislost všech pozorování</a:t>
            </a:r>
          </a:p>
          <a:p>
            <a:pPr lvl="1" eaLnBrk="1" hangingPunct="1"/>
            <a:r>
              <a:rPr lang="cs-CZ" sz="2000" dirty="0" smtClean="0"/>
              <a:t>při opakovaných měřeních je třeba použít ANOVU pro opakovaná měření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One-way ANOVA</a:t>
            </a:r>
          </a:p>
          <a:p>
            <a:pPr lvl="1"/>
            <a:r>
              <a:rPr lang="cs-CZ" smtClean="0"/>
              <a:t>kontrasty a post-hoc testy                </a:t>
            </a:r>
            <a:r>
              <a:rPr lang="cs-CZ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ONEWAY</a:t>
            </a:r>
          </a:p>
          <a:p>
            <a:r>
              <a:rPr lang="cs-CZ" smtClean="0"/>
              <a:t>Faktoriální (two-way, three-way...) ANOVA</a:t>
            </a:r>
          </a:p>
          <a:p>
            <a:pPr lvl="1"/>
            <a:r>
              <a:rPr lang="cs-CZ" smtClean="0"/>
              <a:t>interakce                                        </a:t>
            </a:r>
            <a:r>
              <a:rPr lang="cs-CZ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UNIANOVA</a:t>
            </a:r>
          </a:p>
          <a:p>
            <a:r>
              <a:rPr lang="cs-CZ" smtClean="0"/>
              <a:t>Analýza kovariance – ANCOVA</a:t>
            </a:r>
          </a:p>
          <a:p>
            <a:pPr lvl="1"/>
            <a:r>
              <a:rPr lang="cs-CZ" smtClean="0"/>
              <a:t>kontrola intervenující proměnné</a:t>
            </a:r>
          </a:p>
          <a:p>
            <a:r>
              <a:rPr lang="cs-CZ" smtClean="0"/>
              <a:t>ANOVA s více závislými - MANOVA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Životní spokojenost a rodina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Domníváme se, že kompletní rodina je základ životní spokojenosti.</a:t>
            </a:r>
          </a:p>
          <a:p>
            <a:pPr lvl="1"/>
            <a:r>
              <a:rPr lang="cs-CZ" i="1" smtClean="0"/>
              <a:t>H</a:t>
            </a:r>
            <a:r>
              <a:rPr lang="cs-CZ" baseline="-25000" smtClean="0"/>
              <a:t>1</a:t>
            </a:r>
            <a:r>
              <a:rPr lang="cs-CZ" smtClean="0"/>
              <a:t>: </a:t>
            </a:r>
            <a:r>
              <a:rPr lang="cs-CZ" i="1" smtClean="0"/>
              <a:t>M</a:t>
            </a:r>
            <a:r>
              <a:rPr lang="cs-CZ" baseline="-25000" smtClean="0"/>
              <a:t>komplet</a:t>
            </a:r>
            <a:r>
              <a:rPr lang="cs-CZ" smtClean="0"/>
              <a:t> </a:t>
            </a:r>
            <a:r>
              <a:rPr lang="en-US" smtClean="0"/>
              <a:t>&gt; </a:t>
            </a:r>
            <a:r>
              <a:rPr lang="en-US" i="1" smtClean="0"/>
              <a:t>M</a:t>
            </a:r>
            <a:r>
              <a:rPr lang="en-US" baseline="-25000" smtClean="0"/>
              <a:t>nekomplet</a:t>
            </a:r>
            <a:endParaRPr lang="cs-CZ" baseline="-25000" smtClean="0"/>
          </a:p>
          <a:p>
            <a:r>
              <a:rPr lang="cs-CZ" smtClean="0"/>
              <a:t>Zajímá nás, zda se liší chybění otce a jeho nahražení nevlastním otcem</a:t>
            </a:r>
          </a:p>
          <a:p>
            <a:pPr lvl="1"/>
            <a:r>
              <a:rPr lang="cs-CZ" i="1" smtClean="0"/>
              <a:t>H</a:t>
            </a:r>
            <a:r>
              <a:rPr lang="cs-CZ" baseline="-25000" smtClean="0"/>
              <a:t>2</a:t>
            </a:r>
            <a:r>
              <a:rPr lang="cs-CZ" smtClean="0"/>
              <a:t>: </a:t>
            </a:r>
            <a:r>
              <a:rPr lang="cs-CZ" i="1" smtClean="0"/>
              <a:t>M</a:t>
            </a:r>
            <a:r>
              <a:rPr lang="cs-CZ" baseline="-25000" smtClean="0"/>
              <a:t>bez otce</a:t>
            </a:r>
            <a:r>
              <a:rPr lang="cs-CZ" smtClean="0"/>
              <a:t> </a:t>
            </a:r>
            <a:r>
              <a:rPr lang="en-US" smtClean="0"/>
              <a:t>≠ </a:t>
            </a:r>
            <a:r>
              <a:rPr lang="en-US" i="1" smtClean="0"/>
              <a:t>M</a:t>
            </a:r>
            <a:r>
              <a:rPr lang="cs-CZ" baseline="-25000" smtClean="0"/>
              <a:t>nevlastní otec</a:t>
            </a:r>
          </a:p>
          <a:p>
            <a:pPr lvl="1"/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Kontrasty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I když můžeme srovnat všechny průměry se všemi ostatními, platíme za to velkou ztrátou síly </a:t>
            </a:r>
          </a:p>
          <a:p>
            <a:r>
              <a:rPr lang="cs-CZ" sz="2400" smtClean="0"/>
              <a:t>Řešením jsou předem plánovaná srovnání – </a:t>
            </a:r>
            <a:r>
              <a:rPr lang="cs-CZ" sz="2400" b="1" smtClean="0"/>
              <a:t>KONTRASTY</a:t>
            </a:r>
          </a:p>
          <a:p>
            <a:r>
              <a:rPr lang="cs-CZ" sz="2400" smtClean="0"/>
              <a:t>Lze srovnat kterékoli 2 skupiny nebo skupiny skupin</a:t>
            </a:r>
          </a:p>
          <a:p>
            <a:pPr lvl="1"/>
            <a:r>
              <a:rPr lang="cs-CZ" sz="2000" smtClean="0"/>
              <a:t>např. 1. skupinu se průměrem všech ostatních, kontrolní skupinu se každou ze zbývajících skupin zvlášť</a:t>
            </a:r>
          </a:p>
          <a:p>
            <a:r>
              <a:rPr lang="cs-CZ" sz="2400" smtClean="0"/>
              <a:t>Realizuje se zvláštním kódováním </a:t>
            </a:r>
          </a:p>
          <a:p>
            <a:pPr lvl="1"/>
            <a:r>
              <a:rPr lang="cs-CZ" sz="2000" smtClean="0"/>
              <a:t>při platnosti nulové hypotézy je součet vážených průměrů 0</a:t>
            </a:r>
          </a:p>
          <a:p>
            <a:r>
              <a:rPr lang="cs-CZ" sz="2400" smtClean="0"/>
              <a:t>H</a:t>
            </a:r>
            <a:r>
              <a:rPr lang="cs-CZ" sz="2400" baseline="-25000" smtClean="0"/>
              <a:t>1</a:t>
            </a:r>
            <a:r>
              <a:rPr lang="cs-CZ" sz="2400" smtClean="0"/>
              <a:t>: 1. vs (2. a 3.) .....	-2  1  1</a:t>
            </a:r>
          </a:p>
          <a:p>
            <a:r>
              <a:rPr lang="cs-CZ" sz="2400" smtClean="0"/>
              <a:t>H</a:t>
            </a:r>
            <a:r>
              <a:rPr lang="cs-CZ" sz="2400" baseline="-25000" smtClean="0"/>
              <a:t>2</a:t>
            </a:r>
            <a:r>
              <a:rPr lang="cs-CZ" sz="2400" smtClean="0"/>
              <a:t>: 2. vs 3.  .....		 0 -1  1</a:t>
            </a:r>
          </a:p>
          <a:p>
            <a:endParaRPr lang="cs-CZ" sz="2400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Post-hoc testy </a:t>
            </a:r>
            <a:r>
              <a:rPr lang="cs-CZ" sz="3200" smtClean="0"/>
              <a:t>(simultánní porovnávání)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Po </a:t>
            </a:r>
            <a:r>
              <a:rPr lang="cs-CZ" sz="2000" u="sng" smtClean="0"/>
              <a:t>(a pouze po)</a:t>
            </a:r>
            <a:r>
              <a:rPr lang="cs-CZ" sz="2000" smtClean="0"/>
              <a:t> prokázání „nějakých“ rozdílů mezi průměry obvykle chceme vědět, mezi kterými skupinami konkrétně rozdíly jsou: </a:t>
            </a:r>
            <a:r>
              <a:rPr lang="cs-CZ" sz="2000" b="1" smtClean="0"/>
              <a:t>post-hoc testy</a:t>
            </a:r>
          </a:p>
          <a:p>
            <a:pPr eaLnBrk="1" hangingPunct="1"/>
            <a:r>
              <a:rPr lang="cs-CZ" sz="2000" smtClean="0"/>
              <a:t>Srovnáváme každou skupinu s každou způsobem, který nezpůsobí nárůst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.</a:t>
            </a:r>
          </a:p>
          <a:p>
            <a:pPr eaLnBrk="1" hangingPunct="1"/>
            <a:r>
              <a:rPr lang="cs-CZ" sz="2000" smtClean="0"/>
              <a:t>Je-li důležité udržet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 pod kontrolou, je správnou volbou </a:t>
            </a:r>
            <a:r>
              <a:rPr lang="cs-CZ" sz="2000" b="1" smtClean="0"/>
              <a:t>Scheffe</a:t>
            </a:r>
            <a:r>
              <a:rPr lang="cs-CZ" sz="2000" smtClean="0"/>
              <a:t>ho test nebo </a:t>
            </a:r>
            <a:r>
              <a:rPr lang="cs-CZ" sz="2000" b="1" smtClean="0"/>
              <a:t>Tukey</a:t>
            </a:r>
            <a:r>
              <a:rPr lang="cs-CZ" sz="2000" smtClean="0"/>
              <a:t>ho HSD – volba pro </a:t>
            </a:r>
            <a:r>
              <a:rPr lang="cs-CZ" sz="2000" i="1" smtClean="0"/>
              <a:t>rybaření</a:t>
            </a:r>
          </a:p>
          <a:p>
            <a:pPr eaLnBrk="1" hangingPunct="1"/>
            <a:r>
              <a:rPr lang="cs-CZ" sz="2000" smtClean="0"/>
              <a:t>Máte-li stejně velké skupiny (balanced design) - </a:t>
            </a:r>
            <a:r>
              <a:rPr lang="cs-CZ" sz="2000" b="1" smtClean="0"/>
              <a:t>REGWQ</a:t>
            </a:r>
          </a:p>
          <a:p>
            <a:pPr eaLnBrk="1" hangingPunct="1"/>
            <a:r>
              <a:rPr lang="cs-CZ" sz="2000" smtClean="0"/>
              <a:t>Pokud to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 kritická a máte-li pár </a:t>
            </a:r>
            <a:r>
              <a:rPr lang="cs-CZ" sz="2000" i="1" smtClean="0"/>
              <a:t>kvazi</a:t>
            </a:r>
            <a:r>
              <a:rPr lang="cs-CZ" sz="2000" smtClean="0"/>
              <a:t>-hypotéz na mysli, pak je volbou </a:t>
            </a:r>
            <a:r>
              <a:rPr lang="cs-CZ" sz="2000" b="1" smtClean="0"/>
              <a:t>Student-Neuman-Keuls</a:t>
            </a:r>
            <a:r>
              <a:rPr lang="cs-CZ" sz="2000" smtClean="0"/>
              <a:t> (</a:t>
            </a:r>
            <a:r>
              <a:rPr lang="cs-CZ" sz="2000" b="1" smtClean="0"/>
              <a:t>S-N-K</a:t>
            </a:r>
            <a:r>
              <a:rPr lang="cs-CZ" sz="2000" smtClean="0"/>
              <a:t>)</a:t>
            </a:r>
          </a:p>
          <a:p>
            <a:pPr eaLnBrk="1" hangingPunct="1"/>
            <a:r>
              <a:rPr lang="cs-CZ" sz="2000" smtClean="0"/>
              <a:t>Extrémně „dajný“ a nepříliš vhodný pro více než 3 skupiny je </a:t>
            </a:r>
            <a:r>
              <a:rPr lang="cs-CZ" sz="2000" b="1" smtClean="0"/>
              <a:t>LSD</a:t>
            </a:r>
            <a:r>
              <a:rPr lang="cs-CZ" sz="2000" smtClean="0"/>
              <a:t> a proto se nedoporučuje. </a:t>
            </a:r>
          </a:p>
          <a:p>
            <a:pPr eaLnBrk="1" hangingPunct="1"/>
            <a:r>
              <a:rPr lang="cs-CZ" sz="2000" smtClean="0"/>
              <a:t>Při nesplnění homoscedascity – </a:t>
            </a:r>
            <a:r>
              <a:rPr lang="cs-CZ" sz="2000" b="1" smtClean="0"/>
              <a:t>Games-Howell</a:t>
            </a:r>
            <a:r>
              <a:rPr lang="cs-CZ" sz="2000" smtClean="0"/>
              <a:t>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000" smtClean="0"/>
              <a:t>Field 339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Faktoriální ANOVA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více faktorů ... možnost </a:t>
            </a:r>
            <a:r>
              <a:rPr lang="cs-CZ" sz="2800" b="1" dirty="0" smtClean="0"/>
              <a:t>interakce</a:t>
            </a:r>
            <a:r>
              <a:rPr lang="cs-CZ" sz="2800" dirty="0" smtClean="0"/>
              <a:t> mezi nimi</a:t>
            </a:r>
          </a:p>
          <a:p>
            <a:pPr>
              <a:defRPr/>
            </a:pPr>
            <a:r>
              <a:rPr lang="cs-CZ" sz="2800" b="1" dirty="0" err="1" smtClean="0"/>
              <a:t>fixed</a:t>
            </a:r>
            <a:r>
              <a:rPr lang="cs-CZ" sz="2800" dirty="0" smtClean="0"/>
              <a:t> vs. </a:t>
            </a:r>
            <a:r>
              <a:rPr lang="cs-CZ" sz="2800" b="1" dirty="0" err="1" smtClean="0"/>
              <a:t>random</a:t>
            </a:r>
            <a:r>
              <a:rPr lang="cs-CZ" sz="2800" dirty="0" smtClean="0"/>
              <a:t> faktory</a:t>
            </a:r>
          </a:p>
          <a:p>
            <a:pPr>
              <a:defRPr/>
            </a:pPr>
            <a:endParaRPr lang="cs-CZ" sz="2800" dirty="0" smtClean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cs-CZ" sz="2800" dirty="0" smtClean="0"/>
              <a:t>Liší se výkonová motivace podle věku a pohlaví?</a:t>
            </a:r>
          </a:p>
          <a:p>
            <a:pPr lvl="1">
              <a:defRPr/>
            </a:pPr>
            <a:r>
              <a:rPr lang="cs-CZ" sz="2400" dirty="0" smtClean="0"/>
              <a:t>INT: Jsou případné </a:t>
            </a:r>
            <a:r>
              <a:rPr lang="cs-CZ" sz="2400" dirty="0" err="1" smtClean="0"/>
              <a:t>genderové</a:t>
            </a:r>
            <a:r>
              <a:rPr lang="cs-CZ" sz="2400" dirty="0" smtClean="0"/>
              <a:t> rozdíly shodné v obou kohortách?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800" dirty="0" smtClean="0"/>
              <a:t>Liší se výkonová motivace mezi školami a podle pohlaví?</a:t>
            </a:r>
          </a:p>
          <a:p>
            <a:pPr lvl="1">
              <a:defRPr/>
            </a:pPr>
            <a:r>
              <a:rPr lang="cs-CZ" sz="2400" dirty="0" smtClean="0"/>
              <a:t>INT: Liší se </a:t>
            </a:r>
            <a:r>
              <a:rPr lang="cs-CZ" sz="2400" dirty="0" err="1" smtClean="0"/>
              <a:t>genderové</a:t>
            </a:r>
            <a:r>
              <a:rPr lang="cs-CZ" sz="2400" dirty="0" smtClean="0"/>
              <a:t> rozdíly škola od školy?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Analýza kovariance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/>
              <a:t>Velká variabilita závislé může zastírat rozdíly. Dokážeme-li část její variability vysvětlit nějakým prediktorem, můžeme hledat rozdíly pouze ve zbývající části rozptylu závislé.</a:t>
            </a:r>
          </a:p>
          <a:p>
            <a:r>
              <a:rPr lang="cs-CZ" smtClean="0"/>
              <a:t>statistická kontrola – jako parciální korelace a regrese</a:t>
            </a:r>
          </a:p>
          <a:p>
            <a:r>
              <a:rPr lang="cs-CZ" smtClean="0"/>
              <a:t>Proměnnou, jejíž vliv chceme kontrolovat, vkládáme jako </a:t>
            </a:r>
            <a:r>
              <a:rPr lang="cs-CZ" b="1" smtClean="0"/>
              <a:t>kovariát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MANOVA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Máme-li více závislých</a:t>
            </a:r>
          </a:p>
          <a:p>
            <a:r>
              <a:rPr lang="cs-CZ" smtClean="0"/>
              <a:t>Opatrně.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Shrnutí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smtClean="0"/>
              <a:t>ANOVA je pro situace s intervalovou závislou a více kategorickými nezávislými – porovnávání mnoha průměrů</a:t>
            </a:r>
          </a:p>
          <a:p>
            <a:r>
              <a:rPr lang="cs-CZ" sz="2200" smtClean="0"/>
              <a:t>Faktory mohou být </a:t>
            </a:r>
            <a:r>
              <a:rPr lang="cs-CZ" sz="2200" b="1" smtClean="0"/>
              <a:t>fixní</a:t>
            </a:r>
            <a:r>
              <a:rPr lang="cs-CZ" sz="2200" smtClean="0"/>
              <a:t> nebo </a:t>
            </a:r>
            <a:r>
              <a:rPr lang="cs-CZ" sz="2200" b="1" smtClean="0"/>
              <a:t>náhodné</a:t>
            </a:r>
          </a:p>
          <a:p>
            <a:r>
              <a:rPr lang="cs-CZ" sz="2200" smtClean="0"/>
              <a:t>ANOVA je podobná regresi – pro interpretaci je dobré si vyžádat „</a:t>
            </a:r>
            <a:r>
              <a:rPr lang="cs-CZ" sz="2200" b="1" smtClean="0"/>
              <a:t>parametry</a:t>
            </a:r>
            <a:r>
              <a:rPr lang="cs-CZ" sz="2200" smtClean="0"/>
              <a:t>“, tj. regresní váhy</a:t>
            </a:r>
          </a:p>
          <a:p>
            <a:r>
              <a:rPr lang="cs-CZ" sz="2200" smtClean="0"/>
              <a:t>Lze testovat konkrétní hypotézy – </a:t>
            </a:r>
            <a:r>
              <a:rPr lang="cs-CZ" sz="2200" b="1" smtClean="0"/>
              <a:t>kontrasty</a:t>
            </a:r>
          </a:p>
          <a:p>
            <a:r>
              <a:rPr lang="cs-CZ" sz="2200" smtClean="0"/>
              <a:t>Lze testovat všechny možné rozdíly průměrů – </a:t>
            </a:r>
            <a:r>
              <a:rPr lang="cs-CZ" sz="2200" b="1" smtClean="0"/>
              <a:t>post hoc</a:t>
            </a:r>
          </a:p>
          <a:p>
            <a:r>
              <a:rPr lang="cs-CZ" sz="2200" smtClean="0"/>
              <a:t>Lze uvažovat o kombinovaném vlivu faktorů – </a:t>
            </a:r>
            <a:r>
              <a:rPr lang="cs-CZ" sz="2200" b="1" smtClean="0"/>
              <a:t>interakce</a:t>
            </a:r>
          </a:p>
          <a:p>
            <a:r>
              <a:rPr lang="cs-CZ" sz="2200" smtClean="0"/>
              <a:t>Lze kontrolovat vliv intervenujících proměnných – </a:t>
            </a:r>
            <a:r>
              <a:rPr lang="cs-CZ" sz="2200" b="1" smtClean="0"/>
              <a:t>kovariáty - ANCOVA</a:t>
            </a:r>
          </a:p>
          <a:p>
            <a:r>
              <a:rPr lang="cs-CZ" sz="2200" smtClean="0"/>
              <a:t>Lze mít i více závislých najednou – </a:t>
            </a:r>
            <a:r>
              <a:rPr lang="cs-CZ" sz="2200" b="1" smtClean="0"/>
              <a:t>MANOVA</a:t>
            </a:r>
            <a:r>
              <a:rPr lang="cs-CZ" sz="2200" smtClean="0"/>
              <a:t> - opatrně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Experimentování - základy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400" smtClean="0"/>
              <a:t>Když udělám </a:t>
            </a:r>
            <a:r>
              <a:rPr lang="cs-CZ" sz="2400" i="1" smtClean="0"/>
              <a:t>tohle</a:t>
            </a:r>
            <a:r>
              <a:rPr lang="cs-CZ" sz="2400" smtClean="0"/>
              <a:t>, stane se to, co myslím?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2400" smtClean="0"/>
              <a:t>To, co se stalo, stalo se to </a:t>
            </a:r>
            <a:r>
              <a:rPr lang="cs-CZ" sz="2400" b="1" smtClean="0"/>
              <a:t>pouze</a:t>
            </a:r>
            <a:r>
              <a:rPr lang="cs-CZ" sz="2400" smtClean="0"/>
              <a:t> díky tomu, co jsem udělal?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2400" smtClean="0"/>
          </a:p>
          <a:p>
            <a:pPr eaLnBrk="1" hangingPunct="1"/>
            <a:r>
              <a:rPr lang="cs-CZ" sz="2400" b="1" smtClean="0"/>
              <a:t>manipulace</a:t>
            </a:r>
            <a:r>
              <a:rPr lang="cs-CZ" sz="2400" smtClean="0"/>
              <a:t> nezávislou proměnnou</a:t>
            </a:r>
          </a:p>
          <a:p>
            <a:pPr lvl="1" eaLnBrk="1" hangingPunct="1"/>
            <a:r>
              <a:rPr lang="cs-CZ" sz="2000" smtClean="0"/>
              <a:t>komu + udělám</a:t>
            </a:r>
          </a:p>
          <a:p>
            <a:pPr eaLnBrk="1" hangingPunct="1"/>
            <a:r>
              <a:rPr lang="cs-CZ" sz="2400" b="1" smtClean="0"/>
              <a:t>měření</a:t>
            </a:r>
            <a:r>
              <a:rPr lang="cs-CZ" sz="2400" smtClean="0"/>
              <a:t> závislé proměnné</a:t>
            </a:r>
          </a:p>
          <a:p>
            <a:pPr eaLnBrk="1" hangingPunct="1"/>
            <a:r>
              <a:rPr lang="cs-CZ" sz="2400" b="1" smtClean="0"/>
              <a:t>kontrola</a:t>
            </a:r>
            <a:r>
              <a:rPr lang="cs-CZ" sz="2400" smtClean="0"/>
              <a:t> intervenujících (vnějších) proměnných</a:t>
            </a:r>
          </a:p>
          <a:p>
            <a:pPr lvl="1" eaLnBrk="1" hangingPunct="1"/>
            <a:r>
              <a:rPr lang="cs-CZ" sz="2000" smtClean="0"/>
              <a:t>AKT :: fixace, párování, znáhodnění, měření, znalost :: PAS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Experimentování – </a:t>
            </a:r>
            <a:r>
              <a:rPr lang="cs-CZ" sz="2800" smtClean="0"/>
              <a:t>praktické fíčury</a:t>
            </a:r>
            <a:endParaRPr 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Kauzální</a:t>
            </a:r>
            <a:r>
              <a:rPr lang="cs-CZ" sz="2400" smtClean="0"/>
              <a:t> usuzování</a:t>
            </a:r>
          </a:p>
          <a:p>
            <a:pPr lvl="1" eaLnBrk="1" hangingPunct="1"/>
            <a:r>
              <a:rPr lang="cs-CZ" sz="2000" smtClean="0"/>
              <a:t>kauzalita je přenositelnější než koincidence</a:t>
            </a:r>
          </a:p>
          <a:p>
            <a:pPr eaLnBrk="1" hangingPunct="1"/>
            <a:r>
              <a:rPr lang="cs-CZ" sz="2400" smtClean="0"/>
              <a:t>Ex je </a:t>
            </a:r>
            <a:r>
              <a:rPr lang="cs-CZ" sz="2400" b="1" smtClean="0"/>
              <a:t>interaktivní</a:t>
            </a:r>
            <a:r>
              <a:rPr lang="cs-CZ" sz="2400" smtClean="0"/>
              <a:t>, s důrazem na </a:t>
            </a:r>
            <a:r>
              <a:rPr lang="cs-CZ" sz="2400" b="1" smtClean="0"/>
              <a:t>kontext</a:t>
            </a:r>
          </a:p>
          <a:p>
            <a:pPr lvl="1" eaLnBrk="1" hangingPunct="1"/>
            <a:r>
              <a:rPr lang="cs-CZ" sz="2000" smtClean="0"/>
              <a:t>potenciál pro exploraci, kvalitativní analýzu.</a:t>
            </a:r>
          </a:p>
          <a:p>
            <a:pPr eaLnBrk="1" hangingPunct="1"/>
            <a:r>
              <a:rPr lang="cs-CZ" sz="2400" smtClean="0"/>
              <a:t>Ex je malý, flexibilní</a:t>
            </a:r>
          </a:p>
          <a:p>
            <a:pPr eaLnBrk="1" hangingPunct="1"/>
            <a:r>
              <a:rPr lang="cs-CZ" sz="2400" smtClean="0"/>
              <a:t>Ex je </a:t>
            </a:r>
            <a:r>
              <a:rPr lang="cs-CZ" sz="2400" b="1" smtClean="0"/>
              <a:t>nenáročný na vzorek</a:t>
            </a:r>
          </a:p>
          <a:p>
            <a:pPr lvl="1" eaLnBrk="1" hangingPunct="1"/>
            <a:r>
              <a:rPr lang="cs-CZ" sz="2000" smtClean="0"/>
              <a:t>teoretické a replikační zobecňování</a:t>
            </a:r>
          </a:p>
          <a:p>
            <a:pPr eaLnBrk="1" hangingPunct="1"/>
            <a:r>
              <a:rPr lang="cs-CZ" sz="2400" smtClean="0"/>
              <a:t>Ex umožňuje nejširší paletu </a:t>
            </a:r>
            <a:r>
              <a:rPr lang="cs-CZ" sz="2400" b="1" smtClean="0"/>
              <a:t>dg. metod</a:t>
            </a:r>
          </a:p>
          <a:p>
            <a:pPr eaLnBrk="1" hangingPunct="1"/>
            <a:r>
              <a:rPr lang="cs-CZ" sz="2400" smtClean="0"/>
              <a:t>Ex je </a:t>
            </a:r>
            <a:r>
              <a:rPr lang="cs-CZ" sz="2400" b="1" smtClean="0"/>
              <a:t>náročný na vědění</a:t>
            </a:r>
            <a:r>
              <a:rPr lang="cs-CZ" sz="2400" smtClean="0"/>
              <a:t> </a:t>
            </a:r>
          </a:p>
          <a:p>
            <a:pPr eaLnBrk="1" hangingPunct="1"/>
            <a:r>
              <a:rPr lang="cs-CZ" sz="2400" smtClean="0"/>
              <a:t>Ex je </a:t>
            </a:r>
            <a:r>
              <a:rPr lang="cs-CZ" sz="2400" b="1" smtClean="0"/>
              <a:t>náročný na kontrolu</a:t>
            </a:r>
            <a:endParaRPr lang="cs-CZ" sz="2400" smtClean="0"/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Experimentování v „terénu“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dirty="0" smtClean="0"/>
              <a:t>Problémy</a:t>
            </a:r>
          </a:p>
          <a:p>
            <a:pPr eaLnBrk="1" hangingPunct="1"/>
            <a:r>
              <a:rPr lang="cs-CZ" sz="2400" dirty="0" smtClean="0"/>
              <a:t>Náhodné rozdělení </a:t>
            </a:r>
            <a:r>
              <a:rPr lang="cs-CZ" sz="1200" dirty="0" smtClean="0"/>
              <a:t>(R:116)</a:t>
            </a:r>
          </a:p>
          <a:p>
            <a:pPr eaLnBrk="1" hangingPunct="1"/>
            <a:r>
              <a:rPr lang="cs-CZ" sz="2400" dirty="0" smtClean="0"/>
              <a:t>Manipulace NP</a:t>
            </a:r>
          </a:p>
          <a:p>
            <a:pPr eaLnBrk="1" hangingPunct="1"/>
            <a:r>
              <a:rPr lang="cs-CZ" sz="2400" dirty="0" smtClean="0"/>
              <a:t>Etika</a:t>
            </a:r>
          </a:p>
          <a:p>
            <a:pPr eaLnBrk="1" hangingPunct="1"/>
            <a:r>
              <a:rPr lang="cs-CZ" sz="2400" dirty="0" smtClean="0"/>
              <a:t>Kontrola spíše pasivní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Výhody</a:t>
            </a:r>
          </a:p>
          <a:p>
            <a:pPr eaLnBrk="1" hangingPunct="1"/>
            <a:r>
              <a:rPr lang="cs-CZ" sz="2400" smtClean="0"/>
              <a:t>Zobecnitelnost (EV)</a:t>
            </a:r>
          </a:p>
          <a:p>
            <a:pPr eaLnBrk="1" hangingPunct="1"/>
            <a:r>
              <a:rPr lang="cs-CZ" sz="2400" smtClean="0"/>
              <a:t>Méně reaktivity</a:t>
            </a:r>
          </a:p>
          <a:p>
            <a:pPr eaLnBrk="1" hangingPunct="1"/>
            <a:r>
              <a:rPr lang="cs-CZ" sz="2400" smtClean="0"/>
              <a:t>Dostupnost lidí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8675687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dirty="0"/>
              <a:t>PRAVÉ EXPERIMENTY v terénu zřídka možné</a:t>
            </a:r>
          </a:p>
          <a:p>
            <a:pPr lvl="1" algn="l"/>
            <a:r>
              <a:rPr lang="cs-CZ" dirty="0"/>
              <a:t>Vždy o nich alespoň zauvažujeme. (R:123 box 5.5, 5.6)</a:t>
            </a:r>
          </a:p>
          <a:p>
            <a:pPr algn="l">
              <a:spcBef>
                <a:spcPct val="50000"/>
              </a:spcBef>
            </a:pPr>
            <a:r>
              <a:rPr lang="cs-CZ" sz="2000" b="1" dirty="0"/>
              <a:t>KVAZIEXPERIMENTY</a:t>
            </a:r>
            <a:r>
              <a:rPr lang="cs-CZ" dirty="0"/>
              <a:t> (R:135), SINGLE CASE EX. (R:146)</a:t>
            </a:r>
          </a:p>
          <a:p>
            <a:pPr algn="l">
              <a:spcBef>
                <a:spcPct val="50000"/>
              </a:spcBef>
            </a:pPr>
            <a:r>
              <a:rPr lang="cs-CZ" sz="2000" dirty="0"/>
              <a:t>EX-POST-FACTO (post hoc) – retrospektivní, přirozené ex. </a:t>
            </a:r>
            <a:r>
              <a:rPr lang="cs-CZ" sz="1600" dirty="0"/>
              <a:t>(</a:t>
            </a:r>
            <a:r>
              <a:rPr lang="cs-CZ" sz="1600" dirty="0" smtClean="0"/>
              <a:t>R:154)</a:t>
            </a:r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Výběrová šetření (surveys)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400" dirty="0" smtClean="0"/>
              <a:t>Jaký je aktuální stav něčeho?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2400" dirty="0" smtClean="0"/>
              <a:t>Souvisí spolu výskyt různých jevů?  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eaLnBrk="1" hangingPunct="1"/>
            <a:r>
              <a:rPr lang="cs-CZ" sz="2400" dirty="0" smtClean="0"/>
              <a:t>V psychologii: korelační design, longitudinální</a:t>
            </a:r>
          </a:p>
          <a:p>
            <a:pPr eaLnBrk="1" hangingPunct="1"/>
            <a:r>
              <a:rPr lang="cs-CZ" sz="2400" dirty="0" err="1" smtClean="0"/>
              <a:t>Fíčury</a:t>
            </a:r>
            <a:endParaRPr lang="cs-CZ" sz="2400" dirty="0" smtClean="0"/>
          </a:p>
          <a:p>
            <a:pPr lvl="1" eaLnBrk="1" hangingPunct="1"/>
            <a:r>
              <a:rPr lang="cs-CZ" sz="2000" dirty="0" smtClean="0"/>
              <a:t>cílem je popis</a:t>
            </a:r>
          </a:p>
          <a:p>
            <a:pPr lvl="1" eaLnBrk="1" hangingPunct="1"/>
            <a:r>
              <a:rPr lang="cs-CZ" sz="2000" dirty="0" smtClean="0"/>
              <a:t>obvykle důraz na neintervenování</a:t>
            </a:r>
          </a:p>
          <a:p>
            <a:pPr lvl="1" eaLnBrk="1" hangingPunct="1"/>
            <a:r>
              <a:rPr lang="cs-CZ" sz="2000" dirty="0" smtClean="0"/>
              <a:t>převaha dotazování</a:t>
            </a:r>
          </a:p>
          <a:p>
            <a:pPr lvl="1" eaLnBrk="1" hangingPunct="1"/>
            <a:r>
              <a:rPr lang="cs-CZ" sz="2000" dirty="0" smtClean="0"/>
              <a:t>důraz reprezentativnost vzorku </a:t>
            </a:r>
            <a:r>
              <a:rPr lang="cs-CZ" sz="1600" dirty="0" smtClean="0"/>
              <a:t>(R:161)</a:t>
            </a:r>
          </a:p>
          <a:p>
            <a:pPr lvl="1" eaLnBrk="1" hangingPunct="1"/>
            <a:r>
              <a:rPr lang="cs-CZ" sz="2000" dirty="0" smtClean="0"/>
              <a:t>spíš </a:t>
            </a:r>
            <a:r>
              <a:rPr lang="cs-CZ" sz="2000" dirty="0" err="1" smtClean="0"/>
              <a:t>jednorázovost</a:t>
            </a:r>
            <a:r>
              <a:rPr lang="cs-CZ" sz="2000" dirty="0" smtClean="0"/>
              <a:t>, rozsáhlost</a:t>
            </a:r>
          </a:p>
          <a:p>
            <a:pPr lvl="1" eaLnBrk="1" hangingPunct="1"/>
            <a:r>
              <a:rPr lang="cs-CZ" sz="2000" dirty="0" smtClean="0"/>
              <a:t>široký záběr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Výběrová šetření </a:t>
            </a:r>
            <a:r>
              <a:rPr lang="cs-CZ" sz="2800" dirty="0" smtClean="0"/>
              <a:t>– praktické aspekty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700808"/>
            <a:ext cx="7943850" cy="4543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dirty="0" smtClean="0"/>
              <a:t>Samo šetření je intervencí</a:t>
            </a:r>
          </a:p>
          <a:p>
            <a:pPr eaLnBrk="1" hangingPunct="1"/>
            <a:r>
              <a:rPr lang="cs-CZ" sz="2400" dirty="0" smtClean="0"/>
              <a:t>Problémy </a:t>
            </a:r>
            <a:r>
              <a:rPr lang="cs-CZ" sz="2400" dirty="0" err="1" smtClean="0"/>
              <a:t>self</a:t>
            </a:r>
            <a:r>
              <a:rPr lang="cs-CZ" sz="2400" dirty="0" smtClean="0"/>
              <a:t>-reportů</a:t>
            </a:r>
          </a:p>
          <a:p>
            <a:pPr lvl="1" eaLnBrk="1" hangingPunct="1"/>
            <a:r>
              <a:rPr lang="cs-CZ" sz="2000" dirty="0" smtClean="0"/>
              <a:t>lidé toho o sobě vědí méně, než si myslíme</a:t>
            </a:r>
          </a:p>
          <a:p>
            <a:pPr lvl="1" eaLnBrk="1" hangingPunct="1"/>
            <a:r>
              <a:rPr lang="cs-CZ" sz="2000" dirty="0" smtClean="0"/>
              <a:t>mezi „</a:t>
            </a:r>
            <a:r>
              <a:rPr lang="cs-CZ" sz="2000" dirty="0" err="1" smtClean="0"/>
              <a:t>řikáním</a:t>
            </a:r>
            <a:r>
              <a:rPr lang="cs-CZ" sz="2000" dirty="0" smtClean="0"/>
              <a:t>“ a chováním je malá korelace</a:t>
            </a:r>
          </a:p>
          <a:p>
            <a:pPr eaLnBrk="1" hangingPunct="1"/>
            <a:r>
              <a:rPr lang="cs-CZ" sz="2400" dirty="0" smtClean="0"/>
              <a:t>Poskytuje </a:t>
            </a:r>
            <a:r>
              <a:rPr lang="cs-CZ" sz="2400" dirty="0" err="1" smtClean="0"/>
              <a:t>info</a:t>
            </a:r>
            <a:r>
              <a:rPr lang="cs-CZ" sz="2400" dirty="0" smtClean="0"/>
              <a:t> především o tom, jak se věci mají, než o tom, jak je změnit (budík).</a:t>
            </a:r>
          </a:p>
          <a:p>
            <a:pPr eaLnBrk="1" hangingPunct="1"/>
            <a:r>
              <a:rPr lang="cs-CZ" sz="2400" dirty="0" smtClean="0"/>
              <a:t>Obvykle třeba zjišťovat mnoho věcí</a:t>
            </a:r>
          </a:p>
          <a:p>
            <a:pPr eaLnBrk="1" hangingPunct="1"/>
            <a:r>
              <a:rPr lang="cs-CZ" sz="2400" dirty="0" smtClean="0"/>
              <a:t>Je-li „populace“ malá, snažíme se o </a:t>
            </a:r>
            <a:r>
              <a:rPr lang="cs-CZ" sz="2400" i="1" dirty="0" smtClean="0"/>
              <a:t>cenzus, </a:t>
            </a:r>
            <a:r>
              <a:rPr lang="cs-CZ" sz="2400" dirty="0" smtClean="0"/>
              <a:t>náhodný výběr není vhodný.</a:t>
            </a:r>
          </a:p>
          <a:p>
            <a:pPr eaLnBrk="1" hangingPunct="1"/>
            <a:r>
              <a:rPr lang="cs-CZ" sz="2400" dirty="0" smtClean="0"/>
              <a:t>Pilotáž otázek je obvykle nutností</a:t>
            </a:r>
          </a:p>
          <a:p>
            <a:pPr lvl="1" eaLnBrk="1" hangingPunct="1"/>
            <a:r>
              <a:rPr lang="cs-CZ" sz="2000" dirty="0" err="1" smtClean="0"/>
              <a:t>cognitive</a:t>
            </a:r>
            <a:r>
              <a:rPr lang="cs-CZ" sz="2000" dirty="0" smtClean="0"/>
              <a:t> interview</a:t>
            </a:r>
          </a:p>
          <a:p>
            <a:pPr eaLnBrk="1" hangingPunct="1"/>
            <a:r>
              <a:rPr lang="cs-CZ" sz="2400" dirty="0" smtClean="0"/>
              <a:t>Když nezasahovat, zvážit dokumenty, archivy, stopy.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Rekapitulace výzkumného kontextu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Teorie</a:t>
            </a:r>
          </a:p>
          <a:p>
            <a:pPr lvl="1"/>
            <a:r>
              <a:rPr lang="cs-CZ" dirty="0" smtClean="0"/>
              <a:t>Jevy, pojmy, konstrukty</a:t>
            </a:r>
          </a:p>
          <a:p>
            <a:r>
              <a:rPr lang="cs-CZ" dirty="0" smtClean="0"/>
              <a:t>Výzkumná otázka, cíl</a:t>
            </a:r>
          </a:p>
          <a:p>
            <a:r>
              <a:rPr lang="cs-CZ" dirty="0" smtClean="0"/>
              <a:t>Hypotéza</a:t>
            </a:r>
          </a:p>
          <a:p>
            <a:pPr lvl="1"/>
            <a:r>
              <a:rPr lang="cs-CZ" dirty="0" smtClean="0"/>
              <a:t> Operacionalizace </a:t>
            </a:r>
            <a:r>
              <a:rPr lang="en-US" dirty="0" smtClean="0"/>
              <a:t>&gt;&gt; prom</a:t>
            </a:r>
            <a:r>
              <a:rPr lang="cs-CZ" dirty="0" err="1" smtClean="0"/>
              <a:t>ěnné</a:t>
            </a:r>
            <a:endParaRPr lang="cs-CZ" dirty="0" smtClean="0"/>
          </a:p>
          <a:p>
            <a:r>
              <a:rPr lang="cs-CZ" dirty="0" smtClean="0"/>
              <a:t>Data</a:t>
            </a:r>
          </a:p>
          <a:p>
            <a:pPr lvl="1"/>
            <a:r>
              <a:rPr lang="cs-CZ" dirty="0" smtClean="0"/>
              <a:t>Vzorek</a:t>
            </a:r>
            <a:r>
              <a:rPr lang="en-US" dirty="0" smtClean="0"/>
              <a:t> </a:t>
            </a:r>
            <a:r>
              <a:rPr lang="cs-CZ" dirty="0" smtClean="0"/>
              <a:t>(reprezentace)</a:t>
            </a:r>
          </a:p>
          <a:p>
            <a:pPr lvl="1"/>
            <a:r>
              <a:rPr lang="cs-CZ" dirty="0" smtClean="0"/>
              <a:t>Design (vyloučení nežádoucích vlivů) </a:t>
            </a:r>
          </a:p>
          <a:p>
            <a:r>
              <a:rPr lang="cs-CZ" dirty="0" smtClean="0"/>
              <a:t>Data vs. hypotéza … analýza</a:t>
            </a:r>
          </a:p>
          <a:p>
            <a:r>
              <a:rPr lang="cs-CZ" dirty="0" smtClean="0"/>
              <a:t>Odpověď na výzkumnou otázku</a:t>
            </a:r>
          </a:p>
          <a:p>
            <a:r>
              <a:rPr lang="cs-CZ" dirty="0" smtClean="0"/>
              <a:t>Začlenění zjištění do teorie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je to vlastně statistika?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Popis</a:t>
            </a:r>
            <a:r>
              <a:rPr lang="cs-CZ" sz="2600" smtClean="0"/>
              <a:t> získaných </a:t>
            </a:r>
            <a:r>
              <a:rPr lang="cs-CZ" sz="2600" b="1" smtClean="0"/>
              <a:t>dat</a:t>
            </a:r>
            <a:r>
              <a:rPr lang="cs-CZ" sz="2600" smtClean="0"/>
              <a:t> o </a:t>
            </a:r>
            <a:r>
              <a:rPr lang="cs-CZ" sz="2600" b="1" smtClean="0"/>
              <a:t>jevech</a:t>
            </a:r>
            <a:r>
              <a:rPr lang="cs-CZ" sz="2600" smtClean="0"/>
              <a:t>, které se vyskytují ve větších množstvích (</a:t>
            </a:r>
            <a:r>
              <a:rPr lang="en-US" sz="2600" smtClean="0"/>
              <a:t>&gt;7)</a:t>
            </a:r>
            <a:endParaRPr lang="cs-CZ" sz="2600" smtClean="0"/>
          </a:p>
          <a:p>
            <a:pPr lvl="1" eaLnBrk="1" hangingPunct="1"/>
            <a:r>
              <a:rPr lang="cs-CZ" sz="2200" smtClean="0"/>
              <a:t>Popis </a:t>
            </a:r>
            <a:r>
              <a:rPr lang="cs-CZ" sz="2200" b="1" smtClean="0"/>
              <a:t>proměnných</a:t>
            </a:r>
            <a:r>
              <a:rPr lang="cs-CZ" sz="2200" smtClean="0"/>
              <a:t>: jaké podoby jevu, jak časté?</a:t>
            </a:r>
            <a:r>
              <a:rPr lang="cs-CZ" sz="2200" b="1" smtClean="0"/>
              <a:t> </a:t>
            </a:r>
          </a:p>
          <a:p>
            <a:pPr lvl="1" eaLnBrk="1" hangingPunct="1"/>
            <a:r>
              <a:rPr lang="cs-CZ" sz="2200" smtClean="0"/>
              <a:t>	Popis vztahů mezi proměnnými/jevy</a:t>
            </a:r>
          </a:p>
          <a:p>
            <a:pPr lvl="1" eaLnBrk="1" hangingPunct="1"/>
            <a:endParaRPr lang="cs-CZ" sz="2200" smtClean="0"/>
          </a:p>
          <a:p>
            <a:pPr eaLnBrk="1" hangingPunct="1"/>
            <a:endParaRPr lang="cs-CZ" sz="2600" b="1" smtClean="0"/>
          </a:p>
          <a:p>
            <a:pPr eaLnBrk="1" hangingPunct="1"/>
            <a:r>
              <a:rPr lang="cs-CZ" sz="2600" smtClean="0"/>
              <a:t>Statistické </a:t>
            </a:r>
            <a:r>
              <a:rPr lang="cs-CZ" sz="2600" b="1" smtClean="0"/>
              <a:t>usuzování</a:t>
            </a:r>
            <a:r>
              <a:rPr lang="cs-CZ" sz="2600" smtClean="0"/>
              <a:t> ze vzorku na populaci</a:t>
            </a:r>
          </a:p>
          <a:p>
            <a:pPr lvl="1" eaLnBrk="1" hangingPunct="1"/>
            <a:r>
              <a:rPr lang="cs-CZ" sz="2200" smtClean="0"/>
              <a:t>Pravděpodobnostní usuzování</a:t>
            </a:r>
          </a:p>
          <a:p>
            <a:pPr lvl="1" eaLnBrk="1" hangingPunct="1"/>
            <a:r>
              <a:rPr lang="cs-CZ" sz="2200" smtClean="0"/>
              <a:t>Konfrontace očekávání (modelů) se získanými daty</a:t>
            </a:r>
          </a:p>
          <a:p>
            <a:pPr lvl="1" eaLnBrk="1" hangingPunct="1"/>
            <a:r>
              <a:rPr lang="cs-CZ" sz="2200" smtClean="0"/>
              <a:t>Testování hypotéz</a:t>
            </a:r>
          </a:p>
          <a:p>
            <a:pPr eaLnBrk="1" hangingPunct="1"/>
            <a:endParaRPr 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Setkání 1</a:t>
            </a:r>
          </a:p>
          <a:p>
            <a:pPr lvl="1"/>
            <a:r>
              <a:rPr lang="cs-CZ" dirty="0" smtClean="0"/>
              <a:t>Rekapitulace výzkumného kontextu </a:t>
            </a:r>
          </a:p>
          <a:p>
            <a:pPr lvl="1"/>
            <a:r>
              <a:rPr lang="cs-CZ" dirty="0" smtClean="0"/>
              <a:t>Rekapitulace základních principů statistické deskripce</a:t>
            </a:r>
          </a:p>
          <a:p>
            <a:pPr lvl="1"/>
            <a:r>
              <a:rPr lang="cs-CZ" dirty="0" smtClean="0"/>
              <a:t>Analýza rozptylu jako 1. obecná podoba lineárního modelu</a:t>
            </a:r>
          </a:p>
          <a:p>
            <a:r>
              <a:rPr lang="en-US" dirty="0" err="1" smtClean="0"/>
              <a:t>Setk</a:t>
            </a:r>
            <a:r>
              <a:rPr lang="cs-CZ" dirty="0" err="1" smtClean="0"/>
              <a:t>ání</a:t>
            </a:r>
            <a:r>
              <a:rPr lang="cs-CZ" dirty="0" smtClean="0"/>
              <a:t> 2</a:t>
            </a:r>
          </a:p>
          <a:p>
            <a:pPr lvl="1"/>
            <a:r>
              <a:rPr lang="cs-CZ" dirty="0" smtClean="0"/>
              <a:t>Lineární regrese jako 2. obecná podoba lineárního modelu</a:t>
            </a:r>
          </a:p>
          <a:p>
            <a:r>
              <a:rPr lang="cs-CZ" dirty="0" smtClean="0"/>
              <a:t>Setkání 3</a:t>
            </a:r>
          </a:p>
          <a:p>
            <a:pPr lvl="1"/>
            <a:r>
              <a:rPr lang="cs-CZ" dirty="0" smtClean="0"/>
              <a:t>Základy měření konstruktů</a:t>
            </a:r>
          </a:p>
          <a:p>
            <a:pPr lvl="1"/>
            <a:r>
              <a:rPr lang="cs-CZ" dirty="0" smtClean="0"/>
              <a:t>Explorační faktorová analýza jako model měření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K čemu je statistika jako taková?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181975" cy="4679950"/>
          </a:xfrm>
        </p:spPr>
        <p:txBody>
          <a:bodyPr/>
          <a:lstStyle/>
          <a:p>
            <a:pPr eaLnBrk="1" hangingPunct="1"/>
            <a:r>
              <a:rPr lang="cs-CZ" sz="2000" smtClean="0"/>
              <a:t>Formalizované </a:t>
            </a:r>
            <a:r>
              <a:rPr lang="cs-CZ" sz="2000" b="1" smtClean="0"/>
              <a:t>zpracování zkušenosti</a:t>
            </a:r>
            <a:r>
              <a:rPr lang="cs-CZ" sz="2000" smtClean="0"/>
              <a:t>, když</a:t>
            </a:r>
          </a:p>
          <a:p>
            <a:pPr lvl="1" eaLnBrk="1" hangingPunct="1"/>
            <a:r>
              <a:rPr lang="cs-CZ" sz="1800" smtClean="0"/>
              <a:t>počet zkušeností, výskytů jevu přesáhne 7</a:t>
            </a:r>
            <a:r>
              <a:rPr lang="cs-CZ" sz="1800" smtClean="0">
                <a:sym typeface="Symbol" pitchFamily="18" charset="2"/>
              </a:rPr>
              <a:t></a:t>
            </a:r>
            <a:r>
              <a:rPr lang="cs-CZ" sz="1800" smtClean="0"/>
              <a:t>2 </a:t>
            </a:r>
            <a:r>
              <a:rPr lang="cs-CZ" sz="1600" smtClean="0"/>
              <a:t>(automat)</a:t>
            </a:r>
          </a:p>
          <a:p>
            <a:pPr lvl="1" eaLnBrk="1" hangingPunct="1"/>
            <a:r>
              <a:rPr lang="cs-CZ" sz="1800" smtClean="0"/>
              <a:t>hledané je malé </a:t>
            </a:r>
            <a:r>
              <a:rPr lang="cs-CZ" sz="1600" smtClean="0"/>
              <a:t>(mikroskop</a:t>
            </a:r>
            <a:r>
              <a:rPr lang="cs-CZ" sz="1800" smtClean="0"/>
              <a:t>) </a:t>
            </a:r>
          </a:p>
          <a:p>
            <a:pPr lvl="1" eaLnBrk="1" hangingPunct="1"/>
            <a:r>
              <a:rPr lang="cs-CZ" sz="1800" smtClean="0"/>
              <a:t>záludnosti naší kognice představují problém</a:t>
            </a:r>
          </a:p>
          <a:p>
            <a:pPr eaLnBrk="1" hangingPunct="1"/>
            <a:r>
              <a:rPr lang="cs-CZ" sz="2000" smtClean="0"/>
              <a:t>„Objektivní“ </a:t>
            </a:r>
            <a:r>
              <a:rPr lang="cs-CZ" sz="1600" smtClean="0"/>
              <a:t>(=v komunitě srozumitelný)</a:t>
            </a:r>
            <a:r>
              <a:rPr lang="cs-CZ" sz="2000" smtClean="0"/>
              <a:t> popis výskytu jevů</a:t>
            </a:r>
          </a:p>
          <a:p>
            <a:pPr eaLnBrk="1" hangingPunct="1"/>
            <a:r>
              <a:rPr lang="cs-CZ" sz="2000" smtClean="0"/>
              <a:t>Hledání společného, typického, normálního i jedinečného</a:t>
            </a:r>
          </a:p>
          <a:p>
            <a:pPr eaLnBrk="1" hangingPunct="1"/>
            <a:r>
              <a:rPr lang="cs-CZ" sz="2000" smtClean="0"/>
              <a:t>Hledání vztahů mezi jevy </a:t>
            </a:r>
            <a:r>
              <a:rPr lang="cs-CZ" sz="1600" smtClean="0"/>
              <a:t>(v precizně stanovených podobách, modelech)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Statistika je nástroj - </a:t>
            </a:r>
            <a:r>
              <a:rPr lang="cs-CZ" sz="1800" smtClean="0"/>
              <a:t>na rozdíl od privátního myšlení je „</a:t>
            </a:r>
            <a:r>
              <a:rPr lang="en-US" sz="1800" smtClean="0"/>
              <a:t>open-source</a:t>
            </a:r>
            <a:r>
              <a:rPr lang="cs-CZ" sz="1800" smtClean="0"/>
              <a:t>“</a:t>
            </a:r>
            <a:r>
              <a:rPr lang="cs-CZ" sz="2200" smtClean="0"/>
              <a:t> </a:t>
            </a:r>
          </a:p>
          <a:p>
            <a:pPr eaLnBrk="1" hangingPunct="1"/>
            <a:r>
              <a:rPr lang="cs-CZ" sz="2000" smtClean="0"/>
              <a:t>Trénuje myšlení</a:t>
            </a:r>
          </a:p>
          <a:p>
            <a:pPr lvl="1" eaLnBrk="1" hangingPunct="1"/>
            <a:r>
              <a:rPr lang="cs-CZ" sz="1800" smtClean="0"/>
              <a:t>kritické myšlení</a:t>
            </a:r>
          </a:p>
          <a:p>
            <a:pPr lvl="1" eaLnBrk="1" hangingPunct="1"/>
            <a:r>
              <a:rPr lang="cs-CZ" sz="1800" smtClean="0"/>
              <a:t>myšlení o variabilitě jevů</a:t>
            </a:r>
          </a:p>
          <a:p>
            <a:pPr lvl="1" eaLnBrk="1" hangingPunct="1"/>
            <a:r>
              <a:rPr lang="cs-CZ" sz="1800" smtClean="0"/>
              <a:t>uvědomění si všudypřítomnosti chyby měření (vnímání)</a:t>
            </a:r>
          </a:p>
          <a:p>
            <a:pPr lvl="1" eaLnBrk="1" hangingPunct="1"/>
            <a:r>
              <a:rPr lang="cs-CZ" sz="1800" b="1" smtClean="0"/>
              <a:t>pravděpodobnostní myšlení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Data, proměnné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</a:pPr>
            <a:r>
              <a:rPr lang="cs-CZ" sz="2600" dirty="0" smtClean="0"/>
              <a:t>Data vznikají měřením (aplikací metod) </a:t>
            </a:r>
            <a:r>
              <a:rPr lang="cs-CZ" sz="2600" b="1" dirty="0" smtClean="0"/>
              <a:t>jevů</a:t>
            </a:r>
          </a:p>
          <a:p>
            <a:pPr eaLnBrk="1" hangingPunct="1">
              <a:spcBef>
                <a:spcPct val="30000"/>
              </a:spcBef>
            </a:pPr>
            <a:r>
              <a:rPr lang="cs-CZ" sz="2600" dirty="0" smtClean="0"/>
              <a:t>Proměnné tvoříme z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2200" dirty="0" smtClean="0"/>
              <a:t>Proměnné vznikají </a:t>
            </a:r>
            <a:r>
              <a:rPr lang="cs-CZ" sz="2200" b="1" dirty="0" smtClean="0"/>
              <a:t>kódováním dat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2200" dirty="0" smtClean="0"/>
              <a:t>Z jedněch dat můžeme udělat více proměnných </a:t>
            </a:r>
          </a:p>
          <a:p>
            <a:pPr eaLnBrk="1" hangingPunct="1">
              <a:spcBef>
                <a:spcPct val="30000"/>
              </a:spcBef>
            </a:pPr>
            <a:r>
              <a:rPr lang="cs-CZ" sz="2600" dirty="0" smtClean="0"/>
              <a:t>Proměnné reprezentují </a:t>
            </a:r>
            <a:r>
              <a:rPr lang="cs-CZ" sz="2600" i="1" dirty="0" smtClean="0"/>
              <a:t>znaky, charakteristiky, atributy, vlastnosti</a:t>
            </a:r>
            <a:r>
              <a:rPr lang="cs-CZ" sz="2600" dirty="0" smtClean="0"/>
              <a:t> zkoumaných jevů či objektů, popř. jejich kombinace</a:t>
            </a:r>
          </a:p>
          <a:p>
            <a:pPr eaLnBrk="1" hangingPunct="1">
              <a:spcBef>
                <a:spcPct val="30000"/>
              </a:spcBef>
            </a:pPr>
            <a:r>
              <a:rPr lang="cs-CZ" sz="2600" dirty="0" smtClean="0"/>
              <a:t>Proměnné nabývají různých hodnot, pokud ne, jsou to </a:t>
            </a:r>
            <a:r>
              <a:rPr lang="cs-CZ" sz="2600" b="1" dirty="0" smtClean="0"/>
              <a:t>konstanty</a:t>
            </a:r>
          </a:p>
          <a:p>
            <a:pPr eaLnBrk="1" hangingPunct="1"/>
            <a:endParaRPr lang="cs-CZ" sz="1200" dirty="0" smtClean="0"/>
          </a:p>
          <a:p>
            <a:pPr eaLnBrk="1" hangingPunct="1">
              <a:buFont typeface="Wingdings" pitchFamily="2" charset="2"/>
              <a:buNone/>
            </a:pPr>
            <a:endParaRPr lang="cs-CZ" sz="9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dat - měření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dirty="0" smtClean="0"/>
              <a:t>Standardizovaný postup, procedura</a:t>
            </a:r>
          </a:p>
          <a:p>
            <a:pPr eaLnBrk="1" hangingPunct="1">
              <a:spcBef>
                <a:spcPct val="50000"/>
              </a:spcBef>
            </a:pPr>
            <a:r>
              <a:rPr lang="cs-CZ" dirty="0" smtClean="0"/>
              <a:t>M= přiřazování čísel z nějaké množiny čísel podle pravidla</a:t>
            </a:r>
          </a:p>
          <a:p>
            <a:pPr eaLnBrk="1" hangingPunct="1">
              <a:spcBef>
                <a:spcPct val="50000"/>
              </a:spcBef>
            </a:pPr>
            <a:r>
              <a:rPr lang="cs-CZ" b="1" dirty="0" smtClean="0"/>
              <a:t>Procedura dává číslům smysl</a:t>
            </a:r>
          </a:p>
          <a:p>
            <a:pPr eaLnBrk="1" hangingPunct="1">
              <a:spcBef>
                <a:spcPct val="50000"/>
              </a:spcBef>
            </a:pPr>
            <a:r>
              <a:rPr lang="cs-CZ" dirty="0" smtClean="0"/>
              <a:t>Tato procedura je </a:t>
            </a:r>
            <a:r>
              <a:rPr lang="cs-CZ" b="1" dirty="0" smtClean="0"/>
              <a:t>vždy</a:t>
            </a:r>
            <a:r>
              <a:rPr lang="cs-CZ" dirty="0" smtClean="0"/>
              <a:t> zatížena chybou</a:t>
            </a:r>
          </a:p>
          <a:p>
            <a:pPr eaLnBrk="1" hangingPunct="1">
              <a:spcBef>
                <a:spcPct val="50000"/>
              </a:spcBef>
            </a:pPr>
            <a:r>
              <a:rPr lang="cs-CZ" dirty="0" smtClean="0"/>
              <a:t>Y = T + 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sz="2000" dirty="0" smtClean="0"/>
              <a:t>Naměřená hodnota = skutečná hodnota + chyba</a:t>
            </a:r>
          </a:p>
          <a:p>
            <a:pPr eaLnBrk="1" hangingPunct="1">
              <a:buFont typeface="Wingdings" pitchFamily="2" charset="2"/>
              <a:buNone/>
            </a:pPr>
            <a:endParaRPr lang="cs-CZ" sz="2800" dirty="0" smtClean="0"/>
          </a:p>
          <a:p>
            <a:pPr eaLnBrk="1" hangingPunct="1">
              <a:buFont typeface="Wingdings" pitchFamily="2" charset="2"/>
              <a:buNone/>
            </a:pPr>
            <a:endParaRPr lang="cs-CZ" sz="900" dirty="0" smtClean="0"/>
          </a:p>
          <a:p>
            <a:pPr eaLnBrk="1" hangingPunct="1">
              <a:buFont typeface="Wingdings" pitchFamily="2" charset="2"/>
              <a:buNone/>
            </a:pPr>
            <a:endParaRPr lang="cs-CZ" sz="9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900" dirty="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Chyby měření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500" smtClean="0"/>
              <a:t>(ne)přesnost</a:t>
            </a:r>
          </a:p>
          <a:p>
            <a:pPr lvl="1" eaLnBrk="1" hangingPunct="1"/>
            <a:r>
              <a:rPr lang="cs-CZ" sz="1800" smtClean="0"/>
              <a:t>Měříme-li vícekrát tentýž objekt, střední hodnota všech měření odpovídá skutečné hodnotě.</a:t>
            </a:r>
          </a:p>
          <a:p>
            <a:pPr lvl="1" eaLnBrk="1" hangingPunct="1"/>
            <a:r>
              <a:rPr lang="cs-CZ" sz="1800" smtClean="0"/>
              <a:t>≈ náhodná chyba</a:t>
            </a:r>
          </a:p>
          <a:p>
            <a:pPr lvl="1" eaLnBrk="1" hangingPunct="1"/>
            <a:r>
              <a:rPr lang="cs-CZ" sz="1800" smtClean="0"/>
              <a:t>≈ ≈ přibližně odpovídá pojmu reliabilita</a:t>
            </a:r>
          </a:p>
          <a:p>
            <a:pPr eaLnBrk="1" hangingPunct="1"/>
            <a:r>
              <a:rPr lang="cs-CZ" sz="2500" smtClean="0"/>
              <a:t>(ne)správnost</a:t>
            </a:r>
          </a:p>
          <a:p>
            <a:pPr lvl="1" eaLnBrk="1" hangingPunct="1"/>
            <a:r>
              <a:rPr lang="cs-CZ" sz="1800" smtClean="0"/>
              <a:t>Měříme-li vícekrát tentýž objekt, střední hodnota je systematicky vyšší nebo nižší než je skutečná hodnota</a:t>
            </a:r>
          </a:p>
          <a:p>
            <a:pPr lvl="1" eaLnBrk="1" hangingPunct="1"/>
            <a:r>
              <a:rPr lang="cs-CZ" sz="1800" smtClean="0"/>
              <a:t>≈ systematická chyba</a:t>
            </a:r>
          </a:p>
          <a:p>
            <a:pPr lvl="1" eaLnBrk="1" hangingPunct="1">
              <a:buFont typeface="Wingdings" pitchFamily="2" charset="2"/>
              <a:buNone/>
            </a:pPr>
            <a:endParaRPr lang="cs-CZ" sz="1500" smtClean="0"/>
          </a:p>
          <a:p>
            <a:pPr eaLnBrk="1" hangingPunct="1"/>
            <a:r>
              <a:rPr lang="cs-CZ" sz="2500" smtClean="0"/>
              <a:t>Tyto chyby se mohou kombinovat</a:t>
            </a:r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900" smtClean="0"/>
              <a:t>AJ: accuracy, bias, random error, systematic error, reliability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Úrovně měření (typy měřítka, škály)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2540001"/>
        </p:xfrm>
        <a:graphic>
          <a:graphicData uri="http://schemas.openxmlformats.org/drawingml/2006/table">
            <a:tbl>
              <a:tblPr/>
              <a:tblGrid>
                <a:gridCol w="1989137"/>
                <a:gridCol w="2447925"/>
                <a:gridCol w="356393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Úroveň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Příklady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Nominální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pohlaví, tramvaj, hodnota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Ordinální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známky, souhlasení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, IQ, „dobré“ psychotesty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Poměrová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 × 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K, váha, počty, frekvence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539750" y="4652963"/>
            <a:ext cx="80645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1+2: kategorické, 2:pořadová; 1: kvalitativní </a:t>
            </a:r>
            <a:r>
              <a:rPr lang="cs-CZ">
                <a:sym typeface="Wingdings" pitchFamily="2" charset="2"/>
              </a:rPr>
              <a:t></a:t>
            </a:r>
          </a:p>
          <a:p>
            <a:pPr>
              <a:spcBef>
                <a:spcPct val="50000"/>
              </a:spcBef>
            </a:pPr>
            <a:r>
              <a:rPr lang="cs-CZ"/>
              <a:t>3+4: metrické, kardinální; </a:t>
            </a:r>
          </a:p>
          <a:p>
            <a:pPr>
              <a:spcBef>
                <a:spcPct val="50000"/>
              </a:spcBef>
            </a:pPr>
            <a:r>
              <a:rPr lang="cs-CZ">
                <a:sym typeface="Wingdings" pitchFamily="2" charset="2"/>
              </a:rPr>
              <a:t>viz extrakt z Urbánka v ISu </a:t>
            </a:r>
          </a:p>
          <a:p>
            <a:pPr>
              <a:spcBef>
                <a:spcPct val="50000"/>
              </a:spcBef>
            </a:pPr>
            <a:endParaRPr lang="cs-CZ" sz="9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cs-CZ" sz="9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cs-CZ" sz="900">
                <a:sym typeface="Wingdings" pitchFamily="2" charset="2"/>
              </a:rPr>
              <a:t>AJ: level of measurement, nominal, ordinal, interval, ratio</a:t>
            </a:r>
          </a:p>
          <a:p>
            <a:pPr>
              <a:spcBef>
                <a:spcPct val="50000"/>
              </a:spcBef>
            </a:pPr>
            <a:r>
              <a:rPr lang="cs-CZ" sz="900">
                <a:sym typeface="Wingdings" pitchFamily="2" charset="2"/>
              </a:rPr>
              <a:t>: intenzivní, pořadová/kategorická ordinální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typy proměnných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Diskrétní vs. spojité</a:t>
            </a:r>
          </a:p>
          <a:p>
            <a:pPr eaLnBrk="1" hangingPunct="1"/>
            <a:r>
              <a:rPr lang="cs-CZ" smtClean="0"/>
              <a:t>Dichotomické (alternativní) vs. polytomické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buFont typeface="Wingdings" pitchFamily="2" charset="2"/>
              <a:buNone/>
            </a:pPr>
            <a:r>
              <a:rPr lang="cs-CZ" sz="900" smtClean="0"/>
              <a:t>AJ: </a:t>
            </a:r>
            <a:r>
              <a:rPr lang="en-US" sz="900" smtClean="0"/>
              <a:t>discrete, continuous, dichotomous, alternative, polytomous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8709"/>
            <a:ext cx="8136904" cy="61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Jaké hodnoty máme v datech?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Jaké hodnoty proměnné/ých se v datech vyskytují? – </a:t>
            </a:r>
            <a:r>
              <a:rPr lang="cs-CZ" i="1" smtClean="0"/>
              <a:t>třídění, kódování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Jaké různé odpovědi jsme získali na tu kterou otázku dotazníku?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Jaké různé počty sledovaných chování se při pozorování vyskytly?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Kolik kterých hodnot máme? </a:t>
            </a:r>
            <a:r>
              <a:rPr lang="cs-CZ" i="1" smtClean="0"/>
              <a:t>– četnosti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Je některých víc, jiných míň?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Zdá se být v četnostech jednotlivých hodnot nějaký řád?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819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1196975"/>
            <a:ext cx="88534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4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0244" name="Text Box 67"/>
          <p:cNvSpPr txBox="1">
            <a:spLocks noChangeArrowheads="1"/>
          </p:cNvSpPr>
          <p:nvPr/>
        </p:nvSpPr>
        <p:spPr bwMode="auto">
          <a:xfrm>
            <a:off x="611188" y="6170613"/>
            <a:ext cx="8208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SPSS intervalové četnosti samo nedělá. Je třeba rekódovat hodnoty do intervalů (nová proměnná). K tomu např. fce Transform - Visual Binning.</a:t>
            </a:r>
            <a:endParaRPr lang="cs-CZ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773238"/>
            <a:ext cx="87518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Hiles</a:t>
            </a:r>
            <a:r>
              <a:rPr lang="cs-CZ" dirty="0" smtClean="0"/>
              <a:t>: 8 „faktů“ o výzkumu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1800" smtClean="0"/>
              <a:t>Výzkum je zkoumání, které vede k </a:t>
            </a:r>
            <a:r>
              <a:rPr lang="cs-CZ" sz="1800" b="1" smtClean="0"/>
              <a:t>novým poznatkům</a:t>
            </a:r>
            <a:r>
              <a:rPr lang="cs-CZ" sz="1800" smtClean="0"/>
              <a:t>.</a:t>
            </a:r>
          </a:p>
          <a:p>
            <a:pPr eaLnBrk="1" hangingPunct="1"/>
            <a:r>
              <a:rPr lang="cs-CZ" sz="1800" b="1" smtClean="0"/>
              <a:t>Výzkumná otázka</a:t>
            </a:r>
            <a:r>
              <a:rPr lang="cs-CZ" sz="1800" smtClean="0"/>
              <a:t> a poznatky musí být diskutovány </a:t>
            </a:r>
            <a:r>
              <a:rPr lang="cs-CZ" sz="1800" b="1" smtClean="0"/>
              <a:t>v kontextu předchozích znalostí</a:t>
            </a:r>
            <a:r>
              <a:rPr lang="cs-CZ" sz="1800" smtClean="0"/>
              <a:t>.</a:t>
            </a:r>
          </a:p>
          <a:p>
            <a:pPr eaLnBrk="1" hangingPunct="1"/>
            <a:r>
              <a:rPr lang="cs-CZ" sz="1800" smtClean="0"/>
              <a:t>Každý výzkum spočívá na nějakých </a:t>
            </a:r>
            <a:r>
              <a:rPr lang="cs-CZ" sz="1800" b="1" smtClean="0"/>
              <a:t>předpokladech</a:t>
            </a:r>
            <a:r>
              <a:rPr lang="cs-CZ" sz="1800" smtClean="0"/>
              <a:t> – různí badatelé nevyhnutelně pracují s </a:t>
            </a:r>
            <a:r>
              <a:rPr lang="cs-CZ" sz="1800" b="1" smtClean="0"/>
              <a:t>různými paradigmaty</a:t>
            </a:r>
            <a:r>
              <a:rPr lang="cs-CZ" sz="1800" smtClean="0"/>
              <a:t>.</a:t>
            </a:r>
          </a:p>
          <a:p>
            <a:pPr eaLnBrk="1" hangingPunct="1"/>
            <a:r>
              <a:rPr lang="cs-CZ" sz="1800" smtClean="0"/>
              <a:t>Ve výzkumu děláme teoretická a praktická </a:t>
            </a:r>
            <a:r>
              <a:rPr lang="cs-CZ" sz="1800" b="1" smtClean="0"/>
              <a:t>rozhodnutí</a:t>
            </a:r>
            <a:r>
              <a:rPr lang="cs-CZ" sz="1800" smtClean="0"/>
              <a:t>, přičemž se držíme </a:t>
            </a:r>
            <a:r>
              <a:rPr lang="cs-CZ" sz="1800" b="1" smtClean="0"/>
              <a:t>etických</a:t>
            </a:r>
            <a:r>
              <a:rPr lang="cs-CZ" sz="1800" smtClean="0"/>
              <a:t> principů.</a:t>
            </a:r>
          </a:p>
          <a:p>
            <a:pPr eaLnBrk="1" hangingPunct="1"/>
            <a:r>
              <a:rPr lang="cs-CZ" sz="1800" smtClean="0"/>
              <a:t>Postupy ve výzkumu by měly být </a:t>
            </a:r>
            <a:r>
              <a:rPr lang="cs-CZ" sz="1800" b="1" smtClean="0"/>
              <a:t>systematické</a:t>
            </a:r>
            <a:r>
              <a:rPr lang="cs-CZ" sz="1800" smtClean="0"/>
              <a:t>, přísné a musí být natolik jasné, aby se daly </a:t>
            </a:r>
            <a:r>
              <a:rPr lang="cs-CZ" sz="1800" b="1" smtClean="0"/>
              <a:t>replikovat</a:t>
            </a:r>
            <a:r>
              <a:rPr lang="cs-CZ" sz="1800" smtClean="0"/>
              <a:t>.</a:t>
            </a:r>
          </a:p>
          <a:p>
            <a:pPr eaLnBrk="1" hangingPunct="1"/>
            <a:r>
              <a:rPr lang="cs-CZ" sz="1800" smtClean="0"/>
              <a:t>Výzkumná zjištění by měla být </a:t>
            </a:r>
            <a:r>
              <a:rPr lang="cs-CZ" sz="1800" b="1" smtClean="0"/>
              <a:t>jasná a přesvědčivá</a:t>
            </a:r>
            <a:r>
              <a:rPr lang="cs-CZ" sz="1800" smtClean="0"/>
              <a:t> pro druhé.</a:t>
            </a:r>
          </a:p>
          <a:p>
            <a:pPr eaLnBrk="1" hangingPunct="1"/>
            <a:r>
              <a:rPr lang="cs-CZ" sz="1800" smtClean="0"/>
              <a:t>Výzkum jen </a:t>
            </a:r>
            <a:r>
              <a:rPr lang="cs-CZ" sz="1800" b="1" smtClean="0"/>
              <a:t>zřídka úplně zodpoví</a:t>
            </a:r>
            <a:r>
              <a:rPr lang="cs-CZ" sz="1800" smtClean="0"/>
              <a:t> výzkumnou otázku; obvykle vede spíše k nápadům na další zkoumání.</a:t>
            </a:r>
          </a:p>
          <a:p>
            <a:pPr eaLnBrk="1" hangingPunct="1"/>
            <a:r>
              <a:rPr lang="cs-CZ" sz="1800" smtClean="0"/>
              <a:t>Do výzkumu se pouštíme, protože máme zájem a chceme něco změnit – </a:t>
            </a:r>
            <a:r>
              <a:rPr lang="cs-CZ" sz="1800" b="1" smtClean="0"/>
              <a:t>publikace</a:t>
            </a:r>
            <a:r>
              <a:rPr lang="cs-CZ" sz="1800" smtClean="0"/>
              <a:t> a sdílení s kolegy je přirozenou součástí výzkumného procesu. </a:t>
            </a:r>
          </a:p>
          <a:p>
            <a:pPr eaLnBrk="1" hangingPunct="1"/>
            <a:endParaRPr lang="cs-CZ" sz="1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Grafické podoby tabulky četností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53412" cy="49895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Kategorické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sloupcový graf (diagram)</a:t>
            </a:r>
            <a:endParaRPr lang="cs-CZ" sz="90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koláčový diagram </a:t>
            </a:r>
            <a:r>
              <a:rPr lang="cs-CZ" sz="1800" smtClean="0"/>
              <a:t>– zřídkakdy, neukazuje rozložení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Metrické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histogram / stem-and-leaf </a:t>
            </a:r>
            <a:r>
              <a:rPr lang="cs-CZ" sz="1800" smtClean="0"/>
              <a:t>– rozdělení hodnot do intervalů</a:t>
            </a:r>
            <a:endParaRPr lang="cs-CZ" sz="600" smtClean="0"/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000" smtClean="0"/>
              <a:t>AJ: bar chart, histogram, pie chart, frequency distribution</a:t>
            </a:r>
            <a:r>
              <a:rPr lang="cs-CZ" sz="9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Sloupcový diagram</a:t>
            </a:r>
          </a:p>
        </p:txBody>
      </p:sp>
      <p:sp>
        <p:nvSpPr>
          <p:cNvPr id="1638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8072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Histogram</a:t>
            </a:r>
          </a:p>
        </p:txBody>
      </p:sp>
      <p:sp>
        <p:nvSpPr>
          <p:cNvPr id="17412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 r="19867"/>
          <a:stretch>
            <a:fillRect/>
          </a:stretch>
        </p:blipFill>
        <p:spPr bwMode="auto">
          <a:xfrm>
            <a:off x="571500" y="1785938"/>
            <a:ext cx="8072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96938"/>
            <a:ext cx="8001000" cy="60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smtClean="0"/>
              <a:t>Diagram „stonek a list“</a:t>
            </a:r>
          </a:p>
        </p:txBody>
      </p:sp>
      <p:sp>
        <p:nvSpPr>
          <p:cNvPr id="2053" name="Zástupný symbol pro obsah 4"/>
          <p:cNvSpPr>
            <a:spLocks noGrp="1"/>
          </p:cNvSpPr>
          <p:nvPr>
            <p:ph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140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Frequency    Stem &amp;  Leaf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32,00        0 .  00000000000000000000000000000000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18,00        1 .  000000000000000000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14,00        2 .  00000000000000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 7,00        3 .  0000000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 2,00        4 .  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 4,00        5 .  0000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 1,00        6 .  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 1,00        7 .  0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   10,00 Extremes    (&gt;=8,0)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Stem width:         1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 Each leaf:       1 case(s)</a:t>
            </a:r>
            <a:r>
              <a:rPr lang="en-US" sz="1200" smtClean="0"/>
              <a:t/>
            </a:r>
            <a:br>
              <a:rPr lang="en-US" sz="1200" smtClean="0"/>
            </a:br>
            <a:endParaRPr lang="cs-CZ" sz="120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429125" y="3071813"/>
          <a:ext cx="4194175" cy="3394075"/>
        </p:xfrm>
        <a:graphic>
          <a:graphicData uri="http://schemas.openxmlformats.org/presentationml/2006/ole">
            <p:oleObj spid="_x0000_s1026" name="Tabulka" r:id="rId4" imgW="6572160" imgH="4791240" progId="STATISTICA.Spreadshee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200" smtClean="0"/>
              <a:t>Rozložení </a:t>
            </a:r>
            <a:r>
              <a:rPr lang="cs-CZ" sz="2800" i="1" smtClean="0"/>
              <a:t>rozdělení, distribuce</a:t>
            </a:r>
            <a:r>
              <a:rPr lang="cs-CZ" sz="4200" smtClean="0"/>
              <a:t> četností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16488"/>
          </a:xfrm>
        </p:spPr>
        <p:txBody>
          <a:bodyPr/>
          <a:lstStyle/>
          <a:p>
            <a:pPr eaLnBrk="1" hangingPunct="1"/>
            <a:r>
              <a:rPr lang="cs-CZ" sz="1800" smtClean="0"/>
              <a:t>Měřené jevy jsou nějak rozděleny do kategorií (intervalů) a tyto kategorie jsou různě „populární“ – četné.</a:t>
            </a:r>
          </a:p>
          <a:p>
            <a:pPr eaLnBrk="1" hangingPunct="1"/>
            <a:r>
              <a:rPr lang="cs-CZ" sz="1800" smtClean="0"/>
              <a:t>Četnosti u reálných ordinálních a vyšších proměnných obvykle nebývají </a:t>
            </a:r>
            <a:r>
              <a:rPr lang="cs-CZ" sz="1800" b="1" smtClean="0"/>
              <a:t>distribuovány</a:t>
            </a:r>
            <a:r>
              <a:rPr lang="cs-CZ" sz="1800" smtClean="0"/>
              <a:t> nahodile – jejich rozdělení zobrazené histogramem má popsatelný tvar.</a:t>
            </a:r>
          </a:p>
          <a:p>
            <a:pPr eaLnBrk="1" hangingPunct="1"/>
            <a:endParaRPr lang="cs-CZ" sz="1800" b="1" smtClean="0"/>
          </a:p>
          <a:p>
            <a:pPr eaLnBrk="1" hangingPunct="1"/>
            <a:endParaRPr lang="cs-CZ" sz="1800" b="1" smtClean="0"/>
          </a:p>
          <a:p>
            <a:pPr eaLnBrk="1" hangingPunct="1"/>
            <a:endParaRPr lang="cs-CZ" sz="1800" b="1" smtClean="0"/>
          </a:p>
          <a:p>
            <a:pPr eaLnBrk="1" hangingPunct="1"/>
            <a:endParaRPr lang="cs-CZ" sz="1200" b="1" smtClean="0"/>
          </a:p>
          <a:p>
            <a:pPr eaLnBrk="1" hangingPunct="1"/>
            <a:r>
              <a:rPr lang="cs-CZ" sz="1800" b="1" smtClean="0"/>
              <a:t>Rozdělení</a:t>
            </a:r>
            <a:r>
              <a:rPr lang="cs-CZ" sz="1800" smtClean="0"/>
              <a:t> četností je tedy to, kolik relativně (či absolutně) máme kterých hodnot měřené proměnné.</a:t>
            </a:r>
          </a:p>
          <a:p>
            <a:pPr lvl="1" eaLnBrk="1" hangingPunct="1"/>
            <a:r>
              <a:rPr lang="cs-CZ" sz="1600" smtClean="0"/>
              <a:t>Typicky lze přibližně popsat slovy, např.: vyskytlo se hodně středních hodnot a relativně málo extrémních hodnot.</a:t>
            </a:r>
          </a:p>
          <a:p>
            <a:pPr lvl="1" eaLnBrk="1" hangingPunct="1"/>
            <a:r>
              <a:rPr lang="cs-CZ" sz="1600" smtClean="0"/>
              <a:t>Toto </a:t>
            </a:r>
            <a:r>
              <a:rPr lang="cs-CZ" sz="1600" b="1" smtClean="0"/>
              <a:t>rozložení</a:t>
            </a:r>
            <a:r>
              <a:rPr lang="cs-CZ" sz="1600" smtClean="0"/>
              <a:t> jevů na měřené škále je nejlépe vidět na grafech.</a:t>
            </a:r>
          </a:p>
          <a:p>
            <a:pPr lvl="1" eaLnBrk="1" hangingPunct="1"/>
            <a:r>
              <a:rPr lang="cs-CZ" sz="1600" smtClean="0"/>
              <a:t>Obvykle nějaké konkrétní rozložení očekáváme.</a:t>
            </a:r>
          </a:p>
          <a:p>
            <a:pPr eaLnBrk="1" hangingPunct="1"/>
            <a:endParaRPr lang="cs-CZ" sz="180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213100"/>
            <a:ext cx="3025775" cy="117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213100"/>
            <a:ext cx="2952750" cy="1152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891952"/>
          </a:xfrm>
        </p:spPr>
        <p:txBody>
          <a:bodyPr/>
          <a:lstStyle/>
          <a:p>
            <a:pPr eaLnBrk="1" hangingPunct="1"/>
            <a:r>
              <a:rPr lang="cs-CZ" dirty="0" smtClean="0"/>
              <a:t>Tvar rozložení četností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4300" cy="43402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sz="1800" dirty="0" smtClean="0"/>
              <a:t>Normální</a:t>
            </a:r>
          </a:p>
          <a:p>
            <a:pPr eaLnBrk="1" hangingPunct="1">
              <a:spcBef>
                <a:spcPct val="40000"/>
              </a:spcBef>
            </a:pPr>
            <a:r>
              <a:rPr lang="cs-CZ" sz="1800" dirty="0" smtClean="0"/>
              <a:t>Uniformní</a:t>
            </a:r>
          </a:p>
          <a:p>
            <a:pPr eaLnBrk="1" hangingPunct="1">
              <a:spcBef>
                <a:spcPct val="40000"/>
              </a:spcBef>
            </a:pPr>
            <a:r>
              <a:rPr lang="cs-CZ" sz="1800" dirty="0" smtClean="0"/>
              <a:t>Počet vrcholů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600" dirty="0" err="1" smtClean="0"/>
              <a:t>Unimodální</a:t>
            </a:r>
            <a:r>
              <a:rPr lang="cs-CZ" sz="1600" dirty="0" smtClean="0"/>
              <a:t>, </a:t>
            </a:r>
            <a:r>
              <a:rPr lang="cs-CZ" sz="1600" dirty="0" err="1" smtClean="0"/>
              <a:t>bimodální</a:t>
            </a:r>
            <a:r>
              <a:rPr lang="cs-CZ" sz="1600" dirty="0" smtClean="0"/>
              <a:t>, </a:t>
            </a:r>
            <a:r>
              <a:rPr lang="cs-CZ" sz="1600" dirty="0" err="1" smtClean="0"/>
              <a:t>multimodální</a:t>
            </a:r>
            <a:endParaRPr lang="cs-CZ" sz="1600" dirty="0" smtClean="0"/>
          </a:p>
          <a:p>
            <a:pPr eaLnBrk="1" hangingPunct="1">
              <a:spcBef>
                <a:spcPct val="40000"/>
              </a:spcBef>
            </a:pPr>
            <a:r>
              <a:rPr lang="en-US" sz="1800" dirty="0" err="1" smtClean="0"/>
              <a:t>Ze</a:t>
            </a:r>
            <a:r>
              <a:rPr lang="cs-CZ" sz="1800" dirty="0" err="1" smtClean="0"/>
              <a:t>šikmení</a:t>
            </a:r>
            <a:endParaRPr lang="en-US" sz="1800" dirty="0" smtClean="0"/>
          </a:p>
          <a:p>
            <a:pPr lvl="1" eaLnBrk="1" hangingPunct="1">
              <a:spcBef>
                <a:spcPct val="40000"/>
              </a:spcBef>
            </a:pPr>
            <a:r>
              <a:rPr lang="cs-CZ" sz="1600" dirty="0" smtClean="0"/>
              <a:t>Zešikmené zprava (pozitivně), efekt podlahy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600" dirty="0" smtClean="0"/>
              <a:t>Zešikmené zleva (negativně), efekt stropu</a:t>
            </a:r>
          </a:p>
          <a:p>
            <a:pPr eaLnBrk="1" hangingPunct="1">
              <a:spcBef>
                <a:spcPct val="40000"/>
              </a:spcBef>
            </a:pPr>
            <a:r>
              <a:rPr lang="cs-CZ" sz="1800" dirty="0" smtClean="0"/>
              <a:t>Strmost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600" dirty="0" err="1" smtClean="0"/>
              <a:t>Leptokurtické</a:t>
            </a:r>
            <a:r>
              <a:rPr lang="cs-CZ" sz="1600" dirty="0" smtClean="0"/>
              <a:t>, </a:t>
            </a:r>
            <a:r>
              <a:rPr lang="cs-CZ" sz="1600" dirty="0" err="1" smtClean="0"/>
              <a:t>platykurtické</a:t>
            </a:r>
            <a:endParaRPr lang="cs-CZ" sz="1600" dirty="0" smtClean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73238"/>
            <a:ext cx="3924300" cy="4124325"/>
          </a:xfrm>
          <a:noFill/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11188" y="6237288"/>
            <a:ext cx="7921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1000"/>
              <a:t>AJ: frequency distribution, normal, rectangular, unimodal, bimodal, positively/negatively skewed, lepto(platy)kurtic, floor/ceiling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Normální (Gaussovo) rozložení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89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9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9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900" smtClean="0">
                <a:hlinkClick r:id="rId3"/>
              </a:rPr>
              <a:t>http://en.wikipedia.org/wiki/Image:Standard_deviation_diagram.png</a:t>
            </a:r>
            <a:endParaRPr lang="cs-CZ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4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„Normální“ ve smyslu „velmi běžné“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Tam, kde se setkává mnoho nezávislých vlivů.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Ne vždy, </a:t>
            </a:r>
            <a:r>
              <a:rPr lang="cs-CZ" sz="2000" u="sng" smtClean="0"/>
              <a:t>ne</a:t>
            </a:r>
            <a:r>
              <a:rPr lang="cs-CZ" sz="2000" smtClean="0"/>
              <a:t>souvisí s „kvalitou“ dat.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/>
              <a:t>AJ: normal distribution, bell curve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773238"/>
            <a:ext cx="75612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640"/>
            <a:ext cx="8001000" cy="1008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dirty="0" smtClean="0"/>
              <a:t>Pravděpodobnostní rozložení náhodné proměnné </a:t>
            </a:r>
            <a:endParaRPr lang="cs-CZ" sz="2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412776"/>
            <a:ext cx="8208963" cy="5329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000" dirty="0" smtClean="0"/>
              <a:t>Je-li </a:t>
            </a:r>
            <a:r>
              <a:rPr lang="cs-CZ" sz="2000" b="1" dirty="0" smtClean="0"/>
              <a:t>proměnná náhodná</a:t>
            </a:r>
            <a:r>
              <a:rPr lang="cs-CZ" sz="2000" dirty="0" smtClean="0"/>
              <a:t> (tj. její hodnoty lze považovat za výsledek náhodných pokusů)… …jaká je </a:t>
            </a:r>
            <a:r>
              <a:rPr lang="cs-CZ" sz="2000" i="1" dirty="0" smtClean="0"/>
              <a:t>P</a:t>
            </a:r>
            <a:r>
              <a:rPr lang="cs-CZ" sz="2000" dirty="0" smtClean="0"/>
              <a:t> výskytu jednotlivých možných hodnot?</a:t>
            </a:r>
          </a:p>
          <a:p>
            <a:pPr eaLnBrk="1" hangingPunct="1"/>
            <a:r>
              <a:rPr lang="cs-CZ" sz="1800" dirty="0" smtClean="0"/>
              <a:t>Vzpomeňme si, že  </a:t>
            </a:r>
            <a:r>
              <a:rPr lang="pt-BR" sz="1800" i="1" dirty="0" smtClean="0"/>
              <a:t>P</a:t>
            </a:r>
            <a:r>
              <a:rPr lang="cs-CZ" sz="1800" i="1" dirty="0" smtClean="0"/>
              <a:t> </a:t>
            </a:r>
            <a:r>
              <a:rPr lang="pt-BR" sz="1800" dirty="0" smtClean="0"/>
              <a:t>(A) = n / m   , blíží-li se počet pokusů </a:t>
            </a:r>
            <a:r>
              <a:rPr lang="pt-BR" sz="1800" b="1" dirty="0" smtClean="0"/>
              <a:t>∞</a:t>
            </a:r>
            <a:r>
              <a:rPr lang="pt-BR" sz="1800" dirty="0" smtClean="0"/>
              <a:t> (populaci)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Máme-li tedy dost velký, náhodně vybraný vzorek, pak </a:t>
            </a:r>
            <a:r>
              <a:rPr lang="cs-CZ" sz="1800" i="1" dirty="0" smtClean="0"/>
              <a:t>P</a:t>
            </a:r>
            <a:r>
              <a:rPr lang="cs-CZ" sz="1800" dirty="0" smtClean="0"/>
              <a:t> výskytu jednotlivých hodnot ≈ jejich relativní četnost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 dirty="0" smtClean="0"/>
              <a:t>Pravděpodobnostní rozložení</a:t>
            </a:r>
            <a:r>
              <a:rPr lang="cs-CZ" sz="2000" dirty="0" smtClean="0"/>
              <a:t> = </a:t>
            </a:r>
            <a:r>
              <a:rPr lang="cs-CZ" sz="2000" u="sng" dirty="0" smtClean="0"/>
              <a:t>teoretické</a:t>
            </a:r>
            <a:r>
              <a:rPr lang="cs-CZ" sz="2000" dirty="0" smtClean="0"/>
              <a:t> rozložení </a:t>
            </a:r>
            <a:r>
              <a:rPr lang="cs-CZ" sz="2000" dirty="0" err="1" smtClean="0"/>
              <a:t>rel</a:t>
            </a:r>
            <a:r>
              <a:rPr lang="cs-CZ" sz="2000" dirty="0" smtClean="0"/>
              <a:t>. četností</a:t>
            </a:r>
          </a:p>
          <a:p>
            <a:pPr lvl="1" eaLnBrk="1" hangingPunct="1"/>
            <a:r>
              <a:rPr lang="cs-CZ" sz="1600" dirty="0" smtClean="0"/>
              <a:t>U diskrétních proměnných uvažujeme o </a:t>
            </a:r>
            <a:r>
              <a:rPr lang="cs-CZ" sz="1600" i="1" dirty="0" smtClean="0"/>
              <a:t>P</a:t>
            </a:r>
            <a:r>
              <a:rPr lang="cs-CZ" sz="1600" dirty="0" smtClean="0"/>
              <a:t>  výskytu jednotlivých hodnot.</a:t>
            </a:r>
          </a:p>
          <a:p>
            <a:pPr lvl="1" eaLnBrk="1" hangingPunct="1"/>
            <a:r>
              <a:rPr lang="cs-CZ" sz="1600" dirty="0" smtClean="0"/>
              <a:t>U spojitých proměnných neuvažujeme o </a:t>
            </a:r>
            <a:r>
              <a:rPr lang="cs-CZ" sz="1600" i="1" dirty="0" smtClean="0"/>
              <a:t>P </a:t>
            </a:r>
            <a:r>
              <a:rPr lang="cs-CZ" sz="1600" dirty="0" smtClean="0"/>
              <a:t> výskytu jednotlivých hodnot (</a:t>
            </a:r>
            <a:r>
              <a:rPr lang="cs-CZ" sz="1600" b="1" dirty="0" smtClean="0"/>
              <a:t>∞</a:t>
            </a:r>
            <a:r>
              <a:rPr lang="cs-CZ" sz="1600" dirty="0" smtClean="0"/>
              <a:t>), ale spíše o </a:t>
            </a:r>
            <a:r>
              <a:rPr lang="cs-CZ" sz="1600" i="1" dirty="0" smtClean="0"/>
              <a:t>p</a:t>
            </a:r>
            <a:r>
              <a:rPr lang="cs-CZ" sz="1600" dirty="0" smtClean="0"/>
              <a:t> výskytu hodnot v intervalech – </a:t>
            </a:r>
            <a:r>
              <a:rPr lang="cs-CZ" sz="1600" b="1" dirty="0" smtClean="0"/>
              <a:t>hustota pravděpodobnosti</a:t>
            </a:r>
            <a:endParaRPr lang="cs-CZ" sz="1600" dirty="0" smtClean="0"/>
          </a:p>
          <a:p>
            <a:pPr eaLnBrk="1" hangingPunct="1"/>
            <a:r>
              <a:rPr lang="cs-CZ" sz="1800" dirty="0" smtClean="0"/>
              <a:t>P-</a:t>
            </a:r>
            <a:r>
              <a:rPr lang="cs-CZ" sz="1800" dirty="0" err="1" smtClean="0"/>
              <a:t>nostní</a:t>
            </a:r>
            <a:r>
              <a:rPr lang="cs-CZ" sz="1800" dirty="0" smtClean="0"/>
              <a:t> rozložení je popsáno </a:t>
            </a:r>
            <a:r>
              <a:rPr lang="cs-CZ" sz="1800" b="1" dirty="0" smtClean="0"/>
              <a:t>distribuční funkcí</a:t>
            </a:r>
          </a:p>
          <a:p>
            <a:pPr lvl="1" eaLnBrk="1" hangingPunct="1"/>
            <a:r>
              <a:rPr lang="cs-CZ" sz="1600" dirty="0" smtClean="0"/>
              <a:t>F(x) = </a:t>
            </a:r>
            <a:r>
              <a:rPr lang="cs-CZ" sz="1600" i="1" dirty="0" smtClean="0"/>
              <a:t> P </a:t>
            </a:r>
            <a:r>
              <a:rPr lang="cs-CZ" sz="1600" dirty="0" smtClean="0"/>
              <a:t>(X</a:t>
            </a:r>
            <a:r>
              <a:rPr lang="en-US" sz="1600" dirty="0" smtClean="0"/>
              <a:t>≤x</a:t>
            </a:r>
            <a:r>
              <a:rPr lang="cs-CZ" sz="1600" dirty="0" smtClean="0"/>
              <a:t>)  tj. </a:t>
            </a:r>
            <a:r>
              <a:rPr lang="cs-CZ" sz="1600" i="1" dirty="0" smtClean="0"/>
              <a:t>P </a:t>
            </a:r>
            <a:r>
              <a:rPr lang="cs-CZ" sz="1600" dirty="0" smtClean="0"/>
              <a:t> výskytu hodnot </a:t>
            </a:r>
            <a:r>
              <a:rPr lang="en-US" sz="1700" dirty="0" smtClean="0"/>
              <a:t>≤</a:t>
            </a:r>
            <a:r>
              <a:rPr lang="cs-CZ" sz="1700" dirty="0" smtClean="0"/>
              <a:t> x</a:t>
            </a:r>
            <a:r>
              <a:rPr lang="cs-CZ" sz="1600" dirty="0" smtClean="0"/>
              <a:t> </a:t>
            </a:r>
          </a:p>
          <a:p>
            <a:pPr lvl="1" eaLnBrk="1" hangingPunct="1"/>
            <a:r>
              <a:rPr lang="cs-CZ" sz="1600" dirty="0" smtClean="0"/>
              <a:t>Tato </a:t>
            </a:r>
            <a:r>
              <a:rPr lang="cs-CZ" sz="1600" i="1" dirty="0" smtClean="0"/>
              <a:t>P </a:t>
            </a:r>
            <a:r>
              <a:rPr lang="cs-CZ" sz="1600" dirty="0" smtClean="0"/>
              <a:t> je rovna „ploše oblasti pod křivkou hustoty pravděpodobnosti“</a:t>
            </a:r>
            <a:endParaRPr lang="en-US" sz="1600" dirty="0" smtClean="0"/>
          </a:p>
          <a:p>
            <a:pPr lvl="1" eaLnBrk="1" hangingPunct="1"/>
            <a:endParaRPr lang="cs-CZ" sz="10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1000" dirty="0" smtClean="0"/>
              <a:t>AJ: </a:t>
            </a:r>
            <a:r>
              <a:rPr lang="cs-CZ" sz="1000" dirty="0" err="1" smtClean="0"/>
              <a:t>random</a:t>
            </a:r>
            <a:r>
              <a:rPr lang="cs-CZ" sz="1000" dirty="0" smtClean="0"/>
              <a:t> </a:t>
            </a:r>
            <a:r>
              <a:rPr lang="cs-CZ" sz="1000" dirty="0" err="1" smtClean="0"/>
              <a:t>variable</a:t>
            </a:r>
            <a:r>
              <a:rPr lang="cs-CZ" sz="1000" dirty="0" smtClean="0"/>
              <a:t>, probability </a:t>
            </a:r>
            <a:r>
              <a:rPr lang="cs-CZ" sz="1000" dirty="0" err="1" smtClean="0"/>
              <a:t>distribution</a:t>
            </a:r>
            <a:r>
              <a:rPr lang="cs-CZ" sz="1000" dirty="0" smtClean="0"/>
              <a:t>, </a:t>
            </a:r>
            <a:r>
              <a:rPr lang="cs-CZ" sz="1000" dirty="0" err="1" smtClean="0"/>
              <a:t>distribution</a:t>
            </a:r>
            <a:r>
              <a:rPr lang="cs-CZ" sz="1000" dirty="0" smtClean="0"/>
              <a:t> </a:t>
            </a:r>
            <a:r>
              <a:rPr lang="cs-CZ" sz="1000" dirty="0" err="1" smtClean="0"/>
              <a:t>function</a:t>
            </a:r>
            <a:r>
              <a:rPr lang="cs-CZ" sz="1000" dirty="0" smtClean="0"/>
              <a:t>, probability </a:t>
            </a:r>
            <a:r>
              <a:rPr lang="cs-CZ" sz="1000" dirty="0" err="1" smtClean="0"/>
              <a:t>density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Kumulativní histogram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85938"/>
            <a:ext cx="7858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Popis rozložení pomocí percentilů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X</a:t>
            </a:r>
            <a:r>
              <a:rPr lang="cs-CZ" smtClean="0"/>
              <a:t>-tý percentil</a:t>
            </a:r>
          </a:p>
          <a:p>
            <a:pPr lvl="1" eaLnBrk="1" hangingPunct="1"/>
            <a:r>
              <a:rPr lang="cs-CZ" smtClean="0"/>
              <a:t>hodnota, pro kterou platí, že </a:t>
            </a:r>
            <a:r>
              <a:rPr lang="cs-CZ" i="1" smtClean="0"/>
              <a:t>X </a:t>
            </a:r>
            <a:r>
              <a:rPr lang="cs-CZ" smtClean="0"/>
              <a:t>% lidí (jevů) ve vzorku má/získalo tuto nebo menší hodnotu</a:t>
            </a:r>
          </a:p>
          <a:p>
            <a:pPr lvl="1" eaLnBrk="1" hangingPunct="1"/>
            <a:r>
              <a:rPr lang="cs-CZ" smtClean="0"/>
              <a:t>lze snadno odečíst z kumulativního histogramu či patřičného sloupce tabulky četností</a:t>
            </a:r>
          </a:p>
          <a:p>
            <a:pPr eaLnBrk="1" hangingPunct="1"/>
            <a:r>
              <a:rPr lang="cs-CZ" smtClean="0"/>
              <a:t>Typicky rozložení popisujeme </a:t>
            </a:r>
          </a:p>
          <a:p>
            <a:pPr lvl="1" eaLnBrk="1" hangingPunct="1"/>
            <a:r>
              <a:rPr lang="cs-CZ" sz="2200" smtClean="0"/>
              <a:t>10., 20., …, 80.,90. percentilem – obecně</a:t>
            </a:r>
          </a:p>
          <a:p>
            <a:pPr lvl="1" eaLnBrk="1" hangingPunct="1"/>
            <a:r>
              <a:rPr lang="cs-CZ" sz="2200" smtClean="0"/>
              <a:t>min, 25., 50., 75., max – nejčastěji</a:t>
            </a:r>
          </a:p>
          <a:p>
            <a:pPr lvl="1" eaLnBrk="1" hangingPunct="1"/>
            <a:r>
              <a:rPr lang="cs-CZ" sz="2200" smtClean="0"/>
              <a:t>min., 1., 5., 10., 25., 50., 75., 90., 95., 99. – v normách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2967038"/>
            <a:ext cx="1265237" cy="37465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/>
              <a:t>TEORIE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95536" y="549275"/>
            <a:ext cx="8280920" cy="584775"/>
          </a:xfrm>
          <a:prstGeom prst="rect">
            <a:avLst/>
          </a:prstGeom>
          <a:solidFill>
            <a:srgbClr val="898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JAK FUNGUJE VĚDA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 b="1"/>
              <a:t>INDUKCE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461000" y="3568700"/>
            <a:ext cx="2117725" cy="865188"/>
            <a:chOff x="3487" y="2072"/>
            <a:chExt cx="1334" cy="545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381"/>
              <a:ext cx="859" cy="236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600" b="1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800" b="1"/>
                <a:t>DEDUKCE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(c) Stanislav Ježek, Jan Širůček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Shrnutí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sz="2000" smtClean="0"/>
              <a:t>První informací (</a:t>
            </a:r>
            <a:r>
              <a:rPr lang="cs-CZ" sz="2000" i="1" smtClean="0"/>
              <a:t>statistikou</a:t>
            </a:r>
            <a:r>
              <a:rPr lang="cs-CZ" sz="2000" smtClean="0"/>
              <a:t>), která nás zajímá je </a:t>
            </a:r>
            <a:r>
              <a:rPr lang="cs-CZ" sz="2000" b="1" smtClean="0"/>
              <a:t>četnost</a:t>
            </a:r>
            <a:r>
              <a:rPr lang="cs-CZ" sz="2000" smtClean="0"/>
              <a:t> výskytu jednotlivých hodnot (resp. hodnot uvnitř jednotlivých intervalů)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Konfiguraci </a:t>
            </a:r>
            <a:r>
              <a:rPr lang="cs-CZ" sz="2000" b="1" smtClean="0"/>
              <a:t>četností</a:t>
            </a:r>
            <a:r>
              <a:rPr lang="cs-CZ" sz="2000" smtClean="0"/>
              <a:t> nazýváme </a:t>
            </a:r>
            <a:r>
              <a:rPr lang="cs-CZ" sz="2000" b="1" smtClean="0"/>
              <a:t>rozložení (rozdělení)</a:t>
            </a:r>
            <a:r>
              <a:rPr lang="cs-CZ" sz="200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Rozložení popisujeme (=komunikujeme je)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800" smtClean="0"/>
              <a:t>tabulkou četností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800" smtClean="0"/>
              <a:t>graficky – histogram, sloupcový diagram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sz="1800" smtClean="0"/>
              <a:t>pomocí percentilů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O typu, tvaru </a:t>
            </a:r>
            <a:r>
              <a:rPr lang="cs-CZ" sz="2000" b="1" smtClean="0"/>
              <a:t>rozložení</a:t>
            </a:r>
            <a:r>
              <a:rPr lang="cs-CZ" sz="2000" smtClean="0"/>
              <a:t> hodnot proměnné uvažujeme většinou graficky – </a:t>
            </a:r>
            <a:r>
              <a:rPr lang="cs-CZ" sz="2000" b="1" smtClean="0"/>
              <a:t>histogram, sloupcový diagram</a:t>
            </a:r>
            <a:r>
              <a:rPr lang="cs-CZ" sz="200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Nej… rozložením je tzv. </a:t>
            </a:r>
            <a:r>
              <a:rPr lang="cs-CZ" sz="2000" b="1" smtClean="0"/>
              <a:t>normální rozložení</a:t>
            </a:r>
            <a:r>
              <a:rPr lang="cs-CZ" sz="2000" smtClean="0"/>
              <a:t>. </a:t>
            </a:r>
          </a:p>
          <a:p>
            <a:pPr eaLnBrk="1" hangingPunct="1">
              <a:spcBef>
                <a:spcPct val="40000"/>
              </a:spcBef>
            </a:pPr>
            <a:r>
              <a:rPr lang="cs-CZ" sz="2000" smtClean="0"/>
              <a:t>Byť tohle je 5. třída ZŠ – už tady se </a:t>
            </a:r>
            <a:r>
              <a:rPr lang="cs-CZ" sz="2000" b="1" smtClean="0"/>
              <a:t>šidí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sz="2400" smtClean="0"/>
              <a:t>Nedalo by se rozložení hodnot proměnné popsat úsporněji než pomocí tabulky četností, histogramu?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cs-CZ" sz="24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sz="2800" smtClean="0"/>
              <a:t>Kde na měřené škále se data nalézají?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sz="3200" b="1" smtClean="0">
                <a:solidFill>
                  <a:schemeClr val="accent2"/>
                </a:solidFill>
              </a:rPr>
              <a:t>UKAZATEL CENTRÁLNÍ TENDENCE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cs-CZ" sz="28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sz="2800" smtClean="0"/>
              <a:t>Jak moc jsou na ní rozptýlená?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sz="3200" b="1" smtClean="0">
                <a:solidFill>
                  <a:schemeClr val="accent2"/>
                </a:solidFill>
              </a:rPr>
              <a:t>UKAZATEL VARIABILITY</a:t>
            </a: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pPr eaLnBrk="1" hangingPunct="1"/>
            <a:r>
              <a:rPr lang="cs-CZ" smtClean="0"/>
              <a:t>Centrální tendence </a:t>
            </a:r>
            <a:r>
              <a:rPr lang="cs-CZ" sz="2400" smtClean="0"/>
              <a:t>(=střední hodnoty, umístění)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16113"/>
            <a:ext cx="8001000" cy="41036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600" smtClean="0"/>
              <a:t>CT je jeden údaj, jímž se snažíme popsat rozložení četností jedné proměnné</a:t>
            </a:r>
          </a:p>
          <a:p>
            <a:pPr eaLnBrk="1" hangingPunct="1"/>
            <a:r>
              <a:rPr lang="cs-CZ" sz="2600" smtClean="0"/>
              <a:t>Jeho kouzlo i zrádnost je právě v tom, že je to právě jeden údaj.</a:t>
            </a:r>
          </a:p>
          <a:p>
            <a:pPr eaLnBrk="1" hangingPunct="1"/>
            <a:r>
              <a:rPr lang="cs-CZ" sz="2600" smtClean="0"/>
              <a:t>CT udává průměrnou, typickou, reprezentativní, </a:t>
            </a:r>
            <a:r>
              <a:rPr lang="cs-CZ" sz="2600" i="1" smtClean="0"/>
              <a:t>očekávanou</a:t>
            </a:r>
            <a:r>
              <a:rPr lang="cs-CZ" sz="2600" smtClean="0"/>
              <a:t> hodnotu</a:t>
            </a:r>
          </a:p>
          <a:p>
            <a:pPr lvl="1" eaLnBrk="1" hangingPunct="1"/>
            <a:r>
              <a:rPr lang="cs-CZ" sz="2200" smtClean="0"/>
              <a:t>Co se tím míníme, záleží na tom, jakou míru CT se rozhodneme použít</a:t>
            </a:r>
          </a:p>
          <a:p>
            <a:pPr eaLnBrk="1" hangingPunct="1"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000" smtClean="0"/>
              <a:t>AJ: measures of central tendency, of location</a:t>
            </a: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Modus, medián a průměr 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389812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cs-CZ" sz="2400" smtClean="0"/>
              <a:t>Modus </a:t>
            </a:r>
            <a:r>
              <a:rPr lang="cs-CZ" sz="1600" smtClean="0"/>
              <a:t>- kategoriální typická hodnota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nejčastější hodnota, h. s nejvyšší četností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jediná možnost u nominálních dat, u vyšších úrovní často užitečnou volbou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400" smtClean="0"/>
              <a:t>Medián </a:t>
            </a:r>
            <a:r>
              <a:rPr lang="cs-CZ" sz="1600" smtClean="0"/>
              <a:t>– pořadová střední hodnota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hodnota prvku uprostřed uspořádaného souboru, 50. percentil (</a:t>
            </a:r>
            <a:r>
              <a:rPr lang="cs-CZ" sz="1500" i="1" smtClean="0"/>
              <a:t>P</a:t>
            </a:r>
            <a:r>
              <a:rPr lang="cs-CZ" sz="1500" baseline="-25000" smtClean="0"/>
              <a:t>50</a:t>
            </a:r>
            <a:r>
              <a:rPr lang="cs-CZ" sz="150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při sudém počtu prvků je mediánem kterékoli číslo z intervalu mezi nejbližší vyšší a nejbližší nižší hodnotou (konsensuálně střed intervalu)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pořadová data a výše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400" smtClean="0"/>
              <a:t>Aritmetický průměr </a:t>
            </a:r>
            <a:r>
              <a:rPr lang="cs-CZ" sz="1600" smtClean="0"/>
              <a:t>– deviační, ochylková, momentová střední h.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jak ho znáte ze školy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pouze intervalová a poměrová data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1500" smtClean="0"/>
              <a:t>velmi citlivý na extrémní hodnoty</a:t>
            </a:r>
          </a:p>
          <a:p>
            <a:pPr lvl="1" eaLnBrk="1" hangingPunct="1">
              <a:lnSpc>
                <a:spcPct val="90000"/>
              </a:lnSpc>
            </a:pPr>
            <a:endParaRPr lang="cs-CZ" sz="1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000" smtClean="0"/>
              <a:t>AJ: mode, median, mean</a:t>
            </a:r>
            <a:r>
              <a:rPr lang="cs-CZ" sz="900" smtClean="0"/>
              <a:t>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200900" y="1700213"/>
          <a:ext cx="1943100" cy="852487"/>
        </p:xfrm>
        <a:graphic>
          <a:graphicData uri="http://schemas.openxmlformats.org/presentationml/2006/ole">
            <p:oleObj spid="_x0000_s2050" name="Rovnice" r:id="rId4" imgW="444240" imgH="2412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308850" y="3141663"/>
          <a:ext cx="1570038" cy="828675"/>
        </p:xfrm>
        <a:graphic>
          <a:graphicData uri="http://schemas.openxmlformats.org/presentationml/2006/ole">
            <p:oleObj spid="_x0000_s2051" name="Rovnice" r:id="rId5" imgW="457200" imgH="241200" progId="Equation.3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659563" y="5013325"/>
          <a:ext cx="2346325" cy="962025"/>
        </p:xfrm>
        <a:graphic>
          <a:graphicData uri="http://schemas.openxmlformats.org/presentationml/2006/ole">
            <p:oleObj spid="_x0000_s2052" name="Rovnice" r:id="rId6" imgW="558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  <a:cs typeface="Courier New" pitchFamily="49" charset="0"/>
              </a:rPr>
              <a:t>Tcelkem</a:t>
            </a:r>
            <a:r>
              <a:rPr lang="cs-CZ" sz="4000" smtClean="0">
                <a:solidFill>
                  <a:schemeClr val="tx1"/>
                </a:solidFill>
                <a:cs typeface="Courier New" pitchFamily="49" charset="0"/>
              </a:rPr>
              <a:t> Stem-and-Leaf Plot</a:t>
            </a:r>
            <a:endParaRPr lang="cs-CZ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Frequency    Stem &amp;  Leaf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3,00        0 .  011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15,00        0 .  222233333333333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24,00        0 .  444444444444555555555555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15,00        0 .  666666666777777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3,00        0 .  889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8,00        1 .  00011111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2,00        1 .  23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5,00 Extremes    (&gt;=1388)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Stem width:      1000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Each leaf:       1 case(s)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t="19662"/>
          <a:stretch>
            <a:fillRect/>
          </a:stretch>
        </p:blipFill>
        <p:spPr bwMode="auto">
          <a:xfrm>
            <a:off x="5143500" y="3789363"/>
            <a:ext cx="38576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Míry variability (rozptýlenosti)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Druhé číslo, jímž popisujeme rozložení hodnot proměnné</a:t>
            </a:r>
          </a:p>
          <a:p>
            <a:pPr eaLnBrk="1" hangingPunct="1"/>
            <a:r>
              <a:rPr lang="cs-CZ" smtClean="0"/>
              <a:t>Udává, jak moc či málo jsou data na škále rozptýlená.</a:t>
            </a:r>
          </a:p>
          <a:p>
            <a:pPr lvl="1" eaLnBrk="1" hangingPunct="1"/>
            <a:r>
              <a:rPr lang="cs-CZ" smtClean="0"/>
              <a:t>Malá variabilita = většina hodnot v souboru je stejných nebo velmi blízkých </a:t>
            </a:r>
          </a:p>
          <a:p>
            <a:pPr lvl="1" eaLnBrk="1" hangingPunct="1"/>
            <a:r>
              <a:rPr lang="cs-CZ" smtClean="0"/>
              <a:t>Vysoká variabilita = hodnoty jsou velmi rozmanité (n. rozložení je bimodální)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Rozpětí, rozptyl, směrodatná ochylka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cs-CZ" sz="2300" smtClean="0"/>
              <a:t>Nominální – entropie – nepoužívá 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cs-CZ" sz="2300" smtClean="0"/>
              <a:t>Pořadové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2000" smtClean="0"/>
              <a:t>(variační) rozpětí = </a:t>
            </a:r>
            <a:r>
              <a:rPr lang="cs-CZ" sz="2000" i="1" smtClean="0">
                <a:latin typeface="Times New Roman" pitchFamily="18" charset="0"/>
              </a:rPr>
              <a:t>X</a:t>
            </a:r>
            <a:r>
              <a:rPr lang="cs-CZ" sz="2000" i="1" baseline="-25000" smtClean="0">
                <a:latin typeface="Times New Roman" pitchFamily="18" charset="0"/>
              </a:rPr>
              <a:t>max </a:t>
            </a:r>
            <a:r>
              <a:rPr lang="cs-CZ" sz="2000" smtClean="0">
                <a:latin typeface="Times New Roman" pitchFamily="18" charset="0"/>
              </a:rPr>
              <a:t>– </a:t>
            </a:r>
            <a:r>
              <a:rPr lang="cs-CZ" sz="2000" i="1" smtClean="0">
                <a:latin typeface="Times New Roman" pitchFamily="18" charset="0"/>
              </a:rPr>
              <a:t>X</a:t>
            </a:r>
            <a:r>
              <a:rPr lang="cs-CZ" sz="2000" i="1" baseline="-25000" smtClean="0">
                <a:latin typeface="Times New Roman" pitchFamily="18" charset="0"/>
              </a:rPr>
              <a:t>min</a:t>
            </a:r>
            <a:r>
              <a:rPr lang="cs-CZ" sz="2000" i="1" baseline="-25000" smtClean="0"/>
              <a:t>   </a:t>
            </a:r>
            <a:r>
              <a:rPr lang="cs-CZ" sz="1400" smtClean="0"/>
              <a:t>(extrémně roste s velikostí vzorku)</a:t>
            </a:r>
            <a:endParaRPr lang="cs-CZ" sz="1400" i="1" baseline="-250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2000" smtClean="0"/>
              <a:t>(inter)</a:t>
            </a:r>
            <a:r>
              <a:rPr lang="cs-CZ" sz="2000" b="1" smtClean="0"/>
              <a:t>kvartilové rozpětí</a:t>
            </a:r>
            <a:r>
              <a:rPr lang="cs-CZ" sz="2000" smtClean="0"/>
              <a:t> = </a:t>
            </a:r>
            <a:r>
              <a:rPr lang="cs-CZ" sz="2000" i="1" smtClean="0">
                <a:latin typeface="Times New Roman" pitchFamily="18" charset="0"/>
              </a:rPr>
              <a:t>Q</a:t>
            </a:r>
            <a:r>
              <a:rPr lang="cs-CZ" sz="2000" baseline="-25000" smtClean="0">
                <a:latin typeface="Times New Roman" pitchFamily="18" charset="0"/>
              </a:rPr>
              <a:t>3</a:t>
            </a:r>
            <a:r>
              <a:rPr lang="cs-CZ" sz="2000" smtClean="0">
                <a:latin typeface="Times New Roman" pitchFamily="18" charset="0"/>
              </a:rPr>
              <a:t> – </a:t>
            </a:r>
            <a:r>
              <a:rPr lang="cs-CZ" sz="2000" i="1" smtClean="0">
                <a:latin typeface="Times New Roman" pitchFamily="18" charset="0"/>
              </a:rPr>
              <a:t>Q</a:t>
            </a:r>
            <a:r>
              <a:rPr lang="cs-CZ" sz="2000" baseline="-25000" smtClean="0">
                <a:latin typeface="Times New Roman" pitchFamily="18" charset="0"/>
              </a:rPr>
              <a:t>1</a:t>
            </a:r>
            <a:r>
              <a:rPr lang="cs-CZ" sz="2000" smtClean="0"/>
              <a:t>, IQR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cs-CZ" sz="2300" smtClean="0"/>
              <a:t>Odchylkové (deviační, momentové) ukazatele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1800" smtClean="0"/>
              <a:t>založené na odchylkách od průměru: </a:t>
            </a:r>
            <a:r>
              <a:rPr lang="cs-CZ" sz="1800" i="1" smtClean="0">
                <a:latin typeface="Times New Roman" pitchFamily="18" charset="0"/>
              </a:rPr>
              <a:t>x = X – m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2000" smtClean="0"/>
              <a:t>průměrná absolutní odchylka (</a:t>
            </a:r>
            <a:r>
              <a:rPr lang="cs-CZ" sz="2000" smtClean="0">
                <a:latin typeface="Symbol" pitchFamily="18" charset="2"/>
              </a:rPr>
              <a:t>S</a:t>
            </a:r>
            <a:r>
              <a:rPr lang="en-US" sz="2000" smtClean="0">
                <a:latin typeface="Symbol" pitchFamily="18" charset="2"/>
              </a:rPr>
              <a:t>|</a:t>
            </a:r>
            <a:r>
              <a:rPr lang="cs-CZ" sz="2000" i="1" smtClean="0">
                <a:latin typeface="Times New Roman" pitchFamily="18" charset="0"/>
              </a:rPr>
              <a:t>x</a:t>
            </a:r>
            <a:r>
              <a:rPr lang="en-US" sz="2000" i="1" smtClean="0">
                <a:latin typeface="Times New Roman" pitchFamily="18" charset="0"/>
              </a:rPr>
              <a:t>|</a:t>
            </a:r>
            <a:r>
              <a:rPr lang="cs-CZ" sz="2000" baseline="30000" smtClean="0">
                <a:latin typeface="Times New Roman" pitchFamily="18" charset="0"/>
              </a:rPr>
              <a:t> </a:t>
            </a:r>
            <a:r>
              <a:rPr lang="cs-CZ" sz="2000" i="1" smtClean="0">
                <a:latin typeface="Times New Roman" pitchFamily="18" charset="0"/>
              </a:rPr>
              <a:t>/ n</a:t>
            </a:r>
            <a:r>
              <a:rPr lang="cs-CZ" sz="2000" smtClean="0"/>
              <a:t>)</a:t>
            </a:r>
            <a:r>
              <a:rPr lang="en-US" sz="2000" smtClean="0"/>
              <a:t> </a:t>
            </a:r>
            <a:r>
              <a:rPr lang="cs-CZ" sz="2000" smtClean="0"/>
              <a:t>– nepoužívá 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2000" smtClean="0"/>
              <a:t>průměrná odchylka na druhou – </a:t>
            </a:r>
            <a:r>
              <a:rPr lang="cs-CZ" sz="2000" b="1" smtClean="0"/>
              <a:t>rozptyl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1800" smtClean="0"/>
              <a:t>populační (</a:t>
            </a:r>
            <a:r>
              <a:rPr lang="cs-CZ" sz="1800" smtClean="0">
                <a:latin typeface="Symbol" pitchFamily="18" charset="2"/>
              </a:rPr>
              <a:t>S</a:t>
            </a:r>
            <a:r>
              <a:rPr lang="cs-CZ" sz="1800" i="1" smtClean="0">
                <a:latin typeface="Times New Roman" pitchFamily="18" charset="0"/>
              </a:rPr>
              <a:t>x</a:t>
            </a:r>
            <a:r>
              <a:rPr lang="cs-CZ" sz="1800" baseline="30000" smtClean="0">
                <a:latin typeface="Times New Roman" pitchFamily="18" charset="0"/>
              </a:rPr>
              <a:t>2 </a:t>
            </a:r>
            <a:r>
              <a:rPr lang="cs-CZ" sz="1800" i="1" smtClean="0">
                <a:latin typeface="Times New Roman" pitchFamily="18" charset="0"/>
              </a:rPr>
              <a:t>/ n</a:t>
            </a:r>
            <a:r>
              <a:rPr lang="cs-CZ" sz="1800" smtClean="0"/>
              <a:t>) vs. výběrový (</a:t>
            </a:r>
            <a:r>
              <a:rPr lang="cs-CZ" sz="1800" smtClean="0">
                <a:latin typeface="Symbol" pitchFamily="18" charset="2"/>
              </a:rPr>
              <a:t>S</a:t>
            </a:r>
            <a:r>
              <a:rPr lang="cs-CZ" sz="1800" i="1" smtClean="0">
                <a:latin typeface="Times New Roman" pitchFamily="18" charset="0"/>
              </a:rPr>
              <a:t>x</a:t>
            </a:r>
            <a:r>
              <a:rPr lang="cs-CZ" sz="1800" baseline="30000" smtClean="0">
                <a:latin typeface="Times New Roman" pitchFamily="18" charset="0"/>
              </a:rPr>
              <a:t>2</a:t>
            </a:r>
            <a:r>
              <a:rPr lang="cs-CZ" sz="1800" smtClean="0"/>
              <a:t> </a:t>
            </a:r>
            <a:r>
              <a:rPr lang="cs-CZ" sz="1800" i="1" smtClean="0">
                <a:latin typeface="Times New Roman" pitchFamily="18" charset="0"/>
              </a:rPr>
              <a:t>/ (n – 1)</a:t>
            </a:r>
            <a:r>
              <a:rPr lang="cs-CZ" sz="1800" smtClean="0"/>
              <a:t>)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1800" smtClean="0"/>
              <a:t>součet odchylek na druhou = </a:t>
            </a:r>
            <a:r>
              <a:rPr lang="cs-CZ" sz="1800" b="1" smtClean="0"/>
              <a:t>suma čtverců</a:t>
            </a:r>
            <a:r>
              <a:rPr lang="cs-CZ" sz="18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2000" b="1" smtClean="0"/>
              <a:t>směrodatná odchylka</a:t>
            </a:r>
            <a:r>
              <a:rPr lang="cs-CZ" sz="2000" smtClean="0"/>
              <a:t> (standardní odchylka)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</a:pPr>
            <a:r>
              <a:rPr lang="cs-CZ" sz="1800" smtClean="0"/>
              <a:t>odmocnina rozptylu - návrat k původní jednotce 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cs-CZ" sz="1000" smtClean="0"/>
              <a:t>AJ: measures of variability, entropy, rank-order, range, interquartile range, variance, standard deviation, sum of squares, square, square root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  <a:cs typeface="Courier New" pitchFamily="49" charset="0"/>
              </a:rPr>
              <a:t>Tcelkem</a:t>
            </a:r>
            <a:r>
              <a:rPr lang="cs-CZ" sz="4000" smtClean="0">
                <a:solidFill>
                  <a:schemeClr val="tx1"/>
                </a:solidFill>
                <a:cs typeface="Courier New" pitchFamily="49" charset="0"/>
              </a:rPr>
              <a:t> Stem-and-Leaf Plot</a:t>
            </a:r>
            <a:endParaRPr lang="cs-CZ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7791450" cy="4533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Frequency    Stem &amp;  Leaf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3,00    0 .  011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15,00    0 .  222233333333333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24,00    0 .  444444444444555555555555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15,00    0 .  666666666777777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3,00    0 .  889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8,00    1 .  00011111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2,00    1 .  23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   5,00 Extremes (&gt;=1388)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Stem width:      1000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Each leaf:       1 case(s)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cs-CZ" sz="18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868738"/>
            <a:ext cx="48720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Ukazatele centrální tendence a variability - poznámky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895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cs-CZ" sz="2400" smtClean="0"/>
              <a:t>je třeba je umět spočítat ručně (a zopakovat si práci se sumačním symbolem </a:t>
            </a:r>
            <a:r>
              <a:rPr lang="en-US" sz="2400" smtClean="0">
                <a:latin typeface="Symbol" pitchFamily="18" charset="2"/>
              </a:rPr>
              <a:t>S</a:t>
            </a:r>
            <a:r>
              <a:rPr lang="cs-CZ" sz="2400" smtClean="0"/>
              <a:t>)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smtClean="0"/>
              <a:t>i vážený průměr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smtClean="0"/>
              <a:t>jak je ovlivní datové transformace přičtení konstanty a násobení konstantou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smtClean="0"/>
              <a:t>vhodnost použití ukazatelů centrální tendence </a:t>
            </a:r>
            <a:r>
              <a:rPr lang="cs-CZ" sz="1800" smtClean="0"/>
              <a:t> (Hendl s.95)</a:t>
            </a:r>
          </a:p>
          <a:p>
            <a:pPr eaLnBrk="1" hangingPunct="1">
              <a:spcBef>
                <a:spcPct val="30000"/>
              </a:spcBef>
            </a:pPr>
            <a:endParaRPr lang="cs-CZ" sz="2400" smtClean="0"/>
          </a:p>
          <a:p>
            <a:pPr eaLnBrk="1" hangingPunct="1">
              <a:spcBef>
                <a:spcPct val="30000"/>
              </a:spcBef>
            </a:pPr>
            <a:endParaRPr lang="cs-CZ" sz="24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endParaRPr lang="cs-CZ" sz="24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endParaRPr lang="cs-CZ" sz="24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cs-CZ" sz="900" smtClean="0"/>
              <a:t>AJ: weighted mean, add, multiply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819944"/>
          </a:xfrm>
        </p:spPr>
        <p:txBody>
          <a:bodyPr/>
          <a:lstStyle/>
          <a:p>
            <a:pPr eaLnBrk="1" hangingPunct="1"/>
            <a:r>
              <a:rPr lang="cs-CZ" dirty="0" err="1" smtClean="0"/>
              <a:t>Boxplot</a:t>
            </a:r>
            <a:r>
              <a:rPr lang="cs-CZ" dirty="0" smtClean="0"/>
              <a:t> – krabicový graf s anténami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5445125" cy="4267200"/>
          </a:xfrm>
        </p:spPr>
        <p:txBody>
          <a:bodyPr/>
          <a:lstStyle/>
          <a:p>
            <a:pPr eaLnBrk="1" hangingPunct="1"/>
            <a:r>
              <a:rPr lang="cs-CZ" sz="2000" dirty="0" smtClean="0"/>
              <a:t>krabice je od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do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3</a:t>
            </a:r>
          </a:p>
          <a:p>
            <a:pPr eaLnBrk="1" hangingPunct="1"/>
            <a:r>
              <a:rPr lang="cs-CZ" sz="2000" dirty="0" smtClean="0"/>
              <a:t>v krabici se značí medián</a:t>
            </a:r>
          </a:p>
          <a:p>
            <a:pPr eaLnBrk="1" hangingPunct="1"/>
            <a:r>
              <a:rPr lang="cs-CZ" sz="2000" dirty="0" smtClean="0"/>
              <a:t>antény jsou </a:t>
            </a:r>
            <a:r>
              <a:rPr lang="cs-CZ" sz="2000" i="1" dirty="0" err="1" smtClean="0"/>
              <a:t>X</a:t>
            </a:r>
            <a:r>
              <a:rPr lang="cs-CZ" sz="2000" baseline="-25000" dirty="0" err="1" smtClean="0"/>
              <a:t>min</a:t>
            </a:r>
            <a:r>
              <a:rPr lang="cs-CZ" sz="2000" dirty="0" smtClean="0"/>
              <a:t> do </a:t>
            </a:r>
            <a:r>
              <a:rPr lang="cs-CZ" sz="2000" i="1" dirty="0" err="1" smtClean="0"/>
              <a:t>X</a:t>
            </a:r>
            <a:r>
              <a:rPr lang="cs-CZ" sz="2000" baseline="-25000" dirty="0" err="1" smtClean="0"/>
              <a:t>max</a:t>
            </a:r>
            <a:r>
              <a:rPr lang="cs-CZ" sz="2000" dirty="0" smtClean="0"/>
              <a:t>, </a:t>
            </a:r>
            <a:r>
              <a:rPr lang="cs-CZ" sz="2000" b="1" dirty="0" smtClean="0"/>
              <a:t>maximálně!</a:t>
            </a:r>
            <a:r>
              <a:rPr lang="cs-CZ" sz="2000" dirty="0" smtClean="0"/>
              <a:t> však 1,5x délka krabice (</a:t>
            </a:r>
            <a:r>
              <a:rPr lang="cs-CZ" sz="2000" dirty="0" err="1" smtClean="0"/>
              <a:t>kvartilového</a:t>
            </a:r>
            <a:r>
              <a:rPr lang="cs-CZ" sz="2000" dirty="0" smtClean="0"/>
              <a:t> rozpětí)</a:t>
            </a:r>
          </a:p>
          <a:p>
            <a:pPr eaLnBrk="1" hangingPunct="1"/>
            <a:r>
              <a:rPr lang="cs-CZ" sz="2000" dirty="0" smtClean="0"/>
              <a:t>hodnoty vzdálenější se značí jako body – odlehlé hodnoty</a:t>
            </a:r>
          </a:p>
          <a:p>
            <a:pPr eaLnBrk="1" hangingPunct="1"/>
            <a:r>
              <a:rPr lang="cs-CZ" sz="2000" dirty="0" smtClean="0"/>
              <a:t>hodnoty ještě vzdálenější (více než 3x délka krabice od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nebo </a:t>
            </a:r>
            <a:r>
              <a:rPr lang="cs-CZ" sz="2000" i="1" dirty="0" smtClean="0"/>
              <a:t>Q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) jsou někdy označovány jako extrémně odlehlé hodnoty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1628775"/>
            <a:ext cx="2400300" cy="44640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95875" y="1063625"/>
            <a:ext cx="1152525" cy="1644650"/>
            <a:chOff x="3210" y="694"/>
            <a:chExt cx="726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0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095875" y="2854325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095875" y="4149725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8725" y="1989138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Co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352800" y="1052513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788150" y="2133600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VÝSLEDKŮ</a:t>
              </a:r>
            </a:p>
          </p:txBody>
        </p:sp>
      </p:grpSp>
      <p:sp>
        <p:nvSpPr>
          <p:cNvPr id="3081" name="Rectangle 45"/>
          <p:cNvSpPr>
            <a:spLocks noChangeArrowheads="1"/>
          </p:cNvSpPr>
          <p:nvPr/>
        </p:nvSpPr>
        <p:spPr bwMode="auto">
          <a:xfrm>
            <a:off x="2514600" y="260350"/>
            <a:ext cx="4606925" cy="584775"/>
          </a:xfrm>
          <a:prstGeom prst="rect">
            <a:avLst/>
          </a:prstGeom>
          <a:solidFill>
            <a:srgbClr val="898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MAPA </a:t>
            </a:r>
            <a:r>
              <a:rPr lang="cs-CZ" sz="3200" b="1" dirty="0" smtClean="0"/>
              <a:t>VÝZKUMU</a:t>
            </a:r>
            <a:endParaRPr lang="cs-CZ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Volba popisných statistik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200" smtClean="0"/>
              <a:t>Zvažujeme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úroveň měření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tvar rozložení – symetrie, normalita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cíl studie – pouze popis X usuzování, porovnávání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Podle komunikačních cílů…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Je-li cílem především deskripce dat(=rozložení), pak použijeme </a:t>
            </a:r>
            <a:r>
              <a:rPr lang="cs-CZ" sz="1800" b="1" smtClean="0"/>
              <a:t>POŘADOVÉ</a:t>
            </a:r>
            <a:r>
              <a:rPr lang="cs-CZ" sz="1800" smtClean="0"/>
              <a:t> ukazatele. Připojíme-li i odchylkové, nic nezkazíme.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b="1" i="1" smtClean="0"/>
              <a:t>N, min, Q</a:t>
            </a:r>
            <a:r>
              <a:rPr lang="cs-CZ" sz="1600" b="1" baseline="-25000" smtClean="0"/>
              <a:t>1</a:t>
            </a:r>
            <a:r>
              <a:rPr lang="cs-CZ" sz="1600" b="1" i="1" smtClean="0"/>
              <a:t>, Md, Q</a:t>
            </a:r>
            <a:r>
              <a:rPr lang="cs-CZ" sz="1600" b="1" baseline="-25000" smtClean="0"/>
              <a:t>3</a:t>
            </a:r>
            <a:r>
              <a:rPr lang="cs-CZ" sz="1600" b="1" i="1" smtClean="0"/>
              <a:t>, max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b="1" smtClean="0"/>
              <a:t>boxplot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smtClean="0"/>
              <a:t>pro individuální skóry </a:t>
            </a:r>
            <a:r>
              <a:rPr lang="cs-CZ" sz="1600" b="1" smtClean="0"/>
              <a:t>percentily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Je-li cílem další usuzování, porovnávání apod., používáme </a:t>
            </a:r>
            <a:r>
              <a:rPr lang="cs-CZ" sz="1800" b="1" smtClean="0"/>
              <a:t>ODCHYLKOVÉ</a:t>
            </a:r>
            <a:r>
              <a:rPr lang="cs-CZ" sz="1800" smtClean="0"/>
              <a:t> ukazatele … pokud to úroveň měření dovoluje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b="1" i="1" smtClean="0"/>
              <a:t>N, m, s</a:t>
            </a:r>
            <a:r>
              <a:rPr lang="cs-CZ" sz="1600" i="1" smtClean="0"/>
              <a:t>   </a:t>
            </a:r>
            <a:r>
              <a:rPr lang="cs-CZ" sz="1600" smtClean="0"/>
              <a:t>(</a:t>
            </a:r>
            <a:r>
              <a:rPr lang="cs-CZ" sz="1600" i="1" smtClean="0"/>
              <a:t>N, M, SD</a:t>
            </a:r>
            <a:r>
              <a:rPr lang="cs-CZ" sz="160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smtClean="0"/>
              <a:t>popis rozložení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smtClean="0"/>
              <a:t>pro individuální skóry </a:t>
            </a:r>
            <a:r>
              <a:rPr lang="cs-CZ" sz="1600" b="1" smtClean="0"/>
              <a:t>z-skóry</a:t>
            </a:r>
            <a:r>
              <a:rPr lang="cs-CZ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Myšlenka korelace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Hypotézy o vzájemné souvislosti jevů:</a:t>
            </a:r>
          </a:p>
          <a:p>
            <a:pPr lvl="1"/>
            <a:r>
              <a:rPr lang="cs-CZ" dirty="0" smtClean="0"/>
              <a:t>Predikuje intelekt akademický úspěch?</a:t>
            </a:r>
          </a:p>
          <a:p>
            <a:pPr lvl="1"/>
            <a:r>
              <a:rPr lang="cs-CZ" dirty="0" smtClean="0"/>
              <a:t>Mají dobří češtináři i dobré známky z matematiky?</a:t>
            </a:r>
          </a:p>
          <a:p>
            <a:pPr lvl="1"/>
            <a:r>
              <a:rPr lang="cs-CZ" dirty="0" smtClean="0"/>
              <a:t>Existuje souvislost mezi mírou depresivní a anxiózní symptomatiky?</a:t>
            </a:r>
          </a:p>
          <a:p>
            <a:pPr lvl="1"/>
            <a:r>
              <a:rPr lang="cs-CZ" dirty="0" smtClean="0"/>
              <a:t>Jsou měsíční příjem a délka pracovní doby dobrými prediktory životní spokojenosti? </a:t>
            </a:r>
          </a:p>
          <a:p>
            <a:pPr lvl="1"/>
            <a:r>
              <a:rPr lang="cs-CZ" dirty="0" smtClean="0"/>
              <a:t>Jsou různá umělecká nadání specifická, nebo vycházejí ze stejného „všeobecného“ talentu? 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747936"/>
          </a:xfrm>
        </p:spPr>
        <p:txBody>
          <a:bodyPr/>
          <a:lstStyle/>
          <a:p>
            <a:pPr eaLnBrk="1" hangingPunct="1"/>
            <a:r>
              <a:rPr lang="cs-CZ" dirty="0" smtClean="0"/>
              <a:t>Kontingenční tabulka</a:t>
            </a:r>
          </a:p>
        </p:txBody>
      </p:sp>
      <p:graphicFrame>
        <p:nvGraphicFramePr>
          <p:cNvPr id="33377" name="Group 609"/>
          <p:cNvGraphicFramePr>
            <a:graphicFrameLocks noGrp="1"/>
          </p:cNvGraphicFramePr>
          <p:nvPr>
            <p:ph sz="half" idx="1"/>
          </p:nvPr>
        </p:nvGraphicFramePr>
        <p:xfrm>
          <a:off x="566738" y="1340768"/>
          <a:ext cx="7893050" cy="2651760"/>
        </p:xfrm>
        <a:graphic>
          <a:graphicData uri="http://schemas.openxmlformats.org/drawingml/2006/table">
            <a:tbl>
              <a:tblPr/>
              <a:tblGrid>
                <a:gridCol w="1314450"/>
                <a:gridCol w="1003300"/>
                <a:gridCol w="874712"/>
                <a:gridCol w="941388"/>
                <a:gridCol w="939800"/>
                <a:gridCol w="939800"/>
                <a:gridCol w="852487"/>
                <a:gridCol w="1027113"/>
              </a:tblGrid>
              <a:tr h="3889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známka z matematiky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celkem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rowSpan="5"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známka z čj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82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40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131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71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200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73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361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75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109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213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56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celkem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158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322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215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cs typeface="Arial" charset="0"/>
                        </a:rPr>
                        <a:t>766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5" name="Rectangle 597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149080"/>
            <a:ext cx="8136706" cy="2232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600" dirty="0" smtClean="0"/>
              <a:t>Kontingenční tabulka…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Hodnoty je třeba přehledně uspořádat (stejně jako u tabulky četností)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Pro data všech úrovní měření, nejvhodnější pro diskrétní prom. s málo hodnotami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Buňky mohou obsahovat absolutní četnosti, </a:t>
            </a:r>
            <a:r>
              <a:rPr lang="cs-CZ" sz="1400" dirty="0" err="1" smtClean="0"/>
              <a:t>rel</a:t>
            </a:r>
            <a:r>
              <a:rPr lang="cs-CZ" sz="1400" dirty="0" smtClean="0"/>
              <a:t>. četnosti (řádkové, sloupcové, celkové)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Poslední sloupec/řádek obsahuje tzv. sloupcové/řádkové marginální (relativní) četnosti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Je grafickou podobou je trojrozměrného sloupcový diagramu či histogramu (může obsahovat i intervaly)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Relativně vysoké četnosti v jedné z diagonál naznačují lineární provázanost proměnných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900" dirty="0" smtClean="0"/>
          </a:p>
        </p:txBody>
      </p:sp>
      <p:sp>
        <p:nvSpPr>
          <p:cNvPr id="33361" name="Oval 593"/>
          <p:cNvSpPr>
            <a:spLocks noChangeArrowheads="1"/>
          </p:cNvSpPr>
          <p:nvPr/>
        </p:nvSpPr>
        <p:spPr bwMode="auto">
          <a:xfrm rot="1088236">
            <a:off x="2830513" y="2659212"/>
            <a:ext cx="4852987" cy="5222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378" name="Oval 610"/>
          <p:cNvSpPr>
            <a:spLocks noChangeArrowheads="1"/>
          </p:cNvSpPr>
          <p:nvPr/>
        </p:nvSpPr>
        <p:spPr bwMode="auto">
          <a:xfrm rot="-1012255">
            <a:off x="2771775" y="2674166"/>
            <a:ext cx="4795838" cy="4921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61" grpId="0" animBg="1"/>
      <p:bldP spid="3337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Grafická zobrazení dvourozměrného rozdělení</a:t>
            </a:r>
            <a:endParaRPr lang="cs-CZ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-1000164" y="1785926"/>
          <a:ext cx="5943600" cy="4457700"/>
        </p:xfrm>
        <a:graphic>
          <a:graphicData uri="http://schemas.openxmlformats.org/presentationml/2006/ole">
            <p:oleObj spid="_x0000_s3074" name="Graph" r:id="rId3" imgW="5943600" imgH="4457880" progId="STATISTICA.Graph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581403" y="1785926"/>
          <a:ext cx="5562597" cy="4171948"/>
        </p:xfrm>
        <a:graphic>
          <a:graphicData uri="http://schemas.openxmlformats.org/presentationml/2006/ole">
            <p:oleObj spid="_x0000_s3075" name="Graph" r:id="rId4" imgW="5943600" imgH="4457880" progId="STATISTICA.Graph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001000" cy="1216025"/>
          </a:xfrm>
        </p:spPr>
        <p:txBody>
          <a:bodyPr/>
          <a:lstStyle/>
          <a:p>
            <a:pPr eaLnBrk="1" hangingPunct="1"/>
            <a:r>
              <a:rPr lang="cs-CZ" smtClean="0"/>
              <a:t>Bodový graf - scatterplot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221162" cy="43910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/>
              <a:t>Bodový graf – scatterplot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/>
              <a:t>Nahrazuje kontingenční tabulku, jsou-li obě proměnné spojité; pro proměnné s málo body měření nemá smysl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/>
              <a:t>Každá osa reprezentuje jednu proměnnou, každý bod je jedna zkoumaná osoba (jednotka)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/>
              <a:t>Poskytuje tím lepší evidenci o vztahu dvou proměnných…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smtClean="0"/>
              <a:t>…čím více měření jsme provedli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smtClean="0"/>
              <a:t>…čím přesnější jednotlivá měření byla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 smtClean="0"/>
              <a:t>Parametrem počtu měření může být např. velikost bodu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smtClean="0"/>
              <a:t>Frequency scatterplot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857375"/>
          <a:ext cx="3998912" cy="3751263"/>
        </p:xfrm>
        <a:graphic>
          <a:graphicData uri="http://schemas.openxmlformats.org/presentationml/2006/ole">
            <p:oleObj spid="_x0000_s4098" name="Graf" r:id="rId3" imgW="5200650" imgH="4200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Různé podoby/druhy vztahu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2447925" cy="161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2270125" cy="2265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10" descr="Corr-exa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989138"/>
            <a:ext cx="29511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844675"/>
            <a:ext cx="2443163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1" name="AutoShape 14"/>
          <p:cNvSpPr>
            <a:spLocks noChangeArrowheads="1"/>
          </p:cNvSpPr>
          <p:nvPr/>
        </p:nvSpPr>
        <p:spPr bwMode="auto">
          <a:xfrm rot="10800000">
            <a:off x="2987675" y="5661025"/>
            <a:ext cx="5472113" cy="863600"/>
          </a:xfrm>
          <a:prstGeom prst="wedgeRoundRectCallout">
            <a:avLst>
              <a:gd name="adj1" fmla="val 21102"/>
              <a:gd name="adj2" fmla="val 12922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l"/>
            <a:r>
              <a:rPr lang="cs-CZ" sz="1200" dirty="0"/>
              <a:t>Pouze takto vypadající </a:t>
            </a:r>
            <a:r>
              <a:rPr lang="cs-CZ" sz="1200" dirty="0" err="1"/>
              <a:t>scattery</a:t>
            </a:r>
            <a:r>
              <a:rPr lang="cs-CZ" sz="1200" dirty="0"/>
              <a:t> zobrazují vztah mezi 2 proměnnými, který je lineární a dobře </a:t>
            </a:r>
            <a:r>
              <a:rPr lang="cs-CZ" sz="1000" dirty="0"/>
              <a:t>(=smysluplně, výstižně)</a:t>
            </a:r>
            <a:r>
              <a:rPr lang="cs-CZ" sz="1200" dirty="0"/>
              <a:t> popsatelný pomocí Pearsonova korelačního koeficientu. U ostatních jde buď o vztahy nelineární, nebo je problém v heterogenitě, </a:t>
            </a:r>
            <a:r>
              <a:rPr lang="cs-CZ" sz="1200" dirty="0" err="1"/>
              <a:t>outlierech</a:t>
            </a:r>
            <a:r>
              <a:rPr lang="cs-CZ" sz="12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Lineární souvislost, vztah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/>
              <a:t>Lineární vztah je to, co se obvykle míní slovem korelace.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Je to monotónní vztah, který se dá popsat slovy čím více X, tím více/méně Y.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Projevuje se tak, že scatterplot se dá proložit „ideální“ přímkou</a:t>
            </a:r>
          </a:p>
          <a:p>
            <a:pPr marL="649288" lvl="1" indent="0" eaLnBrk="1" hangingPunct="1">
              <a:lnSpc>
                <a:spcPct val="90000"/>
              </a:lnSpc>
            </a:pPr>
            <a:r>
              <a:rPr lang="cs-CZ" sz="1800" smtClean="0"/>
              <a:t>y = ax + b</a:t>
            </a:r>
          </a:p>
          <a:p>
            <a:pPr marL="64928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smtClean="0"/>
              <a:t>Tato funkce/přímka popisuje strmost vztahu.</a:t>
            </a:r>
          </a:p>
          <a:p>
            <a:pPr marL="64928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smtClean="0"/>
              <a:t>Korelace popisuje </a:t>
            </a:r>
            <a:r>
              <a:rPr lang="cs-CZ" sz="1800" b="1" smtClean="0"/>
              <a:t>těsnost </a:t>
            </a:r>
            <a:r>
              <a:rPr lang="cs-CZ" sz="1800" smtClean="0"/>
              <a:t>vztahu.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00563" y="2058988"/>
          <a:ext cx="4067175" cy="3530600"/>
        </p:xfrm>
        <a:graphic>
          <a:graphicData uri="http://schemas.openxmlformats.org/presentationml/2006/ole">
            <p:oleObj spid="_x0000_s5122" name="Graf" r:id="rId3" imgW="3686175" imgH="3200400" progId="Excel.Sheet.8">
              <p:embed/>
            </p:oleObj>
          </a:graphicData>
        </a:graphic>
      </p:graphicFrame>
      <p:sp>
        <p:nvSpPr>
          <p:cNvPr id="3077" name="Line 7"/>
          <p:cNvSpPr>
            <a:spLocks noChangeShapeType="1"/>
          </p:cNvSpPr>
          <p:nvPr/>
        </p:nvSpPr>
        <p:spPr bwMode="auto">
          <a:xfrm flipV="1">
            <a:off x="5219700" y="2349500"/>
            <a:ext cx="2808288" cy="27352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39750" y="6237288"/>
            <a:ext cx="84153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/>
              <a:t>AJ: linear association, correlation, monotonous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Těsnost vztahu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3656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smtClean="0"/>
              <a:t>Čím těsnější </a:t>
            </a:r>
            <a:r>
              <a:rPr lang="cs-CZ" sz="1200" smtClean="0"/>
              <a:t>(=intenzivnější, silnější)</a:t>
            </a:r>
            <a:r>
              <a:rPr lang="cs-CZ" sz="1800" smtClean="0"/>
              <a:t> vztah 2 proměnných je, tím jsou body více nahuštěny okolo nějaké přímky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smtClean="0"/>
              <a:t>Těsnost nesouvisí se sklonem té přímky, ale pouze s tím, jak moc se scatterplot podobá přímce.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smtClean="0"/>
              <a:t>Těsnost se udává bezrozměrným číslem od 0 do 1, kde 0=žádný vztah(těsnost) a 1= maximální vztah </a:t>
            </a:r>
            <a:r>
              <a:rPr lang="cs-CZ" sz="1200" smtClean="0"/>
              <a:t>(data na diagonále v obrázku napravo)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smtClean="0"/>
              <a:t>Znaménko udává, zda jde o vztah čím víc, tím víc (+) nebo o vztah čím víc, tím míň (-)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smtClean="0"/>
              <a:t>Rozsah je tedy od -1 do 1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smtClean="0"/>
              <a:t>Těsnost -&gt; kovariance</a:t>
            </a:r>
          </a:p>
        </p:txBody>
      </p:sp>
      <p:pic>
        <p:nvPicPr>
          <p:cNvPr id="12292" name="Picture 9" descr="Corr-exa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7600" y="1916113"/>
            <a:ext cx="3640138" cy="3852862"/>
          </a:xfrm>
          <a:noFill/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468313" y="6165850"/>
            <a:ext cx="81645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000"/>
              <a:t>AJ: strength of association/relationship/correlation, positive relationship, negative(inverse) relationship </a:t>
            </a:r>
          </a:p>
        </p:txBody>
      </p:sp>
      <p:sp>
        <p:nvSpPr>
          <p:cNvPr id="12294" name="Freeform 14"/>
          <p:cNvSpPr>
            <a:spLocks/>
          </p:cNvSpPr>
          <p:nvPr/>
        </p:nvSpPr>
        <p:spPr bwMode="auto">
          <a:xfrm>
            <a:off x="5364163" y="2276475"/>
            <a:ext cx="2592387" cy="3024188"/>
          </a:xfrm>
          <a:custGeom>
            <a:avLst/>
            <a:gdLst>
              <a:gd name="T0" fmla="*/ 2592387 w 1633"/>
              <a:gd name="T1" fmla="*/ 0 h 1905"/>
              <a:gd name="T2" fmla="*/ 1008062 w 1633"/>
              <a:gd name="T3" fmla="*/ 1008063 h 1905"/>
              <a:gd name="T4" fmla="*/ 0 w 1633"/>
              <a:gd name="T5" fmla="*/ 3024188 h 1905"/>
              <a:gd name="T6" fmla="*/ 0 60000 65536"/>
              <a:gd name="T7" fmla="*/ 0 60000 65536"/>
              <a:gd name="T8" fmla="*/ 0 60000 65536"/>
              <a:gd name="T9" fmla="*/ 0 w 1633"/>
              <a:gd name="T10" fmla="*/ 0 h 1905"/>
              <a:gd name="T11" fmla="*/ 1633 w 1633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1905">
                <a:moveTo>
                  <a:pt x="1633" y="0"/>
                </a:moveTo>
                <a:cubicBezTo>
                  <a:pt x="1270" y="158"/>
                  <a:pt x="907" y="317"/>
                  <a:pt x="635" y="635"/>
                </a:cubicBezTo>
                <a:cubicBezTo>
                  <a:pt x="363" y="953"/>
                  <a:pt x="181" y="1429"/>
                  <a:pt x="0" y="1905"/>
                </a:cubicBez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Kovariance </a:t>
            </a:r>
            <a:r>
              <a:rPr lang="cs-CZ" sz="2400" smtClean="0"/>
              <a:t>(=sdílený rozptyl)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6075" cy="4267200"/>
          </a:xfrm>
        </p:spPr>
        <p:txBody>
          <a:bodyPr/>
          <a:lstStyle/>
          <a:p>
            <a:pPr eaLnBrk="1" hangingPunct="1"/>
            <a:r>
              <a:rPr lang="cs-CZ" sz="2000" smtClean="0"/>
              <a:t>Míru těsnosti lineárního vztahu dvou proměnných lze vyjádřit číselně</a:t>
            </a:r>
          </a:p>
          <a:p>
            <a:pPr eaLnBrk="1" hangingPunct="1"/>
            <a:r>
              <a:rPr lang="cs-CZ" sz="2000" smtClean="0"/>
              <a:t>Kovariance vypovídá o míře „sdíleného rozptylu“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r>
              <a:rPr lang="cs-CZ" sz="2000" smtClean="0"/>
              <a:t>kde </a:t>
            </a:r>
            <a:r>
              <a:rPr lang="cs-CZ" sz="2000" i="1" smtClean="0"/>
              <a:t>x, y</a:t>
            </a:r>
            <a:r>
              <a:rPr lang="cs-CZ" sz="2000" smtClean="0"/>
              <a:t>   jsou deviační skóry, tj. odchylky od průměru </a:t>
            </a:r>
            <a:endParaRPr lang="cs-CZ" sz="2000" baseline="-25000" smtClean="0"/>
          </a:p>
          <a:p>
            <a:pPr eaLnBrk="1" hangingPunct="1"/>
            <a:r>
              <a:rPr lang="cs-CZ" sz="2000" smtClean="0"/>
              <a:t>Kovariance je stejně jako rozptyl nepraktická – výsledek je v jakýchsi „jednotkách na druhou“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258888" y="2852738"/>
          <a:ext cx="2859087" cy="1028700"/>
        </p:xfrm>
        <a:graphic>
          <a:graphicData uri="http://schemas.openxmlformats.org/presentationml/2006/ole">
            <p:oleObj spid="_x0000_s6146" name="Rovnice" r:id="rId3" imgW="1079280" imgH="431640" progId="Equation.3">
              <p:embed/>
            </p:oleObj>
          </a:graphicData>
        </a:graphic>
      </p:graphicFrame>
      <p:sp>
        <p:nvSpPr>
          <p:cNvPr id="45065" name="AutoShape 9"/>
          <p:cNvSpPr>
            <a:spLocks/>
          </p:cNvSpPr>
          <p:nvPr/>
        </p:nvSpPr>
        <p:spPr bwMode="auto">
          <a:xfrm>
            <a:off x="5508625" y="2924175"/>
            <a:ext cx="3095625" cy="720725"/>
          </a:xfrm>
          <a:prstGeom prst="borderCallout2">
            <a:avLst>
              <a:gd name="adj1" fmla="val 15861"/>
              <a:gd name="adj2" fmla="val -2463"/>
              <a:gd name="adj3" fmla="val 15861"/>
              <a:gd name="adj4" fmla="val -6616"/>
              <a:gd name="adj5" fmla="val 66079"/>
              <a:gd name="adj6" fmla="val -456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s-CZ" sz="1200"/>
              <a:t>Vzpomeňte si na výpočet rozptylu. Ten byl </a:t>
            </a:r>
            <a:r>
              <a:rPr lang="cs-CZ" sz="1200">
                <a:latin typeface="Symbol" pitchFamily="18" charset="2"/>
              </a:rPr>
              <a:t>S</a:t>
            </a:r>
            <a:r>
              <a:rPr lang="cs-CZ" sz="1200" i="1"/>
              <a:t>x</a:t>
            </a:r>
            <a:r>
              <a:rPr lang="cs-CZ" sz="1200" baseline="30000"/>
              <a:t>2</a:t>
            </a:r>
            <a:r>
              <a:rPr lang="cs-CZ" sz="1200"/>
              <a:t> </a:t>
            </a:r>
            <a:r>
              <a:rPr lang="cs-CZ" sz="1200" i="1"/>
              <a:t>/ (n – 1)</a:t>
            </a:r>
            <a:r>
              <a:rPr lang="cs-CZ" sz="1200"/>
              <a:t>. Tohle je </a:t>
            </a:r>
            <a:r>
              <a:rPr lang="cs-CZ" sz="1200">
                <a:latin typeface="Symbol" pitchFamily="18" charset="2"/>
              </a:rPr>
              <a:t>S</a:t>
            </a:r>
            <a:r>
              <a:rPr lang="cs-CZ" sz="1200" i="1"/>
              <a:t>xy</a:t>
            </a:r>
            <a:r>
              <a:rPr lang="cs-CZ" sz="1200"/>
              <a:t> </a:t>
            </a:r>
            <a:r>
              <a:rPr lang="cs-CZ" sz="1200" i="1"/>
              <a:t>/ (n – 1). </a:t>
            </a:r>
            <a:r>
              <a:rPr lang="cs-CZ" sz="1200"/>
              <a:t>Místo x*x je tu x*y, proto je to ko-variance</a:t>
            </a:r>
          </a:p>
        </p:txBody>
      </p:sp>
      <p:sp>
        <p:nvSpPr>
          <p:cNvPr id="45066" name="AutoShape 10"/>
          <p:cNvSpPr>
            <a:spLocks/>
          </p:cNvSpPr>
          <p:nvPr/>
        </p:nvSpPr>
        <p:spPr bwMode="auto">
          <a:xfrm>
            <a:off x="5003800" y="3716338"/>
            <a:ext cx="3600450" cy="609600"/>
          </a:xfrm>
          <a:prstGeom prst="borderCallout2">
            <a:avLst>
              <a:gd name="adj1" fmla="val 18750"/>
              <a:gd name="adj2" fmla="val -2116"/>
              <a:gd name="adj3" fmla="val 18750"/>
              <a:gd name="adj4" fmla="val -13227"/>
              <a:gd name="adj5" fmla="val -44532"/>
              <a:gd name="adj6" fmla="val -247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s-CZ" sz="1000"/>
              <a:t>Tato suma je tím vyšší čím máme v sadě dat více dvojic xy, u nichž je hodnota x i y nadprůměrná nebo podprůměrná. Sumu naopak snižují dvojice, kde je jedna hodnota nadprůměrná a druhá podprůměrná.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39750" y="6142038"/>
            <a:ext cx="80645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cs-CZ" sz="1000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684213" y="6165850"/>
            <a:ext cx="77247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000"/>
              <a:t>AJ: covariance, shared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Korelace </a:t>
            </a:r>
            <a:r>
              <a:rPr lang="cs-CZ" sz="2400" smtClean="0"/>
              <a:t>(=standardizovaný sdílený rozptyl)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6075" cy="4267200"/>
          </a:xfrm>
        </p:spPr>
        <p:txBody>
          <a:bodyPr/>
          <a:lstStyle/>
          <a:p>
            <a:pPr eaLnBrk="1" hangingPunct="1"/>
            <a:r>
              <a:rPr lang="cs-CZ" sz="1700" smtClean="0"/>
              <a:t>Chceme-li se zbavit obtížně interpretovatelných jednotek u kovariance, dosáhneme toho podobně jako při výrobě z-skórů – podělením deviačního skóru příslušnou směrodatnou odchylkou (=standardizace)</a:t>
            </a:r>
          </a:p>
          <a:p>
            <a:pPr eaLnBrk="1" hangingPunct="1"/>
            <a:endParaRPr lang="cs-CZ" sz="1700" smtClean="0"/>
          </a:p>
          <a:p>
            <a:pPr eaLnBrk="1" hangingPunct="1"/>
            <a:endParaRPr lang="cs-CZ" sz="1700" smtClean="0"/>
          </a:p>
          <a:p>
            <a:pPr eaLnBrk="1" hangingPunct="1"/>
            <a:endParaRPr lang="cs-CZ" sz="1700" smtClean="0"/>
          </a:p>
          <a:p>
            <a:pPr eaLnBrk="1" hangingPunct="1"/>
            <a:endParaRPr lang="cs-CZ" sz="1700" smtClean="0"/>
          </a:p>
          <a:p>
            <a:pPr eaLnBrk="1" hangingPunct="1"/>
            <a:endParaRPr lang="cs-CZ" sz="1700" smtClean="0"/>
          </a:p>
          <a:p>
            <a:pPr eaLnBrk="1" hangingPunct="1"/>
            <a:r>
              <a:rPr lang="cs-CZ" sz="1700" smtClean="0"/>
              <a:t>Zakroužkovanou část vzorce už ale známe – to je transformace na z-skór. Korelace jednodušeji je tedy:</a:t>
            </a:r>
          </a:p>
          <a:p>
            <a:pPr eaLnBrk="1" hangingPunct="1"/>
            <a:endParaRPr lang="cs-CZ" sz="1700" smtClean="0"/>
          </a:p>
          <a:p>
            <a:pPr eaLnBrk="1" hangingPunct="1"/>
            <a:endParaRPr lang="cs-CZ" sz="1700" smtClean="0"/>
          </a:p>
          <a:p>
            <a:pPr eaLnBrk="1" hangingPunct="1">
              <a:lnSpc>
                <a:spcPct val="80000"/>
              </a:lnSpc>
            </a:pPr>
            <a:endParaRPr lang="cs-CZ" sz="1700" smtClean="0"/>
          </a:p>
          <a:p>
            <a:pPr eaLnBrk="1" hangingPunct="1">
              <a:lnSpc>
                <a:spcPct val="80000"/>
              </a:lnSpc>
            </a:pPr>
            <a:endParaRPr lang="cs-CZ" sz="17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16013" y="2781300"/>
          <a:ext cx="5111750" cy="1081088"/>
        </p:xfrm>
        <a:graphic>
          <a:graphicData uri="http://schemas.openxmlformats.org/presentationml/2006/ole">
            <p:oleObj spid="_x0000_s7170" name="Rovnice" r:id="rId3" imgW="1968500" imgH="469900" progId="Equation.3">
              <p:embed/>
            </p:oleObj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211638" y="4652963"/>
          <a:ext cx="2143125" cy="993775"/>
        </p:xfrm>
        <a:graphic>
          <a:graphicData uri="http://schemas.openxmlformats.org/presentationml/2006/ole">
            <p:oleObj spid="_x0000_s7171" name="Rovnice" r:id="rId4" imgW="825480" imgH="431640" progId="Equation.3">
              <p:embed/>
            </p:oleObj>
          </a:graphicData>
        </a:graphic>
      </p:graphicFrame>
      <p:sp>
        <p:nvSpPr>
          <p:cNvPr id="5127" name="Oval 10"/>
          <p:cNvSpPr>
            <a:spLocks noChangeArrowheads="1"/>
          </p:cNvSpPr>
          <p:nvPr/>
        </p:nvSpPr>
        <p:spPr bwMode="auto">
          <a:xfrm>
            <a:off x="3132138" y="2781300"/>
            <a:ext cx="1512887" cy="1079500"/>
          </a:xfrm>
          <a:prstGeom prst="ellips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684213" y="6165850"/>
            <a:ext cx="77247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000"/>
              <a:t>AJ: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1600200"/>
            <a:ext cx="7848872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34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 dirty="0"/>
                <a:t>VÝZKUMNÁ OTÁZKA</a:t>
              </a:r>
              <a:endParaRPr kumimoji="1" lang="en-US" sz="1800" b="1" dirty="0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246" y="1008"/>
              <a:ext cx="1602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580112" y="6093296"/>
            <a:ext cx="3168650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 smtClean="0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</a:t>
            </a:r>
            <a:r>
              <a:rPr kumimoji="1" lang="cs-CZ" sz="1000" dirty="0" err="1"/>
              <a:t>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55576" y="3218140"/>
            <a:ext cx="3505200" cy="369332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755576" y="3803928"/>
            <a:ext cx="3505200" cy="369332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55576" y="4413528"/>
            <a:ext cx="3505200" cy="369332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55576" y="5023128"/>
            <a:ext cx="3505200" cy="369332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dirty="0"/>
              <a:t>VALIDITA ZÁVĚRŮ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498776" y="3048000"/>
            <a:ext cx="2308225" cy="2454275"/>
            <a:chOff x="4080" y="912"/>
            <a:chExt cx="1138" cy="1143"/>
          </a:xfrm>
        </p:grpSpPr>
        <p:sp>
          <p:nvSpPr>
            <p:cNvPr id="14354" name="Freeform 12"/>
            <p:cNvSpPr>
              <a:spLocks/>
            </p:cNvSpPr>
            <p:nvPr/>
          </p:nvSpPr>
          <p:spPr bwMode="auto">
            <a:xfrm>
              <a:off x="4102" y="945"/>
              <a:ext cx="1095" cy="1070"/>
            </a:xfrm>
            <a:custGeom>
              <a:avLst/>
              <a:gdLst>
                <a:gd name="T0" fmla="*/ 428 w 2190"/>
                <a:gd name="T1" fmla="*/ 195 h 2139"/>
                <a:gd name="T2" fmla="*/ 62 w 2190"/>
                <a:gd name="T3" fmla="*/ 705 h 2139"/>
                <a:gd name="T4" fmla="*/ 0 w 2190"/>
                <a:gd name="T5" fmla="*/ 1214 h 2139"/>
                <a:gd name="T6" fmla="*/ 239 w 2190"/>
                <a:gd name="T7" fmla="*/ 1837 h 2139"/>
                <a:gd name="T8" fmla="*/ 987 w 2190"/>
                <a:gd name="T9" fmla="*/ 2139 h 2139"/>
                <a:gd name="T10" fmla="*/ 1637 w 2190"/>
                <a:gd name="T11" fmla="*/ 2069 h 2139"/>
                <a:gd name="T12" fmla="*/ 2190 w 2190"/>
                <a:gd name="T13" fmla="*/ 1379 h 2139"/>
                <a:gd name="T14" fmla="*/ 2105 w 2190"/>
                <a:gd name="T15" fmla="*/ 541 h 2139"/>
                <a:gd name="T16" fmla="*/ 1437 w 2190"/>
                <a:gd name="T17" fmla="*/ 0 h 2139"/>
                <a:gd name="T18" fmla="*/ 779 w 2190"/>
                <a:gd name="T19" fmla="*/ 51 h 2139"/>
                <a:gd name="T20" fmla="*/ 428 w 2190"/>
                <a:gd name="T21" fmla="*/ 195 h 2139"/>
                <a:gd name="T22" fmla="*/ 428 w 2190"/>
                <a:gd name="T23" fmla="*/ 195 h 21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0"/>
                <a:gd name="T37" fmla="*/ 0 h 2139"/>
                <a:gd name="T38" fmla="*/ 2190 w 2190"/>
                <a:gd name="T39" fmla="*/ 2139 h 21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0" h="2139">
                  <a:moveTo>
                    <a:pt x="428" y="195"/>
                  </a:moveTo>
                  <a:lnTo>
                    <a:pt x="62" y="705"/>
                  </a:lnTo>
                  <a:lnTo>
                    <a:pt x="0" y="1214"/>
                  </a:lnTo>
                  <a:lnTo>
                    <a:pt x="239" y="1837"/>
                  </a:lnTo>
                  <a:lnTo>
                    <a:pt x="987" y="2139"/>
                  </a:lnTo>
                  <a:lnTo>
                    <a:pt x="1637" y="2069"/>
                  </a:lnTo>
                  <a:lnTo>
                    <a:pt x="2190" y="1379"/>
                  </a:lnTo>
                  <a:lnTo>
                    <a:pt x="2105" y="541"/>
                  </a:lnTo>
                  <a:lnTo>
                    <a:pt x="1437" y="0"/>
                  </a:lnTo>
                  <a:lnTo>
                    <a:pt x="779" y="51"/>
                  </a:lnTo>
                  <a:lnTo>
                    <a:pt x="428" y="1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13"/>
            <p:cNvSpPr>
              <a:spLocks/>
            </p:cNvSpPr>
            <p:nvPr/>
          </p:nvSpPr>
          <p:spPr bwMode="auto">
            <a:xfrm>
              <a:off x="4080" y="912"/>
              <a:ext cx="1138" cy="1143"/>
            </a:xfrm>
            <a:custGeom>
              <a:avLst/>
              <a:gdLst>
                <a:gd name="T0" fmla="*/ 338 w 2276"/>
                <a:gd name="T1" fmla="*/ 340 h 2286"/>
                <a:gd name="T2" fmla="*/ 550 w 2276"/>
                <a:gd name="T3" fmla="*/ 175 h 2286"/>
                <a:gd name="T4" fmla="*/ 875 w 2276"/>
                <a:gd name="T5" fmla="*/ 34 h 2286"/>
                <a:gd name="T6" fmla="*/ 1299 w 2276"/>
                <a:gd name="T7" fmla="*/ 11 h 2286"/>
                <a:gd name="T8" fmla="*/ 1690 w 2276"/>
                <a:gd name="T9" fmla="*/ 144 h 2286"/>
                <a:gd name="T10" fmla="*/ 1869 w 2276"/>
                <a:gd name="T11" fmla="*/ 257 h 2286"/>
                <a:gd name="T12" fmla="*/ 2006 w 2276"/>
                <a:gd name="T13" fmla="*/ 386 h 2286"/>
                <a:gd name="T14" fmla="*/ 2107 w 2276"/>
                <a:gd name="T15" fmla="*/ 523 h 2286"/>
                <a:gd name="T16" fmla="*/ 2179 w 2276"/>
                <a:gd name="T17" fmla="*/ 656 h 2286"/>
                <a:gd name="T18" fmla="*/ 2234 w 2276"/>
                <a:gd name="T19" fmla="*/ 821 h 2286"/>
                <a:gd name="T20" fmla="*/ 2266 w 2276"/>
                <a:gd name="T21" fmla="*/ 982 h 2286"/>
                <a:gd name="T22" fmla="*/ 2274 w 2276"/>
                <a:gd name="T23" fmla="*/ 1131 h 2286"/>
                <a:gd name="T24" fmla="*/ 2272 w 2276"/>
                <a:gd name="T25" fmla="*/ 1254 h 2286"/>
                <a:gd name="T26" fmla="*/ 2266 w 2276"/>
                <a:gd name="T27" fmla="*/ 1368 h 2286"/>
                <a:gd name="T28" fmla="*/ 2200 w 2276"/>
                <a:gd name="T29" fmla="*/ 1602 h 2286"/>
                <a:gd name="T30" fmla="*/ 2036 w 2276"/>
                <a:gd name="T31" fmla="*/ 1887 h 2286"/>
                <a:gd name="T32" fmla="*/ 1759 w 2276"/>
                <a:gd name="T33" fmla="*/ 2136 h 2286"/>
                <a:gd name="T34" fmla="*/ 1350 w 2276"/>
                <a:gd name="T35" fmla="*/ 2278 h 2286"/>
                <a:gd name="T36" fmla="*/ 998 w 2276"/>
                <a:gd name="T37" fmla="*/ 2273 h 2286"/>
                <a:gd name="T38" fmla="*/ 766 w 2276"/>
                <a:gd name="T39" fmla="*/ 2219 h 2286"/>
                <a:gd name="T40" fmla="*/ 569 w 2276"/>
                <a:gd name="T41" fmla="*/ 2134 h 2286"/>
                <a:gd name="T42" fmla="*/ 407 w 2276"/>
                <a:gd name="T43" fmla="*/ 2039 h 2286"/>
                <a:gd name="T44" fmla="*/ 285 w 2276"/>
                <a:gd name="T45" fmla="*/ 1936 h 2286"/>
                <a:gd name="T46" fmla="*/ 171 w 2276"/>
                <a:gd name="T47" fmla="*/ 1788 h 2286"/>
                <a:gd name="T48" fmla="*/ 87 w 2276"/>
                <a:gd name="T49" fmla="*/ 1623 h 2286"/>
                <a:gd name="T50" fmla="*/ 32 w 2276"/>
                <a:gd name="T51" fmla="*/ 1459 h 2286"/>
                <a:gd name="T52" fmla="*/ 4 w 2276"/>
                <a:gd name="T53" fmla="*/ 1319 h 2286"/>
                <a:gd name="T54" fmla="*/ 0 w 2276"/>
                <a:gd name="T55" fmla="*/ 1216 h 2286"/>
                <a:gd name="T56" fmla="*/ 4 w 2276"/>
                <a:gd name="T57" fmla="*/ 1091 h 2286"/>
                <a:gd name="T58" fmla="*/ 21 w 2276"/>
                <a:gd name="T59" fmla="*/ 946 h 2286"/>
                <a:gd name="T60" fmla="*/ 57 w 2276"/>
                <a:gd name="T61" fmla="*/ 796 h 2286"/>
                <a:gd name="T62" fmla="*/ 110 w 2276"/>
                <a:gd name="T63" fmla="*/ 665 h 2286"/>
                <a:gd name="T64" fmla="*/ 179 w 2276"/>
                <a:gd name="T65" fmla="*/ 661 h 2286"/>
                <a:gd name="T66" fmla="*/ 243 w 2276"/>
                <a:gd name="T67" fmla="*/ 690 h 2286"/>
                <a:gd name="T68" fmla="*/ 200 w 2276"/>
                <a:gd name="T69" fmla="*/ 798 h 2286"/>
                <a:gd name="T70" fmla="*/ 154 w 2276"/>
                <a:gd name="T71" fmla="*/ 998 h 2286"/>
                <a:gd name="T72" fmla="*/ 141 w 2276"/>
                <a:gd name="T73" fmla="*/ 1250 h 2286"/>
                <a:gd name="T74" fmla="*/ 196 w 2276"/>
                <a:gd name="T75" fmla="*/ 1513 h 2286"/>
                <a:gd name="T76" fmla="*/ 359 w 2276"/>
                <a:gd name="T77" fmla="*/ 1760 h 2286"/>
                <a:gd name="T78" fmla="*/ 608 w 2276"/>
                <a:gd name="T79" fmla="*/ 1959 h 2286"/>
                <a:gd name="T80" fmla="*/ 894 w 2276"/>
                <a:gd name="T81" fmla="*/ 2079 h 2286"/>
                <a:gd name="T82" fmla="*/ 1192 w 2276"/>
                <a:gd name="T83" fmla="*/ 2113 h 2286"/>
                <a:gd name="T84" fmla="*/ 1487 w 2276"/>
                <a:gd name="T85" fmla="*/ 2062 h 2286"/>
                <a:gd name="T86" fmla="*/ 1673 w 2276"/>
                <a:gd name="T87" fmla="*/ 1976 h 2286"/>
                <a:gd name="T88" fmla="*/ 1822 w 2276"/>
                <a:gd name="T89" fmla="*/ 1872 h 2286"/>
                <a:gd name="T90" fmla="*/ 1958 w 2276"/>
                <a:gd name="T91" fmla="*/ 1733 h 2286"/>
                <a:gd name="T92" fmla="*/ 2065 w 2276"/>
                <a:gd name="T93" fmla="*/ 1556 h 2286"/>
                <a:gd name="T94" fmla="*/ 2137 w 2276"/>
                <a:gd name="T95" fmla="*/ 1351 h 2286"/>
                <a:gd name="T96" fmla="*/ 2151 w 2276"/>
                <a:gd name="T97" fmla="*/ 1152 h 2286"/>
                <a:gd name="T98" fmla="*/ 2118 w 2276"/>
                <a:gd name="T99" fmla="*/ 929 h 2286"/>
                <a:gd name="T100" fmla="*/ 2033 w 2276"/>
                <a:gd name="T101" fmla="*/ 701 h 2286"/>
                <a:gd name="T102" fmla="*/ 1898 w 2276"/>
                <a:gd name="T103" fmla="*/ 496 h 2286"/>
                <a:gd name="T104" fmla="*/ 1658 w 2276"/>
                <a:gd name="T105" fmla="*/ 296 h 2286"/>
                <a:gd name="T106" fmla="*/ 1380 w 2276"/>
                <a:gd name="T107" fmla="*/ 175 h 2286"/>
                <a:gd name="T108" fmla="*/ 1093 w 2276"/>
                <a:gd name="T109" fmla="*/ 148 h 2286"/>
                <a:gd name="T110" fmla="*/ 806 w 2276"/>
                <a:gd name="T111" fmla="*/ 217 h 2286"/>
                <a:gd name="T112" fmla="*/ 530 w 2276"/>
                <a:gd name="T113" fmla="*/ 361 h 2286"/>
                <a:gd name="T114" fmla="*/ 460 w 2276"/>
                <a:gd name="T115" fmla="*/ 412 h 2286"/>
                <a:gd name="T116" fmla="*/ 375 w 2276"/>
                <a:gd name="T117" fmla="*/ 494 h 22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76"/>
                <a:gd name="T178" fmla="*/ 0 h 2286"/>
                <a:gd name="T179" fmla="*/ 2276 w 2276"/>
                <a:gd name="T180" fmla="*/ 2286 h 22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76" h="2286">
                  <a:moveTo>
                    <a:pt x="268" y="428"/>
                  </a:moveTo>
                  <a:lnTo>
                    <a:pt x="268" y="424"/>
                  </a:lnTo>
                  <a:lnTo>
                    <a:pt x="268" y="422"/>
                  </a:lnTo>
                  <a:lnTo>
                    <a:pt x="272" y="416"/>
                  </a:lnTo>
                  <a:lnTo>
                    <a:pt x="274" y="412"/>
                  </a:lnTo>
                  <a:lnTo>
                    <a:pt x="280" y="405"/>
                  </a:lnTo>
                  <a:lnTo>
                    <a:pt x="283" y="401"/>
                  </a:lnTo>
                  <a:lnTo>
                    <a:pt x="289" y="391"/>
                  </a:lnTo>
                  <a:lnTo>
                    <a:pt x="297" y="386"/>
                  </a:lnTo>
                  <a:lnTo>
                    <a:pt x="304" y="376"/>
                  </a:lnTo>
                  <a:lnTo>
                    <a:pt x="310" y="369"/>
                  </a:lnTo>
                  <a:lnTo>
                    <a:pt x="319" y="359"/>
                  </a:lnTo>
                  <a:lnTo>
                    <a:pt x="329" y="350"/>
                  </a:lnTo>
                  <a:lnTo>
                    <a:pt x="338" y="340"/>
                  </a:lnTo>
                  <a:lnTo>
                    <a:pt x="350" y="329"/>
                  </a:lnTo>
                  <a:lnTo>
                    <a:pt x="359" y="317"/>
                  </a:lnTo>
                  <a:lnTo>
                    <a:pt x="373" y="308"/>
                  </a:lnTo>
                  <a:lnTo>
                    <a:pt x="386" y="296"/>
                  </a:lnTo>
                  <a:lnTo>
                    <a:pt x="401" y="285"/>
                  </a:lnTo>
                  <a:lnTo>
                    <a:pt x="413" y="274"/>
                  </a:lnTo>
                  <a:lnTo>
                    <a:pt x="428" y="262"/>
                  </a:lnTo>
                  <a:lnTo>
                    <a:pt x="443" y="249"/>
                  </a:lnTo>
                  <a:lnTo>
                    <a:pt x="458" y="238"/>
                  </a:lnTo>
                  <a:lnTo>
                    <a:pt x="475" y="224"/>
                  </a:lnTo>
                  <a:lnTo>
                    <a:pt x="492" y="213"/>
                  </a:lnTo>
                  <a:lnTo>
                    <a:pt x="511" y="201"/>
                  </a:lnTo>
                  <a:lnTo>
                    <a:pt x="530" y="188"/>
                  </a:lnTo>
                  <a:lnTo>
                    <a:pt x="550" y="175"/>
                  </a:lnTo>
                  <a:lnTo>
                    <a:pt x="569" y="165"/>
                  </a:lnTo>
                  <a:lnTo>
                    <a:pt x="588" y="154"/>
                  </a:lnTo>
                  <a:lnTo>
                    <a:pt x="610" y="141"/>
                  </a:lnTo>
                  <a:lnTo>
                    <a:pt x="631" y="129"/>
                  </a:lnTo>
                  <a:lnTo>
                    <a:pt x="654" y="118"/>
                  </a:lnTo>
                  <a:lnTo>
                    <a:pt x="675" y="106"/>
                  </a:lnTo>
                  <a:lnTo>
                    <a:pt x="700" y="97"/>
                  </a:lnTo>
                  <a:lnTo>
                    <a:pt x="721" y="86"/>
                  </a:lnTo>
                  <a:lnTo>
                    <a:pt x="747" y="76"/>
                  </a:lnTo>
                  <a:lnTo>
                    <a:pt x="772" y="65"/>
                  </a:lnTo>
                  <a:lnTo>
                    <a:pt x="797" y="59"/>
                  </a:lnTo>
                  <a:lnTo>
                    <a:pt x="823" y="48"/>
                  </a:lnTo>
                  <a:lnTo>
                    <a:pt x="850" y="42"/>
                  </a:lnTo>
                  <a:lnTo>
                    <a:pt x="875" y="34"/>
                  </a:lnTo>
                  <a:lnTo>
                    <a:pt x="901" y="27"/>
                  </a:lnTo>
                  <a:lnTo>
                    <a:pt x="930" y="21"/>
                  </a:lnTo>
                  <a:lnTo>
                    <a:pt x="960" y="15"/>
                  </a:lnTo>
                  <a:lnTo>
                    <a:pt x="985" y="10"/>
                  </a:lnTo>
                  <a:lnTo>
                    <a:pt x="1017" y="8"/>
                  </a:lnTo>
                  <a:lnTo>
                    <a:pt x="1048" y="4"/>
                  </a:lnTo>
                  <a:lnTo>
                    <a:pt x="1076" y="4"/>
                  </a:lnTo>
                  <a:lnTo>
                    <a:pt x="1107" y="0"/>
                  </a:lnTo>
                  <a:lnTo>
                    <a:pt x="1139" y="0"/>
                  </a:lnTo>
                  <a:lnTo>
                    <a:pt x="1169" y="0"/>
                  </a:lnTo>
                  <a:lnTo>
                    <a:pt x="1202" y="2"/>
                  </a:lnTo>
                  <a:lnTo>
                    <a:pt x="1234" y="4"/>
                  </a:lnTo>
                  <a:lnTo>
                    <a:pt x="1264" y="8"/>
                  </a:lnTo>
                  <a:lnTo>
                    <a:pt x="1299" y="11"/>
                  </a:lnTo>
                  <a:lnTo>
                    <a:pt x="1333" y="17"/>
                  </a:lnTo>
                  <a:lnTo>
                    <a:pt x="1367" y="23"/>
                  </a:lnTo>
                  <a:lnTo>
                    <a:pt x="1399" y="32"/>
                  </a:lnTo>
                  <a:lnTo>
                    <a:pt x="1436" y="42"/>
                  </a:lnTo>
                  <a:lnTo>
                    <a:pt x="1470" y="51"/>
                  </a:lnTo>
                  <a:lnTo>
                    <a:pt x="1504" y="63"/>
                  </a:lnTo>
                  <a:lnTo>
                    <a:pt x="1542" y="76"/>
                  </a:lnTo>
                  <a:lnTo>
                    <a:pt x="1576" y="91"/>
                  </a:lnTo>
                  <a:lnTo>
                    <a:pt x="1614" y="106"/>
                  </a:lnTo>
                  <a:lnTo>
                    <a:pt x="1630" y="116"/>
                  </a:lnTo>
                  <a:lnTo>
                    <a:pt x="1645" y="122"/>
                  </a:lnTo>
                  <a:lnTo>
                    <a:pt x="1660" y="129"/>
                  </a:lnTo>
                  <a:lnTo>
                    <a:pt x="1675" y="135"/>
                  </a:lnTo>
                  <a:lnTo>
                    <a:pt x="1690" y="144"/>
                  </a:lnTo>
                  <a:lnTo>
                    <a:pt x="1706" y="152"/>
                  </a:lnTo>
                  <a:lnTo>
                    <a:pt x="1719" y="160"/>
                  </a:lnTo>
                  <a:lnTo>
                    <a:pt x="1732" y="167"/>
                  </a:lnTo>
                  <a:lnTo>
                    <a:pt x="1746" y="175"/>
                  </a:lnTo>
                  <a:lnTo>
                    <a:pt x="1759" y="182"/>
                  </a:lnTo>
                  <a:lnTo>
                    <a:pt x="1772" y="190"/>
                  </a:lnTo>
                  <a:lnTo>
                    <a:pt x="1785" y="200"/>
                  </a:lnTo>
                  <a:lnTo>
                    <a:pt x="1799" y="207"/>
                  </a:lnTo>
                  <a:lnTo>
                    <a:pt x="1810" y="217"/>
                  </a:lnTo>
                  <a:lnTo>
                    <a:pt x="1822" y="224"/>
                  </a:lnTo>
                  <a:lnTo>
                    <a:pt x="1835" y="234"/>
                  </a:lnTo>
                  <a:lnTo>
                    <a:pt x="1846" y="241"/>
                  </a:lnTo>
                  <a:lnTo>
                    <a:pt x="1858" y="249"/>
                  </a:lnTo>
                  <a:lnTo>
                    <a:pt x="1869" y="257"/>
                  </a:lnTo>
                  <a:lnTo>
                    <a:pt x="1881" y="268"/>
                  </a:lnTo>
                  <a:lnTo>
                    <a:pt x="1890" y="276"/>
                  </a:lnTo>
                  <a:lnTo>
                    <a:pt x="1901" y="285"/>
                  </a:lnTo>
                  <a:lnTo>
                    <a:pt x="1911" y="295"/>
                  </a:lnTo>
                  <a:lnTo>
                    <a:pt x="1922" y="304"/>
                  </a:lnTo>
                  <a:lnTo>
                    <a:pt x="1932" y="312"/>
                  </a:lnTo>
                  <a:lnTo>
                    <a:pt x="1941" y="321"/>
                  </a:lnTo>
                  <a:lnTo>
                    <a:pt x="1953" y="331"/>
                  </a:lnTo>
                  <a:lnTo>
                    <a:pt x="1960" y="340"/>
                  </a:lnTo>
                  <a:lnTo>
                    <a:pt x="1970" y="348"/>
                  </a:lnTo>
                  <a:lnTo>
                    <a:pt x="1979" y="357"/>
                  </a:lnTo>
                  <a:lnTo>
                    <a:pt x="1989" y="369"/>
                  </a:lnTo>
                  <a:lnTo>
                    <a:pt x="2000" y="376"/>
                  </a:lnTo>
                  <a:lnTo>
                    <a:pt x="2006" y="386"/>
                  </a:lnTo>
                  <a:lnTo>
                    <a:pt x="2014" y="395"/>
                  </a:lnTo>
                  <a:lnTo>
                    <a:pt x="2023" y="405"/>
                  </a:lnTo>
                  <a:lnTo>
                    <a:pt x="2031" y="414"/>
                  </a:lnTo>
                  <a:lnTo>
                    <a:pt x="2038" y="424"/>
                  </a:lnTo>
                  <a:lnTo>
                    <a:pt x="2046" y="433"/>
                  </a:lnTo>
                  <a:lnTo>
                    <a:pt x="2054" y="443"/>
                  </a:lnTo>
                  <a:lnTo>
                    <a:pt x="2061" y="454"/>
                  </a:lnTo>
                  <a:lnTo>
                    <a:pt x="2069" y="462"/>
                  </a:lnTo>
                  <a:lnTo>
                    <a:pt x="2074" y="471"/>
                  </a:lnTo>
                  <a:lnTo>
                    <a:pt x="2082" y="481"/>
                  </a:lnTo>
                  <a:lnTo>
                    <a:pt x="2090" y="490"/>
                  </a:lnTo>
                  <a:lnTo>
                    <a:pt x="2095" y="500"/>
                  </a:lnTo>
                  <a:lnTo>
                    <a:pt x="2101" y="511"/>
                  </a:lnTo>
                  <a:lnTo>
                    <a:pt x="2107" y="523"/>
                  </a:lnTo>
                  <a:lnTo>
                    <a:pt x="2114" y="530"/>
                  </a:lnTo>
                  <a:lnTo>
                    <a:pt x="2118" y="540"/>
                  </a:lnTo>
                  <a:lnTo>
                    <a:pt x="2126" y="549"/>
                  </a:lnTo>
                  <a:lnTo>
                    <a:pt x="2130" y="559"/>
                  </a:lnTo>
                  <a:lnTo>
                    <a:pt x="2137" y="568"/>
                  </a:lnTo>
                  <a:lnTo>
                    <a:pt x="2141" y="578"/>
                  </a:lnTo>
                  <a:lnTo>
                    <a:pt x="2147" y="587"/>
                  </a:lnTo>
                  <a:lnTo>
                    <a:pt x="2151" y="599"/>
                  </a:lnTo>
                  <a:lnTo>
                    <a:pt x="2158" y="608"/>
                  </a:lnTo>
                  <a:lnTo>
                    <a:pt x="2162" y="618"/>
                  </a:lnTo>
                  <a:lnTo>
                    <a:pt x="2166" y="627"/>
                  </a:lnTo>
                  <a:lnTo>
                    <a:pt x="2170" y="637"/>
                  </a:lnTo>
                  <a:lnTo>
                    <a:pt x="2175" y="648"/>
                  </a:lnTo>
                  <a:lnTo>
                    <a:pt x="2179" y="656"/>
                  </a:lnTo>
                  <a:lnTo>
                    <a:pt x="2185" y="667"/>
                  </a:lnTo>
                  <a:lnTo>
                    <a:pt x="2189" y="676"/>
                  </a:lnTo>
                  <a:lnTo>
                    <a:pt x="2192" y="686"/>
                  </a:lnTo>
                  <a:lnTo>
                    <a:pt x="2198" y="699"/>
                  </a:lnTo>
                  <a:lnTo>
                    <a:pt x="2202" y="709"/>
                  </a:lnTo>
                  <a:lnTo>
                    <a:pt x="2206" y="722"/>
                  </a:lnTo>
                  <a:lnTo>
                    <a:pt x="2211" y="735"/>
                  </a:lnTo>
                  <a:lnTo>
                    <a:pt x="2215" y="749"/>
                  </a:lnTo>
                  <a:lnTo>
                    <a:pt x="2217" y="760"/>
                  </a:lnTo>
                  <a:lnTo>
                    <a:pt x="2223" y="772"/>
                  </a:lnTo>
                  <a:lnTo>
                    <a:pt x="2227" y="785"/>
                  </a:lnTo>
                  <a:lnTo>
                    <a:pt x="2228" y="796"/>
                  </a:lnTo>
                  <a:lnTo>
                    <a:pt x="2232" y="808"/>
                  </a:lnTo>
                  <a:lnTo>
                    <a:pt x="2234" y="821"/>
                  </a:lnTo>
                  <a:lnTo>
                    <a:pt x="2240" y="830"/>
                  </a:lnTo>
                  <a:lnTo>
                    <a:pt x="2242" y="844"/>
                  </a:lnTo>
                  <a:lnTo>
                    <a:pt x="2246" y="857"/>
                  </a:lnTo>
                  <a:lnTo>
                    <a:pt x="2247" y="868"/>
                  </a:lnTo>
                  <a:lnTo>
                    <a:pt x="2251" y="882"/>
                  </a:lnTo>
                  <a:lnTo>
                    <a:pt x="2253" y="891"/>
                  </a:lnTo>
                  <a:lnTo>
                    <a:pt x="2253" y="903"/>
                  </a:lnTo>
                  <a:lnTo>
                    <a:pt x="2255" y="914"/>
                  </a:lnTo>
                  <a:lnTo>
                    <a:pt x="2259" y="925"/>
                  </a:lnTo>
                  <a:lnTo>
                    <a:pt x="2259" y="937"/>
                  </a:lnTo>
                  <a:lnTo>
                    <a:pt x="2263" y="948"/>
                  </a:lnTo>
                  <a:lnTo>
                    <a:pt x="2265" y="960"/>
                  </a:lnTo>
                  <a:lnTo>
                    <a:pt x="2266" y="973"/>
                  </a:lnTo>
                  <a:lnTo>
                    <a:pt x="2266" y="982"/>
                  </a:lnTo>
                  <a:lnTo>
                    <a:pt x="2268" y="994"/>
                  </a:lnTo>
                  <a:lnTo>
                    <a:pt x="2268" y="1003"/>
                  </a:lnTo>
                  <a:lnTo>
                    <a:pt x="2270" y="1015"/>
                  </a:lnTo>
                  <a:lnTo>
                    <a:pt x="2270" y="1026"/>
                  </a:lnTo>
                  <a:lnTo>
                    <a:pt x="2270" y="1038"/>
                  </a:lnTo>
                  <a:lnTo>
                    <a:pt x="2272" y="1047"/>
                  </a:lnTo>
                  <a:lnTo>
                    <a:pt x="2274" y="1058"/>
                  </a:lnTo>
                  <a:lnTo>
                    <a:pt x="2274" y="1070"/>
                  </a:lnTo>
                  <a:lnTo>
                    <a:pt x="2274" y="1079"/>
                  </a:lnTo>
                  <a:lnTo>
                    <a:pt x="2274" y="1091"/>
                  </a:lnTo>
                  <a:lnTo>
                    <a:pt x="2274" y="1100"/>
                  </a:lnTo>
                  <a:lnTo>
                    <a:pt x="2274" y="1110"/>
                  </a:lnTo>
                  <a:lnTo>
                    <a:pt x="2274" y="1121"/>
                  </a:lnTo>
                  <a:lnTo>
                    <a:pt x="2274" y="1131"/>
                  </a:lnTo>
                  <a:lnTo>
                    <a:pt x="2276" y="1138"/>
                  </a:lnTo>
                  <a:lnTo>
                    <a:pt x="2274" y="1148"/>
                  </a:lnTo>
                  <a:lnTo>
                    <a:pt x="2274" y="1157"/>
                  </a:lnTo>
                  <a:lnTo>
                    <a:pt x="2274" y="1169"/>
                  </a:lnTo>
                  <a:lnTo>
                    <a:pt x="2274" y="1176"/>
                  </a:lnTo>
                  <a:lnTo>
                    <a:pt x="2274" y="1186"/>
                  </a:lnTo>
                  <a:lnTo>
                    <a:pt x="2274" y="1195"/>
                  </a:lnTo>
                  <a:lnTo>
                    <a:pt x="2274" y="1205"/>
                  </a:lnTo>
                  <a:lnTo>
                    <a:pt x="2274" y="1212"/>
                  </a:lnTo>
                  <a:lnTo>
                    <a:pt x="2274" y="1222"/>
                  </a:lnTo>
                  <a:lnTo>
                    <a:pt x="2274" y="1229"/>
                  </a:lnTo>
                  <a:lnTo>
                    <a:pt x="2274" y="1237"/>
                  </a:lnTo>
                  <a:lnTo>
                    <a:pt x="2274" y="1247"/>
                  </a:lnTo>
                  <a:lnTo>
                    <a:pt x="2272" y="1254"/>
                  </a:lnTo>
                  <a:lnTo>
                    <a:pt x="2272" y="1262"/>
                  </a:lnTo>
                  <a:lnTo>
                    <a:pt x="2272" y="1269"/>
                  </a:lnTo>
                  <a:lnTo>
                    <a:pt x="2272" y="1279"/>
                  </a:lnTo>
                  <a:lnTo>
                    <a:pt x="2272" y="1285"/>
                  </a:lnTo>
                  <a:lnTo>
                    <a:pt x="2272" y="1292"/>
                  </a:lnTo>
                  <a:lnTo>
                    <a:pt x="2270" y="1300"/>
                  </a:lnTo>
                  <a:lnTo>
                    <a:pt x="2270" y="1307"/>
                  </a:lnTo>
                  <a:lnTo>
                    <a:pt x="2270" y="1311"/>
                  </a:lnTo>
                  <a:lnTo>
                    <a:pt x="2270" y="1319"/>
                  </a:lnTo>
                  <a:lnTo>
                    <a:pt x="2270" y="1326"/>
                  </a:lnTo>
                  <a:lnTo>
                    <a:pt x="2270" y="1334"/>
                  </a:lnTo>
                  <a:lnTo>
                    <a:pt x="2270" y="1343"/>
                  </a:lnTo>
                  <a:lnTo>
                    <a:pt x="2268" y="1357"/>
                  </a:lnTo>
                  <a:lnTo>
                    <a:pt x="2266" y="1368"/>
                  </a:lnTo>
                  <a:lnTo>
                    <a:pt x="2266" y="1381"/>
                  </a:lnTo>
                  <a:lnTo>
                    <a:pt x="2263" y="1397"/>
                  </a:lnTo>
                  <a:lnTo>
                    <a:pt x="2259" y="1410"/>
                  </a:lnTo>
                  <a:lnTo>
                    <a:pt x="2255" y="1427"/>
                  </a:lnTo>
                  <a:lnTo>
                    <a:pt x="2253" y="1442"/>
                  </a:lnTo>
                  <a:lnTo>
                    <a:pt x="2247" y="1457"/>
                  </a:lnTo>
                  <a:lnTo>
                    <a:pt x="2246" y="1475"/>
                  </a:lnTo>
                  <a:lnTo>
                    <a:pt x="2238" y="1492"/>
                  </a:lnTo>
                  <a:lnTo>
                    <a:pt x="2232" y="1509"/>
                  </a:lnTo>
                  <a:lnTo>
                    <a:pt x="2228" y="1526"/>
                  </a:lnTo>
                  <a:lnTo>
                    <a:pt x="2223" y="1545"/>
                  </a:lnTo>
                  <a:lnTo>
                    <a:pt x="2215" y="1564"/>
                  </a:lnTo>
                  <a:lnTo>
                    <a:pt x="2208" y="1583"/>
                  </a:lnTo>
                  <a:lnTo>
                    <a:pt x="2200" y="1602"/>
                  </a:lnTo>
                  <a:lnTo>
                    <a:pt x="2192" y="1621"/>
                  </a:lnTo>
                  <a:lnTo>
                    <a:pt x="2183" y="1642"/>
                  </a:lnTo>
                  <a:lnTo>
                    <a:pt x="2173" y="1661"/>
                  </a:lnTo>
                  <a:lnTo>
                    <a:pt x="2164" y="1682"/>
                  </a:lnTo>
                  <a:lnTo>
                    <a:pt x="2154" y="1703"/>
                  </a:lnTo>
                  <a:lnTo>
                    <a:pt x="2143" y="1722"/>
                  </a:lnTo>
                  <a:lnTo>
                    <a:pt x="2131" y="1741"/>
                  </a:lnTo>
                  <a:lnTo>
                    <a:pt x="2118" y="1762"/>
                  </a:lnTo>
                  <a:lnTo>
                    <a:pt x="2107" y="1782"/>
                  </a:lnTo>
                  <a:lnTo>
                    <a:pt x="2093" y="1803"/>
                  </a:lnTo>
                  <a:lnTo>
                    <a:pt x="2082" y="1824"/>
                  </a:lnTo>
                  <a:lnTo>
                    <a:pt x="2067" y="1845"/>
                  </a:lnTo>
                  <a:lnTo>
                    <a:pt x="2054" y="1866"/>
                  </a:lnTo>
                  <a:lnTo>
                    <a:pt x="2036" y="1887"/>
                  </a:lnTo>
                  <a:lnTo>
                    <a:pt x="2023" y="1906"/>
                  </a:lnTo>
                  <a:lnTo>
                    <a:pt x="2006" y="1925"/>
                  </a:lnTo>
                  <a:lnTo>
                    <a:pt x="1987" y="1944"/>
                  </a:lnTo>
                  <a:lnTo>
                    <a:pt x="1970" y="1965"/>
                  </a:lnTo>
                  <a:lnTo>
                    <a:pt x="1953" y="1982"/>
                  </a:lnTo>
                  <a:lnTo>
                    <a:pt x="1932" y="2003"/>
                  </a:lnTo>
                  <a:lnTo>
                    <a:pt x="1915" y="2020"/>
                  </a:lnTo>
                  <a:lnTo>
                    <a:pt x="1894" y="2039"/>
                  </a:lnTo>
                  <a:lnTo>
                    <a:pt x="1873" y="2056"/>
                  </a:lnTo>
                  <a:lnTo>
                    <a:pt x="1852" y="2073"/>
                  </a:lnTo>
                  <a:lnTo>
                    <a:pt x="1829" y="2090"/>
                  </a:lnTo>
                  <a:lnTo>
                    <a:pt x="1806" y="2107"/>
                  </a:lnTo>
                  <a:lnTo>
                    <a:pt x="1784" y="2123"/>
                  </a:lnTo>
                  <a:lnTo>
                    <a:pt x="1759" y="2136"/>
                  </a:lnTo>
                  <a:lnTo>
                    <a:pt x="1734" y="2151"/>
                  </a:lnTo>
                  <a:lnTo>
                    <a:pt x="1709" y="2166"/>
                  </a:lnTo>
                  <a:lnTo>
                    <a:pt x="1683" y="2180"/>
                  </a:lnTo>
                  <a:lnTo>
                    <a:pt x="1656" y="2193"/>
                  </a:lnTo>
                  <a:lnTo>
                    <a:pt x="1630" y="2204"/>
                  </a:lnTo>
                  <a:lnTo>
                    <a:pt x="1601" y="2216"/>
                  </a:lnTo>
                  <a:lnTo>
                    <a:pt x="1572" y="2227"/>
                  </a:lnTo>
                  <a:lnTo>
                    <a:pt x="1542" y="2237"/>
                  </a:lnTo>
                  <a:lnTo>
                    <a:pt x="1514" y="2246"/>
                  </a:lnTo>
                  <a:lnTo>
                    <a:pt x="1481" y="2254"/>
                  </a:lnTo>
                  <a:lnTo>
                    <a:pt x="1449" y="2261"/>
                  </a:lnTo>
                  <a:lnTo>
                    <a:pt x="1417" y="2269"/>
                  </a:lnTo>
                  <a:lnTo>
                    <a:pt x="1382" y="2275"/>
                  </a:lnTo>
                  <a:lnTo>
                    <a:pt x="1350" y="2278"/>
                  </a:lnTo>
                  <a:lnTo>
                    <a:pt x="1314" y="2282"/>
                  </a:lnTo>
                  <a:lnTo>
                    <a:pt x="1278" y="2284"/>
                  </a:lnTo>
                  <a:lnTo>
                    <a:pt x="1242" y="2286"/>
                  </a:lnTo>
                  <a:lnTo>
                    <a:pt x="1206" y="2286"/>
                  </a:lnTo>
                  <a:lnTo>
                    <a:pt x="1169" y="2286"/>
                  </a:lnTo>
                  <a:lnTo>
                    <a:pt x="1148" y="2284"/>
                  </a:lnTo>
                  <a:lnTo>
                    <a:pt x="1128" y="2284"/>
                  </a:lnTo>
                  <a:lnTo>
                    <a:pt x="1110" y="2284"/>
                  </a:lnTo>
                  <a:lnTo>
                    <a:pt x="1091" y="2282"/>
                  </a:lnTo>
                  <a:lnTo>
                    <a:pt x="1072" y="2280"/>
                  </a:lnTo>
                  <a:lnTo>
                    <a:pt x="1053" y="2278"/>
                  </a:lnTo>
                  <a:lnTo>
                    <a:pt x="1036" y="2278"/>
                  </a:lnTo>
                  <a:lnTo>
                    <a:pt x="1019" y="2275"/>
                  </a:lnTo>
                  <a:lnTo>
                    <a:pt x="998" y="2273"/>
                  </a:lnTo>
                  <a:lnTo>
                    <a:pt x="981" y="2269"/>
                  </a:lnTo>
                  <a:lnTo>
                    <a:pt x="964" y="2267"/>
                  </a:lnTo>
                  <a:lnTo>
                    <a:pt x="947" y="2263"/>
                  </a:lnTo>
                  <a:lnTo>
                    <a:pt x="930" y="2261"/>
                  </a:lnTo>
                  <a:lnTo>
                    <a:pt x="913" y="2257"/>
                  </a:lnTo>
                  <a:lnTo>
                    <a:pt x="896" y="2252"/>
                  </a:lnTo>
                  <a:lnTo>
                    <a:pt x="878" y="2248"/>
                  </a:lnTo>
                  <a:lnTo>
                    <a:pt x="861" y="2246"/>
                  </a:lnTo>
                  <a:lnTo>
                    <a:pt x="846" y="2242"/>
                  </a:lnTo>
                  <a:lnTo>
                    <a:pt x="829" y="2237"/>
                  </a:lnTo>
                  <a:lnTo>
                    <a:pt x="814" y="2231"/>
                  </a:lnTo>
                  <a:lnTo>
                    <a:pt x="797" y="2227"/>
                  </a:lnTo>
                  <a:lnTo>
                    <a:pt x="783" y="2221"/>
                  </a:lnTo>
                  <a:lnTo>
                    <a:pt x="766" y="2219"/>
                  </a:lnTo>
                  <a:lnTo>
                    <a:pt x="753" y="2214"/>
                  </a:lnTo>
                  <a:lnTo>
                    <a:pt x="736" y="2208"/>
                  </a:lnTo>
                  <a:lnTo>
                    <a:pt x="721" y="2202"/>
                  </a:lnTo>
                  <a:lnTo>
                    <a:pt x="705" y="2197"/>
                  </a:lnTo>
                  <a:lnTo>
                    <a:pt x="690" y="2193"/>
                  </a:lnTo>
                  <a:lnTo>
                    <a:pt x="677" y="2185"/>
                  </a:lnTo>
                  <a:lnTo>
                    <a:pt x="664" y="2180"/>
                  </a:lnTo>
                  <a:lnTo>
                    <a:pt x="650" y="2176"/>
                  </a:lnTo>
                  <a:lnTo>
                    <a:pt x="637" y="2168"/>
                  </a:lnTo>
                  <a:lnTo>
                    <a:pt x="622" y="2162"/>
                  </a:lnTo>
                  <a:lnTo>
                    <a:pt x="608" y="2155"/>
                  </a:lnTo>
                  <a:lnTo>
                    <a:pt x="595" y="2149"/>
                  </a:lnTo>
                  <a:lnTo>
                    <a:pt x="582" y="2142"/>
                  </a:lnTo>
                  <a:lnTo>
                    <a:pt x="569" y="2134"/>
                  </a:lnTo>
                  <a:lnTo>
                    <a:pt x="555" y="2130"/>
                  </a:lnTo>
                  <a:lnTo>
                    <a:pt x="544" y="2123"/>
                  </a:lnTo>
                  <a:lnTo>
                    <a:pt x="530" y="2115"/>
                  </a:lnTo>
                  <a:lnTo>
                    <a:pt x="517" y="2109"/>
                  </a:lnTo>
                  <a:lnTo>
                    <a:pt x="506" y="2100"/>
                  </a:lnTo>
                  <a:lnTo>
                    <a:pt x="494" y="2094"/>
                  </a:lnTo>
                  <a:lnTo>
                    <a:pt x="483" y="2088"/>
                  </a:lnTo>
                  <a:lnTo>
                    <a:pt x="472" y="2081"/>
                  </a:lnTo>
                  <a:lnTo>
                    <a:pt x="460" y="2075"/>
                  </a:lnTo>
                  <a:lnTo>
                    <a:pt x="449" y="2066"/>
                  </a:lnTo>
                  <a:lnTo>
                    <a:pt x="439" y="2060"/>
                  </a:lnTo>
                  <a:lnTo>
                    <a:pt x="428" y="2052"/>
                  </a:lnTo>
                  <a:lnTo>
                    <a:pt x="418" y="2047"/>
                  </a:lnTo>
                  <a:lnTo>
                    <a:pt x="407" y="2039"/>
                  </a:lnTo>
                  <a:lnTo>
                    <a:pt x="397" y="2031"/>
                  </a:lnTo>
                  <a:lnTo>
                    <a:pt x="388" y="2024"/>
                  </a:lnTo>
                  <a:lnTo>
                    <a:pt x="376" y="2016"/>
                  </a:lnTo>
                  <a:lnTo>
                    <a:pt x="371" y="2009"/>
                  </a:lnTo>
                  <a:lnTo>
                    <a:pt x="359" y="2003"/>
                  </a:lnTo>
                  <a:lnTo>
                    <a:pt x="352" y="1995"/>
                  </a:lnTo>
                  <a:lnTo>
                    <a:pt x="342" y="1988"/>
                  </a:lnTo>
                  <a:lnTo>
                    <a:pt x="333" y="1982"/>
                  </a:lnTo>
                  <a:lnTo>
                    <a:pt x="325" y="1974"/>
                  </a:lnTo>
                  <a:lnTo>
                    <a:pt x="318" y="1967"/>
                  </a:lnTo>
                  <a:lnTo>
                    <a:pt x="310" y="1961"/>
                  </a:lnTo>
                  <a:lnTo>
                    <a:pt x="304" y="1952"/>
                  </a:lnTo>
                  <a:lnTo>
                    <a:pt x="295" y="1946"/>
                  </a:lnTo>
                  <a:lnTo>
                    <a:pt x="285" y="1936"/>
                  </a:lnTo>
                  <a:lnTo>
                    <a:pt x="276" y="1927"/>
                  </a:lnTo>
                  <a:lnTo>
                    <a:pt x="268" y="1917"/>
                  </a:lnTo>
                  <a:lnTo>
                    <a:pt x="259" y="1908"/>
                  </a:lnTo>
                  <a:lnTo>
                    <a:pt x="249" y="1896"/>
                  </a:lnTo>
                  <a:lnTo>
                    <a:pt x="241" y="1887"/>
                  </a:lnTo>
                  <a:lnTo>
                    <a:pt x="234" y="1877"/>
                  </a:lnTo>
                  <a:lnTo>
                    <a:pt x="226" y="1866"/>
                  </a:lnTo>
                  <a:lnTo>
                    <a:pt x="219" y="1857"/>
                  </a:lnTo>
                  <a:lnTo>
                    <a:pt x="209" y="1845"/>
                  </a:lnTo>
                  <a:lnTo>
                    <a:pt x="200" y="1834"/>
                  </a:lnTo>
                  <a:lnTo>
                    <a:pt x="194" y="1824"/>
                  </a:lnTo>
                  <a:lnTo>
                    <a:pt x="186" y="1811"/>
                  </a:lnTo>
                  <a:lnTo>
                    <a:pt x="181" y="1800"/>
                  </a:lnTo>
                  <a:lnTo>
                    <a:pt x="171" y="1788"/>
                  </a:lnTo>
                  <a:lnTo>
                    <a:pt x="165" y="1779"/>
                  </a:lnTo>
                  <a:lnTo>
                    <a:pt x="160" y="1765"/>
                  </a:lnTo>
                  <a:lnTo>
                    <a:pt x="150" y="1754"/>
                  </a:lnTo>
                  <a:lnTo>
                    <a:pt x="145" y="1743"/>
                  </a:lnTo>
                  <a:lnTo>
                    <a:pt x="141" y="1731"/>
                  </a:lnTo>
                  <a:lnTo>
                    <a:pt x="131" y="1720"/>
                  </a:lnTo>
                  <a:lnTo>
                    <a:pt x="127" y="1706"/>
                  </a:lnTo>
                  <a:lnTo>
                    <a:pt x="120" y="1695"/>
                  </a:lnTo>
                  <a:lnTo>
                    <a:pt x="114" y="1684"/>
                  </a:lnTo>
                  <a:lnTo>
                    <a:pt x="110" y="1672"/>
                  </a:lnTo>
                  <a:lnTo>
                    <a:pt x="103" y="1659"/>
                  </a:lnTo>
                  <a:lnTo>
                    <a:pt x="99" y="1646"/>
                  </a:lnTo>
                  <a:lnTo>
                    <a:pt x="93" y="1636"/>
                  </a:lnTo>
                  <a:lnTo>
                    <a:pt x="87" y="1623"/>
                  </a:lnTo>
                  <a:lnTo>
                    <a:pt x="84" y="1611"/>
                  </a:lnTo>
                  <a:lnTo>
                    <a:pt x="80" y="1600"/>
                  </a:lnTo>
                  <a:lnTo>
                    <a:pt x="76" y="1587"/>
                  </a:lnTo>
                  <a:lnTo>
                    <a:pt x="70" y="1575"/>
                  </a:lnTo>
                  <a:lnTo>
                    <a:pt x="65" y="1562"/>
                  </a:lnTo>
                  <a:lnTo>
                    <a:pt x="61" y="1553"/>
                  </a:lnTo>
                  <a:lnTo>
                    <a:pt x="59" y="1539"/>
                  </a:lnTo>
                  <a:lnTo>
                    <a:pt x="53" y="1528"/>
                  </a:lnTo>
                  <a:lnTo>
                    <a:pt x="49" y="1516"/>
                  </a:lnTo>
                  <a:lnTo>
                    <a:pt x="46" y="1503"/>
                  </a:lnTo>
                  <a:lnTo>
                    <a:pt x="44" y="1492"/>
                  </a:lnTo>
                  <a:lnTo>
                    <a:pt x="38" y="1482"/>
                  </a:lnTo>
                  <a:lnTo>
                    <a:pt x="36" y="1469"/>
                  </a:lnTo>
                  <a:lnTo>
                    <a:pt x="32" y="1459"/>
                  </a:lnTo>
                  <a:lnTo>
                    <a:pt x="30" y="1448"/>
                  </a:lnTo>
                  <a:lnTo>
                    <a:pt x="29" y="1435"/>
                  </a:lnTo>
                  <a:lnTo>
                    <a:pt x="25" y="1427"/>
                  </a:lnTo>
                  <a:lnTo>
                    <a:pt x="23" y="1416"/>
                  </a:lnTo>
                  <a:lnTo>
                    <a:pt x="21" y="1406"/>
                  </a:lnTo>
                  <a:lnTo>
                    <a:pt x="19" y="1395"/>
                  </a:lnTo>
                  <a:lnTo>
                    <a:pt x="17" y="1385"/>
                  </a:lnTo>
                  <a:lnTo>
                    <a:pt x="13" y="1374"/>
                  </a:lnTo>
                  <a:lnTo>
                    <a:pt x="11" y="1364"/>
                  </a:lnTo>
                  <a:lnTo>
                    <a:pt x="10" y="1355"/>
                  </a:lnTo>
                  <a:lnTo>
                    <a:pt x="8" y="1345"/>
                  </a:lnTo>
                  <a:lnTo>
                    <a:pt x="8" y="1336"/>
                  </a:lnTo>
                  <a:lnTo>
                    <a:pt x="6" y="1328"/>
                  </a:lnTo>
                  <a:lnTo>
                    <a:pt x="4" y="1319"/>
                  </a:lnTo>
                  <a:lnTo>
                    <a:pt x="4" y="1311"/>
                  </a:lnTo>
                  <a:lnTo>
                    <a:pt x="2" y="1302"/>
                  </a:lnTo>
                  <a:lnTo>
                    <a:pt x="2" y="1294"/>
                  </a:lnTo>
                  <a:lnTo>
                    <a:pt x="2" y="1285"/>
                  </a:lnTo>
                  <a:lnTo>
                    <a:pt x="2" y="1279"/>
                  </a:lnTo>
                  <a:lnTo>
                    <a:pt x="2" y="1271"/>
                  </a:lnTo>
                  <a:lnTo>
                    <a:pt x="2" y="1264"/>
                  </a:lnTo>
                  <a:lnTo>
                    <a:pt x="0" y="1258"/>
                  </a:lnTo>
                  <a:lnTo>
                    <a:pt x="0" y="1252"/>
                  </a:lnTo>
                  <a:lnTo>
                    <a:pt x="0" y="1245"/>
                  </a:lnTo>
                  <a:lnTo>
                    <a:pt x="0" y="1239"/>
                  </a:lnTo>
                  <a:lnTo>
                    <a:pt x="0" y="1231"/>
                  </a:lnTo>
                  <a:lnTo>
                    <a:pt x="0" y="1224"/>
                  </a:lnTo>
                  <a:lnTo>
                    <a:pt x="0" y="1216"/>
                  </a:lnTo>
                  <a:lnTo>
                    <a:pt x="0" y="1209"/>
                  </a:lnTo>
                  <a:lnTo>
                    <a:pt x="0" y="1201"/>
                  </a:lnTo>
                  <a:lnTo>
                    <a:pt x="0" y="1191"/>
                  </a:lnTo>
                  <a:lnTo>
                    <a:pt x="0" y="1184"/>
                  </a:lnTo>
                  <a:lnTo>
                    <a:pt x="0" y="1174"/>
                  </a:lnTo>
                  <a:lnTo>
                    <a:pt x="0" y="1167"/>
                  </a:lnTo>
                  <a:lnTo>
                    <a:pt x="2" y="1157"/>
                  </a:lnTo>
                  <a:lnTo>
                    <a:pt x="2" y="1148"/>
                  </a:lnTo>
                  <a:lnTo>
                    <a:pt x="2" y="1140"/>
                  </a:lnTo>
                  <a:lnTo>
                    <a:pt x="2" y="1131"/>
                  </a:lnTo>
                  <a:lnTo>
                    <a:pt x="2" y="1121"/>
                  </a:lnTo>
                  <a:lnTo>
                    <a:pt x="2" y="1110"/>
                  </a:lnTo>
                  <a:lnTo>
                    <a:pt x="4" y="1100"/>
                  </a:lnTo>
                  <a:lnTo>
                    <a:pt x="4" y="1091"/>
                  </a:lnTo>
                  <a:lnTo>
                    <a:pt x="6" y="1083"/>
                  </a:lnTo>
                  <a:lnTo>
                    <a:pt x="6" y="1072"/>
                  </a:lnTo>
                  <a:lnTo>
                    <a:pt x="8" y="1064"/>
                  </a:lnTo>
                  <a:lnTo>
                    <a:pt x="8" y="1053"/>
                  </a:lnTo>
                  <a:lnTo>
                    <a:pt x="8" y="1041"/>
                  </a:lnTo>
                  <a:lnTo>
                    <a:pt x="10" y="1032"/>
                  </a:lnTo>
                  <a:lnTo>
                    <a:pt x="11" y="1020"/>
                  </a:lnTo>
                  <a:lnTo>
                    <a:pt x="11" y="1011"/>
                  </a:lnTo>
                  <a:lnTo>
                    <a:pt x="13" y="1000"/>
                  </a:lnTo>
                  <a:lnTo>
                    <a:pt x="15" y="990"/>
                  </a:lnTo>
                  <a:lnTo>
                    <a:pt x="19" y="979"/>
                  </a:lnTo>
                  <a:lnTo>
                    <a:pt x="19" y="967"/>
                  </a:lnTo>
                  <a:lnTo>
                    <a:pt x="21" y="958"/>
                  </a:lnTo>
                  <a:lnTo>
                    <a:pt x="21" y="946"/>
                  </a:lnTo>
                  <a:lnTo>
                    <a:pt x="25" y="937"/>
                  </a:lnTo>
                  <a:lnTo>
                    <a:pt x="25" y="925"/>
                  </a:lnTo>
                  <a:lnTo>
                    <a:pt x="29" y="914"/>
                  </a:lnTo>
                  <a:lnTo>
                    <a:pt x="29" y="903"/>
                  </a:lnTo>
                  <a:lnTo>
                    <a:pt x="32" y="893"/>
                  </a:lnTo>
                  <a:lnTo>
                    <a:pt x="34" y="882"/>
                  </a:lnTo>
                  <a:lnTo>
                    <a:pt x="38" y="872"/>
                  </a:lnTo>
                  <a:lnTo>
                    <a:pt x="38" y="861"/>
                  </a:lnTo>
                  <a:lnTo>
                    <a:pt x="42" y="851"/>
                  </a:lnTo>
                  <a:lnTo>
                    <a:pt x="44" y="840"/>
                  </a:lnTo>
                  <a:lnTo>
                    <a:pt x="46" y="829"/>
                  </a:lnTo>
                  <a:lnTo>
                    <a:pt x="49" y="819"/>
                  </a:lnTo>
                  <a:lnTo>
                    <a:pt x="55" y="808"/>
                  </a:lnTo>
                  <a:lnTo>
                    <a:pt x="57" y="796"/>
                  </a:lnTo>
                  <a:lnTo>
                    <a:pt x="59" y="787"/>
                  </a:lnTo>
                  <a:lnTo>
                    <a:pt x="63" y="775"/>
                  </a:lnTo>
                  <a:lnTo>
                    <a:pt x="65" y="768"/>
                  </a:lnTo>
                  <a:lnTo>
                    <a:pt x="68" y="756"/>
                  </a:lnTo>
                  <a:lnTo>
                    <a:pt x="72" y="749"/>
                  </a:lnTo>
                  <a:lnTo>
                    <a:pt x="76" y="739"/>
                  </a:lnTo>
                  <a:lnTo>
                    <a:pt x="82" y="728"/>
                  </a:lnTo>
                  <a:lnTo>
                    <a:pt x="84" y="720"/>
                  </a:lnTo>
                  <a:lnTo>
                    <a:pt x="87" y="709"/>
                  </a:lnTo>
                  <a:lnTo>
                    <a:pt x="93" y="701"/>
                  </a:lnTo>
                  <a:lnTo>
                    <a:pt x="97" y="692"/>
                  </a:lnTo>
                  <a:lnTo>
                    <a:pt x="99" y="682"/>
                  </a:lnTo>
                  <a:lnTo>
                    <a:pt x="106" y="675"/>
                  </a:lnTo>
                  <a:lnTo>
                    <a:pt x="110" y="665"/>
                  </a:lnTo>
                  <a:lnTo>
                    <a:pt x="114" y="657"/>
                  </a:lnTo>
                  <a:lnTo>
                    <a:pt x="118" y="657"/>
                  </a:lnTo>
                  <a:lnTo>
                    <a:pt x="120" y="657"/>
                  </a:lnTo>
                  <a:lnTo>
                    <a:pt x="125" y="657"/>
                  </a:lnTo>
                  <a:lnTo>
                    <a:pt x="131" y="657"/>
                  </a:lnTo>
                  <a:lnTo>
                    <a:pt x="135" y="657"/>
                  </a:lnTo>
                  <a:lnTo>
                    <a:pt x="141" y="657"/>
                  </a:lnTo>
                  <a:lnTo>
                    <a:pt x="145" y="657"/>
                  </a:lnTo>
                  <a:lnTo>
                    <a:pt x="150" y="657"/>
                  </a:lnTo>
                  <a:lnTo>
                    <a:pt x="156" y="657"/>
                  </a:lnTo>
                  <a:lnTo>
                    <a:pt x="162" y="661"/>
                  </a:lnTo>
                  <a:lnTo>
                    <a:pt x="167" y="661"/>
                  </a:lnTo>
                  <a:lnTo>
                    <a:pt x="175" y="661"/>
                  </a:lnTo>
                  <a:lnTo>
                    <a:pt x="179" y="661"/>
                  </a:lnTo>
                  <a:lnTo>
                    <a:pt x="184" y="665"/>
                  </a:lnTo>
                  <a:lnTo>
                    <a:pt x="190" y="665"/>
                  </a:lnTo>
                  <a:lnTo>
                    <a:pt x="198" y="667"/>
                  </a:lnTo>
                  <a:lnTo>
                    <a:pt x="202" y="667"/>
                  </a:lnTo>
                  <a:lnTo>
                    <a:pt x="205" y="669"/>
                  </a:lnTo>
                  <a:lnTo>
                    <a:pt x="213" y="671"/>
                  </a:lnTo>
                  <a:lnTo>
                    <a:pt x="219" y="671"/>
                  </a:lnTo>
                  <a:lnTo>
                    <a:pt x="221" y="673"/>
                  </a:lnTo>
                  <a:lnTo>
                    <a:pt x="226" y="675"/>
                  </a:lnTo>
                  <a:lnTo>
                    <a:pt x="230" y="676"/>
                  </a:lnTo>
                  <a:lnTo>
                    <a:pt x="234" y="678"/>
                  </a:lnTo>
                  <a:lnTo>
                    <a:pt x="238" y="682"/>
                  </a:lnTo>
                  <a:lnTo>
                    <a:pt x="241" y="686"/>
                  </a:lnTo>
                  <a:lnTo>
                    <a:pt x="243" y="690"/>
                  </a:lnTo>
                  <a:lnTo>
                    <a:pt x="241" y="697"/>
                  </a:lnTo>
                  <a:lnTo>
                    <a:pt x="238" y="701"/>
                  </a:lnTo>
                  <a:lnTo>
                    <a:pt x="236" y="707"/>
                  </a:lnTo>
                  <a:lnTo>
                    <a:pt x="232" y="709"/>
                  </a:lnTo>
                  <a:lnTo>
                    <a:pt x="230" y="718"/>
                  </a:lnTo>
                  <a:lnTo>
                    <a:pt x="228" y="724"/>
                  </a:lnTo>
                  <a:lnTo>
                    <a:pt x="224" y="732"/>
                  </a:lnTo>
                  <a:lnTo>
                    <a:pt x="221" y="739"/>
                  </a:lnTo>
                  <a:lnTo>
                    <a:pt x="219" y="749"/>
                  </a:lnTo>
                  <a:lnTo>
                    <a:pt x="213" y="756"/>
                  </a:lnTo>
                  <a:lnTo>
                    <a:pt x="209" y="768"/>
                  </a:lnTo>
                  <a:lnTo>
                    <a:pt x="205" y="775"/>
                  </a:lnTo>
                  <a:lnTo>
                    <a:pt x="202" y="787"/>
                  </a:lnTo>
                  <a:lnTo>
                    <a:pt x="200" y="798"/>
                  </a:lnTo>
                  <a:lnTo>
                    <a:pt x="196" y="810"/>
                  </a:lnTo>
                  <a:lnTo>
                    <a:pt x="192" y="823"/>
                  </a:lnTo>
                  <a:lnTo>
                    <a:pt x="188" y="834"/>
                  </a:lnTo>
                  <a:lnTo>
                    <a:pt x="184" y="848"/>
                  </a:lnTo>
                  <a:lnTo>
                    <a:pt x="181" y="861"/>
                  </a:lnTo>
                  <a:lnTo>
                    <a:pt x="179" y="874"/>
                  </a:lnTo>
                  <a:lnTo>
                    <a:pt x="175" y="889"/>
                  </a:lnTo>
                  <a:lnTo>
                    <a:pt x="171" y="903"/>
                  </a:lnTo>
                  <a:lnTo>
                    <a:pt x="167" y="920"/>
                  </a:lnTo>
                  <a:lnTo>
                    <a:pt x="165" y="933"/>
                  </a:lnTo>
                  <a:lnTo>
                    <a:pt x="162" y="948"/>
                  </a:lnTo>
                  <a:lnTo>
                    <a:pt x="160" y="963"/>
                  </a:lnTo>
                  <a:lnTo>
                    <a:pt x="156" y="981"/>
                  </a:lnTo>
                  <a:lnTo>
                    <a:pt x="154" y="998"/>
                  </a:lnTo>
                  <a:lnTo>
                    <a:pt x="150" y="1015"/>
                  </a:lnTo>
                  <a:lnTo>
                    <a:pt x="150" y="1032"/>
                  </a:lnTo>
                  <a:lnTo>
                    <a:pt x="146" y="1049"/>
                  </a:lnTo>
                  <a:lnTo>
                    <a:pt x="145" y="1066"/>
                  </a:lnTo>
                  <a:lnTo>
                    <a:pt x="145" y="1085"/>
                  </a:lnTo>
                  <a:lnTo>
                    <a:pt x="141" y="1100"/>
                  </a:lnTo>
                  <a:lnTo>
                    <a:pt x="141" y="1121"/>
                  </a:lnTo>
                  <a:lnTo>
                    <a:pt x="141" y="1138"/>
                  </a:lnTo>
                  <a:lnTo>
                    <a:pt x="141" y="1157"/>
                  </a:lnTo>
                  <a:lnTo>
                    <a:pt x="141" y="1174"/>
                  </a:lnTo>
                  <a:lnTo>
                    <a:pt x="141" y="1193"/>
                  </a:lnTo>
                  <a:lnTo>
                    <a:pt x="141" y="1212"/>
                  </a:lnTo>
                  <a:lnTo>
                    <a:pt x="141" y="1231"/>
                  </a:lnTo>
                  <a:lnTo>
                    <a:pt x="141" y="1250"/>
                  </a:lnTo>
                  <a:lnTo>
                    <a:pt x="141" y="1267"/>
                  </a:lnTo>
                  <a:lnTo>
                    <a:pt x="145" y="1286"/>
                  </a:lnTo>
                  <a:lnTo>
                    <a:pt x="146" y="1307"/>
                  </a:lnTo>
                  <a:lnTo>
                    <a:pt x="148" y="1324"/>
                  </a:lnTo>
                  <a:lnTo>
                    <a:pt x="150" y="1343"/>
                  </a:lnTo>
                  <a:lnTo>
                    <a:pt x="154" y="1362"/>
                  </a:lnTo>
                  <a:lnTo>
                    <a:pt x="160" y="1381"/>
                  </a:lnTo>
                  <a:lnTo>
                    <a:pt x="162" y="1400"/>
                  </a:lnTo>
                  <a:lnTo>
                    <a:pt x="167" y="1419"/>
                  </a:lnTo>
                  <a:lnTo>
                    <a:pt x="171" y="1437"/>
                  </a:lnTo>
                  <a:lnTo>
                    <a:pt x="177" y="1457"/>
                  </a:lnTo>
                  <a:lnTo>
                    <a:pt x="181" y="1475"/>
                  </a:lnTo>
                  <a:lnTo>
                    <a:pt x="188" y="1495"/>
                  </a:lnTo>
                  <a:lnTo>
                    <a:pt x="196" y="1513"/>
                  </a:lnTo>
                  <a:lnTo>
                    <a:pt x="203" y="1532"/>
                  </a:lnTo>
                  <a:lnTo>
                    <a:pt x="209" y="1549"/>
                  </a:lnTo>
                  <a:lnTo>
                    <a:pt x="219" y="1566"/>
                  </a:lnTo>
                  <a:lnTo>
                    <a:pt x="228" y="1585"/>
                  </a:lnTo>
                  <a:lnTo>
                    <a:pt x="238" y="1602"/>
                  </a:lnTo>
                  <a:lnTo>
                    <a:pt x="247" y="1619"/>
                  </a:lnTo>
                  <a:lnTo>
                    <a:pt x="259" y="1636"/>
                  </a:lnTo>
                  <a:lnTo>
                    <a:pt x="270" y="1651"/>
                  </a:lnTo>
                  <a:lnTo>
                    <a:pt x="283" y="1668"/>
                  </a:lnTo>
                  <a:lnTo>
                    <a:pt x="297" y="1687"/>
                  </a:lnTo>
                  <a:lnTo>
                    <a:pt x="312" y="1706"/>
                  </a:lnTo>
                  <a:lnTo>
                    <a:pt x="327" y="1724"/>
                  </a:lnTo>
                  <a:lnTo>
                    <a:pt x="342" y="1741"/>
                  </a:lnTo>
                  <a:lnTo>
                    <a:pt x="359" y="1760"/>
                  </a:lnTo>
                  <a:lnTo>
                    <a:pt x="375" y="1775"/>
                  </a:lnTo>
                  <a:lnTo>
                    <a:pt x="390" y="1792"/>
                  </a:lnTo>
                  <a:lnTo>
                    <a:pt x="407" y="1809"/>
                  </a:lnTo>
                  <a:lnTo>
                    <a:pt x="424" y="1824"/>
                  </a:lnTo>
                  <a:lnTo>
                    <a:pt x="441" y="1839"/>
                  </a:lnTo>
                  <a:lnTo>
                    <a:pt x="458" y="1855"/>
                  </a:lnTo>
                  <a:lnTo>
                    <a:pt x="477" y="1870"/>
                  </a:lnTo>
                  <a:lnTo>
                    <a:pt x="494" y="1883"/>
                  </a:lnTo>
                  <a:lnTo>
                    <a:pt x="513" y="1896"/>
                  </a:lnTo>
                  <a:lnTo>
                    <a:pt x="530" y="1910"/>
                  </a:lnTo>
                  <a:lnTo>
                    <a:pt x="550" y="1923"/>
                  </a:lnTo>
                  <a:lnTo>
                    <a:pt x="569" y="1934"/>
                  </a:lnTo>
                  <a:lnTo>
                    <a:pt x="588" y="1948"/>
                  </a:lnTo>
                  <a:lnTo>
                    <a:pt x="608" y="1959"/>
                  </a:lnTo>
                  <a:lnTo>
                    <a:pt x="627" y="1971"/>
                  </a:lnTo>
                  <a:lnTo>
                    <a:pt x="646" y="1982"/>
                  </a:lnTo>
                  <a:lnTo>
                    <a:pt x="665" y="1991"/>
                  </a:lnTo>
                  <a:lnTo>
                    <a:pt x="686" y="2003"/>
                  </a:lnTo>
                  <a:lnTo>
                    <a:pt x="707" y="2010"/>
                  </a:lnTo>
                  <a:lnTo>
                    <a:pt x="726" y="2020"/>
                  </a:lnTo>
                  <a:lnTo>
                    <a:pt x="747" y="2029"/>
                  </a:lnTo>
                  <a:lnTo>
                    <a:pt x="768" y="2039"/>
                  </a:lnTo>
                  <a:lnTo>
                    <a:pt x="789" y="2047"/>
                  </a:lnTo>
                  <a:lnTo>
                    <a:pt x="808" y="2054"/>
                  </a:lnTo>
                  <a:lnTo>
                    <a:pt x="829" y="2060"/>
                  </a:lnTo>
                  <a:lnTo>
                    <a:pt x="852" y="2066"/>
                  </a:lnTo>
                  <a:lnTo>
                    <a:pt x="873" y="2075"/>
                  </a:lnTo>
                  <a:lnTo>
                    <a:pt x="894" y="2079"/>
                  </a:lnTo>
                  <a:lnTo>
                    <a:pt x="915" y="2085"/>
                  </a:lnTo>
                  <a:lnTo>
                    <a:pt x="935" y="2088"/>
                  </a:lnTo>
                  <a:lnTo>
                    <a:pt x="956" y="2094"/>
                  </a:lnTo>
                  <a:lnTo>
                    <a:pt x="977" y="2096"/>
                  </a:lnTo>
                  <a:lnTo>
                    <a:pt x="998" y="2100"/>
                  </a:lnTo>
                  <a:lnTo>
                    <a:pt x="1021" y="2105"/>
                  </a:lnTo>
                  <a:lnTo>
                    <a:pt x="1042" y="2107"/>
                  </a:lnTo>
                  <a:lnTo>
                    <a:pt x="1063" y="2109"/>
                  </a:lnTo>
                  <a:lnTo>
                    <a:pt x="1084" y="2111"/>
                  </a:lnTo>
                  <a:lnTo>
                    <a:pt x="1107" y="2111"/>
                  </a:lnTo>
                  <a:lnTo>
                    <a:pt x="1128" y="2113"/>
                  </a:lnTo>
                  <a:lnTo>
                    <a:pt x="1150" y="2113"/>
                  </a:lnTo>
                  <a:lnTo>
                    <a:pt x="1173" y="2113"/>
                  </a:lnTo>
                  <a:lnTo>
                    <a:pt x="1192" y="2113"/>
                  </a:lnTo>
                  <a:lnTo>
                    <a:pt x="1215" y="2113"/>
                  </a:lnTo>
                  <a:lnTo>
                    <a:pt x="1238" y="2111"/>
                  </a:lnTo>
                  <a:lnTo>
                    <a:pt x="1257" y="2109"/>
                  </a:lnTo>
                  <a:lnTo>
                    <a:pt x="1278" y="2107"/>
                  </a:lnTo>
                  <a:lnTo>
                    <a:pt x="1299" y="2105"/>
                  </a:lnTo>
                  <a:lnTo>
                    <a:pt x="1320" y="2100"/>
                  </a:lnTo>
                  <a:lnTo>
                    <a:pt x="1341" y="2098"/>
                  </a:lnTo>
                  <a:lnTo>
                    <a:pt x="1361" y="2094"/>
                  </a:lnTo>
                  <a:lnTo>
                    <a:pt x="1384" y="2090"/>
                  </a:lnTo>
                  <a:lnTo>
                    <a:pt x="1405" y="2086"/>
                  </a:lnTo>
                  <a:lnTo>
                    <a:pt x="1426" y="2079"/>
                  </a:lnTo>
                  <a:lnTo>
                    <a:pt x="1447" y="2073"/>
                  </a:lnTo>
                  <a:lnTo>
                    <a:pt x="1466" y="2069"/>
                  </a:lnTo>
                  <a:lnTo>
                    <a:pt x="1487" y="2062"/>
                  </a:lnTo>
                  <a:lnTo>
                    <a:pt x="1508" y="2054"/>
                  </a:lnTo>
                  <a:lnTo>
                    <a:pt x="1527" y="2047"/>
                  </a:lnTo>
                  <a:lnTo>
                    <a:pt x="1550" y="2039"/>
                  </a:lnTo>
                  <a:lnTo>
                    <a:pt x="1559" y="2035"/>
                  </a:lnTo>
                  <a:lnTo>
                    <a:pt x="1571" y="2029"/>
                  </a:lnTo>
                  <a:lnTo>
                    <a:pt x="1584" y="2024"/>
                  </a:lnTo>
                  <a:lnTo>
                    <a:pt x="1593" y="2020"/>
                  </a:lnTo>
                  <a:lnTo>
                    <a:pt x="1605" y="2012"/>
                  </a:lnTo>
                  <a:lnTo>
                    <a:pt x="1614" y="2009"/>
                  </a:lnTo>
                  <a:lnTo>
                    <a:pt x="1628" y="2003"/>
                  </a:lnTo>
                  <a:lnTo>
                    <a:pt x="1639" y="1995"/>
                  </a:lnTo>
                  <a:lnTo>
                    <a:pt x="1650" y="1990"/>
                  </a:lnTo>
                  <a:lnTo>
                    <a:pt x="1662" y="1982"/>
                  </a:lnTo>
                  <a:lnTo>
                    <a:pt x="1673" y="1976"/>
                  </a:lnTo>
                  <a:lnTo>
                    <a:pt x="1683" y="1971"/>
                  </a:lnTo>
                  <a:lnTo>
                    <a:pt x="1694" y="1965"/>
                  </a:lnTo>
                  <a:lnTo>
                    <a:pt x="1706" y="1955"/>
                  </a:lnTo>
                  <a:lnTo>
                    <a:pt x="1717" y="1950"/>
                  </a:lnTo>
                  <a:lnTo>
                    <a:pt x="1728" y="1942"/>
                  </a:lnTo>
                  <a:lnTo>
                    <a:pt x="1740" y="1934"/>
                  </a:lnTo>
                  <a:lnTo>
                    <a:pt x="1749" y="1927"/>
                  </a:lnTo>
                  <a:lnTo>
                    <a:pt x="1761" y="1919"/>
                  </a:lnTo>
                  <a:lnTo>
                    <a:pt x="1772" y="1914"/>
                  </a:lnTo>
                  <a:lnTo>
                    <a:pt x="1782" y="1904"/>
                  </a:lnTo>
                  <a:lnTo>
                    <a:pt x="1793" y="1896"/>
                  </a:lnTo>
                  <a:lnTo>
                    <a:pt x="1803" y="1889"/>
                  </a:lnTo>
                  <a:lnTo>
                    <a:pt x="1814" y="1881"/>
                  </a:lnTo>
                  <a:lnTo>
                    <a:pt x="1822" y="1872"/>
                  </a:lnTo>
                  <a:lnTo>
                    <a:pt x="1835" y="1862"/>
                  </a:lnTo>
                  <a:lnTo>
                    <a:pt x="1844" y="1855"/>
                  </a:lnTo>
                  <a:lnTo>
                    <a:pt x="1854" y="1845"/>
                  </a:lnTo>
                  <a:lnTo>
                    <a:pt x="1863" y="1836"/>
                  </a:lnTo>
                  <a:lnTo>
                    <a:pt x="1873" y="1826"/>
                  </a:lnTo>
                  <a:lnTo>
                    <a:pt x="1884" y="1819"/>
                  </a:lnTo>
                  <a:lnTo>
                    <a:pt x="1894" y="1809"/>
                  </a:lnTo>
                  <a:lnTo>
                    <a:pt x="1903" y="1798"/>
                  </a:lnTo>
                  <a:lnTo>
                    <a:pt x="1915" y="1788"/>
                  </a:lnTo>
                  <a:lnTo>
                    <a:pt x="1922" y="1777"/>
                  </a:lnTo>
                  <a:lnTo>
                    <a:pt x="1932" y="1765"/>
                  </a:lnTo>
                  <a:lnTo>
                    <a:pt x="1939" y="1754"/>
                  </a:lnTo>
                  <a:lnTo>
                    <a:pt x="1951" y="1743"/>
                  </a:lnTo>
                  <a:lnTo>
                    <a:pt x="1958" y="1733"/>
                  </a:lnTo>
                  <a:lnTo>
                    <a:pt x="1968" y="1724"/>
                  </a:lnTo>
                  <a:lnTo>
                    <a:pt x="1976" y="1710"/>
                  </a:lnTo>
                  <a:lnTo>
                    <a:pt x="1983" y="1699"/>
                  </a:lnTo>
                  <a:lnTo>
                    <a:pt x="1991" y="1687"/>
                  </a:lnTo>
                  <a:lnTo>
                    <a:pt x="2000" y="1676"/>
                  </a:lnTo>
                  <a:lnTo>
                    <a:pt x="2008" y="1663"/>
                  </a:lnTo>
                  <a:lnTo>
                    <a:pt x="2016" y="1649"/>
                  </a:lnTo>
                  <a:lnTo>
                    <a:pt x="2023" y="1638"/>
                  </a:lnTo>
                  <a:lnTo>
                    <a:pt x="2033" y="1625"/>
                  </a:lnTo>
                  <a:lnTo>
                    <a:pt x="2038" y="1611"/>
                  </a:lnTo>
                  <a:lnTo>
                    <a:pt x="2046" y="1596"/>
                  </a:lnTo>
                  <a:lnTo>
                    <a:pt x="2054" y="1585"/>
                  </a:lnTo>
                  <a:lnTo>
                    <a:pt x="2059" y="1570"/>
                  </a:lnTo>
                  <a:lnTo>
                    <a:pt x="2065" y="1556"/>
                  </a:lnTo>
                  <a:lnTo>
                    <a:pt x="2074" y="1543"/>
                  </a:lnTo>
                  <a:lnTo>
                    <a:pt x="2078" y="1528"/>
                  </a:lnTo>
                  <a:lnTo>
                    <a:pt x="2086" y="1514"/>
                  </a:lnTo>
                  <a:lnTo>
                    <a:pt x="2092" y="1499"/>
                  </a:lnTo>
                  <a:lnTo>
                    <a:pt x="2097" y="1484"/>
                  </a:lnTo>
                  <a:lnTo>
                    <a:pt x="2101" y="1467"/>
                  </a:lnTo>
                  <a:lnTo>
                    <a:pt x="2109" y="1454"/>
                  </a:lnTo>
                  <a:lnTo>
                    <a:pt x="2112" y="1437"/>
                  </a:lnTo>
                  <a:lnTo>
                    <a:pt x="2118" y="1421"/>
                  </a:lnTo>
                  <a:lnTo>
                    <a:pt x="2124" y="1406"/>
                  </a:lnTo>
                  <a:lnTo>
                    <a:pt x="2130" y="1389"/>
                  </a:lnTo>
                  <a:lnTo>
                    <a:pt x="2131" y="1378"/>
                  </a:lnTo>
                  <a:lnTo>
                    <a:pt x="2133" y="1364"/>
                  </a:lnTo>
                  <a:lnTo>
                    <a:pt x="2137" y="1351"/>
                  </a:lnTo>
                  <a:lnTo>
                    <a:pt x="2141" y="1340"/>
                  </a:lnTo>
                  <a:lnTo>
                    <a:pt x="2141" y="1326"/>
                  </a:lnTo>
                  <a:lnTo>
                    <a:pt x="2143" y="1311"/>
                  </a:lnTo>
                  <a:lnTo>
                    <a:pt x="2145" y="1300"/>
                  </a:lnTo>
                  <a:lnTo>
                    <a:pt x="2149" y="1285"/>
                  </a:lnTo>
                  <a:lnTo>
                    <a:pt x="2149" y="1271"/>
                  </a:lnTo>
                  <a:lnTo>
                    <a:pt x="2151" y="1256"/>
                  </a:lnTo>
                  <a:lnTo>
                    <a:pt x="2151" y="1243"/>
                  </a:lnTo>
                  <a:lnTo>
                    <a:pt x="2151" y="1228"/>
                  </a:lnTo>
                  <a:lnTo>
                    <a:pt x="2151" y="1212"/>
                  </a:lnTo>
                  <a:lnTo>
                    <a:pt x="2151" y="1197"/>
                  </a:lnTo>
                  <a:lnTo>
                    <a:pt x="2151" y="1184"/>
                  </a:lnTo>
                  <a:lnTo>
                    <a:pt x="2152" y="1169"/>
                  </a:lnTo>
                  <a:lnTo>
                    <a:pt x="2151" y="1152"/>
                  </a:lnTo>
                  <a:lnTo>
                    <a:pt x="2151" y="1136"/>
                  </a:lnTo>
                  <a:lnTo>
                    <a:pt x="2149" y="1121"/>
                  </a:lnTo>
                  <a:lnTo>
                    <a:pt x="2149" y="1106"/>
                  </a:lnTo>
                  <a:lnTo>
                    <a:pt x="2147" y="1091"/>
                  </a:lnTo>
                  <a:lnTo>
                    <a:pt x="2145" y="1074"/>
                  </a:lnTo>
                  <a:lnTo>
                    <a:pt x="2141" y="1058"/>
                  </a:lnTo>
                  <a:lnTo>
                    <a:pt x="2141" y="1041"/>
                  </a:lnTo>
                  <a:lnTo>
                    <a:pt x="2137" y="1026"/>
                  </a:lnTo>
                  <a:lnTo>
                    <a:pt x="2135" y="1011"/>
                  </a:lnTo>
                  <a:lnTo>
                    <a:pt x="2131" y="994"/>
                  </a:lnTo>
                  <a:lnTo>
                    <a:pt x="2130" y="977"/>
                  </a:lnTo>
                  <a:lnTo>
                    <a:pt x="2126" y="962"/>
                  </a:lnTo>
                  <a:lnTo>
                    <a:pt x="2124" y="946"/>
                  </a:lnTo>
                  <a:lnTo>
                    <a:pt x="2118" y="929"/>
                  </a:lnTo>
                  <a:lnTo>
                    <a:pt x="2114" y="912"/>
                  </a:lnTo>
                  <a:lnTo>
                    <a:pt x="2109" y="895"/>
                  </a:lnTo>
                  <a:lnTo>
                    <a:pt x="2103" y="880"/>
                  </a:lnTo>
                  <a:lnTo>
                    <a:pt x="2099" y="861"/>
                  </a:lnTo>
                  <a:lnTo>
                    <a:pt x="2093" y="846"/>
                  </a:lnTo>
                  <a:lnTo>
                    <a:pt x="2088" y="830"/>
                  </a:lnTo>
                  <a:lnTo>
                    <a:pt x="2082" y="813"/>
                  </a:lnTo>
                  <a:lnTo>
                    <a:pt x="2074" y="796"/>
                  </a:lnTo>
                  <a:lnTo>
                    <a:pt x="2071" y="781"/>
                  </a:lnTo>
                  <a:lnTo>
                    <a:pt x="2061" y="766"/>
                  </a:lnTo>
                  <a:lnTo>
                    <a:pt x="2055" y="751"/>
                  </a:lnTo>
                  <a:lnTo>
                    <a:pt x="2048" y="733"/>
                  </a:lnTo>
                  <a:lnTo>
                    <a:pt x="2042" y="718"/>
                  </a:lnTo>
                  <a:lnTo>
                    <a:pt x="2033" y="701"/>
                  </a:lnTo>
                  <a:lnTo>
                    <a:pt x="2027" y="686"/>
                  </a:lnTo>
                  <a:lnTo>
                    <a:pt x="2016" y="671"/>
                  </a:lnTo>
                  <a:lnTo>
                    <a:pt x="2010" y="656"/>
                  </a:lnTo>
                  <a:lnTo>
                    <a:pt x="2000" y="640"/>
                  </a:lnTo>
                  <a:lnTo>
                    <a:pt x="1991" y="623"/>
                  </a:lnTo>
                  <a:lnTo>
                    <a:pt x="1983" y="610"/>
                  </a:lnTo>
                  <a:lnTo>
                    <a:pt x="1972" y="593"/>
                  </a:lnTo>
                  <a:lnTo>
                    <a:pt x="1960" y="580"/>
                  </a:lnTo>
                  <a:lnTo>
                    <a:pt x="1953" y="564"/>
                  </a:lnTo>
                  <a:lnTo>
                    <a:pt x="1939" y="551"/>
                  </a:lnTo>
                  <a:lnTo>
                    <a:pt x="1932" y="536"/>
                  </a:lnTo>
                  <a:lnTo>
                    <a:pt x="1919" y="523"/>
                  </a:lnTo>
                  <a:lnTo>
                    <a:pt x="1907" y="509"/>
                  </a:lnTo>
                  <a:lnTo>
                    <a:pt x="1898" y="496"/>
                  </a:lnTo>
                  <a:lnTo>
                    <a:pt x="1884" y="483"/>
                  </a:lnTo>
                  <a:lnTo>
                    <a:pt x="1871" y="467"/>
                  </a:lnTo>
                  <a:lnTo>
                    <a:pt x="1858" y="456"/>
                  </a:lnTo>
                  <a:lnTo>
                    <a:pt x="1846" y="443"/>
                  </a:lnTo>
                  <a:lnTo>
                    <a:pt x="1833" y="431"/>
                  </a:lnTo>
                  <a:lnTo>
                    <a:pt x="1814" y="414"/>
                  </a:lnTo>
                  <a:lnTo>
                    <a:pt x="1795" y="399"/>
                  </a:lnTo>
                  <a:lnTo>
                    <a:pt x="1776" y="380"/>
                  </a:lnTo>
                  <a:lnTo>
                    <a:pt x="1755" y="369"/>
                  </a:lnTo>
                  <a:lnTo>
                    <a:pt x="1736" y="352"/>
                  </a:lnTo>
                  <a:lnTo>
                    <a:pt x="1717" y="338"/>
                  </a:lnTo>
                  <a:lnTo>
                    <a:pt x="1698" y="323"/>
                  </a:lnTo>
                  <a:lnTo>
                    <a:pt x="1679" y="310"/>
                  </a:lnTo>
                  <a:lnTo>
                    <a:pt x="1658" y="296"/>
                  </a:lnTo>
                  <a:lnTo>
                    <a:pt x="1639" y="285"/>
                  </a:lnTo>
                  <a:lnTo>
                    <a:pt x="1618" y="274"/>
                  </a:lnTo>
                  <a:lnTo>
                    <a:pt x="1601" y="262"/>
                  </a:lnTo>
                  <a:lnTo>
                    <a:pt x="1580" y="251"/>
                  </a:lnTo>
                  <a:lnTo>
                    <a:pt x="1559" y="241"/>
                  </a:lnTo>
                  <a:lnTo>
                    <a:pt x="1542" y="232"/>
                  </a:lnTo>
                  <a:lnTo>
                    <a:pt x="1521" y="222"/>
                  </a:lnTo>
                  <a:lnTo>
                    <a:pt x="1500" y="215"/>
                  </a:lnTo>
                  <a:lnTo>
                    <a:pt x="1481" y="207"/>
                  </a:lnTo>
                  <a:lnTo>
                    <a:pt x="1460" y="200"/>
                  </a:lnTo>
                  <a:lnTo>
                    <a:pt x="1441" y="194"/>
                  </a:lnTo>
                  <a:lnTo>
                    <a:pt x="1420" y="184"/>
                  </a:lnTo>
                  <a:lnTo>
                    <a:pt x="1401" y="181"/>
                  </a:lnTo>
                  <a:lnTo>
                    <a:pt x="1380" y="175"/>
                  </a:lnTo>
                  <a:lnTo>
                    <a:pt x="1361" y="169"/>
                  </a:lnTo>
                  <a:lnTo>
                    <a:pt x="1341" y="165"/>
                  </a:lnTo>
                  <a:lnTo>
                    <a:pt x="1320" y="162"/>
                  </a:lnTo>
                  <a:lnTo>
                    <a:pt x="1299" y="158"/>
                  </a:lnTo>
                  <a:lnTo>
                    <a:pt x="1280" y="154"/>
                  </a:lnTo>
                  <a:lnTo>
                    <a:pt x="1259" y="152"/>
                  </a:lnTo>
                  <a:lnTo>
                    <a:pt x="1238" y="150"/>
                  </a:lnTo>
                  <a:lnTo>
                    <a:pt x="1219" y="148"/>
                  </a:lnTo>
                  <a:lnTo>
                    <a:pt x="1198" y="148"/>
                  </a:lnTo>
                  <a:lnTo>
                    <a:pt x="1177" y="146"/>
                  </a:lnTo>
                  <a:lnTo>
                    <a:pt x="1156" y="146"/>
                  </a:lnTo>
                  <a:lnTo>
                    <a:pt x="1135" y="146"/>
                  </a:lnTo>
                  <a:lnTo>
                    <a:pt x="1116" y="148"/>
                  </a:lnTo>
                  <a:lnTo>
                    <a:pt x="1093" y="148"/>
                  </a:lnTo>
                  <a:lnTo>
                    <a:pt x="1072" y="152"/>
                  </a:lnTo>
                  <a:lnTo>
                    <a:pt x="1053" y="154"/>
                  </a:lnTo>
                  <a:lnTo>
                    <a:pt x="1032" y="158"/>
                  </a:lnTo>
                  <a:lnTo>
                    <a:pt x="1012" y="160"/>
                  </a:lnTo>
                  <a:lnTo>
                    <a:pt x="993" y="165"/>
                  </a:lnTo>
                  <a:lnTo>
                    <a:pt x="970" y="167"/>
                  </a:lnTo>
                  <a:lnTo>
                    <a:pt x="951" y="171"/>
                  </a:lnTo>
                  <a:lnTo>
                    <a:pt x="930" y="177"/>
                  </a:lnTo>
                  <a:lnTo>
                    <a:pt x="909" y="182"/>
                  </a:lnTo>
                  <a:lnTo>
                    <a:pt x="888" y="188"/>
                  </a:lnTo>
                  <a:lnTo>
                    <a:pt x="867" y="196"/>
                  </a:lnTo>
                  <a:lnTo>
                    <a:pt x="846" y="201"/>
                  </a:lnTo>
                  <a:lnTo>
                    <a:pt x="827" y="211"/>
                  </a:lnTo>
                  <a:lnTo>
                    <a:pt x="806" y="217"/>
                  </a:lnTo>
                  <a:lnTo>
                    <a:pt x="785" y="226"/>
                  </a:lnTo>
                  <a:lnTo>
                    <a:pt x="764" y="234"/>
                  </a:lnTo>
                  <a:lnTo>
                    <a:pt x="743" y="243"/>
                  </a:lnTo>
                  <a:lnTo>
                    <a:pt x="721" y="253"/>
                  </a:lnTo>
                  <a:lnTo>
                    <a:pt x="702" y="262"/>
                  </a:lnTo>
                  <a:lnTo>
                    <a:pt x="681" y="272"/>
                  </a:lnTo>
                  <a:lnTo>
                    <a:pt x="660" y="283"/>
                  </a:lnTo>
                  <a:lnTo>
                    <a:pt x="639" y="295"/>
                  </a:lnTo>
                  <a:lnTo>
                    <a:pt x="618" y="306"/>
                  </a:lnTo>
                  <a:lnTo>
                    <a:pt x="599" y="317"/>
                  </a:lnTo>
                  <a:lnTo>
                    <a:pt x="576" y="331"/>
                  </a:lnTo>
                  <a:lnTo>
                    <a:pt x="555" y="344"/>
                  </a:lnTo>
                  <a:lnTo>
                    <a:pt x="536" y="357"/>
                  </a:lnTo>
                  <a:lnTo>
                    <a:pt x="530" y="361"/>
                  </a:lnTo>
                  <a:lnTo>
                    <a:pt x="527" y="363"/>
                  </a:lnTo>
                  <a:lnTo>
                    <a:pt x="523" y="367"/>
                  </a:lnTo>
                  <a:lnTo>
                    <a:pt x="517" y="369"/>
                  </a:lnTo>
                  <a:lnTo>
                    <a:pt x="513" y="372"/>
                  </a:lnTo>
                  <a:lnTo>
                    <a:pt x="508" y="374"/>
                  </a:lnTo>
                  <a:lnTo>
                    <a:pt x="502" y="378"/>
                  </a:lnTo>
                  <a:lnTo>
                    <a:pt x="500" y="380"/>
                  </a:lnTo>
                  <a:lnTo>
                    <a:pt x="494" y="386"/>
                  </a:lnTo>
                  <a:lnTo>
                    <a:pt x="491" y="390"/>
                  </a:lnTo>
                  <a:lnTo>
                    <a:pt x="485" y="391"/>
                  </a:lnTo>
                  <a:lnTo>
                    <a:pt x="481" y="395"/>
                  </a:lnTo>
                  <a:lnTo>
                    <a:pt x="473" y="403"/>
                  </a:lnTo>
                  <a:lnTo>
                    <a:pt x="466" y="409"/>
                  </a:lnTo>
                  <a:lnTo>
                    <a:pt x="460" y="412"/>
                  </a:lnTo>
                  <a:lnTo>
                    <a:pt x="456" y="416"/>
                  </a:lnTo>
                  <a:lnTo>
                    <a:pt x="453" y="420"/>
                  </a:lnTo>
                  <a:lnTo>
                    <a:pt x="449" y="424"/>
                  </a:lnTo>
                  <a:lnTo>
                    <a:pt x="439" y="429"/>
                  </a:lnTo>
                  <a:lnTo>
                    <a:pt x="434" y="437"/>
                  </a:lnTo>
                  <a:lnTo>
                    <a:pt x="426" y="445"/>
                  </a:lnTo>
                  <a:lnTo>
                    <a:pt x="418" y="450"/>
                  </a:lnTo>
                  <a:lnTo>
                    <a:pt x="411" y="460"/>
                  </a:lnTo>
                  <a:lnTo>
                    <a:pt x="405" y="466"/>
                  </a:lnTo>
                  <a:lnTo>
                    <a:pt x="397" y="471"/>
                  </a:lnTo>
                  <a:lnTo>
                    <a:pt x="392" y="477"/>
                  </a:lnTo>
                  <a:lnTo>
                    <a:pt x="386" y="483"/>
                  </a:lnTo>
                  <a:lnTo>
                    <a:pt x="380" y="490"/>
                  </a:lnTo>
                  <a:lnTo>
                    <a:pt x="375" y="494"/>
                  </a:lnTo>
                  <a:lnTo>
                    <a:pt x="371" y="498"/>
                  </a:lnTo>
                  <a:lnTo>
                    <a:pt x="367" y="504"/>
                  </a:lnTo>
                  <a:lnTo>
                    <a:pt x="363" y="511"/>
                  </a:lnTo>
                  <a:lnTo>
                    <a:pt x="356" y="515"/>
                  </a:lnTo>
                  <a:lnTo>
                    <a:pt x="352" y="523"/>
                  </a:lnTo>
                  <a:lnTo>
                    <a:pt x="348" y="526"/>
                  </a:lnTo>
                  <a:lnTo>
                    <a:pt x="348" y="528"/>
                  </a:lnTo>
                  <a:lnTo>
                    <a:pt x="268" y="428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14"/>
            <p:cNvSpPr>
              <a:spLocks/>
            </p:cNvSpPr>
            <p:nvPr/>
          </p:nvSpPr>
          <p:spPr bwMode="auto">
            <a:xfrm>
              <a:off x="4127" y="1096"/>
              <a:ext cx="148" cy="205"/>
            </a:xfrm>
            <a:custGeom>
              <a:avLst/>
              <a:gdLst>
                <a:gd name="T0" fmla="*/ 200 w 297"/>
                <a:gd name="T1" fmla="*/ 17 h 408"/>
                <a:gd name="T2" fmla="*/ 179 w 297"/>
                <a:gd name="T3" fmla="*/ 38 h 408"/>
                <a:gd name="T4" fmla="*/ 158 w 297"/>
                <a:gd name="T5" fmla="*/ 62 h 408"/>
                <a:gd name="T6" fmla="*/ 137 w 297"/>
                <a:gd name="T7" fmla="*/ 85 h 408"/>
                <a:gd name="T8" fmla="*/ 120 w 297"/>
                <a:gd name="T9" fmla="*/ 108 h 408"/>
                <a:gd name="T10" fmla="*/ 103 w 297"/>
                <a:gd name="T11" fmla="*/ 133 h 408"/>
                <a:gd name="T12" fmla="*/ 88 w 297"/>
                <a:gd name="T13" fmla="*/ 155 h 408"/>
                <a:gd name="T14" fmla="*/ 74 w 297"/>
                <a:gd name="T15" fmla="*/ 176 h 408"/>
                <a:gd name="T16" fmla="*/ 61 w 297"/>
                <a:gd name="T17" fmla="*/ 197 h 408"/>
                <a:gd name="T18" fmla="*/ 52 w 297"/>
                <a:gd name="T19" fmla="*/ 218 h 408"/>
                <a:gd name="T20" fmla="*/ 42 w 297"/>
                <a:gd name="T21" fmla="*/ 239 h 408"/>
                <a:gd name="T22" fmla="*/ 32 w 297"/>
                <a:gd name="T23" fmla="*/ 258 h 408"/>
                <a:gd name="T24" fmla="*/ 25 w 297"/>
                <a:gd name="T25" fmla="*/ 275 h 408"/>
                <a:gd name="T26" fmla="*/ 19 w 297"/>
                <a:gd name="T27" fmla="*/ 288 h 408"/>
                <a:gd name="T28" fmla="*/ 13 w 297"/>
                <a:gd name="T29" fmla="*/ 302 h 408"/>
                <a:gd name="T30" fmla="*/ 10 w 297"/>
                <a:gd name="T31" fmla="*/ 315 h 408"/>
                <a:gd name="T32" fmla="*/ 4 w 297"/>
                <a:gd name="T33" fmla="*/ 332 h 408"/>
                <a:gd name="T34" fmla="*/ 0 w 297"/>
                <a:gd name="T35" fmla="*/ 349 h 408"/>
                <a:gd name="T36" fmla="*/ 4 w 297"/>
                <a:gd name="T37" fmla="*/ 355 h 408"/>
                <a:gd name="T38" fmla="*/ 19 w 297"/>
                <a:gd name="T39" fmla="*/ 372 h 408"/>
                <a:gd name="T40" fmla="*/ 38 w 297"/>
                <a:gd name="T41" fmla="*/ 387 h 408"/>
                <a:gd name="T42" fmla="*/ 52 w 297"/>
                <a:gd name="T43" fmla="*/ 399 h 408"/>
                <a:gd name="T44" fmla="*/ 67 w 297"/>
                <a:gd name="T45" fmla="*/ 404 h 408"/>
                <a:gd name="T46" fmla="*/ 82 w 297"/>
                <a:gd name="T47" fmla="*/ 408 h 408"/>
                <a:gd name="T48" fmla="*/ 103 w 297"/>
                <a:gd name="T49" fmla="*/ 403 h 408"/>
                <a:gd name="T50" fmla="*/ 110 w 297"/>
                <a:gd name="T51" fmla="*/ 389 h 408"/>
                <a:gd name="T52" fmla="*/ 120 w 297"/>
                <a:gd name="T53" fmla="*/ 370 h 408"/>
                <a:gd name="T54" fmla="*/ 129 w 297"/>
                <a:gd name="T55" fmla="*/ 349 h 408"/>
                <a:gd name="T56" fmla="*/ 137 w 297"/>
                <a:gd name="T57" fmla="*/ 334 h 408"/>
                <a:gd name="T58" fmla="*/ 143 w 297"/>
                <a:gd name="T59" fmla="*/ 319 h 408"/>
                <a:gd name="T60" fmla="*/ 154 w 297"/>
                <a:gd name="T61" fmla="*/ 306 h 408"/>
                <a:gd name="T62" fmla="*/ 164 w 297"/>
                <a:gd name="T63" fmla="*/ 288 h 408"/>
                <a:gd name="T64" fmla="*/ 175 w 297"/>
                <a:gd name="T65" fmla="*/ 275 h 408"/>
                <a:gd name="T66" fmla="*/ 183 w 297"/>
                <a:gd name="T67" fmla="*/ 258 h 408"/>
                <a:gd name="T68" fmla="*/ 194 w 297"/>
                <a:gd name="T69" fmla="*/ 243 h 408"/>
                <a:gd name="T70" fmla="*/ 206 w 297"/>
                <a:gd name="T71" fmla="*/ 228 h 408"/>
                <a:gd name="T72" fmla="*/ 217 w 297"/>
                <a:gd name="T73" fmla="*/ 212 h 408"/>
                <a:gd name="T74" fmla="*/ 226 w 297"/>
                <a:gd name="T75" fmla="*/ 197 h 408"/>
                <a:gd name="T76" fmla="*/ 236 w 297"/>
                <a:gd name="T77" fmla="*/ 186 h 408"/>
                <a:gd name="T78" fmla="*/ 249 w 297"/>
                <a:gd name="T79" fmla="*/ 167 h 408"/>
                <a:gd name="T80" fmla="*/ 266 w 297"/>
                <a:gd name="T81" fmla="*/ 144 h 408"/>
                <a:gd name="T82" fmla="*/ 282 w 297"/>
                <a:gd name="T83" fmla="*/ 127 h 408"/>
                <a:gd name="T84" fmla="*/ 293 w 297"/>
                <a:gd name="T85" fmla="*/ 117 h 408"/>
                <a:gd name="T86" fmla="*/ 295 w 297"/>
                <a:gd name="T87" fmla="*/ 98 h 408"/>
                <a:gd name="T88" fmla="*/ 291 w 297"/>
                <a:gd name="T89" fmla="*/ 87 h 408"/>
                <a:gd name="T90" fmla="*/ 282 w 297"/>
                <a:gd name="T91" fmla="*/ 72 h 408"/>
                <a:gd name="T92" fmla="*/ 272 w 297"/>
                <a:gd name="T93" fmla="*/ 57 h 408"/>
                <a:gd name="T94" fmla="*/ 259 w 297"/>
                <a:gd name="T95" fmla="*/ 43 h 408"/>
                <a:gd name="T96" fmla="*/ 245 w 297"/>
                <a:gd name="T97" fmla="*/ 30 h 408"/>
                <a:gd name="T98" fmla="*/ 236 w 297"/>
                <a:gd name="T99" fmla="*/ 17 h 408"/>
                <a:gd name="T100" fmla="*/ 223 w 297"/>
                <a:gd name="T101" fmla="*/ 3 h 408"/>
                <a:gd name="T102" fmla="*/ 217 w 297"/>
                <a:gd name="T103" fmla="*/ 0 h 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7"/>
                <a:gd name="T157" fmla="*/ 0 h 408"/>
                <a:gd name="T158" fmla="*/ 297 w 297"/>
                <a:gd name="T159" fmla="*/ 408 h 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7" h="408">
                  <a:moveTo>
                    <a:pt x="217" y="0"/>
                  </a:moveTo>
                  <a:lnTo>
                    <a:pt x="209" y="5"/>
                  </a:lnTo>
                  <a:lnTo>
                    <a:pt x="200" y="17"/>
                  </a:lnTo>
                  <a:lnTo>
                    <a:pt x="192" y="22"/>
                  </a:lnTo>
                  <a:lnTo>
                    <a:pt x="187" y="32"/>
                  </a:lnTo>
                  <a:lnTo>
                    <a:pt x="179" y="38"/>
                  </a:lnTo>
                  <a:lnTo>
                    <a:pt x="171" y="47"/>
                  </a:lnTo>
                  <a:lnTo>
                    <a:pt x="164" y="55"/>
                  </a:lnTo>
                  <a:lnTo>
                    <a:pt x="158" y="62"/>
                  </a:lnTo>
                  <a:lnTo>
                    <a:pt x="150" y="70"/>
                  </a:lnTo>
                  <a:lnTo>
                    <a:pt x="143" y="78"/>
                  </a:lnTo>
                  <a:lnTo>
                    <a:pt x="137" y="85"/>
                  </a:lnTo>
                  <a:lnTo>
                    <a:pt x="131" y="95"/>
                  </a:lnTo>
                  <a:lnTo>
                    <a:pt x="126" y="102"/>
                  </a:lnTo>
                  <a:lnTo>
                    <a:pt x="120" y="108"/>
                  </a:lnTo>
                  <a:lnTo>
                    <a:pt x="112" y="117"/>
                  </a:lnTo>
                  <a:lnTo>
                    <a:pt x="109" y="127"/>
                  </a:lnTo>
                  <a:lnTo>
                    <a:pt x="103" y="133"/>
                  </a:lnTo>
                  <a:lnTo>
                    <a:pt x="97" y="142"/>
                  </a:lnTo>
                  <a:lnTo>
                    <a:pt x="93" y="146"/>
                  </a:lnTo>
                  <a:lnTo>
                    <a:pt x="88" y="155"/>
                  </a:lnTo>
                  <a:lnTo>
                    <a:pt x="84" y="161"/>
                  </a:lnTo>
                  <a:lnTo>
                    <a:pt x="78" y="171"/>
                  </a:lnTo>
                  <a:lnTo>
                    <a:pt x="74" y="176"/>
                  </a:lnTo>
                  <a:lnTo>
                    <a:pt x="71" y="186"/>
                  </a:lnTo>
                  <a:lnTo>
                    <a:pt x="67" y="192"/>
                  </a:lnTo>
                  <a:lnTo>
                    <a:pt x="61" y="197"/>
                  </a:lnTo>
                  <a:lnTo>
                    <a:pt x="57" y="207"/>
                  </a:lnTo>
                  <a:lnTo>
                    <a:pt x="55" y="212"/>
                  </a:lnTo>
                  <a:lnTo>
                    <a:pt x="52" y="218"/>
                  </a:lnTo>
                  <a:lnTo>
                    <a:pt x="48" y="224"/>
                  </a:lnTo>
                  <a:lnTo>
                    <a:pt x="44" y="233"/>
                  </a:lnTo>
                  <a:lnTo>
                    <a:pt x="42" y="239"/>
                  </a:lnTo>
                  <a:lnTo>
                    <a:pt x="38" y="245"/>
                  </a:lnTo>
                  <a:lnTo>
                    <a:pt x="36" y="250"/>
                  </a:lnTo>
                  <a:lnTo>
                    <a:pt x="32" y="258"/>
                  </a:lnTo>
                  <a:lnTo>
                    <a:pt x="31" y="264"/>
                  </a:lnTo>
                  <a:lnTo>
                    <a:pt x="27" y="268"/>
                  </a:lnTo>
                  <a:lnTo>
                    <a:pt x="25" y="275"/>
                  </a:lnTo>
                  <a:lnTo>
                    <a:pt x="23" y="279"/>
                  </a:lnTo>
                  <a:lnTo>
                    <a:pt x="21" y="283"/>
                  </a:lnTo>
                  <a:lnTo>
                    <a:pt x="19" y="288"/>
                  </a:lnTo>
                  <a:lnTo>
                    <a:pt x="17" y="292"/>
                  </a:lnTo>
                  <a:lnTo>
                    <a:pt x="15" y="298"/>
                  </a:lnTo>
                  <a:lnTo>
                    <a:pt x="13" y="302"/>
                  </a:lnTo>
                  <a:lnTo>
                    <a:pt x="13" y="307"/>
                  </a:lnTo>
                  <a:lnTo>
                    <a:pt x="13" y="311"/>
                  </a:lnTo>
                  <a:lnTo>
                    <a:pt x="10" y="315"/>
                  </a:lnTo>
                  <a:lnTo>
                    <a:pt x="10" y="319"/>
                  </a:lnTo>
                  <a:lnTo>
                    <a:pt x="6" y="326"/>
                  </a:lnTo>
                  <a:lnTo>
                    <a:pt x="4" y="332"/>
                  </a:lnTo>
                  <a:lnTo>
                    <a:pt x="2" y="338"/>
                  </a:lnTo>
                  <a:lnTo>
                    <a:pt x="2" y="342"/>
                  </a:lnTo>
                  <a:lnTo>
                    <a:pt x="0" y="349"/>
                  </a:lnTo>
                  <a:lnTo>
                    <a:pt x="0" y="351"/>
                  </a:lnTo>
                  <a:lnTo>
                    <a:pt x="4" y="355"/>
                  </a:lnTo>
                  <a:lnTo>
                    <a:pt x="10" y="359"/>
                  </a:lnTo>
                  <a:lnTo>
                    <a:pt x="15" y="366"/>
                  </a:lnTo>
                  <a:lnTo>
                    <a:pt x="19" y="372"/>
                  </a:lnTo>
                  <a:lnTo>
                    <a:pt x="31" y="382"/>
                  </a:lnTo>
                  <a:lnTo>
                    <a:pt x="32" y="383"/>
                  </a:lnTo>
                  <a:lnTo>
                    <a:pt x="38" y="387"/>
                  </a:lnTo>
                  <a:lnTo>
                    <a:pt x="42" y="391"/>
                  </a:lnTo>
                  <a:lnTo>
                    <a:pt x="48" y="393"/>
                  </a:lnTo>
                  <a:lnTo>
                    <a:pt x="52" y="399"/>
                  </a:lnTo>
                  <a:lnTo>
                    <a:pt x="57" y="401"/>
                  </a:lnTo>
                  <a:lnTo>
                    <a:pt x="61" y="403"/>
                  </a:lnTo>
                  <a:lnTo>
                    <a:pt x="67" y="404"/>
                  </a:lnTo>
                  <a:lnTo>
                    <a:pt x="71" y="404"/>
                  </a:lnTo>
                  <a:lnTo>
                    <a:pt x="74" y="406"/>
                  </a:lnTo>
                  <a:lnTo>
                    <a:pt x="82" y="408"/>
                  </a:lnTo>
                  <a:lnTo>
                    <a:pt x="86" y="408"/>
                  </a:lnTo>
                  <a:lnTo>
                    <a:pt x="93" y="406"/>
                  </a:lnTo>
                  <a:lnTo>
                    <a:pt x="103" y="403"/>
                  </a:lnTo>
                  <a:lnTo>
                    <a:pt x="105" y="399"/>
                  </a:lnTo>
                  <a:lnTo>
                    <a:pt x="107" y="397"/>
                  </a:lnTo>
                  <a:lnTo>
                    <a:pt x="110" y="389"/>
                  </a:lnTo>
                  <a:lnTo>
                    <a:pt x="112" y="385"/>
                  </a:lnTo>
                  <a:lnTo>
                    <a:pt x="114" y="378"/>
                  </a:lnTo>
                  <a:lnTo>
                    <a:pt x="120" y="370"/>
                  </a:lnTo>
                  <a:lnTo>
                    <a:pt x="122" y="361"/>
                  </a:lnTo>
                  <a:lnTo>
                    <a:pt x="126" y="353"/>
                  </a:lnTo>
                  <a:lnTo>
                    <a:pt x="129" y="349"/>
                  </a:lnTo>
                  <a:lnTo>
                    <a:pt x="131" y="344"/>
                  </a:lnTo>
                  <a:lnTo>
                    <a:pt x="135" y="340"/>
                  </a:lnTo>
                  <a:lnTo>
                    <a:pt x="137" y="334"/>
                  </a:lnTo>
                  <a:lnTo>
                    <a:pt x="137" y="330"/>
                  </a:lnTo>
                  <a:lnTo>
                    <a:pt x="141" y="325"/>
                  </a:lnTo>
                  <a:lnTo>
                    <a:pt x="143" y="319"/>
                  </a:lnTo>
                  <a:lnTo>
                    <a:pt x="147" y="315"/>
                  </a:lnTo>
                  <a:lnTo>
                    <a:pt x="150" y="311"/>
                  </a:lnTo>
                  <a:lnTo>
                    <a:pt x="154" y="306"/>
                  </a:lnTo>
                  <a:lnTo>
                    <a:pt x="156" y="300"/>
                  </a:lnTo>
                  <a:lnTo>
                    <a:pt x="160" y="296"/>
                  </a:lnTo>
                  <a:lnTo>
                    <a:pt x="164" y="288"/>
                  </a:lnTo>
                  <a:lnTo>
                    <a:pt x="166" y="283"/>
                  </a:lnTo>
                  <a:lnTo>
                    <a:pt x="169" y="279"/>
                  </a:lnTo>
                  <a:lnTo>
                    <a:pt x="175" y="275"/>
                  </a:lnTo>
                  <a:lnTo>
                    <a:pt x="177" y="269"/>
                  </a:lnTo>
                  <a:lnTo>
                    <a:pt x="181" y="264"/>
                  </a:lnTo>
                  <a:lnTo>
                    <a:pt x="183" y="258"/>
                  </a:lnTo>
                  <a:lnTo>
                    <a:pt x="188" y="252"/>
                  </a:lnTo>
                  <a:lnTo>
                    <a:pt x="190" y="249"/>
                  </a:lnTo>
                  <a:lnTo>
                    <a:pt x="194" y="243"/>
                  </a:lnTo>
                  <a:lnTo>
                    <a:pt x="198" y="237"/>
                  </a:lnTo>
                  <a:lnTo>
                    <a:pt x="202" y="233"/>
                  </a:lnTo>
                  <a:lnTo>
                    <a:pt x="206" y="228"/>
                  </a:lnTo>
                  <a:lnTo>
                    <a:pt x="209" y="220"/>
                  </a:lnTo>
                  <a:lnTo>
                    <a:pt x="211" y="216"/>
                  </a:lnTo>
                  <a:lnTo>
                    <a:pt x="217" y="212"/>
                  </a:lnTo>
                  <a:lnTo>
                    <a:pt x="219" y="207"/>
                  </a:lnTo>
                  <a:lnTo>
                    <a:pt x="223" y="203"/>
                  </a:lnTo>
                  <a:lnTo>
                    <a:pt x="226" y="197"/>
                  </a:lnTo>
                  <a:lnTo>
                    <a:pt x="228" y="193"/>
                  </a:lnTo>
                  <a:lnTo>
                    <a:pt x="232" y="190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4" y="176"/>
                  </a:lnTo>
                  <a:lnTo>
                    <a:pt x="249" y="167"/>
                  </a:lnTo>
                  <a:lnTo>
                    <a:pt x="257" y="159"/>
                  </a:lnTo>
                  <a:lnTo>
                    <a:pt x="261" y="154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3"/>
                  </a:lnTo>
                  <a:lnTo>
                    <a:pt x="282" y="127"/>
                  </a:lnTo>
                  <a:lnTo>
                    <a:pt x="283" y="123"/>
                  </a:lnTo>
                  <a:lnTo>
                    <a:pt x="287" y="121"/>
                  </a:lnTo>
                  <a:lnTo>
                    <a:pt x="293" y="117"/>
                  </a:lnTo>
                  <a:lnTo>
                    <a:pt x="297" y="112"/>
                  </a:lnTo>
                  <a:lnTo>
                    <a:pt x="297" y="104"/>
                  </a:lnTo>
                  <a:lnTo>
                    <a:pt x="295" y="98"/>
                  </a:lnTo>
                  <a:lnTo>
                    <a:pt x="295" y="97"/>
                  </a:lnTo>
                  <a:lnTo>
                    <a:pt x="293" y="91"/>
                  </a:lnTo>
                  <a:lnTo>
                    <a:pt x="291" y="87"/>
                  </a:lnTo>
                  <a:lnTo>
                    <a:pt x="287" y="81"/>
                  </a:lnTo>
                  <a:lnTo>
                    <a:pt x="283" y="78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6" y="60"/>
                  </a:lnTo>
                  <a:lnTo>
                    <a:pt x="272" y="57"/>
                  </a:lnTo>
                  <a:lnTo>
                    <a:pt x="266" y="53"/>
                  </a:lnTo>
                  <a:lnTo>
                    <a:pt x="264" y="47"/>
                  </a:lnTo>
                  <a:lnTo>
                    <a:pt x="259" y="43"/>
                  </a:lnTo>
                  <a:lnTo>
                    <a:pt x="257" y="38"/>
                  </a:lnTo>
                  <a:lnTo>
                    <a:pt x="251" y="34"/>
                  </a:lnTo>
                  <a:lnTo>
                    <a:pt x="245" y="30"/>
                  </a:lnTo>
                  <a:lnTo>
                    <a:pt x="244" y="24"/>
                  </a:lnTo>
                  <a:lnTo>
                    <a:pt x="240" y="21"/>
                  </a:lnTo>
                  <a:lnTo>
                    <a:pt x="236" y="17"/>
                  </a:lnTo>
                  <a:lnTo>
                    <a:pt x="232" y="15"/>
                  </a:lnTo>
                  <a:lnTo>
                    <a:pt x="226" y="7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Freeform 15"/>
            <p:cNvSpPr>
              <a:spLocks/>
            </p:cNvSpPr>
            <p:nvPr/>
          </p:nvSpPr>
          <p:spPr bwMode="auto">
            <a:xfrm>
              <a:off x="4146" y="1170"/>
              <a:ext cx="974" cy="620"/>
            </a:xfrm>
            <a:custGeom>
              <a:avLst/>
              <a:gdLst>
                <a:gd name="T0" fmla="*/ 101 w 1949"/>
                <a:gd name="T1" fmla="*/ 129 h 1239"/>
                <a:gd name="T2" fmla="*/ 228 w 1949"/>
                <a:gd name="T3" fmla="*/ 53 h 1239"/>
                <a:gd name="T4" fmla="*/ 361 w 1949"/>
                <a:gd name="T5" fmla="*/ 11 h 1239"/>
                <a:gd name="T6" fmla="*/ 495 w 1949"/>
                <a:gd name="T7" fmla="*/ 0 h 1239"/>
                <a:gd name="T8" fmla="*/ 622 w 1949"/>
                <a:gd name="T9" fmla="*/ 15 h 1239"/>
                <a:gd name="T10" fmla="*/ 732 w 1949"/>
                <a:gd name="T11" fmla="*/ 55 h 1239"/>
                <a:gd name="T12" fmla="*/ 829 w 1949"/>
                <a:gd name="T13" fmla="*/ 114 h 1239"/>
                <a:gd name="T14" fmla="*/ 901 w 1949"/>
                <a:gd name="T15" fmla="*/ 184 h 1239"/>
                <a:gd name="T16" fmla="*/ 960 w 1949"/>
                <a:gd name="T17" fmla="*/ 256 h 1239"/>
                <a:gd name="T18" fmla="*/ 1008 w 1949"/>
                <a:gd name="T19" fmla="*/ 331 h 1239"/>
                <a:gd name="T20" fmla="*/ 1042 w 1949"/>
                <a:gd name="T21" fmla="*/ 407 h 1239"/>
                <a:gd name="T22" fmla="*/ 1067 w 1949"/>
                <a:gd name="T23" fmla="*/ 479 h 1239"/>
                <a:gd name="T24" fmla="*/ 1088 w 1949"/>
                <a:gd name="T25" fmla="*/ 549 h 1239"/>
                <a:gd name="T26" fmla="*/ 1101 w 1949"/>
                <a:gd name="T27" fmla="*/ 619 h 1239"/>
                <a:gd name="T28" fmla="*/ 1111 w 1949"/>
                <a:gd name="T29" fmla="*/ 690 h 1239"/>
                <a:gd name="T30" fmla="*/ 1124 w 1949"/>
                <a:gd name="T31" fmla="*/ 764 h 1239"/>
                <a:gd name="T32" fmla="*/ 1145 w 1949"/>
                <a:gd name="T33" fmla="*/ 840 h 1239"/>
                <a:gd name="T34" fmla="*/ 1179 w 1949"/>
                <a:gd name="T35" fmla="*/ 916 h 1239"/>
                <a:gd name="T36" fmla="*/ 1227 w 1949"/>
                <a:gd name="T37" fmla="*/ 984 h 1239"/>
                <a:gd name="T38" fmla="*/ 1291 w 1949"/>
                <a:gd name="T39" fmla="*/ 1043 h 1239"/>
                <a:gd name="T40" fmla="*/ 1379 w 1949"/>
                <a:gd name="T41" fmla="*/ 1091 h 1239"/>
                <a:gd name="T42" fmla="*/ 1483 w 1949"/>
                <a:gd name="T43" fmla="*/ 1121 h 1239"/>
                <a:gd name="T44" fmla="*/ 1594 w 1949"/>
                <a:gd name="T45" fmla="*/ 1125 h 1239"/>
                <a:gd name="T46" fmla="*/ 1692 w 1949"/>
                <a:gd name="T47" fmla="*/ 1110 h 1239"/>
                <a:gd name="T48" fmla="*/ 1784 w 1949"/>
                <a:gd name="T49" fmla="*/ 1089 h 1239"/>
                <a:gd name="T50" fmla="*/ 1858 w 1949"/>
                <a:gd name="T51" fmla="*/ 1058 h 1239"/>
                <a:gd name="T52" fmla="*/ 1913 w 1949"/>
                <a:gd name="T53" fmla="*/ 1032 h 1239"/>
                <a:gd name="T54" fmla="*/ 1913 w 1949"/>
                <a:gd name="T55" fmla="*/ 1127 h 1239"/>
                <a:gd name="T56" fmla="*/ 1871 w 1949"/>
                <a:gd name="T57" fmla="*/ 1150 h 1239"/>
                <a:gd name="T58" fmla="*/ 1827 w 1949"/>
                <a:gd name="T59" fmla="*/ 1174 h 1239"/>
                <a:gd name="T60" fmla="*/ 1769 w 1949"/>
                <a:gd name="T61" fmla="*/ 1197 h 1239"/>
                <a:gd name="T62" fmla="*/ 1694 w 1949"/>
                <a:gd name="T63" fmla="*/ 1220 h 1239"/>
                <a:gd name="T64" fmla="*/ 1613 w 1949"/>
                <a:gd name="T65" fmla="*/ 1233 h 1239"/>
                <a:gd name="T66" fmla="*/ 1518 w 1949"/>
                <a:gd name="T67" fmla="*/ 1239 h 1239"/>
                <a:gd name="T68" fmla="*/ 1421 w 1949"/>
                <a:gd name="T69" fmla="*/ 1227 h 1239"/>
                <a:gd name="T70" fmla="*/ 1333 w 1949"/>
                <a:gd name="T71" fmla="*/ 1207 h 1239"/>
                <a:gd name="T72" fmla="*/ 1257 w 1949"/>
                <a:gd name="T73" fmla="*/ 1176 h 1239"/>
                <a:gd name="T74" fmla="*/ 1189 w 1949"/>
                <a:gd name="T75" fmla="*/ 1136 h 1239"/>
                <a:gd name="T76" fmla="*/ 1130 w 1949"/>
                <a:gd name="T77" fmla="*/ 1085 h 1239"/>
                <a:gd name="T78" fmla="*/ 1082 w 1949"/>
                <a:gd name="T79" fmla="*/ 1022 h 1239"/>
                <a:gd name="T80" fmla="*/ 1046 w 1949"/>
                <a:gd name="T81" fmla="*/ 956 h 1239"/>
                <a:gd name="T82" fmla="*/ 1021 w 1949"/>
                <a:gd name="T83" fmla="*/ 883 h 1239"/>
                <a:gd name="T84" fmla="*/ 1008 w 1949"/>
                <a:gd name="T85" fmla="*/ 815 h 1239"/>
                <a:gd name="T86" fmla="*/ 1000 w 1949"/>
                <a:gd name="T87" fmla="*/ 754 h 1239"/>
                <a:gd name="T88" fmla="*/ 993 w 1949"/>
                <a:gd name="T89" fmla="*/ 692 h 1239"/>
                <a:gd name="T90" fmla="*/ 985 w 1949"/>
                <a:gd name="T91" fmla="*/ 627 h 1239"/>
                <a:gd name="T92" fmla="*/ 970 w 1949"/>
                <a:gd name="T93" fmla="*/ 557 h 1239"/>
                <a:gd name="T94" fmla="*/ 945 w 1949"/>
                <a:gd name="T95" fmla="*/ 483 h 1239"/>
                <a:gd name="T96" fmla="*/ 881 w 1949"/>
                <a:gd name="T97" fmla="*/ 351 h 1239"/>
                <a:gd name="T98" fmla="*/ 799 w 1949"/>
                <a:gd name="T99" fmla="*/ 245 h 1239"/>
                <a:gd name="T100" fmla="*/ 708 w 1949"/>
                <a:gd name="T101" fmla="*/ 171 h 1239"/>
                <a:gd name="T102" fmla="*/ 609 w 1949"/>
                <a:gd name="T103" fmla="*/ 135 h 1239"/>
                <a:gd name="T104" fmla="*/ 504 w 1949"/>
                <a:gd name="T105" fmla="*/ 121 h 1239"/>
                <a:gd name="T106" fmla="*/ 396 w 1949"/>
                <a:gd name="T107" fmla="*/ 131 h 1239"/>
                <a:gd name="T108" fmla="*/ 287 w 1949"/>
                <a:gd name="T109" fmla="*/ 156 h 1239"/>
                <a:gd name="T110" fmla="*/ 219 w 1949"/>
                <a:gd name="T111" fmla="*/ 182 h 1239"/>
                <a:gd name="T112" fmla="*/ 173 w 1949"/>
                <a:gd name="T113" fmla="*/ 205 h 1239"/>
                <a:gd name="T114" fmla="*/ 120 w 1949"/>
                <a:gd name="T115" fmla="*/ 241 h 1239"/>
                <a:gd name="T116" fmla="*/ 69 w 1949"/>
                <a:gd name="T117" fmla="*/ 287 h 1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49"/>
                <a:gd name="T178" fmla="*/ 0 h 1239"/>
                <a:gd name="T179" fmla="*/ 1949 w 1949"/>
                <a:gd name="T180" fmla="*/ 1239 h 1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49" h="1239">
                  <a:moveTo>
                    <a:pt x="0" y="226"/>
                  </a:moveTo>
                  <a:lnTo>
                    <a:pt x="10" y="211"/>
                  </a:lnTo>
                  <a:lnTo>
                    <a:pt x="23" y="197"/>
                  </a:lnTo>
                  <a:lnTo>
                    <a:pt x="36" y="184"/>
                  </a:lnTo>
                  <a:lnTo>
                    <a:pt x="50" y="171"/>
                  </a:lnTo>
                  <a:lnTo>
                    <a:pt x="61" y="159"/>
                  </a:lnTo>
                  <a:lnTo>
                    <a:pt x="74" y="150"/>
                  </a:lnTo>
                  <a:lnTo>
                    <a:pt x="88" y="137"/>
                  </a:lnTo>
                  <a:lnTo>
                    <a:pt x="101" y="129"/>
                  </a:lnTo>
                  <a:lnTo>
                    <a:pt x="116" y="118"/>
                  </a:lnTo>
                  <a:lnTo>
                    <a:pt x="128" y="110"/>
                  </a:lnTo>
                  <a:lnTo>
                    <a:pt x="143" y="99"/>
                  </a:lnTo>
                  <a:lnTo>
                    <a:pt x="156" y="91"/>
                  </a:lnTo>
                  <a:lnTo>
                    <a:pt x="171" y="82"/>
                  </a:lnTo>
                  <a:lnTo>
                    <a:pt x="185" y="72"/>
                  </a:lnTo>
                  <a:lnTo>
                    <a:pt x="198" y="66"/>
                  </a:lnTo>
                  <a:lnTo>
                    <a:pt x="213" y="61"/>
                  </a:lnTo>
                  <a:lnTo>
                    <a:pt x="228" y="53"/>
                  </a:lnTo>
                  <a:lnTo>
                    <a:pt x="242" y="47"/>
                  </a:lnTo>
                  <a:lnTo>
                    <a:pt x="259" y="42"/>
                  </a:lnTo>
                  <a:lnTo>
                    <a:pt x="272" y="36"/>
                  </a:lnTo>
                  <a:lnTo>
                    <a:pt x="287" y="32"/>
                  </a:lnTo>
                  <a:lnTo>
                    <a:pt x="301" y="26"/>
                  </a:lnTo>
                  <a:lnTo>
                    <a:pt x="316" y="23"/>
                  </a:lnTo>
                  <a:lnTo>
                    <a:pt x="331" y="19"/>
                  </a:lnTo>
                  <a:lnTo>
                    <a:pt x="346" y="13"/>
                  </a:lnTo>
                  <a:lnTo>
                    <a:pt x="361" y="11"/>
                  </a:lnTo>
                  <a:lnTo>
                    <a:pt x="375" y="9"/>
                  </a:lnTo>
                  <a:lnTo>
                    <a:pt x="392" y="7"/>
                  </a:lnTo>
                  <a:lnTo>
                    <a:pt x="405" y="6"/>
                  </a:lnTo>
                  <a:lnTo>
                    <a:pt x="420" y="6"/>
                  </a:lnTo>
                  <a:lnTo>
                    <a:pt x="436" y="2"/>
                  </a:lnTo>
                  <a:lnTo>
                    <a:pt x="451" y="2"/>
                  </a:lnTo>
                  <a:lnTo>
                    <a:pt x="466" y="0"/>
                  </a:lnTo>
                  <a:lnTo>
                    <a:pt x="479" y="0"/>
                  </a:lnTo>
                  <a:lnTo>
                    <a:pt x="495" y="0"/>
                  </a:lnTo>
                  <a:lnTo>
                    <a:pt x="508" y="0"/>
                  </a:lnTo>
                  <a:lnTo>
                    <a:pt x="523" y="0"/>
                  </a:lnTo>
                  <a:lnTo>
                    <a:pt x="536" y="2"/>
                  </a:lnTo>
                  <a:lnTo>
                    <a:pt x="552" y="6"/>
                  </a:lnTo>
                  <a:lnTo>
                    <a:pt x="567" y="7"/>
                  </a:lnTo>
                  <a:lnTo>
                    <a:pt x="580" y="7"/>
                  </a:lnTo>
                  <a:lnTo>
                    <a:pt x="592" y="11"/>
                  </a:lnTo>
                  <a:lnTo>
                    <a:pt x="607" y="11"/>
                  </a:lnTo>
                  <a:lnTo>
                    <a:pt x="622" y="15"/>
                  </a:lnTo>
                  <a:lnTo>
                    <a:pt x="633" y="19"/>
                  </a:lnTo>
                  <a:lnTo>
                    <a:pt x="649" y="23"/>
                  </a:lnTo>
                  <a:lnTo>
                    <a:pt x="660" y="26"/>
                  </a:lnTo>
                  <a:lnTo>
                    <a:pt x="673" y="32"/>
                  </a:lnTo>
                  <a:lnTo>
                    <a:pt x="685" y="36"/>
                  </a:lnTo>
                  <a:lnTo>
                    <a:pt x="698" y="42"/>
                  </a:lnTo>
                  <a:lnTo>
                    <a:pt x="709" y="44"/>
                  </a:lnTo>
                  <a:lnTo>
                    <a:pt x="723" y="49"/>
                  </a:lnTo>
                  <a:lnTo>
                    <a:pt x="732" y="55"/>
                  </a:lnTo>
                  <a:lnTo>
                    <a:pt x="746" y="61"/>
                  </a:lnTo>
                  <a:lnTo>
                    <a:pt x="757" y="66"/>
                  </a:lnTo>
                  <a:lnTo>
                    <a:pt x="768" y="72"/>
                  </a:lnTo>
                  <a:lnTo>
                    <a:pt x="780" y="80"/>
                  </a:lnTo>
                  <a:lnTo>
                    <a:pt x="789" y="85"/>
                  </a:lnTo>
                  <a:lnTo>
                    <a:pt x="799" y="93"/>
                  </a:lnTo>
                  <a:lnTo>
                    <a:pt x="810" y="99"/>
                  </a:lnTo>
                  <a:lnTo>
                    <a:pt x="820" y="104"/>
                  </a:lnTo>
                  <a:lnTo>
                    <a:pt x="829" y="114"/>
                  </a:lnTo>
                  <a:lnTo>
                    <a:pt x="837" y="121"/>
                  </a:lnTo>
                  <a:lnTo>
                    <a:pt x="848" y="131"/>
                  </a:lnTo>
                  <a:lnTo>
                    <a:pt x="854" y="137"/>
                  </a:lnTo>
                  <a:lnTo>
                    <a:pt x="863" y="144"/>
                  </a:lnTo>
                  <a:lnTo>
                    <a:pt x="871" y="154"/>
                  </a:lnTo>
                  <a:lnTo>
                    <a:pt x="879" y="161"/>
                  </a:lnTo>
                  <a:lnTo>
                    <a:pt x="888" y="169"/>
                  </a:lnTo>
                  <a:lnTo>
                    <a:pt x="896" y="177"/>
                  </a:lnTo>
                  <a:lnTo>
                    <a:pt x="901" y="184"/>
                  </a:lnTo>
                  <a:lnTo>
                    <a:pt x="909" y="192"/>
                  </a:lnTo>
                  <a:lnTo>
                    <a:pt x="917" y="201"/>
                  </a:lnTo>
                  <a:lnTo>
                    <a:pt x="922" y="209"/>
                  </a:lnTo>
                  <a:lnTo>
                    <a:pt x="928" y="218"/>
                  </a:lnTo>
                  <a:lnTo>
                    <a:pt x="936" y="226"/>
                  </a:lnTo>
                  <a:lnTo>
                    <a:pt x="941" y="234"/>
                  </a:lnTo>
                  <a:lnTo>
                    <a:pt x="949" y="241"/>
                  </a:lnTo>
                  <a:lnTo>
                    <a:pt x="955" y="251"/>
                  </a:lnTo>
                  <a:lnTo>
                    <a:pt x="960" y="256"/>
                  </a:lnTo>
                  <a:lnTo>
                    <a:pt x="966" y="266"/>
                  </a:lnTo>
                  <a:lnTo>
                    <a:pt x="972" y="275"/>
                  </a:lnTo>
                  <a:lnTo>
                    <a:pt x="978" y="283"/>
                  </a:lnTo>
                  <a:lnTo>
                    <a:pt x="983" y="291"/>
                  </a:lnTo>
                  <a:lnTo>
                    <a:pt x="987" y="298"/>
                  </a:lnTo>
                  <a:lnTo>
                    <a:pt x="993" y="308"/>
                  </a:lnTo>
                  <a:lnTo>
                    <a:pt x="997" y="313"/>
                  </a:lnTo>
                  <a:lnTo>
                    <a:pt x="1002" y="323"/>
                  </a:lnTo>
                  <a:lnTo>
                    <a:pt x="1008" y="331"/>
                  </a:lnTo>
                  <a:lnTo>
                    <a:pt x="1012" y="340"/>
                  </a:lnTo>
                  <a:lnTo>
                    <a:pt x="1016" y="346"/>
                  </a:lnTo>
                  <a:lnTo>
                    <a:pt x="1021" y="355"/>
                  </a:lnTo>
                  <a:lnTo>
                    <a:pt x="1023" y="365"/>
                  </a:lnTo>
                  <a:lnTo>
                    <a:pt x="1029" y="372"/>
                  </a:lnTo>
                  <a:lnTo>
                    <a:pt x="1031" y="380"/>
                  </a:lnTo>
                  <a:lnTo>
                    <a:pt x="1036" y="389"/>
                  </a:lnTo>
                  <a:lnTo>
                    <a:pt x="1038" y="397"/>
                  </a:lnTo>
                  <a:lnTo>
                    <a:pt x="1042" y="407"/>
                  </a:lnTo>
                  <a:lnTo>
                    <a:pt x="1046" y="412"/>
                  </a:lnTo>
                  <a:lnTo>
                    <a:pt x="1048" y="420"/>
                  </a:lnTo>
                  <a:lnTo>
                    <a:pt x="1052" y="429"/>
                  </a:lnTo>
                  <a:lnTo>
                    <a:pt x="1055" y="437"/>
                  </a:lnTo>
                  <a:lnTo>
                    <a:pt x="1059" y="445"/>
                  </a:lnTo>
                  <a:lnTo>
                    <a:pt x="1061" y="454"/>
                  </a:lnTo>
                  <a:lnTo>
                    <a:pt x="1063" y="460"/>
                  </a:lnTo>
                  <a:lnTo>
                    <a:pt x="1065" y="469"/>
                  </a:lnTo>
                  <a:lnTo>
                    <a:pt x="1067" y="479"/>
                  </a:lnTo>
                  <a:lnTo>
                    <a:pt x="1071" y="486"/>
                  </a:lnTo>
                  <a:lnTo>
                    <a:pt x="1075" y="494"/>
                  </a:lnTo>
                  <a:lnTo>
                    <a:pt x="1076" y="502"/>
                  </a:lnTo>
                  <a:lnTo>
                    <a:pt x="1076" y="509"/>
                  </a:lnTo>
                  <a:lnTo>
                    <a:pt x="1080" y="519"/>
                  </a:lnTo>
                  <a:lnTo>
                    <a:pt x="1082" y="524"/>
                  </a:lnTo>
                  <a:lnTo>
                    <a:pt x="1084" y="534"/>
                  </a:lnTo>
                  <a:lnTo>
                    <a:pt x="1086" y="541"/>
                  </a:lnTo>
                  <a:lnTo>
                    <a:pt x="1088" y="549"/>
                  </a:lnTo>
                  <a:lnTo>
                    <a:pt x="1090" y="557"/>
                  </a:lnTo>
                  <a:lnTo>
                    <a:pt x="1092" y="566"/>
                  </a:lnTo>
                  <a:lnTo>
                    <a:pt x="1094" y="574"/>
                  </a:lnTo>
                  <a:lnTo>
                    <a:pt x="1095" y="581"/>
                  </a:lnTo>
                  <a:lnTo>
                    <a:pt x="1097" y="587"/>
                  </a:lnTo>
                  <a:lnTo>
                    <a:pt x="1097" y="597"/>
                  </a:lnTo>
                  <a:lnTo>
                    <a:pt x="1097" y="604"/>
                  </a:lnTo>
                  <a:lnTo>
                    <a:pt x="1099" y="614"/>
                  </a:lnTo>
                  <a:lnTo>
                    <a:pt x="1101" y="619"/>
                  </a:lnTo>
                  <a:lnTo>
                    <a:pt x="1103" y="627"/>
                  </a:lnTo>
                  <a:lnTo>
                    <a:pt x="1105" y="635"/>
                  </a:lnTo>
                  <a:lnTo>
                    <a:pt x="1107" y="642"/>
                  </a:lnTo>
                  <a:lnTo>
                    <a:pt x="1107" y="650"/>
                  </a:lnTo>
                  <a:lnTo>
                    <a:pt x="1107" y="657"/>
                  </a:lnTo>
                  <a:lnTo>
                    <a:pt x="1107" y="665"/>
                  </a:lnTo>
                  <a:lnTo>
                    <a:pt x="1107" y="673"/>
                  </a:lnTo>
                  <a:lnTo>
                    <a:pt x="1109" y="680"/>
                  </a:lnTo>
                  <a:lnTo>
                    <a:pt x="1111" y="690"/>
                  </a:lnTo>
                  <a:lnTo>
                    <a:pt x="1111" y="695"/>
                  </a:lnTo>
                  <a:lnTo>
                    <a:pt x="1113" y="707"/>
                  </a:lnTo>
                  <a:lnTo>
                    <a:pt x="1113" y="712"/>
                  </a:lnTo>
                  <a:lnTo>
                    <a:pt x="1114" y="722"/>
                  </a:lnTo>
                  <a:lnTo>
                    <a:pt x="1116" y="730"/>
                  </a:lnTo>
                  <a:lnTo>
                    <a:pt x="1118" y="737"/>
                  </a:lnTo>
                  <a:lnTo>
                    <a:pt x="1120" y="747"/>
                  </a:lnTo>
                  <a:lnTo>
                    <a:pt x="1122" y="756"/>
                  </a:lnTo>
                  <a:lnTo>
                    <a:pt x="1124" y="764"/>
                  </a:lnTo>
                  <a:lnTo>
                    <a:pt x="1126" y="773"/>
                  </a:lnTo>
                  <a:lnTo>
                    <a:pt x="1128" y="781"/>
                  </a:lnTo>
                  <a:lnTo>
                    <a:pt x="1132" y="788"/>
                  </a:lnTo>
                  <a:lnTo>
                    <a:pt x="1133" y="796"/>
                  </a:lnTo>
                  <a:lnTo>
                    <a:pt x="1133" y="806"/>
                  </a:lnTo>
                  <a:lnTo>
                    <a:pt x="1137" y="813"/>
                  </a:lnTo>
                  <a:lnTo>
                    <a:pt x="1139" y="825"/>
                  </a:lnTo>
                  <a:lnTo>
                    <a:pt x="1141" y="830"/>
                  </a:lnTo>
                  <a:lnTo>
                    <a:pt x="1145" y="840"/>
                  </a:lnTo>
                  <a:lnTo>
                    <a:pt x="1149" y="847"/>
                  </a:lnTo>
                  <a:lnTo>
                    <a:pt x="1151" y="857"/>
                  </a:lnTo>
                  <a:lnTo>
                    <a:pt x="1154" y="864"/>
                  </a:lnTo>
                  <a:lnTo>
                    <a:pt x="1160" y="874"/>
                  </a:lnTo>
                  <a:lnTo>
                    <a:pt x="1162" y="882"/>
                  </a:lnTo>
                  <a:lnTo>
                    <a:pt x="1166" y="889"/>
                  </a:lnTo>
                  <a:lnTo>
                    <a:pt x="1171" y="899"/>
                  </a:lnTo>
                  <a:lnTo>
                    <a:pt x="1175" y="906"/>
                  </a:lnTo>
                  <a:lnTo>
                    <a:pt x="1179" y="916"/>
                  </a:lnTo>
                  <a:lnTo>
                    <a:pt x="1183" y="923"/>
                  </a:lnTo>
                  <a:lnTo>
                    <a:pt x="1189" y="931"/>
                  </a:lnTo>
                  <a:lnTo>
                    <a:pt x="1192" y="939"/>
                  </a:lnTo>
                  <a:lnTo>
                    <a:pt x="1198" y="948"/>
                  </a:lnTo>
                  <a:lnTo>
                    <a:pt x="1202" y="954"/>
                  </a:lnTo>
                  <a:lnTo>
                    <a:pt x="1210" y="961"/>
                  </a:lnTo>
                  <a:lnTo>
                    <a:pt x="1215" y="969"/>
                  </a:lnTo>
                  <a:lnTo>
                    <a:pt x="1219" y="978"/>
                  </a:lnTo>
                  <a:lnTo>
                    <a:pt x="1227" y="984"/>
                  </a:lnTo>
                  <a:lnTo>
                    <a:pt x="1232" y="990"/>
                  </a:lnTo>
                  <a:lnTo>
                    <a:pt x="1238" y="997"/>
                  </a:lnTo>
                  <a:lnTo>
                    <a:pt x="1248" y="1005"/>
                  </a:lnTo>
                  <a:lnTo>
                    <a:pt x="1253" y="1011"/>
                  </a:lnTo>
                  <a:lnTo>
                    <a:pt x="1261" y="1018"/>
                  </a:lnTo>
                  <a:lnTo>
                    <a:pt x="1268" y="1026"/>
                  </a:lnTo>
                  <a:lnTo>
                    <a:pt x="1274" y="1032"/>
                  </a:lnTo>
                  <a:lnTo>
                    <a:pt x="1284" y="1037"/>
                  </a:lnTo>
                  <a:lnTo>
                    <a:pt x="1291" y="1043"/>
                  </a:lnTo>
                  <a:lnTo>
                    <a:pt x="1301" y="1051"/>
                  </a:lnTo>
                  <a:lnTo>
                    <a:pt x="1308" y="1055"/>
                  </a:lnTo>
                  <a:lnTo>
                    <a:pt x="1318" y="1060"/>
                  </a:lnTo>
                  <a:lnTo>
                    <a:pt x="1327" y="1068"/>
                  </a:lnTo>
                  <a:lnTo>
                    <a:pt x="1337" y="1074"/>
                  </a:lnTo>
                  <a:lnTo>
                    <a:pt x="1346" y="1077"/>
                  </a:lnTo>
                  <a:lnTo>
                    <a:pt x="1358" y="1083"/>
                  </a:lnTo>
                  <a:lnTo>
                    <a:pt x="1367" y="1087"/>
                  </a:lnTo>
                  <a:lnTo>
                    <a:pt x="1379" y="1091"/>
                  </a:lnTo>
                  <a:lnTo>
                    <a:pt x="1390" y="1096"/>
                  </a:lnTo>
                  <a:lnTo>
                    <a:pt x="1402" y="1100"/>
                  </a:lnTo>
                  <a:lnTo>
                    <a:pt x="1413" y="1104"/>
                  </a:lnTo>
                  <a:lnTo>
                    <a:pt x="1426" y="1108"/>
                  </a:lnTo>
                  <a:lnTo>
                    <a:pt x="1438" y="1110"/>
                  </a:lnTo>
                  <a:lnTo>
                    <a:pt x="1449" y="1113"/>
                  </a:lnTo>
                  <a:lnTo>
                    <a:pt x="1460" y="1115"/>
                  </a:lnTo>
                  <a:lnTo>
                    <a:pt x="1474" y="1119"/>
                  </a:lnTo>
                  <a:lnTo>
                    <a:pt x="1483" y="1121"/>
                  </a:lnTo>
                  <a:lnTo>
                    <a:pt x="1497" y="1121"/>
                  </a:lnTo>
                  <a:lnTo>
                    <a:pt x="1510" y="1123"/>
                  </a:lnTo>
                  <a:lnTo>
                    <a:pt x="1523" y="1125"/>
                  </a:lnTo>
                  <a:lnTo>
                    <a:pt x="1533" y="1125"/>
                  </a:lnTo>
                  <a:lnTo>
                    <a:pt x="1546" y="1127"/>
                  </a:lnTo>
                  <a:lnTo>
                    <a:pt x="1557" y="1127"/>
                  </a:lnTo>
                  <a:lnTo>
                    <a:pt x="1571" y="1127"/>
                  </a:lnTo>
                  <a:lnTo>
                    <a:pt x="1582" y="1125"/>
                  </a:lnTo>
                  <a:lnTo>
                    <a:pt x="1594" y="1125"/>
                  </a:lnTo>
                  <a:lnTo>
                    <a:pt x="1605" y="1125"/>
                  </a:lnTo>
                  <a:lnTo>
                    <a:pt x="1618" y="1125"/>
                  </a:lnTo>
                  <a:lnTo>
                    <a:pt x="1628" y="1123"/>
                  </a:lnTo>
                  <a:lnTo>
                    <a:pt x="1637" y="1121"/>
                  </a:lnTo>
                  <a:lnTo>
                    <a:pt x="1651" y="1121"/>
                  </a:lnTo>
                  <a:lnTo>
                    <a:pt x="1660" y="1119"/>
                  </a:lnTo>
                  <a:lnTo>
                    <a:pt x="1672" y="1115"/>
                  </a:lnTo>
                  <a:lnTo>
                    <a:pt x="1683" y="1113"/>
                  </a:lnTo>
                  <a:lnTo>
                    <a:pt x="1692" y="1110"/>
                  </a:lnTo>
                  <a:lnTo>
                    <a:pt x="1704" y="1108"/>
                  </a:lnTo>
                  <a:lnTo>
                    <a:pt x="1715" y="1106"/>
                  </a:lnTo>
                  <a:lnTo>
                    <a:pt x="1725" y="1104"/>
                  </a:lnTo>
                  <a:lnTo>
                    <a:pt x="1734" y="1102"/>
                  </a:lnTo>
                  <a:lnTo>
                    <a:pt x="1746" y="1096"/>
                  </a:lnTo>
                  <a:lnTo>
                    <a:pt x="1755" y="1096"/>
                  </a:lnTo>
                  <a:lnTo>
                    <a:pt x="1767" y="1093"/>
                  </a:lnTo>
                  <a:lnTo>
                    <a:pt x="1774" y="1091"/>
                  </a:lnTo>
                  <a:lnTo>
                    <a:pt x="1784" y="1089"/>
                  </a:lnTo>
                  <a:lnTo>
                    <a:pt x="1793" y="1083"/>
                  </a:lnTo>
                  <a:lnTo>
                    <a:pt x="1801" y="1079"/>
                  </a:lnTo>
                  <a:lnTo>
                    <a:pt x="1810" y="1077"/>
                  </a:lnTo>
                  <a:lnTo>
                    <a:pt x="1820" y="1074"/>
                  </a:lnTo>
                  <a:lnTo>
                    <a:pt x="1827" y="1070"/>
                  </a:lnTo>
                  <a:lnTo>
                    <a:pt x="1835" y="1068"/>
                  </a:lnTo>
                  <a:lnTo>
                    <a:pt x="1843" y="1064"/>
                  </a:lnTo>
                  <a:lnTo>
                    <a:pt x="1852" y="1060"/>
                  </a:lnTo>
                  <a:lnTo>
                    <a:pt x="1858" y="1058"/>
                  </a:lnTo>
                  <a:lnTo>
                    <a:pt x="1865" y="1055"/>
                  </a:lnTo>
                  <a:lnTo>
                    <a:pt x="1873" y="1053"/>
                  </a:lnTo>
                  <a:lnTo>
                    <a:pt x="1879" y="1049"/>
                  </a:lnTo>
                  <a:lnTo>
                    <a:pt x="1885" y="1045"/>
                  </a:lnTo>
                  <a:lnTo>
                    <a:pt x="1890" y="1041"/>
                  </a:lnTo>
                  <a:lnTo>
                    <a:pt x="1896" y="1039"/>
                  </a:lnTo>
                  <a:lnTo>
                    <a:pt x="1902" y="1037"/>
                  </a:lnTo>
                  <a:lnTo>
                    <a:pt x="1907" y="1036"/>
                  </a:lnTo>
                  <a:lnTo>
                    <a:pt x="1913" y="1032"/>
                  </a:lnTo>
                  <a:lnTo>
                    <a:pt x="1917" y="1028"/>
                  </a:lnTo>
                  <a:lnTo>
                    <a:pt x="1923" y="1026"/>
                  </a:lnTo>
                  <a:lnTo>
                    <a:pt x="1930" y="1022"/>
                  </a:lnTo>
                  <a:lnTo>
                    <a:pt x="1936" y="1018"/>
                  </a:lnTo>
                  <a:lnTo>
                    <a:pt x="1942" y="1015"/>
                  </a:lnTo>
                  <a:lnTo>
                    <a:pt x="1943" y="1015"/>
                  </a:lnTo>
                  <a:lnTo>
                    <a:pt x="1947" y="1011"/>
                  </a:lnTo>
                  <a:lnTo>
                    <a:pt x="1949" y="1011"/>
                  </a:lnTo>
                  <a:lnTo>
                    <a:pt x="1913" y="1127"/>
                  </a:lnTo>
                  <a:lnTo>
                    <a:pt x="1911" y="1127"/>
                  </a:lnTo>
                  <a:lnTo>
                    <a:pt x="1905" y="1129"/>
                  </a:lnTo>
                  <a:lnTo>
                    <a:pt x="1902" y="1132"/>
                  </a:lnTo>
                  <a:lnTo>
                    <a:pt x="1896" y="1136"/>
                  </a:lnTo>
                  <a:lnTo>
                    <a:pt x="1890" y="1138"/>
                  </a:lnTo>
                  <a:lnTo>
                    <a:pt x="1883" y="1144"/>
                  </a:lnTo>
                  <a:lnTo>
                    <a:pt x="1881" y="1146"/>
                  </a:lnTo>
                  <a:lnTo>
                    <a:pt x="1875" y="1148"/>
                  </a:lnTo>
                  <a:lnTo>
                    <a:pt x="1871" y="1150"/>
                  </a:lnTo>
                  <a:lnTo>
                    <a:pt x="1869" y="1153"/>
                  </a:lnTo>
                  <a:lnTo>
                    <a:pt x="1864" y="1155"/>
                  </a:lnTo>
                  <a:lnTo>
                    <a:pt x="1858" y="1157"/>
                  </a:lnTo>
                  <a:lnTo>
                    <a:pt x="1854" y="1159"/>
                  </a:lnTo>
                  <a:lnTo>
                    <a:pt x="1848" y="1163"/>
                  </a:lnTo>
                  <a:lnTo>
                    <a:pt x="1843" y="1165"/>
                  </a:lnTo>
                  <a:lnTo>
                    <a:pt x="1839" y="1167"/>
                  </a:lnTo>
                  <a:lnTo>
                    <a:pt x="1831" y="1170"/>
                  </a:lnTo>
                  <a:lnTo>
                    <a:pt x="1827" y="1174"/>
                  </a:lnTo>
                  <a:lnTo>
                    <a:pt x="1822" y="1176"/>
                  </a:lnTo>
                  <a:lnTo>
                    <a:pt x="1814" y="1178"/>
                  </a:lnTo>
                  <a:lnTo>
                    <a:pt x="1808" y="1182"/>
                  </a:lnTo>
                  <a:lnTo>
                    <a:pt x="1803" y="1186"/>
                  </a:lnTo>
                  <a:lnTo>
                    <a:pt x="1797" y="1186"/>
                  </a:lnTo>
                  <a:lnTo>
                    <a:pt x="1789" y="1189"/>
                  </a:lnTo>
                  <a:lnTo>
                    <a:pt x="1784" y="1191"/>
                  </a:lnTo>
                  <a:lnTo>
                    <a:pt x="1774" y="1195"/>
                  </a:lnTo>
                  <a:lnTo>
                    <a:pt x="1769" y="1197"/>
                  </a:lnTo>
                  <a:lnTo>
                    <a:pt x="1759" y="1201"/>
                  </a:lnTo>
                  <a:lnTo>
                    <a:pt x="1753" y="1203"/>
                  </a:lnTo>
                  <a:lnTo>
                    <a:pt x="1744" y="1207"/>
                  </a:lnTo>
                  <a:lnTo>
                    <a:pt x="1736" y="1208"/>
                  </a:lnTo>
                  <a:lnTo>
                    <a:pt x="1729" y="1210"/>
                  </a:lnTo>
                  <a:lnTo>
                    <a:pt x="1721" y="1212"/>
                  </a:lnTo>
                  <a:lnTo>
                    <a:pt x="1713" y="1214"/>
                  </a:lnTo>
                  <a:lnTo>
                    <a:pt x="1704" y="1218"/>
                  </a:lnTo>
                  <a:lnTo>
                    <a:pt x="1694" y="1220"/>
                  </a:lnTo>
                  <a:lnTo>
                    <a:pt x="1685" y="1222"/>
                  </a:lnTo>
                  <a:lnTo>
                    <a:pt x="1679" y="1224"/>
                  </a:lnTo>
                  <a:lnTo>
                    <a:pt x="1668" y="1224"/>
                  </a:lnTo>
                  <a:lnTo>
                    <a:pt x="1658" y="1227"/>
                  </a:lnTo>
                  <a:lnTo>
                    <a:pt x="1651" y="1227"/>
                  </a:lnTo>
                  <a:lnTo>
                    <a:pt x="1641" y="1231"/>
                  </a:lnTo>
                  <a:lnTo>
                    <a:pt x="1630" y="1231"/>
                  </a:lnTo>
                  <a:lnTo>
                    <a:pt x="1620" y="1233"/>
                  </a:lnTo>
                  <a:lnTo>
                    <a:pt x="1613" y="1233"/>
                  </a:lnTo>
                  <a:lnTo>
                    <a:pt x="1601" y="1235"/>
                  </a:lnTo>
                  <a:lnTo>
                    <a:pt x="1592" y="1235"/>
                  </a:lnTo>
                  <a:lnTo>
                    <a:pt x="1582" y="1237"/>
                  </a:lnTo>
                  <a:lnTo>
                    <a:pt x="1571" y="1237"/>
                  </a:lnTo>
                  <a:lnTo>
                    <a:pt x="1561" y="1239"/>
                  </a:lnTo>
                  <a:lnTo>
                    <a:pt x="1550" y="1239"/>
                  </a:lnTo>
                  <a:lnTo>
                    <a:pt x="1537" y="1239"/>
                  </a:lnTo>
                  <a:lnTo>
                    <a:pt x="1527" y="1239"/>
                  </a:lnTo>
                  <a:lnTo>
                    <a:pt x="1518" y="1239"/>
                  </a:lnTo>
                  <a:lnTo>
                    <a:pt x="1506" y="1237"/>
                  </a:lnTo>
                  <a:lnTo>
                    <a:pt x="1493" y="1237"/>
                  </a:lnTo>
                  <a:lnTo>
                    <a:pt x="1483" y="1235"/>
                  </a:lnTo>
                  <a:lnTo>
                    <a:pt x="1474" y="1235"/>
                  </a:lnTo>
                  <a:lnTo>
                    <a:pt x="1462" y="1233"/>
                  </a:lnTo>
                  <a:lnTo>
                    <a:pt x="1453" y="1233"/>
                  </a:lnTo>
                  <a:lnTo>
                    <a:pt x="1441" y="1231"/>
                  </a:lnTo>
                  <a:lnTo>
                    <a:pt x="1432" y="1229"/>
                  </a:lnTo>
                  <a:lnTo>
                    <a:pt x="1421" y="1227"/>
                  </a:lnTo>
                  <a:lnTo>
                    <a:pt x="1411" y="1226"/>
                  </a:lnTo>
                  <a:lnTo>
                    <a:pt x="1402" y="1224"/>
                  </a:lnTo>
                  <a:lnTo>
                    <a:pt x="1390" y="1224"/>
                  </a:lnTo>
                  <a:lnTo>
                    <a:pt x="1383" y="1220"/>
                  </a:lnTo>
                  <a:lnTo>
                    <a:pt x="1373" y="1218"/>
                  </a:lnTo>
                  <a:lnTo>
                    <a:pt x="1362" y="1216"/>
                  </a:lnTo>
                  <a:lnTo>
                    <a:pt x="1352" y="1212"/>
                  </a:lnTo>
                  <a:lnTo>
                    <a:pt x="1343" y="1210"/>
                  </a:lnTo>
                  <a:lnTo>
                    <a:pt x="1333" y="1207"/>
                  </a:lnTo>
                  <a:lnTo>
                    <a:pt x="1324" y="1205"/>
                  </a:lnTo>
                  <a:lnTo>
                    <a:pt x="1316" y="1203"/>
                  </a:lnTo>
                  <a:lnTo>
                    <a:pt x="1306" y="1197"/>
                  </a:lnTo>
                  <a:lnTo>
                    <a:pt x="1297" y="1195"/>
                  </a:lnTo>
                  <a:lnTo>
                    <a:pt x="1289" y="1191"/>
                  </a:lnTo>
                  <a:lnTo>
                    <a:pt x="1282" y="1189"/>
                  </a:lnTo>
                  <a:lnTo>
                    <a:pt x="1272" y="1186"/>
                  </a:lnTo>
                  <a:lnTo>
                    <a:pt x="1265" y="1182"/>
                  </a:lnTo>
                  <a:lnTo>
                    <a:pt x="1257" y="1176"/>
                  </a:lnTo>
                  <a:lnTo>
                    <a:pt x="1248" y="1174"/>
                  </a:lnTo>
                  <a:lnTo>
                    <a:pt x="1240" y="1170"/>
                  </a:lnTo>
                  <a:lnTo>
                    <a:pt x="1232" y="1165"/>
                  </a:lnTo>
                  <a:lnTo>
                    <a:pt x="1225" y="1159"/>
                  </a:lnTo>
                  <a:lnTo>
                    <a:pt x="1219" y="1157"/>
                  </a:lnTo>
                  <a:lnTo>
                    <a:pt x="1210" y="1151"/>
                  </a:lnTo>
                  <a:lnTo>
                    <a:pt x="1202" y="1148"/>
                  </a:lnTo>
                  <a:lnTo>
                    <a:pt x="1194" y="1142"/>
                  </a:lnTo>
                  <a:lnTo>
                    <a:pt x="1189" y="1136"/>
                  </a:lnTo>
                  <a:lnTo>
                    <a:pt x="1181" y="1131"/>
                  </a:lnTo>
                  <a:lnTo>
                    <a:pt x="1175" y="1127"/>
                  </a:lnTo>
                  <a:lnTo>
                    <a:pt x="1168" y="1121"/>
                  </a:lnTo>
                  <a:lnTo>
                    <a:pt x="1162" y="1115"/>
                  </a:lnTo>
                  <a:lnTo>
                    <a:pt x="1154" y="1108"/>
                  </a:lnTo>
                  <a:lnTo>
                    <a:pt x="1149" y="1104"/>
                  </a:lnTo>
                  <a:lnTo>
                    <a:pt x="1141" y="1096"/>
                  </a:lnTo>
                  <a:lnTo>
                    <a:pt x="1135" y="1091"/>
                  </a:lnTo>
                  <a:lnTo>
                    <a:pt x="1130" y="1085"/>
                  </a:lnTo>
                  <a:lnTo>
                    <a:pt x="1124" y="1079"/>
                  </a:lnTo>
                  <a:lnTo>
                    <a:pt x="1118" y="1074"/>
                  </a:lnTo>
                  <a:lnTo>
                    <a:pt x="1113" y="1066"/>
                  </a:lnTo>
                  <a:lnTo>
                    <a:pt x="1107" y="1060"/>
                  </a:lnTo>
                  <a:lnTo>
                    <a:pt x="1103" y="1053"/>
                  </a:lnTo>
                  <a:lnTo>
                    <a:pt x="1097" y="1045"/>
                  </a:lnTo>
                  <a:lnTo>
                    <a:pt x="1092" y="1037"/>
                  </a:lnTo>
                  <a:lnTo>
                    <a:pt x="1088" y="1032"/>
                  </a:lnTo>
                  <a:lnTo>
                    <a:pt x="1082" y="1022"/>
                  </a:lnTo>
                  <a:lnTo>
                    <a:pt x="1076" y="1017"/>
                  </a:lnTo>
                  <a:lnTo>
                    <a:pt x="1075" y="1009"/>
                  </a:lnTo>
                  <a:lnTo>
                    <a:pt x="1071" y="1001"/>
                  </a:lnTo>
                  <a:lnTo>
                    <a:pt x="1065" y="996"/>
                  </a:lnTo>
                  <a:lnTo>
                    <a:pt x="1059" y="986"/>
                  </a:lnTo>
                  <a:lnTo>
                    <a:pt x="1057" y="978"/>
                  </a:lnTo>
                  <a:lnTo>
                    <a:pt x="1052" y="971"/>
                  </a:lnTo>
                  <a:lnTo>
                    <a:pt x="1048" y="963"/>
                  </a:lnTo>
                  <a:lnTo>
                    <a:pt x="1046" y="956"/>
                  </a:lnTo>
                  <a:lnTo>
                    <a:pt x="1044" y="948"/>
                  </a:lnTo>
                  <a:lnTo>
                    <a:pt x="1038" y="937"/>
                  </a:lnTo>
                  <a:lnTo>
                    <a:pt x="1036" y="931"/>
                  </a:lnTo>
                  <a:lnTo>
                    <a:pt x="1033" y="921"/>
                  </a:lnTo>
                  <a:lnTo>
                    <a:pt x="1031" y="914"/>
                  </a:lnTo>
                  <a:lnTo>
                    <a:pt x="1029" y="906"/>
                  </a:lnTo>
                  <a:lnTo>
                    <a:pt x="1025" y="899"/>
                  </a:lnTo>
                  <a:lnTo>
                    <a:pt x="1023" y="889"/>
                  </a:lnTo>
                  <a:lnTo>
                    <a:pt x="1021" y="883"/>
                  </a:lnTo>
                  <a:lnTo>
                    <a:pt x="1021" y="874"/>
                  </a:lnTo>
                  <a:lnTo>
                    <a:pt x="1017" y="866"/>
                  </a:lnTo>
                  <a:lnTo>
                    <a:pt x="1016" y="859"/>
                  </a:lnTo>
                  <a:lnTo>
                    <a:pt x="1014" y="851"/>
                  </a:lnTo>
                  <a:lnTo>
                    <a:pt x="1012" y="844"/>
                  </a:lnTo>
                  <a:lnTo>
                    <a:pt x="1012" y="838"/>
                  </a:lnTo>
                  <a:lnTo>
                    <a:pt x="1010" y="830"/>
                  </a:lnTo>
                  <a:lnTo>
                    <a:pt x="1008" y="825"/>
                  </a:lnTo>
                  <a:lnTo>
                    <a:pt x="1008" y="815"/>
                  </a:lnTo>
                  <a:lnTo>
                    <a:pt x="1006" y="809"/>
                  </a:lnTo>
                  <a:lnTo>
                    <a:pt x="1004" y="802"/>
                  </a:lnTo>
                  <a:lnTo>
                    <a:pt x="1004" y="794"/>
                  </a:lnTo>
                  <a:lnTo>
                    <a:pt x="1002" y="788"/>
                  </a:lnTo>
                  <a:lnTo>
                    <a:pt x="1002" y="781"/>
                  </a:lnTo>
                  <a:lnTo>
                    <a:pt x="1002" y="775"/>
                  </a:lnTo>
                  <a:lnTo>
                    <a:pt x="1002" y="766"/>
                  </a:lnTo>
                  <a:lnTo>
                    <a:pt x="1000" y="760"/>
                  </a:lnTo>
                  <a:lnTo>
                    <a:pt x="1000" y="754"/>
                  </a:lnTo>
                  <a:lnTo>
                    <a:pt x="997" y="747"/>
                  </a:lnTo>
                  <a:lnTo>
                    <a:pt x="997" y="739"/>
                  </a:lnTo>
                  <a:lnTo>
                    <a:pt x="997" y="733"/>
                  </a:lnTo>
                  <a:lnTo>
                    <a:pt x="997" y="726"/>
                  </a:lnTo>
                  <a:lnTo>
                    <a:pt x="997" y="720"/>
                  </a:lnTo>
                  <a:lnTo>
                    <a:pt x="997" y="712"/>
                  </a:lnTo>
                  <a:lnTo>
                    <a:pt x="995" y="707"/>
                  </a:lnTo>
                  <a:lnTo>
                    <a:pt x="993" y="697"/>
                  </a:lnTo>
                  <a:lnTo>
                    <a:pt x="993" y="692"/>
                  </a:lnTo>
                  <a:lnTo>
                    <a:pt x="991" y="684"/>
                  </a:lnTo>
                  <a:lnTo>
                    <a:pt x="991" y="678"/>
                  </a:lnTo>
                  <a:lnTo>
                    <a:pt x="991" y="671"/>
                  </a:lnTo>
                  <a:lnTo>
                    <a:pt x="991" y="663"/>
                  </a:lnTo>
                  <a:lnTo>
                    <a:pt x="991" y="657"/>
                  </a:lnTo>
                  <a:lnTo>
                    <a:pt x="987" y="650"/>
                  </a:lnTo>
                  <a:lnTo>
                    <a:pt x="987" y="642"/>
                  </a:lnTo>
                  <a:lnTo>
                    <a:pt x="985" y="635"/>
                  </a:lnTo>
                  <a:lnTo>
                    <a:pt x="985" y="627"/>
                  </a:lnTo>
                  <a:lnTo>
                    <a:pt x="983" y="619"/>
                  </a:lnTo>
                  <a:lnTo>
                    <a:pt x="983" y="614"/>
                  </a:lnTo>
                  <a:lnTo>
                    <a:pt x="979" y="604"/>
                  </a:lnTo>
                  <a:lnTo>
                    <a:pt x="979" y="598"/>
                  </a:lnTo>
                  <a:lnTo>
                    <a:pt x="978" y="589"/>
                  </a:lnTo>
                  <a:lnTo>
                    <a:pt x="976" y="583"/>
                  </a:lnTo>
                  <a:lnTo>
                    <a:pt x="974" y="574"/>
                  </a:lnTo>
                  <a:lnTo>
                    <a:pt x="972" y="566"/>
                  </a:lnTo>
                  <a:lnTo>
                    <a:pt x="970" y="557"/>
                  </a:lnTo>
                  <a:lnTo>
                    <a:pt x="968" y="551"/>
                  </a:lnTo>
                  <a:lnTo>
                    <a:pt x="966" y="541"/>
                  </a:lnTo>
                  <a:lnTo>
                    <a:pt x="962" y="534"/>
                  </a:lnTo>
                  <a:lnTo>
                    <a:pt x="960" y="524"/>
                  </a:lnTo>
                  <a:lnTo>
                    <a:pt x="959" y="519"/>
                  </a:lnTo>
                  <a:lnTo>
                    <a:pt x="955" y="509"/>
                  </a:lnTo>
                  <a:lnTo>
                    <a:pt x="953" y="500"/>
                  </a:lnTo>
                  <a:lnTo>
                    <a:pt x="949" y="492"/>
                  </a:lnTo>
                  <a:lnTo>
                    <a:pt x="945" y="483"/>
                  </a:lnTo>
                  <a:lnTo>
                    <a:pt x="941" y="473"/>
                  </a:lnTo>
                  <a:lnTo>
                    <a:pt x="939" y="464"/>
                  </a:lnTo>
                  <a:lnTo>
                    <a:pt x="932" y="446"/>
                  </a:lnTo>
                  <a:lnTo>
                    <a:pt x="922" y="429"/>
                  </a:lnTo>
                  <a:lnTo>
                    <a:pt x="917" y="412"/>
                  </a:lnTo>
                  <a:lnTo>
                    <a:pt x="907" y="397"/>
                  </a:lnTo>
                  <a:lnTo>
                    <a:pt x="900" y="380"/>
                  </a:lnTo>
                  <a:lnTo>
                    <a:pt x="890" y="365"/>
                  </a:lnTo>
                  <a:lnTo>
                    <a:pt x="881" y="351"/>
                  </a:lnTo>
                  <a:lnTo>
                    <a:pt x="875" y="338"/>
                  </a:lnTo>
                  <a:lnTo>
                    <a:pt x="865" y="325"/>
                  </a:lnTo>
                  <a:lnTo>
                    <a:pt x="854" y="312"/>
                  </a:lnTo>
                  <a:lnTo>
                    <a:pt x="846" y="298"/>
                  </a:lnTo>
                  <a:lnTo>
                    <a:pt x="837" y="287"/>
                  </a:lnTo>
                  <a:lnTo>
                    <a:pt x="827" y="275"/>
                  </a:lnTo>
                  <a:lnTo>
                    <a:pt x="820" y="264"/>
                  </a:lnTo>
                  <a:lnTo>
                    <a:pt x="810" y="253"/>
                  </a:lnTo>
                  <a:lnTo>
                    <a:pt x="799" y="245"/>
                  </a:lnTo>
                  <a:lnTo>
                    <a:pt x="789" y="234"/>
                  </a:lnTo>
                  <a:lnTo>
                    <a:pt x="780" y="224"/>
                  </a:lnTo>
                  <a:lnTo>
                    <a:pt x="768" y="216"/>
                  </a:lnTo>
                  <a:lnTo>
                    <a:pt x="759" y="209"/>
                  </a:lnTo>
                  <a:lnTo>
                    <a:pt x="749" y="199"/>
                  </a:lnTo>
                  <a:lnTo>
                    <a:pt x="738" y="192"/>
                  </a:lnTo>
                  <a:lnTo>
                    <a:pt x="728" y="186"/>
                  </a:lnTo>
                  <a:lnTo>
                    <a:pt x="717" y="180"/>
                  </a:lnTo>
                  <a:lnTo>
                    <a:pt x="708" y="171"/>
                  </a:lnTo>
                  <a:lnTo>
                    <a:pt x="696" y="167"/>
                  </a:lnTo>
                  <a:lnTo>
                    <a:pt x="685" y="161"/>
                  </a:lnTo>
                  <a:lnTo>
                    <a:pt x="675" y="156"/>
                  </a:lnTo>
                  <a:lnTo>
                    <a:pt x="664" y="152"/>
                  </a:lnTo>
                  <a:lnTo>
                    <a:pt x="652" y="148"/>
                  </a:lnTo>
                  <a:lnTo>
                    <a:pt x="643" y="144"/>
                  </a:lnTo>
                  <a:lnTo>
                    <a:pt x="631" y="140"/>
                  </a:lnTo>
                  <a:lnTo>
                    <a:pt x="620" y="137"/>
                  </a:lnTo>
                  <a:lnTo>
                    <a:pt x="609" y="135"/>
                  </a:lnTo>
                  <a:lnTo>
                    <a:pt x="597" y="131"/>
                  </a:lnTo>
                  <a:lnTo>
                    <a:pt x="586" y="129"/>
                  </a:lnTo>
                  <a:lnTo>
                    <a:pt x="573" y="127"/>
                  </a:lnTo>
                  <a:lnTo>
                    <a:pt x="561" y="123"/>
                  </a:lnTo>
                  <a:lnTo>
                    <a:pt x="552" y="123"/>
                  </a:lnTo>
                  <a:lnTo>
                    <a:pt x="538" y="123"/>
                  </a:lnTo>
                  <a:lnTo>
                    <a:pt x="527" y="121"/>
                  </a:lnTo>
                  <a:lnTo>
                    <a:pt x="515" y="121"/>
                  </a:lnTo>
                  <a:lnTo>
                    <a:pt x="504" y="121"/>
                  </a:lnTo>
                  <a:lnTo>
                    <a:pt x="493" y="121"/>
                  </a:lnTo>
                  <a:lnTo>
                    <a:pt x="479" y="121"/>
                  </a:lnTo>
                  <a:lnTo>
                    <a:pt x="468" y="123"/>
                  </a:lnTo>
                  <a:lnTo>
                    <a:pt x="457" y="123"/>
                  </a:lnTo>
                  <a:lnTo>
                    <a:pt x="445" y="123"/>
                  </a:lnTo>
                  <a:lnTo>
                    <a:pt x="432" y="127"/>
                  </a:lnTo>
                  <a:lnTo>
                    <a:pt x="419" y="127"/>
                  </a:lnTo>
                  <a:lnTo>
                    <a:pt x="409" y="129"/>
                  </a:lnTo>
                  <a:lnTo>
                    <a:pt x="396" y="131"/>
                  </a:lnTo>
                  <a:lnTo>
                    <a:pt x="384" y="133"/>
                  </a:lnTo>
                  <a:lnTo>
                    <a:pt x="371" y="135"/>
                  </a:lnTo>
                  <a:lnTo>
                    <a:pt x="360" y="137"/>
                  </a:lnTo>
                  <a:lnTo>
                    <a:pt x="348" y="140"/>
                  </a:lnTo>
                  <a:lnTo>
                    <a:pt x="335" y="144"/>
                  </a:lnTo>
                  <a:lnTo>
                    <a:pt x="325" y="148"/>
                  </a:lnTo>
                  <a:lnTo>
                    <a:pt x="312" y="150"/>
                  </a:lnTo>
                  <a:lnTo>
                    <a:pt x="299" y="154"/>
                  </a:lnTo>
                  <a:lnTo>
                    <a:pt x="287" y="156"/>
                  </a:lnTo>
                  <a:lnTo>
                    <a:pt x="276" y="159"/>
                  </a:lnTo>
                  <a:lnTo>
                    <a:pt x="264" y="165"/>
                  </a:lnTo>
                  <a:lnTo>
                    <a:pt x="253" y="169"/>
                  </a:lnTo>
                  <a:lnTo>
                    <a:pt x="245" y="171"/>
                  </a:lnTo>
                  <a:lnTo>
                    <a:pt x="242" y="171"/>
                  </a:lnTo>
                  <a:lnTo>
                    <a:pt x="234" y="175"/>
                  </a:lnTo>
                  <a:lnTo>
                    <a:pt x="228" y="177"/>
                  </a:lnTo>
                  <a:lnTo>
                    <a:pt x="223" y="180"/>
                  </a:lnTo>
                  <a:lnTo>
                    <a:pt x="219" y="182"/>
                  </a:lnTo>
                  <a:lnTo>
                    <a:pt x="211" y="184"/>
                  </a:lnTo>
                  <a:lnTo>
                    <a:pt x="207" y="186"/>
                  </a:lnTo>
                  <a:lnTo>
                    <a:pt x="202" y="190"/>
                  </a:lnTo>
                  <a:lnTo>
                    <a:pt x="198" y="192"/>
                  </a:lnTo>
                  <a:lnTo>
                    <a:pt x="190" y="192"/>
                  </a:lnTo>
                  <a:lnTo>
                    <a:pt x="187" y="196"/>
                  </a:lnTo>
                  <a:lnTo>
                    <a:pt x="181" y="199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9" y="209"/>
                  </a:lnTo>
                  <a:lnTo>
                    <a:pt x="164" y="209"/>
                  </a:lnTo>
                  <a:lnTo>
                    <a:pt x="160" y="213"/>
                  </a:lnTo>
                  <a:lnTo>
                    <a:pt x="154" y="216"/>
                  </a:lnTo>
                  <a:lnTo>
                    <a:pt x="150" y="220"/>
                  </a:lnTo>
                  <a:lnTo>
                    <a:pt x="143" y="224"/>
                  </a:lnTo>
                  <a:lnTo>
                    <a:pt x="135" y="232"/>
                  </a:lnTo>
                  <a:lnTo>
                    <a:pt x="126" y="235"/>
                  </a:lnTo>
                  <a:lnTo>
                    <a:pt x="120" y="241"/>
                  </a:lnTo>
                  <a:lnTo>
                    <a:pt x="112" y="249"/>
                  </a:lnTo>
                  <a:lnTo>
                    <a:pt x="105" y="253"/>
                  </a:lnTo>
                  <a:lnTo>
                    <a:pt x="99" y="256"/>
                  </a:lnTo>
                  <a:lnTo>
                    <a:pt x="93" y="264"/>
                  </a:lnTo>
                  <a:lnTo>
                    <a:pt x="88" y="270"/>
                  </a:lnTo>
                  <a:lnTo>
                    <a:pt x="82" y="275"/>
                  </a:lnTo>
                  <a:lnTo>
                    <a:pt x="76" y="277"/>
                  </a:lnTo>
                  <a:lnTo>
                    <a:pt x="72" y="283"/>
                  </a:lnTo>
                  <a:lnTo>
                    <a:pt x="69" y="287"/>
                  </a:lnTo>
                  <a:lnTo>
                    <a:pt x="67" y="293"/>
                  </a:lnTo>
                  <a:lnTo>
                    <a:pt x="57" y="298"/>
                  </a:lnTo>
                  <a:lnTo>
                    <a:pt x="55" y="304"/>
                  </a:lnTo>
                  <a:lnTo>
                    <a:pt x="52" y="308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Freeform 16"/>
            <p:cNvSpPr>
              <a:spLocks/>
            </p:cNvSpPr>
            <p:nvPr/>
          </p:nvSpPr>
          <p:spPr bwMode="auto">
            <a:xfrm>
              <a:off x="4294" y="1388"/>
              <a:ext cx="181" cy="181"/>
            </a:xfrm>
            <a:custGeom>
              <a:avLst/>
              <a:gdLst>
                <a:gd name="T0" fmla="*/ 315 w 361"/>
                <a:gd name="T1" fmla="*/ 63 h 363"/>
                <a:gd name="T2" fmla="*/ 293 w 361"/>
                <a:gd name="T3" fmla="*/ 46 h 363"/>
                <a:gd name="T4" fmla="*/ 272 w 361"/>
                <a:gd name="T5" fmla="*/ 30 h 363"/>
                <a:gd name="T6" fmla="*/ 247 w 361"/>
                <a:gd name="T7" fmla="*/ 17 h 363"/>
                <a:gd name="T8" fmla="*/ 226 w 361"/>
                <a:gd name="T9" fmla="*/ 10 h 363"/>
                <a:gd name="T10" fmla="*/ 205 w 361"/>
                <a:gd name="T11" fmla="*/ 2 h 363"/>
                <a:gd name="T12" fmla="*/ 184 w 361"/>
                <a:gd name="T13" fmla="*/ 2 h 363"/>
                <a:gd name="T14" fmla="*/ 163 w 361"/>
                <a:gd name="T15" fmla="*/ 0 h 363"/>
                <a:gd name="T16" fmla="*/ 142 w 361"/>
                <a:gd name="T17" fmla="*/ 2 h 363"/>
                <a:gd name="T18" fmla="*/ 125 w 361"/>
                <a:gd name="T19" fmla="*/ 6 h 363"/>
                <a:gd name="T20" fmla="*/ 110 w 361"/>
                <a:gd name="T21" fmla="*/ 15 h 363"/>
                <a:gd name="T22" fmla="*/ 91 w 361"/>
                <a:gd name="T23" fmla="*/ 23 h 363"/>
                <a:gd name="T24" fmla="*/ 78 w 361"/>
                <a:gd name="T25" fmla="*/ 32 h 363"/>
                <a:gd name="T26" fmla="*/ 63 w 361"/>
                <a:gd name="T27" fmla="*/ 44 h 363"/>
                <a:gd name="T28" fmla="*/ 49 w 361"/>
                <a:gd name="T29" fmla="*/ 57 h 363"/>
                <a:gd name="T30" fmla="*/ 38 w 361"/>
                <a:gd name="T31" fmla="*/ 70 h 363"/>
                <a:gd name="T32" fmla="*/ 28 w 361"/>
                <a:gd name="T33" fmla="*/ 84 h 363"/>
                <a:gd name="T34" fmla="*/ 17 w 361"/>
                <a:gd name="T35" fmla="*/ 99 h 363"/>
                <a:gd name="T36" fmla="*/ 11 w 361"/>
                <a:gd name="T37" fmla="*/ 116 h 363"/>
                <a:gd name="T38" fmla="*/ 6 w 361"/>
                <a:gd name="T39" fmla="*/ 131 h 363"/>
                <a:gd name="T40" fmla="*/ 2 w 361"/>
                <a:gd name="T41" fmla="*/ 148 h 363"/>
                <a:gd name="T42" fmla="*/ 2 w 361"/>
                <a:gd name="T43" fmla="*/ 165 h 363"/>
                <a:gd name="T44" fmla="*/ 2 w 361"/>
                <a:gd name="T45" fmla="*/ 181 h 363"/>
                <a:gd name="T46" fmla="*/ 2 w 361"/>
                <a:gd name="T47" fmla="*/ 200 h 363"/>
                <a:gd name="T48" fmla="*/ 6 w 361"/>
                <a:gd name="T49" fmla="*/ 215 h 363"/>
                <a:gd name="T50" fmla="*/ 11 w 361"/>
                <a:gd name="T51" fmla="*/ 230 h 363"/>
                <a:gd name="T52" fmla="*/ 17 w 361"/>
                <a:gd name="T53" fmla="*/ 247 h 363"/>
                <a:gd name="T54" fmla="*/ 23 w 361"/>
                <a:gd name="T55" fmla="*/ 260 h 363"/>
                <a:gd name="T56" fmla="*/ 30 w 361"/>
                <a:gd name="T57" fmla="*/ 276 h 363"/>
                <a:gd name="T58" fmla="*/ 38 w 361"/>
                <a:gd name="T59" fmla="*/ 291 h 363"/>
                <a:gd name="T60" fmla="*/ 49 w 361"/>
                <a:gd name="T61" fmla="*/ 304 h 363"/>
                <a:gd name="T62" fmla="*/ 74 w 361"/>
                <a:gd name="T63" fmla="*/ 327 h 363"/>
                <a:gd name="T64" fmla="*/ 91 w 361"/>
                <a:gd name="T65" fmla="*/ 340 h 363"/>
                <a:gd name="T66" fmla="*/ 104 w 361"/>
                <a:gd name="T67" fmla="*/ 348 h 363"/>
                <a:gd name="T68" fmla="*/ 122 w 361"/>
                <a:gd name="T69" fmla="*/ 355 h 363"/>
                <a:gd name="T70" fmla="*/ 137 w 361"/>
                <a:gd name="T71" fmla="*/ 359 h 363"/>
                <a:gd name="T72" fmla="*/ 154 w 361"/>
                <a:gd name="T73" fmla="*/ 361 h 363"/>
                <a:gd name="T74" fmla="*/ 171 w 361"/>
                <a:gd name="T75" fmla="*/ 363 h 363"/>
                <a:gd name="T76" fmla="*/ 190 w 361"/>
                <a:gd name="T77" fmla="*/ 363 h 363"/>
                <a:gd name="T78" fmla="*/ 207 w 361"/>
                <a:gd name="T79" fmla="*/ 359 h 363"/>
                <a:gd name="T80" fmla="*/ 226 w 361"/>
                <a:gd name="T81" fmla="*/ 355 h 363"/>
                <a:gd name="T82" fmla="*/ 245 w 361"/>
                <a:gd name="T83" fmla="*/ 348 h 363"/>
                <a:gd name="T84" fmla="*/ 262 w 361"/>
                <a:gd name="T85" fmla="*/ 340 h 363"/>
                <a:gd name="T86" fmla="*/ 279 w 361"/>
                <a:gd name="T87" fmla="*/ 329 h 363"/>
                <a:gd name="T88" fmla="*/ 293 w 361"/>
                <a:gd name="T89" fmla="*/ 321 h 363"/>
                <a:gd name="T90" fmla="*/ 310 w 361"/>
                <a:gd name="T91" fmla="*/ 306 h 363"/>
                <a:gd name="T92" fmla="*/ 329 w 361"/>
                <a:gd name="T93" fmla="*/ 285 h 363"/>
                <a:gd name="T94" fmla="*/ 342 w 361"/>
                <a:gd name="T95" fmla="*/ 262 h 363"/>
                <a:gd name="T96" fmla="*/ 352 w 361"/>
                <a:gd name="T97" fmla="*/ 243 h 363"/>
                <a:gd name="T98" fmla="*/ 357 w 361"/>
                <a:gd name="T99" fmla="*/ 220 h 363"/>
                <a:gd name="T100" fmla="*/ 361 w 361"/>
                <a:gd name="T101" fmla="*/ 200 h 363"/>
                <a:gd name="T102" fmla="*/ 361 w 361"/>
                <a:gd name="T103" fmla="*/ 179 h 363"/>
                <a:gd name="T104" fmla="*/ 361 w 361"/>
                <a:gd name="T105" fmla="*/ 165 h 363"/>
                <a:gd name="T106" fmla="*/ 359 w 361"/>
                <a:gd name="T107" fmla="*/ 152 h 363"/>
                <a:gd name="T108" fmla="*/ 355 w 361"/>
                <a:gd name="T109" fmla="*/ 131 h 363"/>
                <a:gd name="T110" fmla="*/ 352 w 361"/>
                <a:gd name="T111" fmla="*/ 112 h 363"/>
                <a:gd name="T112" fmla="*/ 344 w 361"/>
                <a:gd name="T113" fmla="*/ 97 h 363"/>
                <a:gd name="T114" fmla="*/ 338 w 361"/>
                <a:gd name="T115" fmla="*/ 86 h 363"/>
                <a:gd name="T116" fmla="*/ 333 w 361"/>
                <a:gd name="T117" fmla="*/ 78 h 3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1"/>
                <a:gd name="T178" fmla="*/ 0 h 363"/>
                <a:gd name="T179" fmla="*/ 361 w 361"/>
                <a:gd name="T180" fmla="*/ 363 h 3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1" h="363">
                  <a:moveTo>
                    <a:pt x="333" y="78"/>
                  </a:moveTo>
                  <a:lnTo>
                    <a:pt x="325" y="70"/>
                  </a:lnTo>
                  <a:lnTo>
                    <a:pt x="315" y="63"/>
                  </a:lnTo>
                  <a:lnTo>
                    <a:pt x="310" y="57"/>
                  </a:lnTo>
                  <a:lnTo>
                    <a:pt x="300" y="51"/>
                  </a:lnTo>
                  <a:lnTo>
                    <a:pt x="293" y="46"/>
                  </a:lnTo>
                  <a:lnTo>
                    <a:pt x="287" y="38"/>
                  </a:lnTo>
                  <a:lnTo>
                    <a:pt x="277" y="32"/>
                  </a:lnTo>
                  <a:lnTo>
                    <a:pt x="272" y="30"/>
                  </a:lnTo>
                  <a:lnTo>
                    <a:pt x="262" y="25"/>
                  </a:lnTo>
                  <a:lnTo>
                    <a:pt x="257" y="23"/>
                  </a:lnTo>
                  <a:lnTo>
                    <a:pt x="247" y="17"/>
                  </a:lnTo>
                  <a:lnTo>
                    <a:pt x="241" y="15"/>
                  </a:lnTo>
                  <a:lnTo>
                    <a:pt x="234" y="11"/>
                  </a:lnTo>
                  <a:lnTo>
                    <a:pt x="226" y="10"/>
                  </a:lnTo>
                  <a:lnTo>
                    <a:pt x="220" y="8"/>
                  </a:lnTo>
                  <a:lnTo>
                    <a:pt x="213" y="6"/>
                  </a:lnTo>
                  <a:lnTo>
                    <a:pt x="205" y="2"/>
                  </a:lnTo>
                  <a:lnTo>
                    <a:pt x="199" y="2"/>
                  </a:lnTo>
                  <a:lnTo>
                    <a:pt x="190" y="2"/>
                  </a:lnTo>
                  <a:lnTo>
                    <a:pt x="184" y="2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8" y="2"/>
                  </a:lnTo>
                  <a:lnTo>
                    <a:pt x="152" y="2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3" y="6"/>
                  </a:lnTo>
                  <a:lnTo>
                    <a:pt x="125" y="6"/>
                  </a:lnTo>
                  <a:lnTo>
                    <a:pt x="120" y="10"/>
                  </a:lnTo>
                  <a:lnTo>
                    <a:pt x="116" y="11"/>
                  </a:lnTo>
                  <a:lnTo>
                    <a:pt x="110" y="15"/>
                  </a:lnTo>
                  <a:lnTo>
                    <a:pt x="102" y="17"/>
                  </a:lnTo>
                  <a:lnTo>
                    <a:pt x="97" y="19"/>
                  </a:lnTo>
                  <a:lnTo>
                    <a:pt x="91" y="23"/>
                  </a:lnTo>
                  <a:lnTo>
                    <a:pt x="87" y="25"/>
                  </a:lnTo>
                  <a:lnTo>
                    <a:pt x="82" y="27"/>
                  </a:lnTo>
                  <a:lnTo>
                    <a:pt x="78" y="32"/>
                  </a:lnTo>
                  <a:lnTo>
                    <a:pt x="72" y="34"/>
                  </a:lnTo>
                  <a:lnTo>
                    <a:pt x="66" y="40"/>
                  </a:lnTo>
                  <a:lnTo>
                    <a:pt x="63" y="44"/>
                  </a:lnTo>
                  <a:lnTo>
                    <a:pt x="57" y="46"/>
                  </a:lnTo>
                  <a:lnTo>
                    <a:pt x="53" y="51"/>
                  </a:lnTo>
                  <a:lnTo>
                    <a:pt x="49" y="57"/>
                  </a:lnTo>
                  <a:lnTo>
                    <a:pt x="45" y="61"/>
                  </a:lnTo>
                  <a:lnTo>
                    <a:pt x="42" y="65"/>
                  </a:lnTo>
                  <a:lnTo>
                    <a:pt x="38" y="70"/>
                  </a:lnTo>
                  <a:lnTo>
                    <a:pt x="34" y="74"/>
                  </a:lnTo>
                  <a:lnTo>
                    <a:pt x="30" y="80"/>
                  </a:lnTo>
                  <a:lnTo>
                    <a:pt x="28" y="84"/>
                  </a:lnTo>
                  <a:lnTo>
                    <a:pt x="25" y="89"/>
                  </a:lnTo>
                  <a:lnTo>
                    <a:pt x="21" y="93"/>
                  </a:lnTo>
                  <a:lnTo>
                    <a:pt x="17" y="99"/>
                  </a:lnTo>
                  <a:lnTo>
                    <a:pt x="17" y="105"/>
                  </a:lnTo>
                  <a:lnTo>
                    <a:pt x="13" y="110"/>
                  </a:lnTo>
                  <a:lnTo>
                    <a:pt x="11" y="116"/>
                  </a:lnTo>
                  <a:lnTo>
                    <a:pt x="11" y="120"/>
                  </a:lnTo>
                  <a:lnTo>
                    <a:pt x="6" y="127"/>
                  </a:lnTo>
                  <a:lnTo>
                    <a:pt x="6" y="131"/>
                  </a:lnTo>
                  <a:lnTo>
                    <a:pt x="6" y="139"/>
                  </a:lnTo>
                  <a:lnTo>
                    <a:pt x="4" y="143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2" y="181"/>
                  </a:lnTo>
                  <a:lnTo>
                    <a:pt x="2" y="186"/>
                  </a:lnTo>
                  <a:lnTo>
                    <a:pt x="2" y="192"/>
                  </a:lnTo>
                  <a:lnTo>
                    <a:pt x="2" y="200"/>
                  </a:lnTo>
                  <a:lnTo>
                    <a:pt x="4" y="205"/>
                  </a:lnTo>
                  <a:lnTo>
                    <a:pt x="4" y="207"/>
                  </a:lnTo>
                  <a:lnTo>
                    <a:pt x="6" y="215"/>
                  </a:lnTo>
                  <a:lnTo>
                    <a:pt x="6" y="219"/>
                  </a:lnTo>
                  <a:lnTo>
                    <a:pt x="9" y="224"/>
                  </a:lnTo>
                  <a:lnTo>
                    <a:pt x="11" y="230"/>
                  </a:lnTo>
                  <a:lnTo>
                    <a:pt x="11" y="236"/>
                  </a:lnTo>
                  <a:lnTo>
                    <a:pt x="13" y="241"/>
                  </a:lnTo>
                  <a:lnTo>
                    <a:pt x="17" y="247"/>
                  </a:lnTo>
                  <a:lnTo>
                    <a:pt x="17" y="253"/>
                  </a:lnTo>
                  <a:lnTo>
                    <a:pt x="19" y="257"/>
                  </a:lnTo>
                  <a:lnTo>
                    <a:pt x="23" y="260"/>
                  </a:lnTo>
                  <a:lnTo>
                    <a:pt x="25" y="268"/>
                  </a:lnTo>
                  <a:lnTo>
                    <a:pt x="28" y="272"/>
                  </a:lnTo>
                  <a:lnTo>
                    <a:pt x="30" y="276"/>
                  </a:lnTo>
                  <a:lnTo>
                    <a:pt x="32" y="281"/>
                  </a:lnTo>
                  <a:lnTo>
                    <a:pt x="36" y="287"/>
                  </a:lnTo>
                  <a:lnTo>
                    <a:pt x="38" y="291"/>
                  </a:lnTo>
                  <a:lnTo>
                    <a:pt x="42" y="295"/>
                  </a:lnTo>
                  <a:lnTo>
                    <a:pt x="45" y="300"/>
                  </a:lnTo>
                  <a:lnTo>
                    <a:pt x="49" y="304"/>
                  </a:lnTo>
                  <a:lnTo>
                    <a:pt x="57" y="312"/>
                  </a:lnTo>
                  <a:lnTo>
                    <a:pt x="64" y="321"/>
                  </a:lnTo>
                  <a:lnTo>
                    <a:pt x="74" y="327"/>
                  </a:lnTo>
                  <a:lnTo>
                    <a:pt x="82" y="334"/>
                  </a:lnTo>
                  <a:lnTo>
                    <a:pt x="85" y="336"/>
                  </a:lnTo>
                  <a:lnTo>
                    <a:pt x="91" y="340"/>
                  </a:lnTo>
                  <a:lnTo>
                    <a:pt x="95" y="342"/>
                  </a:lnTo>
                  <a:lnTo>
                    <a:pt x="101" y="346"/>
                  </a:lnTo>
                  <a:lnTo>
                    <a:pt x="104" y="348"/>
                  </a:lnTo>
                  <a:lnTo>
                    <a:pt x="110" y="350"/>
                  </a:lnTo>
                  <a:lnTo>
                    <a:pt x="116" y="353"/>
                  </a:lnTo>
                  <a:lnTo>
                    <a:pt x="122" y="355"/>
                  </a:lnTo>
                  <a:lnTo>
                    <a:pt x="125" y="357"/>
                  </a:lnTo>
                  <a:lnTo>
                    <a:pt x="131" y="359"/>
                  </a:lnTo>
                  <a:lnTo>
                    <a:pt x="137" y="359"/>
                  </a:lnTo>
                  <a:lnTo>
                    <a:pt x="142" y="359"/>
                  </a:lnTo>
                  <a:lnTo>
                    <a:pt x="146" y="361"/>
                  </a:lnTo>
                  <a:lnTo>
                    <a:pt x="154" y="361"/>
                  </a:lnTo>
                  <a:lnTo>
                    <a:pt x="160" y="361"/>
                  </a:lnTo>
                  <a:lnTo>
                    <a:pt x="165" y="363"/>
                  </a:lnTo>
                  <a:lnTo>
                    <a:pt x="171" y="363"/>
                  </a:lnTo>
                  <a:lnTo>
                    <a:pt x="177" y="363"/>
                  </a:lnTo>
                  <a:lnTo>
                    <a:pt x="182" y="363"/>
                  </a:lnTo>
                  <a:lnTo>
                    <a:pt x="190" y="363"/>
                  </a:lnTo>
                  <a:lnTo>
                    <a:pt x="194" y="361"/>
                  </a:lnTo>
                  <a:lnTo>
                    <a:pt x="201" y="359"/>
                  </a:lnTo>
                  <a:lnTo>
                    <a:pt x="207" y="359"/>
                  </a:lnTo>
                  <a:lnTo>
                    <a:pt x="213" y="359"/>
                  </a:lnTo>
                  <a:lnTo>
                    <a:pt x="220" y="357"/>
                  </a:lnTo>
                  <a:lnTo>
                    <a:pt x="226" y="355"/>
                  </a:lnTo>
                  <a:lnTo>
                    <a:pt x="234" y="353"/>
                  </a:lnTo>
                  <a:lnTo>
                    <a:pt x="239" y="350"/>
                  </a:lnTo>
                  <a:lnTo>
                    <a:pt x="245" y="348"/>
                  </a:lnTo>
                  <a:lnTo>
                    <a:pt x="251" y="344"/>
                  </a:lnTo>
                  <a:lnTo>
                    <a:pt x="257" y="342"/>
                  </a:lnTo>
                  <a:lnTo>
                    <a:pt x="262" y="340"/>
                  </a:lnTo>
                  <a:lnTo>
                    <a:pt x="270" y="334"/>
                  </a:lnTo>
                  <a:lnTo>
                    <a:pt x="274" y="333"/>
                  </a:lnTo>
                  <a:lnTo>
                    <a:pt x="279" y="329"/>
                  </a:lnTo>
                  <a:lnTo>
                    <a:pt x="283" y="327"/>
                  </a:lnTo>
                  <a:lnTo>
                    <a:pt x="289" y="323"/>
                  </a:lnTo>
                  <a:lnTo>
                    <a:pt x="293" y="321"/>
                  </a:lnTo>
                  <a:lnTo>
                    <a:pt x="296" y="317"/>
                  </a:lnTo>
                  <a:lnTo>
                    <a:pt x="300" y="314"/>
                  </a:lnTo>
                  <a:lnTo>
                    <a:pt x="310" y="306"/>
                  </a:lnTo>
                  <a:lnTo>
                    <a:pt x="315" y="302"/>
                  </a:lnTo>
                  <a:lnTo>
                    <a:pt x="323" y="293"/>
                  </a:lnTo>
                  <a:lnTo>
                    <a:pt x="329" y="285"/>
                  </a:lnTo>
                  <a:lnTo>
                    <a:pt x="333" y="277"/>
                  </a:lnTo>
                  <a:lnTo>
                    <a:pt x="340" y="272"/>
                  </a:lnTo>
                  <a:lnTo>
                    <a:pt x="342" y="262"/>
                  </a:lnTo>
                  <a:lnTo>
                    <a:pt x="346" y="257"/>
                  </a:lnTo>
                  <a:lnTo>
                    <a:pt x="350" y="249"/>
                  </a:lnTo>
                  <a:lnTo>
                    <a:pt x="352" y="243"/>
                  </a:lnTo>
                  <a:lnTo>
                    <a:pt x="355" y="234"/>
                  </a:lnTo>
                  <a:lnTo>
                    <a:pt x="355" y="226"/>
                  </a:lnTo>
                  <a:lnTo>
                    <a:pt x="357" y="220"/>
                  </a:lnTo>
                  <a:lnTo>
                    <a:pt x="359" y="213"/>
                  </a:lnTo>
                  <a:lnTo>
                    <a:pt x="361" y="205"/>
                  </a:lnTo>
                  <a:lnTo>
                    <a:pt x="361" y="200"/>
                  </a:lnTo>
                  <a:lnTo>
                    <a:pt x="361" y="192"/>
                  </a:lnTo>
                  <a:lnTo>
                    <a:pt x="361" y="186"/>
                  </a:lnTo>
                  <a:lnTo>
                    <a:pt x="361" y="179"/>
                  </a:lnTo>
                  <a:lnTo>
                    <a:pt x="361" y="175"/>
                  </a:lnTo>
                  <a:lnTo>
                    <a:pt x="361" y="169"/>
                  </a:lnTo>
                  <a:lnTo>
                    <a:pt x="361" y="165"/>
                  </a:lnTo>
                  <a:lnTo>
                    <a:pt x="359" y="158"/>
                  </a:lnTo>
                  <a:lnTo>
                    <a:pt x="359" y="154"/>
                  </a:lnTo>
                  <a:lnTo>
                    <a:pt x="359" y="152"/>
                  </a:lnTo>
                  <a:lnTo>
                    <a:pt x="359" y="148"/>
                  </a:lnTo>
                  <a:lnTo>
                    <a:pt x="357" y="139"/>
                  </a:lnTo>
                  <a:lnTo>
                    <a:pt x="355" y="131"/>
                  </a:lnTo>
                  <a:lnTo>
                    <a:pt x="355" y="125"/>
                  </a:lnTo>
                  <a:lnTo>
                    <a:pt x="352" y="120"/>
                  </a:lnTo>
                  <a:lnTo>
                    <a:pt x="352" y="112"/>
                  </a:lnTo>
                  <a:lnTo>
                    <a:pt x="348" y="106"/>
                  </a:lnTo>
                  <a:lnTo>
                    <a:pt x="346" y="101"/>
                  </a:lnTo>
                  <a:lnTo>
                    <a:pt x="344" y="97"/>
                  </a:lnTo>
                  <a:lnTo>
                    <a:pt x="342" y="93"/>
                  </a:lnTo>
                  <a:lnTo>
                    <a:pt x="340" y="89"/>
                  </a:lnTo>
                  <a:lnTo>
                    <a:pt x="338" y="86"/>
                  </a:lnTo>
                  <a:lnTo>
                    <a:pt x="336" y="84"/>
                  </a:lnTo>
                  <a:lnTo>
                    <a:pt x="333" y="80"/>
                  </a:lnTo>
                  <a:lnTo>
                    <a:pt x="333" y="78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Freeform 17"/>
            <p:cNvSpPr>
              <a:spLocks/>
            </p:cNvSpPr>
            <p:nvPr/>
          </p:nvSpPr>
          <p:spPr bwMode="auto">
            <a:xfrm>
              <a:off x="4372" y="1041"/>
              <a:ext cx="736" cy="643"/>
            </a:xfrm>
            <a:custGeom>
              <a:avLst/>
              <a:gdLst>
                <a:gd name="T0" fmla="*/ 62 w 1471"/>
                <a:gd name="T1" fmla="*/ 133 h 1287"/>
                <a:gd name="T2" fmla="*/ 142 w 1471"/>
                <a:gd name="T3" fmla="*/ 94 h 1287"/>
                <a:gd name="T4" fmla="*/ 226 w 1471"/>
                <a:gd name="T5" fmla="*/ 59 h 1287"/>
                <a:gd name="T6" fmla="*/ 317 w 1471"/>
                <a:gd name="T7" fmla="*/ 31 h 1287"/>
                <a:gd name="T8" fmla="*/ 414 w 1471"/>
                <a:gd name="T9" fmla="*/ 12 h 1287"/>
                <a:gd name="T10" fmla="*/ 509 w 1471"/>
                <a:gd name="T11" fmla="*/ 4 h 1287"/>
                <a:gd name="T12" fmla="*/ 612 w 1471"/>
                <a:gd name="T13" fmla="*/ 4 h 1287"/>
                <a:gd name="T14" fmla="*/ 715 w 1471"/>
                <a:gd name="T15" fmla="*/ 18 h 1287"/>
                <a:gd name="T16" fmla="*/ 819 w 1471"/>
                <a:gd name="T17" fmla="*/ 46 h 1287"/>
                <a:gd name="T18" fmla="*/ 926 w 1471"/>
                <a:gd name="T19" fmla="*/ 90 h 1287"/>
                <a:gd name="T20" fmla="*/ 1030 w 1471"/>
                <a:gd name="T21" fmla="*/ 151 h 1287"/>
                <a:gd name="T22" fmla="*/ 1122 w 1471"/>
                <a:gd name="T23" fmla="*/ 219 h 1287"/>
                <a:gd name="T24" fmla="*/ 1203 w 1471"/>
                <a:gd name="T25" fmla="*/ 297 h 1287"/>
                <a:gd name="T26" fmla="*/ 1270 w 1471"/>
                <a:gd name="T27" fmla="*/ 379 h 1287"/>
                <a:gd name="T28" fmla="*/ 1327 w 1471"/>
                <a:gd name="T29" fmla="*/ 462 h 1287"/>
                <a:gd name="T30" fmla="*/ 1374 w 1471"/>
                <a:gd name="T31" fmla="*/ 546 h 1287"/>
                <a:gd name="T32" fmla="*/ 1411 w 1471"/>
                <a:gd name="T33" fmla="*/ 628 h 1287"/>
                <a:gd name="T34" fmla="*/ 1435 w 1471"/>
                <a:gd name="T35" fmla="*/ 704 h 1287"/>
                <a:gd name="T36" fmla="*/ 1454 w 1471"/>
                <a:gd name="T37" fmla="*/ 774 h 1287"/>
                <a:gd name="T38" fmla="*/ 1466 w 1471"/>
                <a:gd name="T39" fmla="*/ 833 h 1287"/>
                <a:gd name="T40" fmla="*/ 1471 w 1471"/>
                <a:gd name="T41" fmla="*/ 884 h 1287"/>
                <a:gd name="T42" fmla="*/ 1470 w 1471"/>
                <a:gd name="T43" fmla="*/ 926 h 1287"/>
                <a:gd name="T44" fmla="*/ 1466 w 1471"/>
                <a:gd name="T45" fmla="*/ 971 h 1287"/>
                <a:gd name="T46" fmla="*/ 1460 w 1471"/>
                <a:gd name="T47" fmla="*/ 1021 h 1287"/>
                <a:gd name="T48" fmla="*/ 1449 w 1471"/>
                <a:gd name="T49" fmla="*/ 1068 h 1287"/>
                <a:gd name="T50" fmla="*/ 1432 w 1471"/>
                <a:gd name="T51" fmla="*/ 1116 h 1287"/>
                <a:gd name="T52" fmla="*/ 1407 w 1471"/>
                <a:gd name="T53" fmla="*/ 1161 h 1287"/>
                <a:gd name="T54" fmla="*/ 1373 w 1471"/>
                <a:gd name="T55" fmla="*/ 1203 h 1287"/>
                <a:gd name="T56" fmla="*/ 1327 w 1471"/>
                <a:gd name="T57" fmla="*/ 1237 h 1287"/>
                <a:gd name="T58" fmla="*/ 1270 w 1471"/>
                <a:gd name="T59" fmla="*/ 1264 h 1287"/>
                <a:gd name="T60" fmla="*/ 1200 w 1471"/>
                <a:gd name="T61" fmla="*/ 1281 h 1287"/>
                <a:gd name="T62" fmla="*/ 1114 w 1471"/>
                <a:gd name="T63" fmla="*/ 1287 h 1287"/>
                <a:gd name="T64" fmla="*/ 1030 w 1471"/>
                <a:gd name="T65" fmla="*/ 1281 h 1287"/>
                <a:gd name="T66" fmla="*/ 958 w 1471"/>
                <a:gd name="T67" fmla="*/ 1258 h 1287"/>
                <a:gd name="T68" fmla="*/ 897 w 1471"/>
                <a:gd name="T69" fmla="*/ 1226 h 1287"/>
                <a:gd name="T70" fmla="*/ 844 w 1471"/>
                <a:gd name="T71" fmla="*/ 1180 h 1287"/>
                <a:gd name="T72" fmla="*/ 802 w 1471"/>
                <a:gd name="T73" fmla="*/ 1127 h 1287"/>
                <a:gd name="T74" fmla="*/ 766 w 1471"/>
                <a:gd name="T75" fmla="*/ 1070 h 1287"/>
                <a:gd name="T76" fmla="*/ 739 w 1471"/>
                <a:gd name="T77" fmla="*/ 1006 h 1287"/>
                <a:gd name="T78" fmla="*/ 722 w 1471"/>
                <a:gd name="T79" fmla="*/ 937 h 1287"/>
                <a:gd name="T80" fmla="*/ 707 w 1471"/>
                <a:gd name="T81" fmla="*/ 867 h 1287"/>
                <a:gd name="T82" fmla="*/ 698 w 1471"/>
                <a:gd name="T83" fmla="*/ 797 h 1287"/>
                <a:gd name="T84" fmla="*/ 692 w 1471"/>
                <a:gd name="T85" fmla="*/ 726 h 1287"/>
                <a:gd name="T86" fmla="*/ 679 w 1471"/>
                <a:gd name="T87" fmla="*/ 662 h 1287"/>
                <a:gd name="T88" fmla="*/ 656 w 1471"/>
                <a:gd name="T89" fmla="*/ 597 h 1287"/>
                <a:gd name="T90" fmla="*/ 631 w 1471"/>
                <a:gd name="T91" fmla="*/ 534 h 1287"/>
                <a:gd name="T92" fmla="*/ 599 w 1471"/>
                <a:gd name="T93" fmla="*/ 479 h 1287"/>
                <a:gd name="T94" fmla="*/ 564 w 1471"/>
                <a:gd name="T95" fmla="*/ 424 h 1287"/>
                <a:gd name="T96" fmla="*/ 525 w 1471"/>
                <a:gd name="T97" fmla="*/ 375 h 1287"/>
                <a:gd name="T98" fmla="*/ 483 w 1471"/>
                <a:gd name="T99" fmla="*/ 331 h 1287"/>
                <a:gd name="T100" fmla="*/ 441 w 1471"/>
                <a:gd name="T101" fmla="*/ 295 h 1287"/>
                <a:gd name="T102" fmla="*/ 397 w 1471"/>
                <a:gd name="T103" fmla="*/ 265 h 1287"/>
                <a:gd name="T104" fmla="*/ 357 w 1471"/>
                <a:gd name="T105" fmla="*/ 240 h 1287"/>
                <a:gd name="T106" fmla="*/ 313 w 1471"/>
                <a:gd name="T107" fmla="*/ 223 h 1287"/>
                <a:gd name="T108" fmla="*/ 270 w 1471"/>
                <a:gd name="T109" fmla="*/ 208 h 1287"/>
                <a:gd name="T110" fmla="*/ 222 w 1471"/>
                <a:gd name="T111" fmla="*/ 196 h 1287"/>
                <a:gd name="T112" fmla="*/ 175 w 1471"/>
                <a:gd name="T113" fmla="*/ 189 h 1287"/>
                <a:gd name="T114" fmla="*/ 131 w 1471"/>
                <a:gd name="T115" fmla="*/ 185 h 1287"/>
                <a:gd name="T116" fmla="*/ 89 w 1471"/>
                <a:gd name="T117" fmla="*/ 183 h 1287"/>
                <a:gd name="T118" fmla="*/ 51 w 1471"/>
                <a:gd name="T119" fmla="*/ 183 h 1287"/>
                <a:gd name="T120" fmla="*/ 19 w 1471"/>
                <a:gd name="T121" fmla="*/ 183 h 12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71"/>
                <a:gd name="T184" fmla="*/ 0 h 1287"/>
                <a:gd name="T185" fmla="*/ 1471 w 1471"/>
                <a:gd name="T186" fmla="*/ 1287 h 12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71" h="1287">
                  <a:moveTo>
                    <a:pt x="0" y="170"/>
                  </a:moveTo>
                  <a:lnTo>
                    <a:pt x="13" y="162"/>
                  </a:lnTo>
                  <a:lnTo>
                    <a:pt x="24" y="154"/>
                  </a:lnTo>
                  <a:lnTo>
                    <a:pt x="36" y="147"/>
                  </a:lnTo>
                  <a:lnTo>
                    <a:pt x="49" y="141"/>
                  </a:lnTo>
                  <a:lnTo>
                    <a:pt x="62" y="133"/>
                  </a:lnTo>
                  <a:lnTo>
                    <a:pt x="74" y="128"/>
                  </a:lnTo>
                  <a:lnTo>
                    <a:pt x="87" y="120"/>
                  </a:lnTo>
                  <a:lnTo>
                    <a:pt x="101" y="114"/>
                  </a:lnTo>
                  <a:lnTo>
                    <a:pt x="114" y="109"/>
                  </a:lnTo>
                  <a:lnTo>
                    <a:pt x="127" y="101"/>
                  </a:lnTo>
                  <a:lnTo>
                    <a:pt x="142" y="94"/>
                  </a:lnTo>
                  <a:lnTo>
                    <a:pt x="158" y="88"/>
                  </a:lnTo>
                  <a:lnTo>
                    <a:pt x="169" y="82"/>
                  </a:lnTo>
                  <a:lnTo>
                    <a:pt x="186" y="78"/>
                  </a:lnTo>
                  <a:lnTo>
                    <a:pt x="199" y="71"/>
                  </a:lnTo>
                  <a:lnTo>
                    <a:pt x="213" y="65"/>
                  </a:lnTo>
                  <a:lnTo>
                    <a:pt x="226" y="59"/>
                  </a:lnTo>
                  <a:lnTo>
                    <a:pt x="243" y="56"/>
                  </a:lnTo>
                  <a:lnTo>
                    <a:pt x="256" y="50"/>
                  </a:lnTo>
                  <a:lnTo>
                    <a:pt x="272" y="46"/>
                  </a:lnTo>
                  <a:lnTo>
                    <a:pt x="287" y="42"/>
                  </a:lnTo>
                  <a:lnTo>
                    <a:pt x="304" y="37"/>
                  </a:lnTo>
                  <a:lnTo>
                    <a:pt x="317" y="31"/>
                  </a:lnTo>
                  <a:lnTo>
                    <a:pt x="334" y="29"/>
                  </a:lnTo>
                  <a:lnTo>
                    <a:pt x="348" y="25"/>
                  </a:lnTo>
                  <a:lnTo>
                    <a:pt x="367" y="21"/>
                  </a:lnTo>
                  <a:lnTo>
                    <a:pt x="382" y="18"/>
                  </a:lnTo>
                  <a:lnTo>
                    <a:pt x="397" y="16"/>
                  </a:lnTo>
                  <a:lnTo>
                    <a:pt x="414" y="12"/>
                  </a:lnTo>
                  <a:lnTo>
                    <a:pt x="429" y="12"/>
                  </a:lnTo>
                  <a:lnTo>
                    <a:pt x="447" y="10"/>
                  </a:lnTo>
                  <a:lnTo>
                    <a:pt x="462" y="6"/>
                  </a:lnTo>
                  <a:lnTo>
                    <a:pt x="479" y="4"/>
                  </a:lnTo>
                  <a:lnTo>
                    <a:pt x="494" y="4"/>
                  </a:lnTo>
                  <a:lnTo>
                    <a:pt x="509" y="4"/>
                  </a:lnTo>
                  <a:lnTo>
                    <a:pt x="526" y="0"/>
                  </a:lnTo>
                  <a:lnTo>
                    <a:pt x="544" y="0"/>
                  </a:lnTo>
                  <a:lnTo>
                    <a:pt x="561" y="0"/>
                  </a:lnTo>
                  <a:lnTo>
                    <a:pt x="576" y="0"/>
                  </a:lnTo>
                  <a:lnTo>
                    <a:pt x="593" y="4"/>
                  </a:lnTo>
                  <a:lnTo>
                    <a:pt x="612" y="4"/>
                  </a:lnTo>
                  <a:lnTo>
                    <a:pt x="629" y="4"/>
                  </a:lnTo>
                  <a:lnTo>
                    <a:pt x="646" y="6"/>
                  </a:lnTo>
                  <a:lnTo>
                    <a:pt x="663" y="10"/>
                  </a:lnTo>
                  <a:lnTo>
                    <a:pt x="680" y="12"/>
                  </a:lnTo>
                  <a:lnTo>
                    <a:pt x="698" y="16"/>
                  </a:lnTo>
                  <a:lnTo>
                    <a:pt x="715" y="18"/>
                  </a:lnTo>
                  <a:lnTo>
                    <a:pt x="734" y="21"/>
                  </a:lnTo>
                  <a:lnTo>
                    <a:pt x="749" y="25"/>
                  </a:lnTo>
                  <a:lnTo>
                    <a:pt x="766" y="29"/>
                  </a:lnTo>
                  <a:lnTo>
                    <a:pt x="783" y="35"/>
                  </a:lnTo>
                  <a:lnTo>
                    <a:pt x="802" y="42"/>
                  </a:lnTo>
                  <a:lnTo>
                    <a:pt x="819" y="46"/>
                  </a:lnTo>
                  <a:lnTo>
                    <a:pt x="838" y="54"/>
                  </a:lnTo>
                  <a:lnTo>
                    <a:pt x="855" y="59"/>
                  </a:lnTo>
                  <a:lnTo>
                    <a:pt x="872" y="67"/>
                  </a:lnTo>
                  <a:lnTo>
                    <a:pt x="890" y="75"/>
                  </a:lnTo>
                  <a:lnTo>
                    <a:pt x="907" y="82"/>
                  </a:lnTo>
                  <a:lnTo>
                    <a:pt x="926" y="90"/>
                  </a:lnTo>
                  <a:lnTo>
                    <a:pt x="943" y="99"/>
                  </a:lnTo>
                  <a:lnTo>
                    <a:pt x="962" y="111"/>
                  </a:lnTo>
                  <a:lnTo>
                    <a:pt x="979" y="120"/>
                  </a:lnTo>
                  <a:lnTo>
                    <a:pt x="996" y="130"/>
                  </a:lnTo>
                  <a:lnTo>
                    <a:pt x="1013" y="141"/>
                  </a:lnTo>
                  <a:lnTo>
                    <a:pt x="1030" y="151"/>
                  </a:lnTo>
                  <a:lnTo>
                    <a:pt x="1047" y="164"/>
                  </a:lnTo>
                  <a:lnTo>
                    <a:pt x="1061" y="173"/>
                  </a:lnTo>
                  <a:lnTo>
                    <a:pt x="1078" y="185"/>
                  </a:lnTo>
                  <a:lnTo>
                    <a:pt x="1093" y="196"/>
                  </a:lnTo>
                  <a:lnTo>
                    <a:pt x="1108" y="209"/>
                  </a:lnTo>
                  <a:lnTo>
                    <a:pt x="1122" y="219"/>
                  </a:lnTo>
                  <a:lnTo>
                    <a:pt x="1135" y="232"/>
                  </a:lnTo>
                  <a:lnTo>
                    <a:pt x="1150" y="246"/>
                  </a:lnTo>
                  <a:lnTo>
                    <a:pt x="1165" y="259"/>
                  </a:lnTo>
                  <a:lnTo>
                    <a:pt x="1177" y="270"/>
                  </a:lnTo>
                  <a:lnTo>
                    <a:pt x="1190" y="285"/>
                  </a:lnTo>
                  <a:lnTo>
                    <a:pt x="1203" y="297"/>
                  </a:lnTo>
                  <a:lnTo>
                    <a:pt x="1215" y="312"/>
                  </a:lnTo>
                  <a:lnTo>
                    <a:pt x="1226" y="325"/>
                  </a:lnTo>
                  <a:lnTo>
                    <a:pt x="1238" y="339"/>
                  </a:lnTo>
                  <a:lnTo>
                    <a:pt x="1249" y="352"/>
                  </a:lnTo>
                  <a:lnTo>
                    <a:pt x="1260" y="363"/>
                  </a:lnTo>
                  <a:lnTo>
                    <a:pt x="1270" y="379"/>
                  </a:lnTo>
                  <a:lnTo>
                    <a:pt x="1281" y="394"/>
                  </a:lnTo>
                  <a:lnTo>
                    <a:pt x="1291" y="407"/>
                  </a:lnTo>
                  <a:lnTo>
                    <a:pt x="1300" y="422"/>
                  </a:lnTo>
                  <a:lnTo>
                    <a:pt x="1310" y="436"/>
                  </a:lnTo>
                  <a:lnTo>
                    <a:pt x="1317" y="449"/>
                  </a:lnTo>
                  <a:lnTo>
                    <a:pt x="1327" y="462"/>
                  </a:lnTo>
                  <a:lnTo>
                    <a:pt x="1336" y="477"/>
                  </a:lnTo>
                  <a:lnTo>
                    <a:pt x="1344" y="493"/>
                  </a:lnTo>
                  <a:lnTo>
                    <a:pt x="1352" y="504"/>
                  </a:lnTo>
                  <a:lnTo>
                    <a:pt x="1359" y="517"/>
                  </a:lnTo>
                  <a:lnTo>
                    <a:pt x="1369" y="534"/>
                  </a:lnTo>
                  <a:lnTo>
                    <a:pt x="1374" y="546"/>
                  </a:lnTo>
                  <a:lnTo>
                    <a:pt x="1380" y="561"/>
                  </a:lnTo>
                  <a:lnTo>
                    <a:pt x="1386" y="572"/>
                  </a:lnTo>
                  <a:lnTo>
                    <a:pt x="1393" y="588"/>
                  </a:lnTo>
                  <a:lnTo>
                    <a:pt x="1399" y="601"/>
                  </a:lnTo>
                  <a:lnTo>
                    <a:pt x="1403" y="614"/>
                  </a:lnTo>
                  <a:lnTo>
                    <a:pt x="1411" y="628"/>
                  </a:lnTo>
                  <a:lnTo>
                    <a:pt x="1416" y="641"/>
                  </a:lnTo>
                  <a:lnTo>
                    <a:pt x="1420" y="654"/>
                  </a:lnTo>
                  <a:lnTo>
                    <a:pt x="1424" y="667"/>
                  </a:lnTo>
                  <a:lnTo>
                    <a:pt x="1430" y="679"/>
                  </a:lnTo>
                  <a:lnTo>
                    <a:pt x="1432" y="692"/>
                  </a:lnTo>
                  <a:lnTo>
                    <a:pt x="1435" y="704"/>
                  </a:lnTo>
                  <a:lnTo>
                    <a:pt x="1441" y="717"/>
                  </a:lnTo>
                  <a:lnTo>
                    <a:pt x="1443" y="728"/>
                  </a:lnTo>
                  <a:lnTo>
                    <a:pt x="1449" y="742"/>
                  </a:lnTo>
                  <a:lnTo>
                    <a:pt x="1449" y="753"/>
                  </a:lnTo>
                  <a:lnTo>
                    <a:pt x="1452" y="764"/>
                  </a:lnTo>
                  <a:lnTo>
                    <a:pt x="1454" y="774"/>
                  </a:lnTo>
                  <a:lnTo>
                    <a:pt x="1458" y="783"/>
                  </a:lnTo>
                  <a:lnTo>
                    <a:pt x="1460" y="795"/>
                  </a:lnTo>
                  <a:lnTo>
                    <a:pt x="1462" y="806"/>
                  </a:lnTo>
                  <a:lnTo>
                    <a:pt x="1462" y="814"/>
                  </a:lnTo>
                  <a:lnTo>
                    <a:pt x="1464" y="825"/>
                  </a:lnTo>
                  <a:lnTo>
                    <a:pt x="1466" y="833"/>
                  </a:lnTo>
                  <a:lnTo>
                    <a:pt x="1466" y="842"/>
                  </a:lnTo>
                  <a:lnTo>
                    <a:pt x="1466" y="852"/>
                  </a:lnTo>
                  <a:lnTo>
                    <a:pt x="1470" y="861"/>
                  </a:lnTo>
                  <a:lnTo>
                    <a:pt x="1470" y="869"/>
                  </a:lnTo>
                  <a:lnTo>
                    <a:pt x="1471" y="876"/>
                  </a:lnTo>
                  <a:lnTo>
                    <a:pt x="1471" y="884"/>
                  </a:lnTo>
                  <a:lnTo>
                    <a:pt x="1471" y="894"/>
                  </a:lnTo>
                  <a:lnTo>
                    <a:pt x="1471" y="899"/>
                  </a:lnTo>
                  <a:lnTo>
                    <a:pt x="1471" y="905"/>
                  </a:lnTo>
                  <a:lnTo>
                    <a:pt x="1470" y="911"/>
                  </a:lnTo>
                  <a:lnTo>
                    <a:pt x="1470" y="918"/>
                  </a:lnTo>
                  <a:lnTo>
                    <a:pt x="1470" y="926"/>
                  </a:lnTo>
                  <a:lnTo>
                    <a:pt x="1470" y="933"/>
                  </a:lnTo>
                  <a:lnTo>
                    <a:pt x="1470" y="941"/>
                  </a:lnTo>
                  <a:lnTo>
                    <a:pt x="1470" y="949"/>
                  </a:lnTo>
                  <a:lnTo>
                    <a:pt x="1466" y="954"/>
                  </a:lnTo>
                  <a:lnTo>
                    <a:pt x="1466" y="966"/>
                  </a:lnTo>
                  <a:lnTo>
                    <a:pt x="1466" y="971"/>
                  </a:lnTo>
                  <a:lnTo>
                    <a:pt x="1466" y="979"/>
                  </a:lnTo>
                  <a:lnTo>
                    <a:pt x="1464" y="987"/>
                  </a:lnTo>
                  <a:lnTo>
                    <a:pt x="1464" y="996"/>
                  </a:lnTo>
                  <a:lnTo>
                    <a:pt x="1462" y="1004"/>
                  </a:lnTo>
                  <a:lnTo>
                    <a:pt x="1462" y="1013"/>
                  </a:lnTo>
                  <a:lnTo>
                    <a:pt x="1460" y="1021"/>
                  </a:lnTo>
                  <a:lnTo>
                    <a:pt x="1460" y="1028"/>
                  </a:lnTo>
                  <a:lnTo>
                    <a:pt x="1458" y="1036"/>
                  </a:lnTo>
                  <a:lnTo>
                    <a:pt x="1456" y="1044"/>
                  </a:lnTo>
                  <a:lnTo>
                    <a:pt x="1452" y="1053"/>
                  </a:lnTo>
                  <a:lnTo>
                    <a:pt x="1452" y="1061"/>
                  </a:lnTo>
                  <a:lnTo>
                    <a:pt x="1449" y="1068"/>
                  </a:lnTo>
                  <a:lnTo>
                    <a:pt x="1449" y="1078"/>
                  </a:lnTo>
                  <a:lnTo>
                    <a:pt x="1445" y="1084"/>
                  </a:lnTo>
                  <a:lnTo>
                    <a:pt x="1443" y="1091"/>
                  </a:lnTo>
                  <a:lnTo>
                    <a:pt x="1439" y="1101"/>
                  </a:lnTo>
                  <a:lnTo>
                    <a:pt x="1435" y="1110"/>
                  </a:lnTo>
                  <a:lnTo>
                    <a:pt x="1432" y="1116"/>
                  </a:lnTo>
                  <a:lnTo>
                    <a:pt x="1430" y="1123"/>
                  </a:lnTo>
                  <a:lnTo>
                    <a:pt x="1424" y="1131"/>
                  </a:lnTo>
                  <a:lnTo>
                    <a:pt x="1422" y="1141"/>
                  </a:lnTo>
                  <a:lnTo>
                    <a:pt x="1416" y="1148"/>
                  </a:lnTo>
                  <a:lnTo>
                    <a:pt x="1412" y="1154"/>
                  </a:lnTo>
                  <a:lnTo>
                    <a:pt x="1407" y="1161"/>
                  </a:lnTo>
                  <a:lnTo>
                    <a:pt x="1403" y="1169"/>
                  </a:lnTo>
                  <a:lnTo>
                    <a:pt x="1399" y="1175"/>
                  </a:lnTo>
                  <a:lnTo>
                    <a:pt x="1392" y="1182"/>
                  </a:lnTo>
                  <a:lnTo>
                    <a:pt x="1386" y="1190"/>
                  </a:lnTo>
                  <a:lnTo>
                    <a:pt x="1380" y="1196"/>
                  </a:lnTo>
                  <a:lnTo>
                    <a:pt x="1373" y="1203"/>
                  </a:lnTo>
                  <a:lnTo>
                    <a:pt x="1367" y="1207"/>
                  </a:lnTo>
                  <a:lnTo>
                    <a:pt x="1359" y="1215"/>
                  </a:lnTo>
                  <a:lnTo>
                    <a:pt x="1352" y="1220"/>
                  </a:lnTo>
                  <a:lnTo>
                    <a:pt x="1344" y="1226"/>
                  </a:lnTo>
                  <a:lnTo>
                    <a:pt x="1336" y="1232"/>
                  </a:lnTo>
                  <a:lnTo>
                    <a:pt x="1327" y="1237"/>
                  </a:lnTo>
                  <a:lnTo>
                    <a:pt x="1319" y="1243"/>
                  </a:lnTo>
                  <a:lnTo>
                    <a:pt x="1310" y="1245"/>
                  </a:lnTo>
                  <a:lnTo>
                    <a:pt x="1300" y="1251"/>
                  </a:lnTo>
                  <a:lnTo>
                    <a:pt x="1291" y="1255"/>
                  </a:lnTo>
                  <a:lnTo>
                    <a:pt x="1281" y="1260"/>
                  </a:lnTo>
                  <a:lnTo>
                    <a:pt x="1270" y="1264"/>
                  </a:lnTo>
                  <a:lnTo>
                    <a:pt x="1260" y="1266"/>
                  </a:lnTo>
                  <a:lnTo>
                    <a:pt x="1249" y="1270"/>
                  </a:lnTo>
                  <a:lnTo>
                    <a:pt x="1238" y="1274"/>
                  </a:lnTo>
                  <a:lnTo>
                    <a:pt x="1226" y="1277"/>
                  </a:lnTo>
                  <a:lnTo>
                    <a:pt x="1213" y="1279"/>
                  </a:lnTo>
                  <a:lnTo>
                    <a:pt x="1200" y="1281"/>
                  </a:lnTo>
                  <a:lnTo>
                    <a:pt x="1186" y="1283"/>
                  </a:lnTo>
                  <a:lnTo>
                    <a:pt x="1175" y="1285"/>
                  </a:lnTo>
                  <a:lnTo>
                    <a:pt x="1160" y="1287"/>
                  </a:lnTo>
                  <a:lnTo>
                    <a:pt x="1144" y="1287"/>
                  </a:lnTo>
                  <a:lnTo>
                    <a:pt x="1129" y="1287"/>
                  </a:lnTo>
                  <a:lnTo>
                    <a:pt x="1114" y="1287"/>
                  </a:lnTo>
                  <a:lnTo>
                    <a:pt x="1099" y="1287"/>
                  </a:lnTo>
                  <a:lnTo>
                    <a:pt x="1084" y="1287"/>
                  </a:lnTo>
                  <a:lnTo>
                    <a:pt x="1070" y="1287"/>
                  </a:lnTo>
                  <a:lnTo>
                    <a:pt x="1057" y="1283"/>
                  </a:lnTo>
                  <a:lnTo>
                    <a:pt x="1042" y="1281"/>
                  </a:lnTo>
                  <a:lnTo>
                    <a:pt x="1030" y="1281"/>
                  </a:lnTo>
                  <a:lnTo>
                    <a:pt x="1017" y="1277"/>
                  </a:lnTo>
                  <a:lnTo>
                    <a:pt x="1006" y="1274"/>
                  </a:lnTo>
                  <a:lnTo>
                    <a:pt x="992" y="1270"/>
                  </a:lnTo>
                  <a:lnTo>
                    <a:pt x="981" y="1266"/>
                  </a:lnTo>
                  <a:lnTo>
                    <a:pt x="969" y="1264"/>
                  </a:lnTo>
                  <a:lnTo>
                    <a:pt x="958" y="1258"/>
                  </a:lnTo>
                  <a:lnTo>
                    <a:pt x="945" y="1255"/>
                  </a:lnTo>
                  <a:lnTo>
                    <a:pt x="937" y="1249"/>
                  </a:lnTo>
                  <a:lnTo>
                    <a:pt x="926" y="1245"/>
                  </a:lnTo>
                  <a:lnTo>
                    <a:pt x="916" y="1237"/>
                  </a:lnTo>
                  <a:lnTo>
                    <a:pt x="907" y="1232"/>
                  </a:lnTo>
                  <a:lnTo>
                    <a:pt x="897" y="1226"/>
                  </a:lnTo>
                  <a:lnTo>
                    <a:pt x="886" y="1220"/>
                  </a:lnTo>
                  <a:lnTo>
                    <a:pt x="878" y="1211"/>
                  </a:lnTo>
                  <a:lnTo>
                    <a:pt x="869" y="1205"/>
                  </a:lnTo>
                  <a:lnTo>
                    <a:pt x="861" y="1196"/>
                  </a:lnTo>
                  <a:lnTo>
                    <a:pt x="852" y="1190"/>
                  </a:lnTo>
                  <a:lnTo>
                    <a:pt x="844" y="1180"/>
                  </a:lnTo>
                  <a:lnTo>
                    <a:pt x="836" y="1173"/>
                  </a:lnTo>
                  <a:lnTo>
                    <a:pt x="829" y="1165"/>
                  </a:lnTo>
                  <a:lnTo>
                    <a:pt x="821" y="1158"/>
                  </a:lnTo>
                  <a:lnTo>
                    <a:pt x="815" y="1148"/>
                  </a:lnTo>
                  <a:lnTo>
                    <a:pt x="808" y="1139"/>
                  </a:lnTo>
                  <a:lnTo>
                    <a:pt x="802" y="1127"/>
                  </a:lnTo>
                  <a:lnTo>
                    <a:pt x="796" y="1122"/>
                  </a:lnTo>
                  <a:lnTo>
                    <a:pt x="791" y="1110"/>
                  </a:lnTo>
                  <a:lnTo>
                    <a:pt x="783" y="1101"/>
                  </a:lnTo>
                  <a:lnTo>
                    <a:pt x="777" y="1089"/>
                  </a:lnTo>
                  <a:lnTo>
                    <a:pt x="774" y="1082"/>
                  </a:lnTo>
                  <a:lnTo>
                    <a:pt x="766" y="1070"/>
                  </a:lnTo>
                  <a:lnTo>
                    <a:pt x="764" y="1059"/>
                  </a:lnTo>
                  <a:lnTo>
                    <a:pt x="760" y="1047"/>
                  </a:lnTo>
                  <a:lnTo>
                    <a:pt x="753" y="1038"/>
                  </a:lnTo>
                  <a:lnTo>
                    <a:pt x="749" y="1025"/>
                  </a:lnTo>
                  <a:lnTo>
                    <a:pt x="745" y="1017"/>
                  </a:lnTo>
                  <a:lnTo>
                    <a:pt x="739" y="1006"/>
                  </a:lnTo>
                  <a:lnTo>
                    <a:pt x="736" y="994"/>
                  </a:lnTo>
                  <a:lnTo>
                    <a:pt x="732" y="983"/>
                  </a:lnTo>
                  <a:lnTo>
                    <a:pt x="728" y="971"/>
                  </a:lnTo>
                  <a:lnTo>
                    <a:pt x="726" y="962"/>
                  </a:lnTo>
                  <a:lnTo>
                    <a:pt x="724" y="949"/>
                  </a:lnTo>
                  <a:lnTo>
                    <a:pt x="722" y="937"/>
                  </a:lnTo>
                  <a:lnTo>
                    <a:pt x="718" y="926"/>
                  </a:lnTo>
                  <a:lnTo>
                    <a:pt x="715" y="913"/>
                  </a:lnTo>
                  <a:lnTo>
                    <a:pt x="713" y="901"/>
                  </a:lnTo>
                  <a:lnTo>
                    <a:pt x="709" y="890"/>
                  </a:lnTo>
                  <a:lnTo>
                    <a:pt x="709" y="878"/>
                  </a:lnTo>
                  <a:lnTo>
                    <a:pt x="707" y="867"/>
                  </a:lnTo>
                  <a:lnTo>
                    <a:pt x="705" y="856"/>
                  </a:lnTo>
                  <a:lnTo>
                    <a:pt x="701" y="842"/>
                  </a:lnTo>
                  <a:lnTo>
                    <a:pt x="699" y="833"/>
                  </a:lnTo>
                  <a:lnTo>
                    <a:pt x="698" y="819"/>
                  </a:lnTo>
                  <a:lnTo>
                    <a:pt x="698" y="808"/>
                  </a:lnTo>
                  <a:lnTo>
                    <a:pt x="698" y="797"/>
                  </a:lnTo>
                  <a:lnTo>
                    <a:pt x="696" y="783"/>
                  </a:lnTo>
                  <a:lnTo>
                    <a:pt x="696" y="774"/>
                  </a:lnTo>
                  <a:lnTo>
                    <a:pt x="696" y="762"/>
                  </a:lnTo>
                  <a:lnTo>
                    <a:pt x="694" y="751"/>
                  </a:lnTo>
                  <a:lnTo>
                    <a:pt x="692" y="740"/>
                  </a:lnTo>
                  <a:lnTo>
                    <a:pt x="692" y="726"/>
                  </a:lnTo>
                  <a:lnTo>
                    <a:pt x="688" y="717"/>
                  </a:lnTo>
                  <a:lnTo>
                    <a:pt x="686" y="705"/>
                  </a:lnTo>
                  <a:lnTo>
                    <a:pt x="684" y="694"/>
                  </a:lnTo>
                  <a:lnTo>
                    <a:pt x="680" y="683"/>
                  </a:lnTo>
                  <a:lnTo>
                    <a:pt x="680" y="671"/>
                  </a:lnTo>
                  <a:lnTo>
                    <a:pt x="679" y="662"/>
                  </a:lnTo>
                  <a:lnTo>
                    <a:pt x="675" y="650"/>
                  </a:lnTo>
                  <a:lnTo>
                    <a:pt x="671" y="639"/>
                  </a:lnTo>
                  <a:lnTo>
                    <a:pt x="669" y="629"/>
                  </a:lnTo>
                  <a:lnTo>
                    <a:pt x="663" y="618"/>
                  </a:lnTo>
                  <a:lnTo>
                    <a:pt x="660" y="607"/>
                  </a:lnTo>
                  <a:lnTo>
                    <a:pt x="656" y="597"/>
                  </a:lnTo>
                  <a:lnTo>
                    <a:pt x="654" y="588"/>
                  </a:lnTo>
                  <a:lnTo>
                    <a:pt x="650" y="576"/>
                  </a:lnTo>
                  <a:lnTo>
                    <a:pt x="644" y="567"/>
                  </a:lnTo>
                  <a:lnTo>
                    <a:pt x="641" y="555"/>
                  </a:lnTo>
                  <a:lnTo>
                    <a:pt x="635" y="546"/>
                  </a:lnTo>
                  <a:lnTo>
                    <a:pt x="631" y="534"/>
                  </a:lnTo>
                  <a:lnTo>
                    <a:pt x="625" y="527"/>
                  </a:lnTo>
                  <a:lnTo>
                    <a:pt x="622" y="515"/>
                  </a:lnTo>
                  <a:lnTo>
                    <a:pt x="618" y="508"/>
                  </a:lnTo>
                  <a:lnTo>
                    <a:pt x="610" y="498"/>
                  </a:lnTo>
                  <a:lnTo>
                    <a:pt x="604" y="489"/>
                  </a:lnTo>
                  <a:lnTo>
                    <a:pt x="599" y="479"/>
                  </a:lnTo>
                  <a:lnTo>
                    <a:pt x="593" y="468"/>
                  </a:lnTo>
                  <a:lnTo>
                    <a:pt x="589" y="460"/>
                  </a:lnTo>
                  <a:lnTo>
                    <a:pt x="582" y="451"/>
                  </a:lnTo>
                  <a:lnTo>
                    <a:pt x="576" y="443"/>
                  </a:lnTo>
                  <a:lnTo>
                    <a:pt x="570" y="434"/>
                  </a:lnTo>
                  <a:lnTo>
                    <a:pt x="564" y="424"/>
                  </a:lnTo>
                  <a:lnTo>
                    <a:pt x="557" y="417"/>
                  </a:lnTo>
                  <a:lnTo>
                    <a:pt x="549" y="409"/>
                  </a:lnTo>
                  <a:lnTo>
                    <a:pt x="544" y="399"/>
                  </a:lnTo>
                  <a:lnTo>
                    <a:pt x="538" y="392"/>
                  </a:lnTo>
                  <a:lnTo>
                    <a:pt x="530" y="382"/>
                  </a:lnTo>
                  <a:lnTo>
                    <a:pt x="525" y="375"/>
                  </a:lnTo>
                  <a:lnTo>
                    <a:pt x="517" y="369"/>
                  </a:lnTo>
                  <a:lnTo>
                    <a:pt x="509" y="361"/>
                  </a:lnTo>
                  <a:lnTo>
                    <a:pt x="504" y="354"/>
                  </a:lnTo>
                  <a:lnTo>
                    <a:pt x="498" y="346"/>
                  </a:lnTo>
                  <a:lnTo>
                    <a:pt x="488" y="339"/>
                  </a:lnTo>
                  <a:lnTo>
                    <a:pt x="483" y="331"/>
                  </a:lnTo>
                  <a:lnTo>
                    <a:pt x="475" y="325"/>
                  </a:lnTo>
                  <a:lnTo>
                    <a:pt x="469" y="320"/>
                  </a:lnTo>
                  <a:lnTo>
                    <a:pt x="464" y="314"/>
                  </a:lnTo>
                  <a:lnTo>
                    <a:pt x="454" y="306"/>
                  </a:lnTo>
                  <a:lnTo>
                    <a:pt x="448" y="301"/>
                  </a:lnTo>
                  <a:lnTo>
                    <a:pt x="441" y="295"/>
                  </a:lnTo>
                  <a:lnTo>
                    <a:pt x="433" y="291"/>
                  </a:lnTo>
                  <a:lnTo>
                    <a:pt x="426" y="284"/>
                  </a:lnTo>
                  <a:lnTo>
                    <a:pt x="420" y="278"/>
                  </a:lnTo>
                  <a:lnTo>
                    <a:pt x="412" y="272"/>
                  </a:lnTo>
                  <a:lnTo>
                    <a:pt x="405" y="268"/>
                  </a:lnTo>
                  <a:lnTo>
                    <a:pt x="397" y="265"/>
                  </a:lnTo>
                  <a:lnTo>
                    <a:pt x="391" y="259"/>
                  </a:lnTo>
                  <a:lnTo>
                    <a:pt x="384" y="255"/>
                  </a:lnTo>
                  <a:lnTo>
                    <a:pt x="378" y="251"/>
                  </a:lnTo>
                  <a:lnTo>
                    <a:pt x="371" y="246"/>
                  </a:lnTo>
                  <a:lnTo>
                    <a:pt x="363" y="242"/>
                  </a:lnTo>
                  <a:lnTo>
                    <a:pt x="357" y="240"/>
                  </a:lnTo>
                  <a:lnTo>
                    <a:pt x="350" y="238"/>
                  </a:lnTo>
                  <a:lnTo>
                    <a:pt x="342" y="232"/>
                  </a:lnTo>
                  <a:lnTo>
                    <a:pt x="336" y="230"/>
                  </a:lnTo>
                  <a:lnTo>
                    <a:pt x="329" y="227"/>
                  </a:lnTo>
                  <a:lnTo>
                    <a:pt x="321" y="225"/>
                  </a:lnTo>
                  <a:lnTo>
                    <a:pt x="313" y="223"/>
                  </a:lnTo>
                  <a:lnTo>
                    <a:pt x="308" y="219"/>
                  </a:lnTo>
                  <a:lnTo>
                    <a:pt x="298" y="217"/>
                  </a:lnTo>
                  <a:lnTo>
                    <a:pt x="293" y="213"/>
                  </a:lnTo>
                  <a:lnTo>
                    <a:pt x="283" y="213"/>
                  </a:lnTo>
                  <a:lnTo>
                    <a:pt x="277" y="209"/>
                  </a:lnTo>
                  <a:lnTo>
                    <a:pt x="270" y="208"/>
                  </a:lnTo>
                  <a:lnTo>
                    <a:pt x="262" y="206"/>
                  </a:lnTo>
                  <a:lnTo>
                    <a:pt x="255" y="202"/>
                  </a:lnTo>
                  <a:lnTo>
                    <a:pt x="245" y="202"/>
                  </a:lnTo>
                  <a:lnTo>
                    <a:pt x="237" y="200"/>
                  </a:lnTo>
                  <a:lnTo>
                    <a:pt x="230" y="200"/>
                  </a:lnTo>
                  <a:lnTo>
                    <a:pt x="222" y="196"/>
                  </a:lnTo>
                  <a:lnTo>
                    <a:pt x="215" y="196"/>
                  </a:lnTo>
                  <a:lnTo>
                    <a:pt x="207" y="192"/>
                  </a:lnTo>
                  <a:lnTo>
                    <a:pt x="199" y="192"/>
                  </a:lnTo>
                  <a:lnTo>
                    <a:pt x="190" y="190"/>
                  </a:lnTo>
                  <a:lnTo>
                    <a:pt x="184" y="189"/>
                  </a:lnTo>
                  <a:lnTo>
                    <a:pt x="175" y="189"/>
                  </a:lnTo>
                  <a:lnTo>
                    <a:pt x="169" y="189"/>
                  </a:lnTo>
                  <a:lnTo>
                    <a:pt x="159" y="187"/>
                  </a:lnTo>
                  <a:lnTo>
                    <a:pt x="154" y="187"/>
                  </a:lnTo>
                  <a:lnTo>
                    <a:pt x="144" y="185"/>
                  </a:lnTo>
                  <a:lnTo>
                    <a:pt x="137" y="185"/>
                  </a:lnTo>
                  <a:lnTo>
                    <a:pt x="131" y="185"/>
                  </a:lnTo>
                  <a:lnTo>
                    <a:pt x="123" y="185"/>
                  </a:lnTo>
                  <a:lnTo>
                    <a:pt x="118" y="185"/>
                  </a:lnTo>
                  <a:lnTo>
                    <a:pt x="108" y="185"/>
                  </a:lnTo>
                  <a:lnTo>
                    <a:pt x="102" y="185"/>
                  </a:lnTo>
                  <a:lnTo>
                    <a:pt x="95" y="183"/>
                  </a:lnTo>
                  <a:lnTo>
                    <a:pt x="89" y="183"/>
                  </a:lnTo>
                  <a:lnTo>
                    <a:pt x="81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3"/>
                  </a:lnTo>
                  <a:lnTo>
                    <a:pt x="57" y="183"/>
                  </a:lnTo>
                  <a:lnTo>
                    <a:pt x="51" y="183"/>
                  </a:lnTo>
                  <a:lnTo>
                    <a:pt x="45" y="183"/>
                  </a:lnTo>
                  <a:lnTo>
                    <a:pt x="40" y="183"/>
                  </a:lnTo>
                  <a:lnTo>
                    <a:pt x="34" y="183"/>
                  </a:lnTo>
                  <a:lnTo>
                    <a:pt x="28" y="183"/>
                  </a:lnTo>
                  <a:lnTo>
                    <a:pt x="24" y="183"/>
                  </a:lnTo>
                  <a:lnTo>
                    <a:pt x="19" y="183"/>
                  </a:lnTo>
                  <a:lnTo>
                    <a:pt x="15" y="183"/>
                  </a:lnTo>
                  <a:lnTo>
                    <a:pt x="11" y="183"/>
                  </a:lnTo>
                  <a:lnTo>
                    <a:pt x="5" y="18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0" name="Freeform 18"/>
            <p:cNvSpPr>
              <a:spLocks/>
            </p:cNvSpPr>
            <p:nvPr/>
          </p:nvSpPr>
          <p:spPr bwMode="auto">
            <a:xfrm>
              <a:off x="4842" y="1388"/>
              <a:ext cx="181" cy="180"/>
            </a:xfrm>
            <a:custGeom>
              <a:avLst/>
              <a:gdLst>
                <a:gd name="T0" fmla="*/ 317 w 361"/>
                <a:gd name="T1" fmla="*/ 63 h 359"/>
                <a:gd name="T2" fmla="*/ 293 w 361"/>
                <a:gd name="T3" fmla="*/ 46 h 359"/>
                <a:gd name="T4" fmla="*/ 272 w 361"/>
                <a:gd name="T5" fmla="*/ 30 h 359"/>
                <a:gd name="T6" fmla="*/ 247 w 361"/>
                <a:gd name="T7" fmla="*/ 17 h 359"/>
                <a:gd name="T8" fmla="*/ 226 w 361"/>
                <a:gd name="T9" fmla="*/ 10 h 359"/>
                <a:gd name="T10" fmla="*/ 205 w 361"/>
                <a:gd name="T11" fmla="*/ 2 h 359"/>
                <a:gd name="T12" fmla="*/ 184 w 361"/>
                <a:gd name="T13" fmla="*/ 2 h 359"/>
                <a:gd name="T14" fmla="*/ 163 w 361"/>
                <a:gd name="T15" fmla="*/ 2 h 359"/>
                <a:gd name="T16" fmla="*/ 143 w 361"/>
                <a:gd name="T17" fmla="*/ 2 h 359"/>
                <a:gd name="T18" fmla="*/ 125 w 361"/>
                <a:gd name="T19" fmla="*/ 8 h 359"/>
                <a:gd name="T20" fmla="*/ 110 w 361"/>
                <a:gd name="T21" fmla="*/ 15 h 359"/>
                <a:gd name="T22" fmla="*/ 89 w 361"/>
                <a:gd name="T23" fmla="*/ 23 h 359"/>
                <a:gd name="T24" fmla="*/ 76 w 361"/>
                <a:gd name="T25" fmla="*/ 32 h 359"/>
                <a:gd name="T26" fmla="*/ 63 w 361"/>
                <a:gd name="T27" fmla="*/ 44 h 359"/>
                <a:gd name="T28" fmla="*/ 49 w 361"/>
                <a:gd name="T29" fmla="*/ 57 h 359"/>
                <a:gd name="T30" fmla="*/ 36 w 361"/>
                <a:gd name="T31" fmla="*/ 70 h 359"/>
                <a:gd name="T32" fmla="*/ 27 w 361"/>
                <a:gd name="T33" fmla="*/ 84 h 359"/>
                <a:gd name="T34" fmla="*/ 17 w 361"/>
                <a:gd name="T35" fmla="*/ 101 h 359"/>
                <a:gd name="T36" fmla="*/ 11 w 361"/>
                <a:gd name="T37" fmla="*/ 118 h 359"/>
                <a:gd name="T38" fmla="*/ 4 w 361"/>
                <a:gd name="T39" fmla="*/ 131 h 359"/>
                <a:gd name="T40" fmla="*/ 2 w 361"/>
                <a:gd name="T41" fmla="*/ 148 h 359"/>
                <a:gd name="T42" fmla="*/ 2 w 361"/>
                <a:gd name="T43" fmla="*/ 165 h 359"/>
                <a:gd name="T44" fmla="*/ 0 w 361"/>
                <a:gd name="T45" fmla="*/ 182 h 359"/>
                <a:gd name="T46" fmla="*/ 2 w 361"/>
                <a:gd name="T47" fmla="*/ 200 h 359"/>
                <a:gd name="T48" fmla="*/ 4 w 361"/>
                <a:gd name="T49" fmla="*/ 215 h 359"/>
                <a:gd name="T50" fmla="*/ 8 w 361"/>
                <a:gd name="T51" fmla="*/ 228 h 359"/>
                <a:gd name="T52" fmla="*/ 13 w 361"/>
                <a:gd name="T53" fmla="*/ 243 h 359"/>
                <a:gd name="T54" fmla="*/ 17 w 361"/>
                <a:gd name="T55" fmla="*/ 258 h 359"/>
                <a:gd name="T56" fmla="*/ 25 w 361"/>
                <a:gd name="T57" fmla="*/ 274 h 359"/>
                <a:gd name="T58" fmla="*/ 34 w 361"/>
                <a:gd name="T59" fmla="*/ 291 h 359"/>
                <a:gd name="T60" fmla="*/ 59 w 361"/>
                <a:gd name="T61" fmla="*/ 315 h 359"/>
                <a:gd name="T62" fmla="*/ 76 w 361"/>
                <a:gd name="T63" fmla="*/ 329 h 359"/>
                <a:gd name="T64" fmla="*/ 89 w 361"/>
                <a:gd name="T65" fmla="*/ 340 h 359"/>
                <a:gd name="T66" fmla="*/ 101 w 361"/>
                <a:gd name="T67" fmla="*/ 346 h 359"/>
                <a:gd name="T68" fmla="*/ 118 w 361"/>
                <a:gd name="T69" fmla="*/ 350 h 359"/>
                <a:gd name="T70" fmla="*/ 133 w 361"/>
                <a:gd name="T71" fmla="*/ 355 h 359"/>
                <a:gd name="T72" fmla="*/ 150 w 361"/>
                <a:gd name="T73" fmla="*/ 359 h 359"/>
                <a:gd name="T74" fmla="*/ 167 w 361"/>
                <a:gd name="T75" fmla="*/ 359 h 359"/>
                <a:gd name="T76" fmla="*/ 188 w 361"/>
                <a:gd name="T77" fmla="*/ 359 h 359"/>
                <a:gd name="T78" fmla="*/ 205 w 361"/>
                <a:gd name="T79" fmla="*/ 355 h 359"/>
                <a:gd name="T80" fmla="*/ 228 w 361"/>
                <a:gd name="T81" fmla="*/ 353 h 359"/>
                <a:gd name="T82" fmla="*/ 247 w 361"/>
                <a:gd name="T83" fmla="*/ 346 h 359"/>
                <a:gd name="T84" fmla="*/ 262 w 361"/>
                <a:gd name="T85" fmla="*/ 338 h 359"/>
                <a:gd name="T86" fmla="*/ 279 w 361"/>
                <a:gd name="T87" fmla="*/ 329 h 359"/>
                <a:gd name="T88" fmla="*/ 293 w 361"/>
                <a:gd name="T89" fmla="*/ 323 h 359"/>
                <a:gd name="T90" fmla="*/ 306 w 361"/>
                <a:gd name="T91" fmla="*/ 312 h 359"/>
                <a:gd name="T92" fmla="*/ 323 w 361"/>
                <a:gd name="T93" fmla="*/ 293 h 359"/>
                <a:gd name="T94" fmla="*/ 338 w 361"/>
                <a:gd name="T95" fmla="*/ 272 h 359"/>
                <a:gd name="T96" fmla="*/ 350 w 361"/>
                <a:gd name="T97" fmla="*/ 249 h 359"/>
                <a:gd name="T98" fmla="*/ 357 w 361"/>
                <a:gd name="T99" fmla="*/ 224 h 359"/>
                <a:gd name="T100" fmla="*/ 359 w 361"/>
                <a:gd name="T101" fmla="*/ 203 h 359"/>
                <a:gd name="T102" fmla="*/ 359 w 361"/>
                <a:gd name="T103" fmla="*/ 182 h 359"/>
                <a:gd name="T104" fmla="*/ 359 w 361"/>
                <a:gd name="T105" fmla="*/ 165 h 359"/>
                <a:gd name="T106" fmla="*/ 359 w 361"/>
                <a:gd name="T107" fmla="*/ 152 h 359"/>
                <a:gd name="T108" fmla="*/ 356 w 361"/>
                <a:gd name="T109" fmla="*/ 133 h 359"/>
                <a:gd name="T110" fmla="*/ 350 w 361"/>
                <a:gd name="T111" fmla="*/ 112 h 359"/>
                <a:gd name="T112" fmla="*/ 344 w 361"/>
                <a:gd name="T113" fmla="*/ 99 h 359"/>
                <a:gd name="T114" fmla="*/ 338 w 361"/>
                <a:gd name="T115" fmla="*/ 86 h 359"/>
                <a:gd name="T116" fmla="*/ 333 w 361"/>
                <a:gd name="T117" fmla="*/ 78 h 3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1"/>
                <a:gd name="T178" fmla="*/ 0 h 359"/>
                <a:gd name="T179" fmla="*/ 361 w 361"/>
                <a:gd name="T180" fmla="*/ 359 h 3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1" h="359">
                  <a:moveTo>
                    <a:pt x="333" y="78"/>
                  </a:moveTo>
                  <a:lnTo>
                    <a:pt x="325" y="70"/>
                  </a:lnTo>
                  <a:lnTo>
                    <a:pt x="317" y="63"/>
                  </a:lnTo>
                  <a:lnTo>
                    <a:pt x="310" y="57"/>
                  </a:lnTo>
                  <a:lnTo>
                    <a:pt x="300" y="51"/>
                  </a:lnTo>
                  <a:lnTo>
                    <a:pt x="293" y="46"/>
                  </a:lnTo>
                  <a:lnTo>
                    <a:pt x="285" y="38"/>
                  </a:lnTo>
                  <a:lnTo>
                    <a:pt x="279" y="32"/>
                  </a:lnTo>
                  <a:lnTo>
                    <a:pt x="272" y="30"/>
                  </a:lnTo>
                  <a:lnTo>
                    <a:pt x="262" y="25"/>
                  </a:lnTo>
                  <a:lnTo>
                    <a:pt x="257" y="23"/>
                  </a:lnTo>
                  <a:lnTo>
                    <a:pt x="247" y="17"/>
                  </a:lnTo>
                  <a:lnTo>
                    <a:pt x="241" y="15"/>
                  </a:lnTo>
                  <a:lnTo>
                    <a:pt x="234" y="11"/>
                  </a:lnTo>
                  <a:lnTo>
                    <a:pt x="226" y="10"/>
                  </a:lnTo>
                  <a:lnTo>
                    <a:pt x="219" y="8"/>
                  </a:lnTo>
                  <a:lnTo>
                    <a:pt x="211" y="6"/>
                  </a:lnTo>
                  <a:lnTo>
                    <a:pt x="205" y="2"/>
                  </a:lnTo>
                  <a:lnTo>
                    <a:pt x="198" y="2"/>
                  </a:lnTo>
                  <a:lnTo>
                    <a:pt x="190" y="2"/>
                  </a:lnTo>
                  <a:lnTo>
                    <a:pt x="184" y="2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3" y="2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1" y="6"/>
                  </a:lnTo>
                  <a:lnTo>
                    <a:pt x="125" y="8"/>
                  </a:lnTo>
                  <a:lnTo>
                    <a:pt x="120" y="10"/>
                  </a:lnTo>
                  <a:lnTo>
                    <a:pt x="114" y="11"/>
                  </a:lnTo>
                  <a:lnTo>
                    <a:pt x="110" y="15"/>
                  </a:lnTo>
                  <a:lnTo>
                    <a:pt x="103" y="17"/>
                  </a:lnTo>
                  <a:lnTo>
                    <a:pt x="97" y="19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2" y="27"/>
                  </a:lnTo>
                  <a:lnTo>
                    <a:pt x="76" y="32"/>
                  </a:lnTo>
                  <a:lnTo>
                    <a:pt x="72" y="34"/>
                  </a:lnTo>
                  <a:lnTo>
                    <a:pt x="66" y="40"/>
                  </a:lnTo>
                  <a:lnTo>
                    <a:pt x="63" y="44"/>
                  </a:lnTo>
                  <a:lnTo>
                    <a:pt x="59" y="48"/>
                  </a:lnTo>
                  <a:lnTo>
                    <a:pt x="51" y="51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2" y="65"/>
                  </a:lnTo>
                  <a:lnTo>
                    <a:pt x="36" y="70"/>
                  </a:lnTo>
                  <a:lnTo>
                    <a:pt x="34" y="74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9"/>
                  </a:lnTo>
                  <a:lnTo>
                    <a:pt x="21" y="95"/>
                  </a:lnTo>
                  <a:lnTo>
                    <a:pt x="17" y="101"/>
                  </a:lnTo>
                  <a:lnTo>
                    <a:pt x="17" y="105"/>
                  </a:lnTo>
                  <a:lnTo>
                    <a:pt x="13" y="112"/>
                  </a:lnTo>
                  <a:lnTo>
                    <a:pt x="11" y="118"/>
                  </a:lnTo>
                  <a:lnTo>
                    <a:pt x="9" y="120"/>
                  </a:lnTo>
                  <a:lnTo>
                    <a:pt x="8" y="127"/>
                  </a:lnTo>
                  <a:lnTo>
                    <a:pt x="4" y="131"/>
                  </a:lnTo>
                  <a:lnTo>
                    <a:pt x="4" y="139"/>
                  </a:lnTo>
                  <a:lnTo>
                    <a:pt x="4" y="143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2" y="165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2" y="205"/>
                  </a:lnTo>
                  <a:lnTo>
                    <a:pt x="2" y="207"/>
                  </a:lnTo>
                  <a:lnTo>
                    <a:pt x="4" y="215"/>
                  </a:lnTo>
                  <a:lnTo>
                    <a:pt x="4" y="219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8" y="234"/>
                  </a:lnTo>
                  <a:lnTo>
                    <a:pt x="9" y="239"/>
                  </a:lnTo>
                  <a:lnTo>
                    <a:pt x="13" y="243"/>
                  </a:lnTo>
                  <a:lnTo>
                    <a:pt x="13" y="249"/>
                  </a:lnTo>
                  <a:lnTo>
                    <a:pt x="17" y="255"/>
                  </a:lnTo>
                  <a:lnTo>
                    <a:pt x="17" y="258"/>
                  </a:lnTo>
                  <a:lnTo>
                    <a:pt x="21" y="264"/>
                  </a:lnTo>
                  <a:lnTo>
                    <a:pt x="23" y="268"/>
                  </a:lnTo>
                  <a:lnTo>
                    <a:pt x="25" y="274"/>
                  </a:lnTo>
                  <a:lnTo>
                    <a:pt x="27" y="277"/>
                  </a:lnTo>
                  <a:lnTo>
                    <a:pt x="30" y="283"/>
                  </a:lnTo>
                  <a:lnTo>
                    <a:pt x="34" y="291"/>
                  </a:lnTo>
                  <a:lnTo>
                    <a:pt x="42" y="298"/>
                  </a:lnTo>
                  <a:lnTo>
                    <a:pt x="49" y="306"/>
                  </a:lnTo>
                  <a:lnTo>
                    <a:pt x="59" y="315"/>
                  </a:lnTo>
                  <a:lnTo>
                    <a:pt x="65" y="323"/>
                  </a:lnTo>
                  <a:lnTo>
                    <a:pt x="72" y="327"/>
                  </a:lnTo>
                  <a:lnTo>
                    <a:pt x="76" y="329"/>
                  </a:lnTo>
                  <a:lnTo>
                    <a:pt x="80" y="333"/>
                  </a:lnTo>
                  <a:lnTo>
                    <a:pt x="86" y="336"/>
                  </a:lnTo>
                  <a:lnTo>
                    <a:pt x="89" y="340"/>
                  </a:lnTo>
                  <a:lnTo>
                    <a:pt x="93" y="342"/>
                  </a:lnTo>
                  <a:lnTo>
                    <a:pt x="97" y="342"/>
                  </a:lnTo>
                  <a:lnTo>
                    <a:pt x="101" y="346"/>
                  </a:lnTo>
                  <a:lnTo>
                    <a:pt x="108" y="348"/>
                  </a:lnTo>
                  <a:lnTo>
                    <a:pt x="112" y="350"/>
                  </a:lnTo>
                  <a:lnTo>
                    <a:pt x="118" y="350"/>
                  </a:lnTo>
                  <a:lnTo>
                    <a:pt x="122" y="353"/>
                  </a:lnTo>
                  <a:lnTo>
                    <a:pt x="129" y="355"/>
                  </a:lnTo>
                  <a:lnTo>
                    <a:pt x="133" y="355"/>
                  </a:lnTo>
                  <a:lnTo>
                    <a:pt x="139" y="357"/>
                  </a:lnTo>
                  <a:lnTo>
                    <a:pt x="143" y="357"/>
                  </a:lnTo>
                  <a:lnTo>
                    <a:pt x="150" y="359"/>
                  </a:lnTo>
                  <a:lnTo>
                    <a:pt x="156" y="359"/>
                  </a:lnTo>
                  <a:lnTo>
                    <a:pt x="162" y="359"/>
                  </a:lnTo>
                  <a:lnTo>
                    <a:pt x="167" y="359"/>
                  </a:lnTo>
                  <a:lnTo>
                    <a:pt x="175" y="359"/>
                  </a:lnTo>
                  <a:lnTo>
                    <a:pt x="181" y="359"/>
                  </a:lnTo>
                  <a:lnTo>
                    <a:pt x="188" y="359"/>
                  </a:lnTo>
                  <a:lnTo>
                    <a:pt x="194" y="359"/>
                  </a:lnTo>
                  <a:lnTo>
                    <a:pt x="200" y="357"/>
                  </a:lnTo>
                  <a:lnTo>
                    <a:pt x="205" y="355"/>
                  </a:lnTo>
                  <a:lnTo>
                    <a:pt x="215" y="355"/>
                  </a:lnTo>
                  <a:lnTo>
                    <a:pt x="221" y="353"/>
                  </a:lnTo>
                  <a:lnTo>
                    <a:pt x="228" y="353"/>
                  </a:lnTo>
                  <a:lnTo>
                    <a:pt x="234" y="350"/>
                  </a:lnTo>
                  <a:lnTo>
                    <a:pt x="241" y="348"/>
                  </a:lnTo>
                  <a:lnTo>
                    <a:pt x="247" y="346"/>
                  </a:lnTo>
                  <a:lnTo>
                    <a:pt x="255" y="342"/>
                  </a:lnTo>
                  <a:lnTo>
                    <a:pt x="259" y="340"/>
                  </a:lnTo>
                  <a:lnTo>
                    <a:pt x="262" y="338"/>
                  </a:lnTo>
                  <a:lnTo>
                    <a:pt x="270" y="334"/>
                  </a:lnTo>
                  <a:lnTo>
                    <a:pt x="276" y="333"/>
                  </a:lnTo>
                  <a:lnTo>
                    <a:pt x="279" y="329"/>
                  </a:lnTo>
                  <a:lnTo>
                    <a:pt x="285" y="327"/>
                  </a:lnTo>
                  <a:lnTo>
                    <a:pt x="289" y="323"/>
                  </a:lnTo>
                  <a:lnTo>
                    <a:pt x="293" y="323"/>
                  </a:lnTo>
                  <a:lnTo>
                    <a:pt x="297" y="317"/>
                  </a:lnTo>
                  <a:lnTo>
                    <a:pt x="304" y="314"/>
                  </a:lnTo>
                  <a:lnTo>
                    <a:pt x="306" y="312"/>
                  </a:lnTo>
                  <a:lnTo>
                    <a:pt x="310" y="308"/>
                  </a:lnTo>
                  <a:lnTo>
                    <a:pt x="317" y="302"/>
                  </a:lnTo>
                  <a:lnTo>
                    <a:pt x="323" y="293"/>
                  </a:lnTo>
                  <a:lnTo>
                    <a:pt x="329" y="287"/>
                  </a:lnTo>
                  <a:lnTo>
                    <a:pt x="336" y="279"/>
                  </a:lnTo>
                  <a:lnTo>
                    <a:pt x="338" y="272"/>
                  </a:lnTo>
                  <a:lnTo>
                    <a:pt x="344" y="264"/>
                  </a:lnTo>
                  <a:lnTo>
                    <a:pt x="348" y="257"/>
                  </a:lnTo>
                  <a:lnTo>
                    <a:pt x="350" y="249"/>
                  </a:lnTo>
                  <a:lnTo>
                    <a:pt x="352" y="241"/>
                  </a:lnTo>
                  <a:lnTo>
                    <a:pt x="356" y="234"/>
                  </a:lnTo>
                  <a:lnTo>
                    <a:pt x="357" y="224"/>
                  </a:lnTo>
                  <a:lnTo>
                    <a:pt x="359" y="219"/>
                  </a:lnTo>
                  <a:lnTo>
                    <a:pt x="359" y="211"/>
                  </a:lnTo>
                  <a:lnTo>
                    <a:pt x="359" y="203"/>
                  </a:lnTo>
                  <a:lnTo>
                    <a:pt x="359" y="196"/>
                  </a:lnTo>
                  <a:lnTo>
                    <a:pt x="361" y="190"/>
                  </a:lnTo>
                  <a:lnTo>
                    <a:pt x="359" y="182"/>
                  </a:lnTo>
                  <a:lnTo>
                    <a:pt x="359" y="175"/>
                  </a:lnTo>
                  <a:lnTo>
                    <a:pt x="359" y="169"/>
                  </a:lnTo>
                  <a:lnTo>
                    <a:pt x="359" y="165"/>
                  </a:lnTo>
                  <a:lnTo>
                    <a:pt x="359" y="162"/>
                  </a:lnTo>
                  <a:lnTo>
                    <a:pt x="359" y="156"/>
                  </a:lnTo>
                  <a:lnTo>
                    <a:pt x="359" y="152"/>
                  </a:lnTo>
                  <a:lnTo>
                    <a:pt x="359" y="148"/>
                  </a:lnTo>
                  <a:lnTo>
                    <a:pt x="357" y="139"/>
                  </a:lnTo>
                  <a:lnTo>
                    <a:pt x="356" y="133"/>
                  </a:lnTo>
                  <a:lnTo>
                    <a:pt x="354" y="125"/>
                  </a:lnTo>
                  <a:lnTo>
                    <a:pt x="352" y="120"/>
                  </a:lnTo>
                  <a:lnTo>
                    <a:pt x="350" y="112"/>
                  </a:lnTo>
                  <a:lnTo>
                    <a:pt x="348" y="106"/>
                  </a:lnTo>
                  <a:lnTo>
                    <a:pt x="346" y="103"/>
                  </a:lnTo>
                  <a:lnTo>
                    <a:pt x="344" y="99"/>
                  </a:lnTo>
                  <a:lnTo>
                    <a:pt x="342" y="93"/>
                  </a:lnTo>
                  <a:lnTo>
                    <a:pt x="338" y="89"/>
                  </a:lnTo>
                  <a:lnTo>
                    <a:pt x="338" y="86"/>
                  </a:lnTo>
                  <a:lnTo>
                    <a:pt x="336" y="84"/>
                  </a:lnTo>
                  <a:lnTo>
                    <a:pt x="333" y="80"/>
                  </a:lnTo>
                  <a:lnTo>
                    <a:pt x="333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Freeform 19"/>
            <p:cNvSpPr>
              <a:spLocks/>
            </p:cNvSpPr>
            <p:nvPr/>
          </p:nvSpPr>
          <p:spPr bwMode="auto">
            <a:xfrm>
              <a:off x="4314" y="1275"/>
              <a:ext cx="241" cy="145"/>
            </a:xfrm>
            <a:custGeom>
              <a:avLst/>
              <a:gdLst>
                <a:gd name="T0" fmla="*/ 34 w 483"/>
                <a:gd name="T1" fmla="*/ 28 h 291"/>
                <a:gd name="T2" fmla="*/ 51 w 483"/>
                <a:gd name="T3" fmla="*/ 23 h 291"/>
                <a:gd name="T4" fmla="*/ 70 w 483"/>
                <a:gd name="T5" fmla="*/ 13 h 291"/>
                <a:gd name="T6" fmla="*/ 87 w 483"/>
                <a:gd name="T7" fmla="*/ 9 h 291"/>
                <a:gd name="T8" fmla="*/ 104 w 483"/>
                <a:gd name="T9" fmla="*/ 4 h 291"/>
                <a:gd name="T10" fmla="*/ 123 w 483"/>
                <a:gd name="T11" fmla="*/ 0 h 291"/>
                <a:gd name="T12" fmla="*/ 142 w 483"/>
                <a:gd name="T13" fmla="*/ 0 h 291"/>
                <a:gd name="T14" fmla="*/ 161 w 483"/>
                <a:gd name="T15" fmla="*/ 0 h 291"/>
                <a:gd name="T16" fmla="*/ 182 w 483"/>
                <a:gd name="T17" fmla="*/ 0 h 291"/>
                <a:gd name="T18" fmla="*/ 201 w 483"/>
                <a:gd name="T19" fmla="*/ 0 h 291"/>
                <a:gd name="T20" fmla="*/ 222 w 483"/>
                <a:gd name="T21" fmla="*/ 6 h 291"/>
                <a:gd name="T22" fmla="*/ 243 w 483"/>
                <a:gd name="T23" fmla="*/ 13 h 291"/>
                <a:gd name="T24" fmla="*/ 268 w 483"/>
                <a:gd name="T25" fmla="*/ 23 h 291"/>
                <a:gd name="T26" fmla="*/ 291 w 483"/>
                <a:gd name="T27" fmla="*/ 32 h 291"/>
                <a:gd name="T28" fmla="*/ 317 w 483"/>
                <a:gd name="T29" fmla="*/ 46 h 291"/>
                <a:gd name="T30" fmla="*/ 342 w 483"/>
                <a:gd name="T31" fmla="*/ 63 h 291"/>
                <a:gd name="T32" fmla="*/ 367 w 483"/>
                <a:gd name="T33" fmla="*/ 80 h 291"/>
                <a:gd name="T34" fmla="*/ 388 w 483"/>
                <a:gd name="T35" fmla="*/ 99 h 291"/>
                <a:gd name="T36" fmla="*/ 405 w 483"/>
                <a:gd name="T37" fmla="*/ 118 h 291"/>
                <a:gd name="T38" fmla="*/ 422 w 483"/>
                <a:gd name="T39" fmla="*/ 139 h 291"/>
                <a:gd name="T40" fmla="*/ 433 w 483"/>
                <a:gd name="T41" fmla="*/ 158 h 291"/>
                <a:gd name="T42" fmla="*/ 445 w 483"/>
                <a:gd name="T43" fmla="*/ 177 h 291"/>
                <a:gd name="T44" fmla="*/ 456 w 483"/>
                <a:gd name="T45" fmla="*/ 198 h 291"/>
                <a:gd name="T46" fmla="*/ 464 w 483"/>
                <a:gd name="T47" fmla="*/ 218 h 291"/>
                <a:gd name="T48" fmla="*/ 475 w 483"/>
                <a:gd name="T49" fmla="*/ 249 h 291"/>
                <a:gd name="T50" fmla="*/ 483 w 483"/>
                <a:gd name="T51" fmla="*/ 272 h 291"/>
                <a:gd name="T52" fmla="*/ 483 w 483"/>
                <a:gd name="T53" fmla="*/ 289 h 291"/>
                <a:gd name="T54" fmla="*/ 479 w 483"/>
                <a:gd name="T55" fmla="*/ 283 h 291"/>
                <a:gd name="T56" fmla="*/ 467 w 483"/>
                <a:gd name="T57" fmla="*/ 262 h 291"/>
                <a:gd name="T58" fmla="*/ 450 w 483"/>
                <a:gd name="T59" fmla="*/ 236 h 291"/>
                <a:gd name="T60" fmla="*/ 429 w 483"/>
                <a:gd name="T61" fmla="*/ 211 h 291"/>
                <a:gd name="T62" fmla="*/ 414 w 483"/>
                <a:gd name="T63" fmla="*/ 190 h 291"/>
                <a:gd name="T64" fmla="*/ 382 w 483"/>
                <a:gd name="T65" fmla="*/ 156 h 291"/>
                <a:gd name="T66" fmla="*/ 359 w 483"/>
                <a:gd name="T67" fmla="*/ 135 h 291"/>
                <a:gd name="T68" fmla="*/ 340 w 483"/>
                <a:gd name="T69" fmla="*/ 120 h 291"/>
                <a:gd name="T70" fmla="*/ 319 w 483"/>
                <a:gd name="T71" fmla="*/ 104 h 291"/>
                <a:gd name="T72" fmla="*/ 298 w 483"/>
                <a:gd name="T73" fmla="*/ 93 h 291"/>
                <a:gd name="T74" fmla="*/ 274 w 483"/>
                <a:gd name="T75" fmla="*/ 80 h 291"/>
                <a:gd name="T76" fmla="*/ 249 w 483"/>
                <a:gd name="T77" fmla="*/ 70 h 291"/>
                <a:gd name="T78" fmla="*/ 222 w 483"/>
                <a:gd name="T79" fmla="*/ 65 h 291"/>
                <a:gd name="T80" fmla="*/ 197 w 483"/>
                <a:gd name="T81" fmla="*/ 59 h 291"/>
                <a:gd name="T82" fmla="*/ 169 w 483"/>
                <a:gd name="T83" fmla="*/ 53 h 291"/>
                <a:gd name="T84" fmla="*/ 142 w 483"/>
                <a:gd name="T85" fmla="*/ 51 h 291"/>
                <a:gd name="T86" fmla="*/ 116 w 483"/>
                <a:gd name="T87" fmla="*/ 49 h 291"/>
                <a:gd name="T88" fmla="*/ 91 w 483"/>
                <a:gd name="T89" fmla="*/ 49 h 291"/>
                <a:gd name="T90" fmla="*/ 64 w 483"/>
                <a:gd name="T91" fmla="*/ 49 h 291"/>
                <a:gd name="T92" fmla="*/ 43 w 483"/>
                <a:gd name="T93" fmla="*/ 49 h 291"/>
                <a:gd name="T94" fmla="*/ 23 w 483"/>
                <a:gd name="T95" fmla="*/ 51 h 291"/>
                <a:gd name="T96" fmla="*/ 5 w 483"/>
                <a:gd name="T97" fmla="*/ 53 h 2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3"/>
                <a:gd name="T148" fmla="*/ 0 h 291"/>
                <a:gd name="T149" fmla="*/ 483 w 483"/>
                <a:gd name="T150" fmla="*/ 291 h 2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3" h="291">
                  <a:moveTo>
                    <a:pt x="13" y="40"/>
                  </a:moveTo>
                  <a:lnTo>
                    <a:pt x="23" y="34"/>
                  </a:lnTo>
                  <a:lnTo>
                    <a:pt x="30" y="30"/>
                  </a:lnTo>
                  <a:lnTo>
                    <a:pt x="34" y="28"/>
                  </a:lnTo>
                  <a:lnTo>
                    <a:pt x="40" y="26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51" y="23"/>
                  </a:lnTo>
                  <a:lnTo>
                    <a:pt x="57" y="21"/>
                  </a:lnTo>
                  <a:lnTo>
                    <a:pt x="61" y="19"/>
                  </a:lnTo>
                  <a:lnTo>
                    <a:pt x="64" y="17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82" y="11"/>
                  </a:lnTo>
                  <a:lnTo>
                    <a:pt x="87" y="9"/>
                  </a:lnTo>
                  <a:lnTo>
                    <a:pt x="93" y="9"/>
                  </a:lnTo>
                  <a:lnTo>
                    <a:pt x="97" y="7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10" y="4"/>
                  </a:lnTo>
                  <a:lnTo>
                    <a:pt x="114" y="2"/>
                  </a:lnTo>
                  <a:lnTo>
                    <a:pt x="120" y="2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2"/>
                  </a:lnTo>
                  <a:lnTo>
                    <a:pt x="213" y="4"/>
                  </a:lnTo>
                  <a:lnTo>
                    <a:pt x="217" y="6"/>
                  </a:lnTo>
                  <a:lnTo>
                    <a:pt x="222" y="6"/>
                  </a:lnTo>
                  <a:lnTo>
                    <a:pt x="230" y="7"/>
                  </a:lnTo>
                  <a:lnTo>
                    <a:pt x="234" y="9"/>
                  </a:lnTo>
                  <a:lnTo>
                    <a:pt x="239" y="11"/>
                  </a:lnTo>
                  <a:lnTo>
                    <a:pt x="243" y="13"/>
                  </a:lnTo>
                  <a:lnTo>
                    <a:pt x="251" y="13"/>
                  </a:lnTo>
                  <a:lnTo>
                    <a:pt x="255" y="17"/>
                  </a:lnTo>
                  <a:lnTo>
                    <a:pt x="260" y="19"/>
                  </a:lnTo>
                  <a:lnTo>
                    <a:pt x="268" y="23"/>
                  </a:lnTo>
                  <a:lnTo>
                    <a:pt x="274" y="25"/>
                  </a:lnTo>
                  <a:lnTo>
                    <a:pt x="279" y="26"/>
                  </a:lnTo>
                  <a:lnTo>
                    <a:pt x="285" y="30"/>
                  </a:lnTo>
                  <a:lnTo>
                    <a:pt x="291" y="32"/>
                  </a:lnTo>
                  <a:lnTo>
                    <a:pt x="298" y="36"/>
                  </a:lnTo>
                  <a:lnTo>
                    <a:pt x="304" y="40"/>
                  </a:lnTo>
                  <a:lnTo>
                    <a:pt x="312" y="44"/>
                  </a:lnTo>
                  <a:lnTo>
                    <a:pt x="317" y="46"/>
                  </a:lnTo>
                  <a:lnTo>
                    <a:pt x="323" y="49"/>
                  </a:lnTo>
                  <a:lnTo>
                    <a:pt x="329" y="55"/>
                  </a:lnTo>
                  <a:lnTo>
                    <a:pt x="336" y="61"/>
                  </a:lnTo>
                  <a:lnTo>
                    <a:pt x="342" y="63"/>
                  </a:lnTo>
                  <a:lnTo>
                    <a:pt x="348" y="66"/>
                  </a:lnTo>
                  <a:lnTo>
                    <a:pt x="355" y="70"/>
                  </a:lnTo>
                  <a:lnTo>
                    <a:pt x="361" y="76"/>
                  </a:lnTo>
                  <a:lnTo>
                    <a:pt x="367" y="80"/>
                  </a:lnTo>
                  <a:lnTo>
                    <a:pt x="371" y="85"/>
                  </a:lnTo>
                  <a:lnTo>
                    <a:pt x="378" y="89"/>
                  </a:lnTo>
                  <a:lnTo>
                    <a:pt x="382" y="97"/>
                  </a:lnTo>
                  <a:lnTo>
                    <a:pt x="388" y="99"/>
                  </a:lnTo>
                  <a:lnTo>
                    <a:pt x="391" y="104"/>
                  </a:lnTo>
                  <a:lnTo>
                    <a:pt x="395" y="108"/>
                  </a:lnTo>
                  <a:lnTo>
                    <a:pt x="401" y="114"/>
                  </a:lnTo>
                  <a:lnTo>
                    <a:pt x="405" y="118"/>
                  </a:lnTo>
                  <a:lnTo>
                    <a:pt x="409" y="125"/>
                  </a:lnTo>
                  <a:lnTo>
                    <a:pt x="414" y="129"/>
                  </a:lnTo>
                  <a:lnTo>
                    <a:pt x="418" y="135"/>
                  </a:lnTo>
                  <a:lnTo>
                    <a:pt x="422" y="139"/>
                  </a:lnTo>
                  <a:lnTo>
                    <a:pt x="426" y="144"/>
                  </a:lnTo>
                  <a:lnTo>
                    <a:pt x="428" y="148"/>
                  </a:lnTo>
                  <a:lnTo>
                    <a:pt x="431" y="154"/>
                  </a:lnTo>
                  <a:lnTo>
                    <a:pt x="433" y="158"/>
                  </a:lnTo>
                  <a:lnTo>
                    <a:pt x="437" y="163"/>
                  </a:lnTo>
                  <a:lnTo>
                    <a:pt x="441" y="167"/>
                  </a:lnTo>
                  <a:lnTo>
                    <a:pt x="445" y="173"/>
                  </a:lnTo>
                  <a:lnTo>
                    <a:pt x="445" y="177"/>
                  </a:lnTo>
                  <a:lnTo>
                    <a:pt x="448" y="182"/>
                  </a:lnTo>
                  <a:lnTo>
                    <a:pt x="450" y="186"/>
                  </a:lnTo>
                  <a:lnTo>
                    <a:pt x="452" y="192"/>
                  </a:lnTo>
                  <a:lnTo>
                    <a:pt x="456" y="198"/>
                  </a:lnTo>
                  <a:lnTo>
                    <a:pt x="458" y="201"/>
                  </a:lnTo>
                  <a:lnTo>
                    <a:pt x="460" y="205"/>
                  </a:lnTo>
                  <a:lnTo>
                    <a:pt x="462" y="211"/>
                  </a:lnTo>
                  <a:lnTo>
                    <a:pt x="464" y="218"/>
                  </a:lnTo>
                  <a:lnTo>
                    <a:pt x="467" y="226"/>
                  </a:lnTo>
                  <a:lnTo>
                    <a:pt x="471" y="234"/>
                  </a:lnTo>
                  <a:lnTo>
                    <a:pt x="473" y="241"/>
                  </a:lnTo>
                  <a:lnTo>
                    <a:pt x="475" y="249"/>
                  </a:lnTo>
                  <a:lnTo>
                    <a:pt x="477" y="255"/>
                  </a:lnTo>
                  <a:lnTo>
                    <a:pt x="479" y="260"/>
                  </a:lnTo>
                  <a:lnTo>
                    <a:pt x="481" y="268"/>
                  </a:lnTo>
                  <a:lnTo>
                    <a:pt x="483" y="272"/>
                  </a:lnTo>
                  <a:lnTo>
                    <a:pt x="483" y="277"/>
                  </a:lnTo>
                  <a:lnTo>
                    <a:pt x="483" y="279"/>
                  </a:lnTo>
                  <a:lnTo>
                    <a:pt x="483" y="285"/>
                  </a:lnTo>
                  <a:lnTo>
                    <a:pt x="483" y="289"/>
                  </a:lnTo>
                  <a:lnTo>
                    <a:pt x="483" y="291"/>
                  </a:lnTo>
                  <a:lnTo>
                    <a:pt x="483" y="289"/>
                  </a:lnTo>
                  <a:lnTo>
                    <a:pt x="481" y="285"/>
                  </a:lnTo>
                  <a:lnTo>
                    <a:pt x="479" y="283"/>
                  </a:lnTo>
                  <a:lnTo>
                    <a:pt x="475" y="277"/>
                  </a:lnTo>
                  <a:lnTo>
                    <a:pt x="473" y="274"/>
                  </a:lnTo>
                  <a:lnTo>
                    <a:pt x="471" y="270"/>
                  </a:lnTo>
                  <a:lnTo>
                    <a:pt x="467" y="262"/>
                  </a:lnTo>
                  <a:lnTo>
                    <a:pt x="462" y="256"/>
                  </a:lnTo>
                  <a:lnTo>
                    <a:pt x="458" y="251"/>
                  </a:lnTo>
                  <a:lnTo>
                    <a:pt x="456" y="243"/>
                  </a:lnTo>
                  <a:lnTo>
                    <a:pt x="450" y="236"/>
                  </a:lnTo>
                  <a:lnTo>
                    <a:pt x="445" y="228"/>
                  </a:lnTo>
                  <a:lnTo>
                    <a:pt x="439" y="220"/>
                  </a:lnTo>
                  <a:lnTo>
                    <a:pt x="433" y="215"/>
                  </a:lnTo>
                  <a:lnTo>
                    <a:pt x="429" y="211"/>
                  </a:lnTo>
                  <a:lnTo>
                    <a:pt x="428" y="205"/>
                  </a:lnTo>
                  <a:lnTo>
                    <a:pt x="424" y="201"/>
                  </a:lnTo>
                  <a:lnTo>
                    <a:pt x="420" y="198"/>
                  </a:lnTo>
                  <a:lnTo>
                    <a:pt x="414" y="190"/>
                  </a:lnTo>
                  <a:lnTo>
                    <a:pt x="407" y="182"/>
                  </a:lnTo>
                  <a:lnTo>
                    <a:pt x="397" y="173"/>
                  </a:lnTo>
                  <a:lnTo>
                    <a:pt x="390" y="165"/>
                  </a:lnTo>
                  <a:lnTo>
                    <a:pt x="382" y="156"/>
                  </a:lnTo>
                  <a:lnTo>
                    <a:pt x="374" y="148"/>
                  </a:lnTo>
                  <a:lnTo>
                    <a:pt x="369" y="144"/>
                  </a:lnTo>
                  <a:lnTo>
                    <a:pt x="365" y="139"/>
                  </a:lnTo>
                  <a:lnTo>
                    <a:pt x="359" y="135"/>
                  </a:lnTo>
                  <a:lnTo>
                    <a:pt x="355" y="133"/>
                  </a:lnTo>
                  <a:lnTo>
                    <a:pt x="348" y="129"/>
                  </a:lnTo>
                  <a:lnTo>
                    <a:pt x="344" y="125"/>
                  </a:lnTo>
                  <a:lnTo>
                    <a:pt x="340" y="120"/>
                  </a:lnTo>
                  <a:lnTo>
                    <a:pt x="336" y="116"/>
                  </a:lnTo>
                  <a:lnTo>
                    <a:pt x="329" y="112"/>
                  </a:lnTo>
                  <a:lnTo>
                    <a:pt x="325" y="108"/>
                  </a:lnTo>
                  <a:lnTo>
                    <a:pt x="319" y="104"/>
                  </a:lnTo>
                  <a:lnTo>
                    <a:pt x="315" y="103"/>
                  </a:lnTo>
                  <a:lnTo>
                    <a:pt x="308" y="99"/>
                  </a:lnTo>
                  <a:lnTo>
                    <a:pt x="304" y="97"/>
                  </a:lnTo>
                  <a:lnTo>
                    <a:pt x="298" y="93"/>
                  </a:lnTo>
                  <a:lnTo>
                    <a:pt x="293" y="89"/>
                  </a:lnTo>
                  <a:lnTo>
                    <a:pt x="287" y="87"/>
                  </a:lnTo>
                  <a:lnTo>
                    <a:pt x="281" y="84"/>
                  </a:lnTo>
                  <a:lnTo>
                    <a:pt x="274" y="80"/>
                  </a:lnTo>
                  <a:lnTo>
                    <a:pt x="268" y="78"/>
                  </a:lnTo>
                  <a:lnTo>
                    <a:pt x="260" y="76"/>
                  </a:lnTo>
                  <a:lnTo>
                    <a:pt x="255" y="74"/>
                  </a:lnTo>
                  <a:lnTo>
                    <a:pt x="249" y="70"/>
                  </a:lnTo>
                  <a:lnTo>
                    <a:pt x="243" y="70"/>
                  </a:lnTo>
                  <a:lnTo>
                    <a:pt x="236" y="66"/>
                  </a:lnTo>
                  <a:lnTo>
                    <a:pt x="230" y="66"/>
                  </a:lnTo>
                  <a:lnTo>
                    <a:pt x="222" y="65"/>
                  </a:lnTo>
                  <a:lnTo>
                    <a:pt x="217" y="63"/>
                  </a:lnTo>
                  <a:lnTo>
                    <a:pt x="209" y="61"/>
                  </a:lnTo>
                  <a:lnTo>
                    <a:pt x="203" y="61"/>
                  </a:lnTo>
                  <a:lnTo>
                    <a:pt x="197" y="59"/>
                  </a:lnTo>
                  <a:lnTo>
                    <a:pt x="190" y="59"/>
                  </a:lnTo>
                  <a:lnTo>
                    <a:pt x="184" y="57"/>
                  </a:lnTo>
                  <a:lnTo>
                    <a:pt x="177" y="55"/>
                  </a:lnTo>
                  <a:lnTo>
                    <a:pt x="169" y="53"/>
                  </a:lnTo>
                  <a:lnTo>
                    <a:pt x="163" y="53"/>
                  </a:lnTo>
                  <a:lnTo>
                    <a:pt x="156" y="51"/>
                  </a:lnTo>
                  <a:lnTo>
                    <a:pt x="150" y="51"/>
                  </a:lnTo>
                  <a:lnTo>
                    <a:pt x="142" y="51"/>
                  </a:lnTo>
                  <a:lnTo>
                    <a:pt x="137" y="51"/>
                  </a:lnTo>
                  <a:lnTo>
                    <a:pt x="131" y="49"/>
                  </a:lnTo>
                  <a:lnTo>
                    <a:pt x="121" y="49"/>
                  </a:lnTo>
                  <a:lnTo>
                    <a:pt x="116" y="49"/>
                  </a:lnTo>
                  <a:lnTo>
                    <a:pt x="110" y="49"/>
                  </a:lnTo>
                  <a:lnTo>
                    <a:pt x="102" y="49"/>
                  </a:lnTo>
                  <a:lnTo>
                    <a:pt x="97" y="49"/>
                  </a:lnTo>
                  <a:lnTo>
                    <a:pt x="91" y="49"/>
                  </a:lnTo>
                  <a:lnTo>
                    <a:pt x="83" y="49"/>
                  </a:lnTo>
                  <a:lnTo>
                    <a:pt x="78" y="49"/>
                  </a:lnTo>
                  <a:lnTo>
                    <a:pt x="72" y="49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47" y="49"/>
                  </a:lnTo>
                  <a:lnTo>
                    <a:pt x="43" y="49"/>
                  </a:lnTo>
                  <a:lnTo>
                    <a:pt x="38" y="49"/>
                  </a:lnTo>
                  <a:lnTo>
                    <a:pt x="32" y="49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17" y="51"/>
                  </a:lnTo>
                  <a:lnTo>
                    <a:pt x="13" y="51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0" y="55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Freeform 20"/>
            <p:cNvSpPr>
              <a:spLocks/>
            </p:cNvSpPr>
            <p:nvPr/>
          </p:nvSpPr>
          <p:spPr bwMode="auto">
            <a:xfrm>
              <a:off x="4590" y="1522"/>
              <a:ext cx="191" cy="281"/>
            </a:xfrm>
            <a:custGeom>
              <a:avLst/>
              <a:gdLst>
                <a:gd name="T0" fmla="*/ 0 w 382"/>
                <a:gd name="T1" fmla="*/ 97 h 562"/>
                <a:gd name="T2" fmla="*/ 4 w 382"/>
                <a:gd name="T3" fmla="*/ 127 h 562"/>
                <a:gd name="T4" fmla="*/ 8 w 382"/>
                <a:gd name="T5" fmla="*/ 160 h 562"/>
                <a:gd name="T6" fmla="*/ 13 w 382"/>
                <a:gd name="T7" fmla="*/ 192 h 562"/>
                <a:gd name="T8" fmla="*/ 17 w 382"/>
                <a:gd name="T9" fmla="*/ 222 h 562"/>
                <a:gd name="T10" fmla="*/ 27 w 382"/>
                <a:gd name="T11" fmla="*/ 253 h 562"/>
                <a:gd name="T12" fmla="*/ 34 w 382"/>
                <a:gd name="T13" fmla="*/ 283 h 562"/>
                <a:gd name="T14" fmla="*/ 48 w 382"/>
                <a:gd name="T15" fmla="*/ 312 h 562"/>
                <a:gd name="T16" fmla="*/ 55 w 382"/>
                <a:gd name="T17" fmla="*/ 336 h 562"/>
                <a:gd name="T18" fmla="*/ 71 w 382"/>
                <a:gd name="T19" fmla="*/ 365 h 562"/>
                <a:gd name="T20" fmla="*/ 82 w 382"/>
                <a:gd name="T21" fmla="*/ 388 h 562"/>
                <a:gd name="T22" fmla="*/ 101 w 382"/>
                <a:gd name="T23" fmla="*/ 412 h 562"/>
                <a:gd name="T24" fmla="*/ 118 w 382"/>
                <a:gd name="T25" fmla="*/ 433 h 562"/>
                <a:gd name="T26" fmla="*/ 137 w 382"/>
                <a:gd name="T27" fmla="*/ 452 h 562"/>
                <a:gd name="T28" fmla="*/ 158 w 382"/>
                <a:gd name="T29" fmla="*/ 469 h 562"/>
                <a:gd name="T30" fmla="*/ 185 w 382"/>
                <a:gd name="T31" fmla="*/ 483 h 562"/>
                <a:gd name="T32" fmla="*/ 209 w 382"/>
                <a:gd name="T33" fmla="*/ 496 h 562"/>
                <a:gd name="T34" fmla="*/ 230 w 382"/>
                <a:gd name="T35" fmla="*/ 507 h 562"/>
                <a:gd name="T36" fmla="*/ 251 w 382"/>
                <a:gd name="T37" fmla="*/ 517 h 562"/>
                <a:gd name="T38" fmla="*/ 272 w 382"/>
                <a:gd name="T39" fmla="*/ 526 h 562"/>
                <a:gd name="T40" fmla="*/ 301 w 382"/>
                <a:gd name="T41" fmla="*/ 538 h 562"/>
                <a:gd name="T42" fmla="*/ 331 w 382"/>
                <a:gd name="T43" fmla="*/ 547 h 562"/>
                <a:gd name="T44" fmla="*/ 350 w 382"/>
                <a:gd name="T45" fmla="*/ 555 h 562"/>
                <a:gd name="T46" fmla="*/ 367 w 382"/>
                <a:gd name="T47" fmla="*/ 559 h 562"/>
                <a:gd name="T48" fmla="*/ 380 w 382"/>
                <a:gd name="T49" fmla="*/ 561 h 562"/>
                <a:gd name="T50" fmla="*/ 375 w 382"/>
                <a:gd name="T51" fmla="*/ 557 h 562"/>
                <a:gd name="T52" fmla="*/ 352 w 382"/>
                <a:gd name="T53" fmla="*/ 543 h 562"/>
                <a:gd name="T54" fmla="*/ 335 w 382"/>
                <a:gd name="T55" fmla="*/ 530 h 562"/>
                <a:gd name="T56" fmla="*/ 312 w 382"/>
                <a:gd name="T57" fmla="*/ 517 h 562"/>
                <a:gd name="T58" fmla="*/ 291 w 382"/>
                <a:gd name="T59" fmla="*/ 500 h 562"/>
                <a:gd name="T60" fmla="*/ 264 w 382"/>
                <a:gd name="T61" fmla="*/ 481 h 562"/>
                <a:gd name="T62" fmla="*/ 240 w 382"/>
                <a:gd name="T63" fmla="*/ 458 h 562"/>
                <a:gd name="T64" fmla="*/ 213 w 382"/>
                <a:gd name="T65" fmla="*/ 435 h 562"/>
                <a:gd name="T66" fmla="*/ 187 w 382"/>
                <a:gd name="T67" fmla="*/ 412 h 562"/>
                <a:gd name="T68" fmla="*/ 158 w 382"/>
                <a:gd name="T69" fmla="*/ 388 h 562"/>
                <a:gd name="T70" fmla="*/ 135 w 382"/>
                <a:gd name="T71" fmla="*/ 361 h 562"/>
                <a:gd name="T72" fmla="*/ 114 w 382"/>
                <a:gd name="T73" fmla="*/ 334 h 562"/>
                <a:gd name="T74" fmla="*/ 95 w 382"/>
                <a:gd name="T75" fmla="*/ 308 h 562"/>
                <a:gd name="T76" fmla="*/ 80 w 382"/>
                <a:gd name="T77" fmla="*/ 281 h 562"/>
                <a:gd name="T78" fmla="*/ 71 w 382"/>
                <a:gd name="T79" fmla="*/ 255 h 562"/>
                <a:gd name="T80" fmla="*/ 61 w 382"/>
                <a:gd name="T81" fmla="*/ 228 h 562"/>
                <a:gd name="T82" fmla="*/ 51 w 382"/>
                <a:gd name="T83" fmla="*/ 201 h 562"/>
                <a:gd name="T84" fmla="*/ 44 w 382"/>
                <a:gd name="T85" fmla="*/ 177 h 562"/>
                <a:gd name="T86" fmla="*/ 36 w 382"/>
                <a:gd name="T87" fmla="*/ 152 h 562"/>
                <a:gd name="T88" fmla="*/ 31 w 382"/>
                <a:gd name="T89" fmla="*/ 129 h 562"/>
                <a:gd name="T90" fmla="*/ 25 w 382"/>
                <a:gd name="T91" fmla="*/ 108 h 562"/>
                <a:gd name="T92" fmla="*/ 19 w 382"/>
                <a:gd name="T93" fmla="*/ 91 h 562"/>
                <a:gd name="T94" fmla="*/ 17 w 382"/>
                <a:gd name="T95" fmla="*/ 72 h 562"/>
                <a:gd name="T96" fmla="*/ 12 w 382"/>
                <a:gd name="T97" fmla="*/ 51 h 562"/>
                <a:gd name="T98" fmla="*/ 8 w 382"/>
                <a:gd name="T99" fmla="*/ 25 h 562"/>
                <a:gd name="T100" fmla="*/ 4 w 382"/>
                <a:gd name="T101" fmla="*/ 6 h 562"/>
                <a:gd name="T102" fmla="*/ 0 w 382"/>
                <a:gd name="T103" fmla="*/ 74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2"/>
                <a:gd name="T157" fmla="*/ 0 h 562"/>
                <a:gd name="T158" fmla="*/ 382 w 382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2" h="562">
                  <a:moveTo>
                    <a:pt x="0" y="74"/>
                  </a:moveTo>
                  <a:lnTo>
                    <a:pt x="0" y="82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4" y="127"/>
                  </a:lnTo>
                  <a:lnTo>
                    <a:pt x="6" y="139"/>
                  </a:lnTo>
                  <a:lnTo>
                    <a:pt x="6" y="144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10" y="167"/>
                  </a:lnTo>
                  <a:lnTo>
                    <a:pt x="12" y="177"/>
                  </a:lnTo>
                  <a:lnTo>
                    <a:pt x="12" y="184"/>
                  </a:lnTo>
                  <a:lnTo>
                    <a:pt x="13" y="192"/>
                  </a:lnTo>
                  <a:lnTo>
                    <a:pt x="15" y="199"/>
                  </a:lnTo>
                  <a:lnTo>
                    <a:pt x="17" y="207"/>
                  </a:lnTo>
                  <a:lnTo>
                    <a:pt x="17" y="215"/>
                  </a:lnTo>
                  <a:lnTo>
                    <a:pt x="17" y="222"/>
                  </a:lnTo>
                  <a:lnTo>
                    <a:pt x="21" y="230"/>
                  </a:lnTo>
                  <a:lnTo>
                    <a:pt x="23" y="237"/>
                  </a:lnTo>
                  <a:lnTo>
                    <a:pt x="25" y="245"/>
                  </a:lnTo>
                  <a:lnTo>
                    <a:pt x="27" y="253"/>
                  </a:lnTo>
                  <a:lnTo>
                    <a:pt x="29" y="260"/>
                  </a:lnTo>
                  <a:lnTo>
                    <a:pt x="31" y="268"/>
                  </a:lnTo>
                  <a:lnTo>
                    <a:pt x="32" y="275"/>
                  </a:lnTo>
                  <a:lnTo>
                    <a:pt x="34" y="283"/>
                  </a:lnTo>
                  <a:lnTo>
                    <a:pt x="36" y="289"/>
                  </a:lnTo>
                  <a:lnTo>
                    <a:pt x="40" y="296"/>
                  </a:lnTo>
                  <a:lnTo>
                    <a:pt x="44" y="304"/>
                  </a:lnTo>
                  <a:lnTo>
                    <a:pt x="48" y="312"/>
                  </a:lnTo>
                  <a:lnTo>
                    <a:pt x="48" y="319"/>
                  </a:lnTo>
                  <a:lnTo>
                    <a:pt x="51" y="325"/>
                  </a:lnTo>
                  <a:lnTo>
                    <a:pt x="53" y="333"/>
                  </a:lnTo>
                  <a:lnTo>
                    <a:pt x="55" y="336"/>
                  </a:lnTo>
                  <a:lnTo>
                    <a:pt x="59" y="344"/>
                  </a:lnTo>
                  <a:lnTo>
                    <a:pt x="63" y="350"/>
                  </a:lnTo>
                  <a:lnTo>
                    <a:pt x="67" y="357"/>
                  </a:lnTo>
                  <a:lnTo>
                    <a:pt x="71" y="365"/>
                  </a:lnTo>
                  <a:lnTo>
                    <a:pt x="72" y="371"/>
                  </a:lnTo>
                  <a:lnTo>
                    <a:pt x="76" y="376"/>
                  </a:lnTo>
                  <a:lnTo>
                    <a:pt x="80" y="382"/>
                  </a:lnTo>
                  <a:lnTo>
                    <a:pt x="82" y="388"/>
                  </a:lnTo>
                  <a:lnTo>
                    <a:pt x="88" y="393"/>
                  </a:lnTo>
                  <a:lnTo>
                    <a:pt x="91" y="401"/>
                  </a:lnTo>
                  <a:lnTo>
                    <a:pt x="95" y="405"/>
                  </a:lnTo>
                  <a:lnTo>
                    <a:pt x="101" y="412"/>
                  </a:lnTo>
                  <a:lnTo>
                    <a:pt x="105" y="418"/>
                  </a:lnTo>
                  <a:lnTo>
                    <a:pt x="109" y="424"/>
                  </a:lnTo>
                  <a:lnTo>
                    <a:pt x="114" y="428"/>
                  </a:lnTo>
                  <a:lnTo>
                    <a:pt x="118" y="433"/>
                  </a:lnTo>
                  <a:lnTo>
                    <a:pt x="122" y="439"/>
                  </a:lnTo>
                  <a:lnTo>
                    <a:pt x="128" y="443"/>
                  </a:lnTo>
                  <a:lnTo>
                    <a:pt x="133" y="447"/>
                  </a:lnTo>
                  <a:lnTo>
                    <a:pt x="137" y="452"/>
                  </a:lnTo>
                  <a:lnTo>
                    <a:pt x="143" y="456"/>
                  </a:lnTo>
                  <a:lnTo>
                    <a:pt x="148" y="460"/>
                  </a:lnTo>
                  <a:lnTo>
                    <a:pt x="154" y="464"/>
                  </a:lnTo>
                  <a:lnTo>
                    <a:pt x="158" y="469"/>
                  </a:lnTo>
                  <a:lnTo>
                    <a:pt x="166" y="473"/>
                  </a:lnTo>
                  <a:lnTo>
                    <a:pt x="171" y="477"/>
                  </a:lnTo>
                  <a:lnTo>
                    <a:pt x="177" y="481"/>
                  </a:lnTo>
                  <a:lnTo>
                    <a:pt x="185" y="483"/>
                  </a:lnTo>
                  <a:lnTo>
                    <a:pt x="190" y="488"/>
                  </a:lnTo>
                  <a:lnTo>
                    <a:pt x="196" y="490"/>
                  </a:lnTo>
                  <a:lnTo>
                    <a:pt x="202" y="492"/>
                  </a:lnTo>
                  <a:lnTo>
                    <a:pt x="209" y="496"/>
                  </a:lnTo>
                  <a:lnTo>
                    <a:pt x="215" y="500"/>
                  </a:lnTo>
                  <a:lnTo>
                    <a:pt x="219" y="504"/>
                  </a:lnTo>
                  <a:lnTo>
                    <a:pt x="225" y="505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42" y="513"/>
                  </a:lnTo>
                  <a:lnTo>
                    <a:pt x="245" y="515"/>
                  </a:lnTo>
                  <a:lnTo>
                    <a:pt x="251" y="517"/>
                  </a:lnTo>
                  <a:lnTo>
                    <a:pt x="257" y="521"/>
                  </a:lnTo>
                  <a:lnTo>
                    <a:pt x="263" y="521"/>
                  </a:lnTo>
                  <a:lnTo>
                    <a:pt x="266" y="523"/>
                  </a:lnTo>
                  <a:lnTo>
                    <a:pt x="272" y="526"/>
                  </a:lnTo>
                  <a:lnTo>
                    <a:pt x="276" y="528"/>
                  </a:lnTo>
                  <a:lnTo>
                    <a:pt x="283" y="530"/>
                  </a:lnTo>
                  <a:lnTo>
                    <a:pt x="293" y="534"/>
                  </a:lnTo>
                  <a:lnTo>
                    <a:pt x="301" y="538"/>
                  </a:lnTo>
                  <a:lnTo>
                    <a:pt x="310" y="542"/>
                  </a:lnTo>
                  <a:lnTo>
                    <a:pt x="316" y="543"/>
                  </a:lnTo>
                  <a:lnTo>
                    <a:pt x="325" y="545"/>
                  </a:lnTo>
                  <a:lnTo>
                    <a:pt x="331" y="547"/>
                  </a:lnTo>
                  <a:lnTo>
                    <a:pt x="337" y="549"/>
                  </a:lnTo>
                  <a:lnTo>
                    <a:pt x="342" y="551"/>
                  </a:lnTo>
                  <a:lnTo>
                    <a:pt x="346" y="555"/>
                  </a:lnTo>
                  <a:lnTo>
                    <a:pt x="350" y="555"/>
                  </a:lnTo>
                  <a:lnTo>
                    <a:pt x="356" y="557"/>
                  </a:lnTo>
                  <a:lnTo>
                    <a:pt x="360" y="557"/>
                  </a:lnTo>
                  <a:lnTo>
                    <a:pt x="363" y="559"/>
                  </a:lnTo>
                  <a:lnTo>
                    <a:pt x="367" y="559"/>
                  </a:lnTo>
                  <a:lnTo>
                    <a:pt x="369" y="561"/>
                  </a:lnTo>
                  <a:lnTo>
                    <a:pt x="375" y="561"/>
                  </a:lnTo>
                  <a:lnTo>
                    <a:pt x="380" y="561"/>
                  </a:lnTo>
                  <a:lnTo>
                    <a:pt x="382" y="562"/>
                  </a:lnTo>
                  <a:lnTo>
                    <a:pt x="380" y="561"/>
                  </a:lnTo>
                  <a:lnTo>
                    <a:pt x="379" y="561"/>
                  </a:lnTo>
                  <a:lnTo>
                    <a:pt x="375" y="557"/>
                  </a:lnTo>
                  <a:lnTo>
                    <a:pt x="369" y="555"/>
                  </a:lnTo>
                  <a:lnTo>
                    <a:pt x="363" y="549"/>
                  </a:lnTo>
                  <a:lnTo>
                    <a:pt x="358" y="545"/>
                  </a:lnTo>
                  <a:lnTo>
                    <a:pt x="352" y="543"/>
                  </a:lnTo>
                  <a:lnTo>
                    <a:pt x="348" y="542"/>
                  </a:lnTo>
                  <a:lnTo>
                    <a:pt x="344" y="538"/>
                  </a:lnTo>
                  <a:lnTo>
                    <a:pt x="341" y="536"/>
                  </a:lnTo>
                  <a:lnTo>
                    <a:pt x="335" y="530"/>
                  </a:lnTo>
                  <a:lnTo>
                    <a:pt x="331" y="528"/>
                  </a:lnTo>
                  <a:lnTo>
                    <a:pt x="325" y="523"/>
                  </a:lnTo>
                  <a:lnTo>
                    <a:pt x="318" y="521"/>
                  </a:lnTo>
                  <a:lnTo>
                    <a:pt x="312" y="517"/>
                  </a:lnTo>
                  <a:lnTo>
                    <a:pt x="308" y="511"/>
                  </a:lnTo>
                  <a:lnTo>
                    <a:pt x="304" y="509"/>
                  </a:lnTo>
                  <a:lnTo>
                    <a:pt x="297" y="504"/>
                  </a:lnTo>
                  <a:lnTo>
                    <a:pt x="291" y="500"/>
                  </a:lnTo>
                  <a:lnTo>
                    <a:pt x="283" y="494"/>
                  </a:lnTo>
                  <a:lnTo>
                    <a:pt x="278" y="490"/>
                  </a:lnTo>
                  <a:lnTo>
                    <a:pt x="272" y="486"/>
                  </a:lnTo>
                  <a:lnTo>
                    <a:pt x="264" y="481"/>
                  </a:lnTo>
                  <a:lnTo>
                    <a:pt x="259" y="475"/>
                  </a:lnTo>
                  <a:lnTo>
                    <a:pt x="253" y="469"/>
                  </a:lnTo>
                  <a:lnTo>
                    <a:pt x="245" y="464"/>
                  </a:lnTo>
                  <a:lnTo>
                    <a:pt x="240" y="458"/>
                  </a:lnTo>
                  <a:lnTo>
                    <a:pt x="232" y="454"/>
                  </a:lnTo>
                  <a:lnTo>
                    <a:pt x="225" y="447"/>
                  </a:lnTo>
                  <a:lnTo>
                    <a:pt x="219" y="443"/>
                  </a:lnTo>
                  <a:lnTo>
                    <a:pt x="213" y="435"/>
                  </a:lnTo>
                  <a:lnTo>
                    <a:pt x="206" y="429"/>
                  </a:lnTo>
                  <a:lnTo>
                    <a:pt x="200" y="424"/>
                  </a:lnTo>
                  <a:lnTo>
                    <a:pt x="192" y="418"/>
                  </a:lnTo>
                  <a:lnTo>
                    <a:pt x="187" y="412"/>
                  </a:lnTo>
                  <a:lnTo>
                    <a:pt x="177" y="405"/>
                  </a:lnTo>
                  <a:lnTo>
                    <a:pt x="171" y="401"/>
                  </a:lnTo>
                  <a:lnTo>
                    <a:pt x="166" y="393"/>
                  </a:lnTo>
                  <a:lnTo>
                    <a:pt x="158" y="388"/>
                  </a:lnTo>
                  <a:lnTo>
                    <a:pt x="154" y="380"/>
                  </a:lnTo>
                  <a:lnTo>
                    <a:pt x="148" y="374"/>
                  </a:lnTo>
                  <a:lnTo>
                    <a:pt x="141" y="367"/>
                  </a:lnTo>
                  <a:lnTo>
                    <a:pt x="135" y="361"/>
                  </a:lnTo>
                  <a:lnTo>
                    <a:pt x="129" y="355"/>
                  </a:lnTo>
                  <a:lnTo>
                    <a:pt x="124" y="348"/>
                  </a:lnTo>
                  <a:lnTo>
                    <a:pt x="120" y="340"/>
                  </a:lnTo>
                  <a:lnTo>
                    <a:pt x="114" y="334"/>
                  </a:lnTo>
                  <a:lnTo>
                    <a:pt x="109" y="329"/>
                  </a:lnTo>
                  <a:lnTo>
                    <a:pt x="103" y="319"/>
                  </a:lnTo>
                  <a:lnTo>
                    <a:pt x="99" y="314"/>
                  </a:lnTo>
                  <a:lnTo>
                    <a:pt x="95" y="308"/>
                  </a:lnTo>
                  <a:lnTo>
                    <a:pt x="91" y="302"/>
                  </a:lnTo>
                  <a:lnTo>
                    <a:pt x="86" y="293"/>
                  </a:lnTo>
                  <a:lnTo>
                    <a:pt x="82" y="287"/>
                  </a:lnTo>
                  <a:lnTo>
                    <a:pt x="80" y="281"/>
                  </a:lnTo>
                  <a:lnTo>
                    <a:pt x="76" y="275"/>
                  </a:lnTo>
                  <a:lnTo>
                    <a:pt x="74" y="268"/>
                  </a:lnTo>
                  <a:lnTo>
                    <a:pt x="72" y="262"/>
                  </a:lnTo>
                  <a:lnTo>
                    <a:pt x="71" y="255"/>
                  </a:lnTo>
                  <a:lnTo>
                    <a:pt x="67" y="247"/>
                  </a:lnTo>
                  <a:lnTo>
                    <a:pt x="65" y="241"/>
                  </a:lnTo>
                  <a:lnTo>
                    <a:pt x="63" y="234"/>
                  </a:lnTo>
                  <a:lnTo>
                    <a:pt x="61" y="228"/>
                  </a:lnTo>
                  <a:lnTo>
                    <a:pt x="57" y="220"/>
                  </a:lnTo>
                  <a:lnTo>
                    <a:pt x="55" y="215"/>
                  </a:lnTo>
                  <a:lnTo>
                    <a:pt x="53" y="207"/>
                  </a:lnTo>
                  <a:lnTo>
                    <a:pt x="51" y="201"/>
                  </a:lnTo>
                  <a:lnTo>
                    <a:pt x="50" y="196"/>
                  </a:lnTo>
                  <a:lnTo>
                    <a:pt x="48" y="190"/>
                  </a:lnTo>
                  <a:lnTo>
                    <a:pt x="48" y="182"/>
                  </a:lnTo>
                  <a:lnTo>
                    <a:pt x="44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4" y="148"/>
                  </a:lnTo>
                  <a:lnTo>
                    <a:pt x="34" y="141"/>
                  </a:lnTo>
                  <a:lnTo>
                    <a:pt x="32" y="137"/>
                  </a:lnTo>
                  <a:lnTo>
                    <a:pt x="31" y="129"/>
                  </a:lnTo>
                  <a:lnTo>
                    <a:pt x="29" y="125"/>
                  </a:lnTo>
                  <a:lnTo>
                    <a:pt x="29" y="122"/>
                  </a:lnTo>
                  <a:lnTo>
                    <a:pt x="29" y="116"/>
                  </a:lnTo>
                  <a:lnTo>
                    <a:pt x="25" y="108"/>
                  </a:lnTo>
                  <a:lnTo>
                    <a:pt x="25" y="104"/>
                  </a:lnTo>
                  <a:lnTo>
                    <a:pt x="23" y="99"/>
                  </a:lnTo>
                  <a:lnTo>
                    <a:pt x="21" y="93"/>
                  </a:lnTo>
                  <a:lnTo>
                    <a:pt x="19" y="91"/>
                  </a:lnTo>
                  <a:lnTo>
                    <a:pt x="19" y="85"/>
                  </a:lnTo>
                  <a:lnTo>
                    <a:pt x="17" y="82"/>
                  </a:lnTo>
                  <a:lnTo>
                    <a:pt x="17" y="76"/>
                  </a:lnTo>
                  <a:lnTo>
                    <a:pt x="17" y="72"/>
                  </a:lnTo>
                  <a:lnTo>
                    <a:pt x="17" y="66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2" y="51"/>
                  </a:lnTo>
                  <a:lnTo>
                    <a:pt x="12" y="44"/>
                  </a:lnTo>
                  <a:lnTo>
                    <a:pt x="10" y="36"/>
                  </a:lnTo>
                  <a:lnTo>
                    <a:pt x="10" y="30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3" name="Freeform 21"/>
            <p:cNvSpPr>
              <a:spLocks/>
            </p:cNvSpPr>
            <p:nvPr/>
          </p:nvSpPr>
          <p:spPr bwMode="auto">
            <a:xfrm>
              <a:off x="4662" y="1817"/>
              <a:ext cx="315" cy="110"/>
            </a:xfrm>
            <a:custGeom>
              <a:avLst/>
              <a:gdLst>
                <a:gd name="T0" fmla="*/ 351 w 629"/>
                <a:gd name="T1" fmla="*/ 19 h 218"/>
                <a:gd name="T2" fmla="*/ 382 w 629"/>
                <a:gd name="T3" fmla="*/ 19 h 218"/>
                <a:gd name="T4" fmla="*/ 412 w 629"/>
                <a:gd name="T5" fmla="*/ 19 h 218"/>
                <a:gd name="T6" fmla="*/ 441 w 629"/>
                <a:gd name="T7" fmla="*/ 17 h 218"/>
                <a:gd name="T8" fmla="*/ 467 w 629"/>
                <a:gd name="T9" fmla="*/ 15 h 218"/>
                <a:gd name="T10" fmla="*/ 492 w 629"/>
                <a:gd name="T11" fmla="*/ 15 h 218"/>
                <a:gd name="T12" fmla="*/ 515 w 629"/>
                <a:gd name="T13" fmla="*/ 13 h 218"/>
                <a:gd name="T14" fmla="*/ 538 w 629"/>
                <a:gd name="T15" fmla="*/ 11 h 218"/>
                <a:gd name="T16" fmla="*/ 559 w 629"/>
                <a:gd name="T17" fmla="*/ 9 h 218"/>
                <a:gd name="T18" fmla="*/ 572 w 629"/>
                <a:gd name="T19" fmla="*/ 8 h 218"/>
                <a:gd name="T20" fmla="*/ 599 w 629"/>
                <a:gd name="T21" fmla="*/ 4 h 218"/>
                <a:gd name="T22" fmla="*/ 620 w 629"/>
                <a:gd name="T23" fmla="*/ 0 h 218"/>
                <a:gd name="T24" fmla="*/ 627 w 629"/>
                <a:gd name="T25" fmla="*/ 0 h 218"/>
                <a:gd name="T26" fmla="*/ 608 w 629"/>
                <a:gd name="T27" fmla="*/ 13 h 218"/>
                <a:gd name="T28" fmla="*/ 589 w 629"/>
                <a:gd name="T29" fmla="*/ 27 h 218"/>
                <a:gd name="T30" fmla="*/ 561 w 629"/>
                <a:gd name="T31" fmla="*/ 46 h 218"/>
                <a:gd name="T32" fmla="*/ 534 w 629"/>
                <a:gd name="T33" fmla="*/ 63 h 218"/>
                <a:gd name="T34" fmla="*/ 515 w 629"/>
                <a:gd name="T35" fmla="*/ 76 h 218"/>
                <a:gd name="T36" fmla="*/ 496 w 629"/>
                <a:gd name="T37" fmla="*/ 89 h 218"/>
                <a:gd name="T38" fmla="*/ 475 w 629"/>
                <a:gd name="T39" fmla="*/ 103 h 218"/>
                <a:gd name="T40" fmla="*/ 450 w 629"/>
                <a:gd name="T41" fmla="*/ 116 h 218"/>
                <a:gd name="T42" fmla="*/ 427 w 629"/>
                <a:gd name="T43" fmla="*/ 131 h 218"/>
                <a:gd name="T44" fmla="*/ 405 w 629"/>
                <a:gd name="T45" fmla="*/ 146 h 218"/>
                <a:gd name="T46" fmla="*/ 374 w 629"/>
                <a:gd name="T47" fmla="*/ 160 h 218"/>
                <a:gd name="T48" fmla="*/ 346 w 629"/>
                <a:gd name="T49" fmla="*/ 171 h 218"/>
                <a:gd name="T50" fmla="*/ 312 w 629"/>
                <a:gd name="T51" fmla="*/ 182 h 218"/>
                <a:gd name="T52" fmla="*/ 277 w 629"/>
                <a:gd name="T53" fmla="*/ 192 h 218"/>
                <a:gd name="T54" fmla="*/ 245 w 629"/>
                <a:gd name="T55" fmla="*/ 198 h 218"/>
                <a:gd name="T56" fmla="*/ 211 w 629"/>
                <a:gd name="T57" fmla="*/ 203 h 218"/>
                <a:gd name="T58" fmla="*/ 177 w 629"/>
                <a:gd name="T59" fmla="*/ 209 h 218"/>
                <a:gd name="T60" fmla="*/ 146 w 629"/>
                <a:gd name="T61" fmla="*/ 211 h 218"/>
                <a:gd name="T62" fmla="*/ 114 w 629"/>
                <a:gd name="T63" fmla="*/ 213 h 218"/>
                <a:gd name="T64" fmla="*/ 85 w 629"/>
                <a:gd name="T65" fmla="*/ 215 h 218"/>
                <a:gd name="T66" fmla="*/ 61 w 629"/>
                <a:gd name="T67" fmla="*/ 217 h 218"/>
                <a:gd name="T68" fmla="*/ 40 w 629"/>
                <a:gd name="T69" fmla="*/ 218 h 218"/>
                <a:gd name="T70" fmla="*/ 17 w 629"/>
                <a:gd name="T71" fmla="*/ 218 h 218"/>
                <a:gd name="T72" fmla="*/ 0 w 629"/>
                <a:gd name="T73" fmla="*/ 218 h 218"/>
                <a:gd name="T74" fmla="*/ 13 w 629"/>
                <a:gd name="T75" fmla="*/ 213 h 218"/>
                <a:gd name="T76" fmla="*/ 28 w 629"/>
                <a:gd name="T77" fmla="*/ 209 h 218"/>
                <a:gd name="T78" fmla="*/ 51 w 629"/>
                <a:gd name="T79" fmla="*/ 203 h 218"/>
                <a:gd name="T80" fmla="*/ 74 w 629"/>
                <a:gd name="T81" fmla="*/ 198 h 218"/>
                <a:gd name="T82" fmla="*/ 102 w 629"/>
                <a:gd name="T83" fmla="*/ 192 h 218"/>
                <a:gd name="T84" fmla="*/ 133 w 629"/>
                <a:gd name="T85" fmla="*/ 182 h 218"/>
                <a:gd name="T86" fmla="*/ 165 w 629"/>
                <a:gd name="T87" fmla="*/ 175 h 218"/>
                <a:gd name="T88" fmla="*/ 197 w 629"/>
                <a:gd name="T89" fmla="*/ 167 h 218"/>
                <a:gd name="T90" fmla="*/ 228 w 629"/>
                <a:gd name="T91" fmla="*/ 160 h 218"/>
                <a:gd name="T92" fmla="*/ 256 w 629"/>
                <a:gd name="T93" fmla="*/ 150 h 218"/>
                <a:gd name="T94" fmla="*/ 285 w 629"/>
                <a:gd name="T95" fmla="*/ 142 h 218"/>
                <a:gd name="T96" fmla="*/ 306 w 629"/>
                <a:gd name="T97" fmla="*/ 137 h 218"/>
                <a:gd name="T98" fmla="*/ 327 w 629"/>
                <a:gd name="T99" fmla="*/ 129 h 218"/>
                <a:gd name="T100" fmla="*/ 351 w 629"/>
                <a:gd name="T101" fmla="*/ 122 h 218"/>
                <a:gd name="T102" fmla="*/ 372 w 629"/>
                <a:gd name="T103" fmla="*/ 106 h 218"/>
                <a:gd name="T104" fmla="*/ 389 w 629"/>
                <a:gd name="T105" fmla="*/ 97 h 218"/>
                <a:gd name="T106" fmla="*/ 412 w 629"/>
                <a:gd name="T107" fmla="*/ 85 h 218"/>
                <a:gd name="T108" fmla="*/ 433 w 629"/>
                <a:gd name="T109" fmla="*/ 74 h 218"/>
                <a:gd name="T110" fmla="*/ 450 w 629"/>
                <a:gd name="T111" fmla="*/ 63 h 218"/>
                <a:gd name="T112" fmla="*/ 473 w 629"/>
                <a:gd name="T113" fmla="*/ 53 h 218"/>
                <a:gd name="T114" fmla="*/ 327 w 629"/>
                <a:gd name="T115" fmla="*/ 19 h 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9"/>
                <a:gd name="T175" fmla="*/ 0 h 218"/>
                <a:gd name="T176" fmla="*/ 629 w 629"/>
                <a:gd name="T177" fmla="*/ 218 h 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9" h="218">
                  <a:moveTo>
                    <a:pt x="327" y="19"/>
                  </a:moveTo>
                  <a:lnTo>
                    <a:pt x="336" y="19"/>
                  </a:lnTo>
                  <a:lnTo>
                    <a:pt x="344" y="19"/>
                  </a:lnTo>
                  <a:lnTo>
                    <a:pt x="351" y="19"/>
                  </a:lnTo>
                  <a:lnTo>
                    <a:pt x="359" y="19"/>
                  </a:lnTo>
                  <a:lnTo>
                    <a:pt x="365" y="19"/>
                  </a:lnTo>
                  <a:lnTo>
                    <a:pt x="374" y="19"/>
                  </a:lnTo>
                  <a:lnTo>
                    <a:pt x="382" y="19"/>
                  </a:lnTo>
                  <a:lnTo>
                    <a:pt x="389" y="19"/>
                  </a:lnTo>
                  <a:lnTo>
                    <a:pt x="397" y="19"/>
                  </a:lnTo>
                  <a:lnTo>
                    <a:pt x="407" y="19"/>
                  </a:lnTo>
                  <a:lnTo>
                    <a:pt x="412" y="19"/>
                  </a:lnTo>
                  <a:lnTo>
                    <a:pt x="420" y="19"/>
                  </a:lnTo>
                  <a:lnTo>
                    <a:pt x="426" y="17"/>
                  </a:lnTo>
                  <a:lnTo>
                    <a:pt x="433" y="17"/>
                  </a:lnTo>
                  <a:lnTo>
                    <a:pt x="441" y="17"/>
                  </a:lnTo>
                  <a:lnTo>
                    <a:pt x="448" y="17"/>
                  </a:lnTo>
                  <a:lnTo>
                    <a:pt x="454" y="17"/>
                  </a:lnTo>
                  <a:lnTo>
                    <a:pt x="460" y="17"/>
                  </a:lnTo>
                  <a:lnTo>
                    <a:pt x="467" y="15"/>
                  </a:lnTo>
                  <a:lnTo>
                    <a:pt x="473" y="15"/>
                  </a:lnTo>
                  <a:lnTo>
                    <a:pt x="481" y="15"/>
                  </a:lnTo>
                  <a:lnTo>
                    <a:pt x="486" y="15"/>
                  </a:lnTo>
                  <a:lnTo>
                    <a:pt x="492" y="15"/>
                  </a:lnTo>
                  <a:lnTo>
                    <a:pt x="498" y="15"/>
                  </a:lnTo>
                  <a:lnTo>
                    <a:pt x="504" y="15"/>
                  </a:lnTo>
                  <a:lnTo>
                    <a:pt x="511" y="13"/>
                  </a:lnTo>
                  <a:lnTo>
                    <a:pt x="515" y="13"/>
                  </a:lnTo>
                  <a:lnTo>
                    <a:pt x="521" y="13"/>
                  </a:lnTo>
                  <a:lnTo>
                    <a:pt x="526" y="13"/>
                  </a:lnTo>
                  <a:lnTo>
                    <a:pt x="532" y="11"/>
                  </a:lnTo>
                  <a:lnTo>
                    <a:pt x="538" y="11"/>
                  </a:lnTo>
                  <a:lnTo>
                    <a:pt x="543" y="11"/>
                  </a:lnTo>
                  <a:lnTo>
                    <a:pt x="549" y="11"/>
                  </a:lnTo>
                  <a:lnTo>
                    <a:pt x="553" y="9"/>
                  </a:lnTo>
                  <a:lnTo>
                    <a:pt x="559" y="9"/>
                  </a:lnTo>
                  <a:lnTo>
                    <a:pt x="561" y="9"/>
                  </a:lnTo>
                  <a:lnTo>
                    <a:pt x="566" y="8"/>
                  </a:lnTo>
                  <a:lnTo>
                    <a:pt x="570" y="8"/>
                  </a:lnTo>
                  <a:lnTo>
                    <a:pt x="572" y="8"/>
                  </a:lnTo>
                  <a:lnTo>
                    <a:pt x="580" y="8"/>
                  </a:lnTo>
                  <a:lnTo>
                    <a:pt x="585" y="6"/>
                  </a:lnTo>
                  <a:lnTo>
                    <a:pt x="595" y="6"/>
                  </a:lnTo>
                  <a:lnTo>
                    <a:pt x="599" y="4"/>
                  </a:lnTo>
                  <a:lnTo>
                    <a:pt x="604" y="4"/>
                  </a:lnTo>
                  <a:lnTo>
                    <a:pt x="610" y="2"/>
                  </a:lnTo>
                  <a:lnTo>
                    <a:pt x="616" y="2"/>
                  </a:lnTo>
                  <a:lnTo>
                    <a:pt x="620" y="0"/>
                  </a:lnTo>
                  <a:lnTo>
                    <a:pt x="623" y="0"/>
                  </a:lnTo>
                  <a:lnTo>
                    <a:pt x="625" y="0"/>
                  </a:lnTo>
                  <a:lnTo>
                    <a:pt x="629" y="0"/>
                  </a:lnTo>
                  <a:lnTo>
                    <a:pt x="627" y="0"/>
                  </a:lnTo>
                  <a:lnTo>
                    <a:pt x="623" y="4"/>
                  </a:lnTo>
                  <a:lnTo>
                    <a:pt x="620" y="6"/>
                  </a:lnTo>
                  <a:lnTo>
                    <a:pt x="614" y="11"/>
                  </a:lnTo>
                  <a:lnTo>
                    <a:pt x="608" y="13"/>
                  </a:lnTo>
                  <a:lnTo>
                    <a:pt x="604" y="17"/>
                  </a:lnTo>
                  <a:lnTo>
                    <a:pt x="599" y="19"/>
                  </a:lnTo>
                  <a:lnTo>
                    <a:pt x="595" y="23"/>
                  </a:lnTo>
                  <a:lnTo>
                    <a:pt x="589" y="27"/>
                  </a:lnTo>
                  <a:lnTo>
                    <a:pt x="583" y="30"/>
                  </a:lnTo>
                  <a:lnTo>
                    <a:pt x="578" y="36"/>
                  </a:lnTo>
                  <a:lnTo>
                    <a:pt x="570" y="42"/>
                  </a:lnTo>
                  <a:lnTo>
                    <a:pt x="561" y="46"/>
                  </a:lnTo>
                  <a:lnTo>
                    <a:pt x="555" y="49"/>
                  </a:lnTo>
                  <a:lnTo>
                    <a:pt x="545" y="55"/>
                  </a:lnTo>
                  <a:lnTo>
                    <a:pt x="538" y="61"/>
                  </a:lnTo>
                  <a:lnTo>
                    <a:pt x="534" y="63"/>
                  </a:lnTo>
                  <a:lnTo>
                    <a:pt x="528" y="66"/>
                  </a:lnTo>
                  <a:lnTo>
                    <a:pt x="524" y="70"/>
                  </a:lnTo>
                  <a:lnTo>
                    <a:pt x="519" y="74"/>
                  </a:lnTo>
                  <a:lnTo>
                    <a:pt x="515" y="76"/>
                  </a:lnTo>
                  <a:lnTo>
                    <a:pt x="511" y="80"/>
                  </a:lnTo>
                  <a:lnTo>
                    <a:pt x="504" y="82"/>
                  </a:lnTo>
                  <a:lnTo>
                    <a:pt x="502" y="85"/>
                  </a:lnTo>
                  <a:lnTo>
                    <a:pt x="496" y="89"/>
                  </a:lnTo>
                  <a:lnTo>
                    <a:pt x="490" y="91"/>
                  </a:lnTo>
                  <a:lnTo>
                    <a:pt x="485" y="95"/>
                  </a:lnTo>
                  <a:lnTo>
                    <a:pt x="481" y="99"/>
                  </a:lnTo>
                  <a:lnTo>
                    <a:pt x="475" y="103"/>
                  </a:lnTo>
                  <a:lnTo>
                    <a:pt x="469" y="106"/>
                  </a:lnTo>
                  <a:lnTo>
                    <a:pt x="464" y="108"/>
                  </a:lnTo>
                  <a:lnTo>
                    <a:pt x="458" y="112"/>
                  </a:lnTo>
                  <a:lnTo>
                    <a:pt x="450" y="116"/>
                  </a:lnTo>
                  <a:lnTo>
                    <a:pt x="447" y="122"/>
                  </a:lnTo>
                  <a:lnTo>
                    <a:pt x="441" y="123"/>
                  </a:lnTo>
                  <a:lnTo>
                    <a:pt x="433" y="127"/>
                  </a:lnTo>
                  <a:lnTo>
                    <a:pt x="427" y="131"/>
                  </a:lnTo>
                  <a:lnTo>
                    <a:pt x="422" y="135"/>
                  </a:lnTo>
                  <a:lnTo>
                    <a:pt x="416" y="139"/>
                  </a:lnTo>
                  <a:lnTo>
                    <a:pt x="410" y="142"/>
                  </a:lnTo>
                  <a:lnTo>
                    <a:pt x="405" y="146"/>
                  </a:lnTo>
                  <a:lnTo>
                    <a:pt x="395" y="150"/>
                  </a:lnTo>
                  <a:lnTo>
                    <a:pt x="389" y="154"/>
                  </a:lnTo>
                  <a:lnTo>
                    <a:pt x="384" y="158"/>
                  </a:lnTo>
                  <a:lnTo>
                    <a:pt x="374" y="160"/>
                  </a:lnTo>
                  <a:lnTo>
                    <a:pt x="369" y="163"/>
                  </a:lnTo>
                  <a:lnTo>
                    <a:pt x="361" y="167"/>
                  </a:lnTo>
                  <a:lnTo>
                    <a:pt x="353" y="171"/>
                  </a:lnTo>
                  <a:lnTo>
                    <a:pt x="346" y="171"/>
                  </a:lnTo>
                  <a:lnTo>
                    <a:pt x="338" y="175"/>
                  </a:lnTo>
                  <a:lnTo>
                    <a:pt x="329" y="177"/>
                  </a:lnTo>
                  <a:lnTo>
                    <a:pt x="321" y="180"/>
                  </a:lnTo>
                  <a:lnTo>
                    <a:pt x="312" y="182"/>
                  </a:lnTo>
                  <a:lnTo>
                    <a:pt x="304" y="184"/>
                  </a:lnTo>
                  <a:lnTo>
                    <a:pt x="296" y="188"/>
                  </a:lnTo>
                  <a:lnTo>
                    <a:pt x="289" y="190"/>
                  </a:lnTo>
                  <a:lnTo>
                    <a:pt x="277" y="192"/>
                  </a:lnTo>
                  <a:lnTo>
                    <a:pt x="272" y="192"/>
                  </a:lnTo>
                  <a:lnTo>
                    <a:pt x="264" y="194"/>
                  </a:lnTo>
                  <a:lnTo>
                    <a:pt x="254" y="198"/>
                  </a:lnTo>
                  <a:lnTo>
                    <a:pt x="245" y="198"/>
                  </a:lnTo>
                  <a:lnTo>
                    <a:pt x="237" y="198"/>
                  </a:lnTo>
                  <a:lnTo>
                    <a:pt x="228" y="199"/>
                  </a:lnTo>
                  <a:lnTo>
                    <a:pt x="220" y="201"/>
                  </a:lnTo>
                  <a:lnTo>
                    <a:pt x="211" y="203"/>
                  </a:lnTo>
                  <a:lnTo>
                    <a:pt x="203" y="205"/>
                  </a:lnTo>
                  <a:lnTo>
                    <a:pt x="194" y="205"/>
                  </a:lnTo>
                  <a:lnTo>
                    <a:pt x="186" y="207"/>
                  </a:lnTo>
                  <a:lnTo>
                    <a:pt x="177" y="209"/>
                  </a:lnTo>
                  <a:lnTo>
                    <a:pt x="169" y="209"/>
                  </a:lnTo>
                  <a:lnTo>
                    <a:pt x="161" y="209"/>
                  </a:lnTo>
                  <a:lnTo>
                    <a:pt x="154" y="211"/>
                  </a:lnTo>
                  <a:lnTo>
                    <a:pt x="146" y="211"/>
                  </a:lnTo>
                  <a:lnTo>
                    <a:pt x="138" y="211"/>
                  </a:lnTo>
                  <a:lnTo>
                    <a:pt x="129" y="211"/>
                  </a:lnTo>
                  <a:lnTo>
                    <a:pt x="121" y="213"/>
                  </a:lnTo>
                  <a:lnTo>
                    <a:pt x="114" y="213"/>
                  </a:lnTo>
                  <a:lnTo>
                    <a:pt x="106" y="213"/>
                  </a:lnTo>
                  <a:lnTo>
                    <a:pt x="100" y="215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0" y="215"/>
                  </a:lnTo>
                  <a:lnTo>
                    <a:pt x="74" y="215"/>
                  </a:lnTo>
                  <a:lnTo>
                    <a:pt x="66" y="217"/>
                  </a:lnTo>
                  <a:lnTo>
                    <a:pt x="61" y="217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3" y="218"/>
                  </a:lnTo>
                  <a:lnTo>
                    <a:pt x="40" y="218"/>
                  </a:lnTo>
                  <a:lnTo>
                    <a:pt x="32" y="218"/>
                  </a:lnTo>
                  <a:lnTo>
                    <a:pt x="28" y="218"/>
                  </a:lnTo>
                  <a:lnTo>
                    <a:pt x="26" y="218"/>
                  </a:lnTo>
                  <a:lnTo>
                    <a:pt x="17" y="218"/>
                  </a:lnTo>
                  <a:lnTo>
                    <a:pt x="11" y="218"/>
                  </a:lnTo>
                  <a:lnTo>
                    <a:pt x="5" y="218"/>
                  </a:lnTo>
                  <a:lnTo>
                    <a:pt x="2" y="218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3" y="217"/>
                  </a:lnTo>
                  <a:lnTo>
                    <a:pt x="5" y="215"/>
                  </a:lnTo>
                  <a:lnTo>
                    <a:pt x="13" y="213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24" y="209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40" y="207"/>
                  </a:lnTo>
                  <a:lnTo>
                    <a:pt x="43" y="205"/>
                  </a:lnTo>
                  <a:lnTo>
                    <a:pt x="51" y="203"/>
                  </a:lnTo>
                  <a:lnTo>
                    <a:pt x="55" y="201"/>
                  </a:lnTo>
                  <a:lnTo>
                    <a:pt x="62" y="199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0" y="196"/>
                  </a:lnTo>
                  <a:lnTo>
                    <a:pt x="89" y="194"/>
                  </a:lnTo>
                  <a:lnTo>
                    <a:pt x="95" y="192"/>
                  </a:lnTo>
                  <a:lnTo>
                    <a:pt x="102" y="192"/>
                  </a:lnTo>
                  <a:lnTo>
                    <a:pt x="108" y="190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33" y="182"/>
                  </a:lnTo>
                  <a:lnTo>
                    <a:pt x="142" y="180"/>
                  </a:lnTo>
                  <a:lnTo>
                    <a:pt x="148" y="179"/>
                  </a:lnTo>
                  <a:lnTo>
                    <a:pt x="156" y="177"/>
                  </a:lnTo>
                  <a:lnTo>
                    <a:pt x="165" y="175"/>
                  </a:lnTo>
                  <a:lnTo>
                    <a:pt x="173" y="173"/>
                  </a:lnTo>
                  <a:lnTo>
                    <a:pt x="180" y="171"/>
                  </a:lnTo>
                  <a:lnTo>
                    <a:pt x="186" y="167"/>
                  </a:lnTo>
                  <a:lnTo>
                    <a:pt x="197" y="167"/>
                  </a:lnTo>
                  <a:lnTo>
                    <a:pt x="203" y="165"/>
                  </a:lnTo>
                  <a:lnTo>
                    <a:pt x="213" y="161"/>
                  </a:lnTo>
                  <a:lnTo>
                    <a:pt x="218" y="160"/>
                  </a:lnTo>
                  <a:lnTo>
                    <a:pt x="228" y="160"/>
                  </a:lnTo>
                  <a:lnTo>
                    <a:pt x="235" y="156"/>
                  </a:lnTo>
                  <a:lnTo>
                    <a:pt x="241" y="154"/>
                  </a:lnTo>
                  <a:lnTo>
                    <a:pt x="249" y="150"/>
                  </a:lnTo>
                  <a:lnTo>
                    <a:pt x="256" y="150"/>
                  </a:lnTo>
                  <a:lnTo>
                    <a:pt x="264" y="148"/>
                  </a:lnTo>
                  <a:lnTo>
                    <a:pt x="272" y="146"/>
                  </a:lnTo>
                  <a:lnTo>
                    <a:pt x="277" y="144"/>
                  </a:lnTo>
                  <a:lnTo>
                    <a:pt x="285" y="142"/>
                  </a:lnTo>
                  <a:lnTo>
                    <a:pt x="289" y="141"/>
                  </a:lnTo>
                  <a:lnTo>
                    <a:pt x="296" y="139"/>
                  </a:lnTo>
                  <a:lnTo>
                    <a:pt x="302" y="137"/>
                  </a:lnTo>
                  <a:lnTo>
                    <a:pt x="306" y="137"/>
                  </a:lnTo>
                  <a:lnTo>
                    <a:pt x="312" y="133"/>
                  </a:lnTo>
                  <a:lnTo>
                    <a:pt x="319" y="131"/>
                  </a:lnTo>
                  <a:lnTo>
                    <a:pt x="323" y="129"/>
                  </a:lnTo>
                  <a:lnTo>
                    <a:pt x="327" y="129"/>
                  </a:lnTo>
                  <a:lnTo>
                    <a:pt x="334" y="127"/>
                  </a:lnTo>
                  <a:lnTo>
                    <a:pt x="342" y="123"/>
                  </a:lnTo>
                  <a:lnTo>
                    <a:pt x="346" y="123"/>
                  </a:lnTo>
                  <a:lnTo>
                    <a:pt x="351" y="122"/>
                  </a:lnTo>
                  <a:lnTo>
                    <a:pt x="357" y="116"/>
                  </a:lnTo>
                  <a:lnTo>
                    <a:pt x="363" y="112"/>
                  </a:lnTo>
                  <a:lnTo>
                    <a:pt x="369" y="110"/>
                  </a:lnTo>
                  <a:lnTo>
                    <a:pt x="372" y="106"/>
                  </a:lnTo>
                  <a:lnTo>
                    <a:pt x="378" y="104"/>
                  </a:lnTo>
                  <a:lnTo>
                    <a:pt x="382" y="103"/>
                  </a:lnTo>
                  <a:lnTo>
                    <a:pt x="388" y="99"/>
                  </a:lnTo>
                  <a:lnTo>
                    <a:pt x="389" y="97"/>
                  </a:lnTo>
                  <a:lnTo>
                    <a:pt x="395" y="93"/>
                  </a:lnTo>
                  <a:lnTo>
                    <a:pt x="403" y="91"/>
                  </a:lnTo>
                  <a:lnTo>
                    <a:pt x="407" y="87"/>
                  </a:lnTo>
                  <a:lnTo>
                    <a:pt x="412" y="85"/>
                  </a:lnTo>
                  <a:lnTo>
                    <a:pt x="420" y="82"/>
                  </a:lnTo>
                  <a:lnTo>
                    <a:pt x="424" y="80"/>
                  </a:lnTo>
                  <a:lnTo>
                    <a:pt x="427" y="76"/>
                  </a:lnTo>
                  <a:lnTo>
                    <a:pt x="433" y="74"/>
                  </a:lnTo>
                  <a:lnTo>
                    <a:pt x="439" y="70"/>
                  </a:lnTo>
                  <a:lnTo>
                    <a:pt x="443" y="68"/>
                  </a:lnTo>
                  <a:lnTo>
                    <a:pt x="448" y="66"/>
                  </a:lnTo>
                  <a:lnTo>
                    <a:pt x="450" y="63"/>
                  </a:lnTo>
                  <a:lnTo>
                    <a:pt x="456" y="61"/>
                  </a:lnTo>
                  <a:lnTo>
                    <a:pt x="460" y="59"/>
                  </a:lnTo>
                  <a:lnTo>
                    <a:pt x="467" y="55"/>
                  </a:lnTo>
                  <a:lnTo>
                    <a:pt x="473" y="53"/>
                  </a:lnTo>
                  <a:lnTo>
                    <a:pt x="475" y="51"/>
                  </a:lnTo>
                  <a:lnTo>
                    <a:pt x="479" y="51"/>
                  </a:lnTo>
                  <a:lnTo>
                    <a:pt x="327" y="19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4" name="Freeform 22"/>
            <p:cNvSpPr>
              <a:spLocks/>
            </p:cNvSpPr>
            <p:nvPr/>
          </p:nvSpPr>
          <p:spPr bwMode="auto">
            <a:xfrm>
              <a:off x="4175" y="1322"/>
              <a:ext cx="76" cy="368"/>
            </a:xfrm>
            <a:custGeom>
              <a:avLst/>
              <a:gdLst>
                <a:gd name="T0" fmla="*/ 17 w 152"/>
                <a:gd name="T1" fmla="*/ 179 h 737"/>
                <a:gd name="T2" fmla="*/ 10 w 152"/>
                <a:gd name="T3" fmla="*/ 207 h 737"/>
                <a:gd name="T4" fmla="*/ 6 w 152"/>
                <a:gd name="T5" fmla="*/ 234 h 737"/>
                <a:gd name="T6" fmla="*/ 2 w 152"/>
                <a:gd name="T7" fmla="*/ 264 h 737"/>
                <a:gd name="T8" fmla="*/ 0 w 152"/>
                <a:gd name="T9" fmla="*/ 291 h 737"/>
                <a:gd name="T10" fmla="*/ 0 w 152"/>
                <a:gd name="T11" fmla="*/ 317 h 737"/>
                <a:gd name="T12" fmla="*/ 0 w 152"/>
                <a:gd name="T13" fmla="*/ 344 h 737"/>
                <a:gd name="T14" fmla="*/ 2 w 152"/>
                <a:gd name="T15" fmla="*/ 371 h 737"/>
                <a:gd name="T16" fmla="*/ 6 w 152"/>
                <a:gd name="T17" fmla="*/ 397 h 737"/>
                <a:gd name="T18" fmla="*/ 10 w 152"/>
                <a:gd name="T19" fmla="*/ 424 h 737"/>
                <a:gd name="T20" fmla="*/ 13 w 152"/>
                <a:gd name="T21" fmla="*/ 448 h 737"/>
                <a:gd name="T22" fmla="*/ 17 w 152"/>
                <a:gd name="T23" fmla="*/ 473 h 737"/>
                <a:gd name="T24" fmla="*/ 23 w 152"/>
                <a:gd name="T25" fmla="*/ 494 h 737"/>
                <a:gd name="T26" fmla="*/ 29 w 152"/>
                <a:gd name="T27" fmla="*/ 517 h 737"/>
                <a:gd name="T28" fmla="*/ 34 w 152"/>
                <a:gd name="T29" fmla="*/ 538 h 737"/>
                <a:gd name="T30" fmla="*/ 40 w 152"/>
                <a:gd name="T31" fmla="*/ 557 h 737"/>
                <a:gd name="T32" fmla="*/ 44 w 152"/>
                <a:gd name="T33" fmla="*/ 576 h 737"/>
                <a:gd name="T34" fmla="*/ 50 w 152"/>
                <a:gd name="T35" fmla="*/ 593 h 737"/>
                <a:gd name="T36" fmla="*/ 57 w 152"/>
                <a:gd name="T37" fmla="*/ 610 h 737"/>
                <a:gd name="T38" fmla="*/ 65 w 152"/>
                <a:gd name="T39" fmla="*/ 629 h 737"/>
                <a:gd name="T40" fmla="*/ 76 w 152"/>
                <a:gd name="T41" fmla="*/ 656 h 737"/>
                <a:gd name="T42" fmla="*/ 91 w 152"/>
                <a:gd name="T43" fmla="*/ 686 h 737"/>
                <a:gd name="T44" fmla="*/ 103 w 152"/>
                <a:gd name="T45" fmla="*/ 713 h 737"/>
                <a:gd name="T46" fmla="*/ 114 w 152"/>
                <a:gd name="T47" fmla="*/ 730 h 737"/>
                <a:gd name="T48" fmla="*/ 122 w 152"/>
                <a:gd name="T49" fmla="*/ 737 h 737"/>
                <a:gd name="T50" fmla="*/ 118 w 152"/>
                <a:gd name="T51" fmla="*/ 722 h 737"/>
                <a:gd name="T52" fmla="*/ 112 w 152"/>
                <a:gd name="T53" fmla="*/ 705 h 737"/>
                <a:gd name="T54" fmla="*/ 105 w 152"/>
                <a:gd name="T55" fmla="*/ 686 h 737"/>
                <a:gd name="T56" fmla="*/ 97 w 152"/>
                <a:gd name="T57" fmla="*/ 665 h 737"/>
                <a:gd name="T58" fmla="*/ 91 w 152"/>
                <a:gd name="T59" fmla="*/ 640 h 737"/>
                <a:gd name="T60" fmla="*/ 84 w 152"/>
                <a:gd name="T61" fmla="*/ 614 h 737"/>
                <a:gd name="T62" fmla="*/ 76 w 152"/>
                <a:gd name="T63" fmla="*/ 583 h 737"/>
                <a:gd name="T64" fmla="*/ 67 w 152"/>
                <a:gd name="T65" fmla="*/ 551 h 737"/>
                <a:gd name="T66" fmla="*/ 61 w 152"/>
                <a:gd name="T67" fmla="*/ 519 h 737"/>
                <a:gd name="T68" fmla="*/ 53 w 152"/>
                <a:gd name="T69" fmla="*/ 483 h 737"/>
                <a:gd name="T70" fmla="*/ 48 w 152"/>
                <a:gd name="T71" fmla="*/ 447 h 737"/>
                <a:gd name="T72" fmla="*/ 44 w 152"/>
                <a:gd name="T73" fmla="*/ 410 h 737"/>
                <a:gd name="T74" fmla="*/ 42 w 152"/>
                <a:gd name="T75" fmla="*/ 374 h 737"/>
                <a:gd name="T76" fmla="*/ 42 w 152"/>
                <a:gd name="T77" fmla="*/ 338 h 737"/>
                <a:gd name="T78" fmla="*/ 44 w 152"/>
                <a:gd name="T79" fmla="*/ 302 h 737"/>
                <a:gd name="T80" fmla="*/ 46 w 152"/>
                <a:gd name="T81" fmla="*/ 266 h 737"/>
                <a:gd name="T82" fmla="*/ 53 w 152"/>
                <a:gd name="T83" fmla="*/ 234 h 737"/>
                <a:gd name="T84" fmla="*/ 61 w 152"/>
                <a:gd name="T85" fmla="*/ 200 h 737"/>
                <a:gd name="T86" fmla="*/ 70 w 152"/>
                <a:gd name="T87" fmla="*/ 171 h 737"/>
                <a:gd name="T88" fmla="*/ 80 w 152"/>
                <a:gd name="T89" fmla="*/ 143 h 737"/>
                <a:gd name="T90" fmla="*/ 91 w 152"/>
                <a:gd name="T91" fmla="*/ 118 h 737"/>
                <a:gd name="T92" fmla="*/ 101 w 152"/>
                <a:gd name="T93" fmla="*/ 93 h 737"/>
                <a:gd name="T94" fmla="*/ 114 w 152"/>
                <a:gd name="T95" fmla="*/ 74 h 737"/>
                <a:gd name="T96" fmla="*/ 126 w 152"/>
                <a:gd name="T97" fmla="*/ 53 h 737"/>
                <a:gd name="T98" fmla="*/ 139 w 152"/>
                <a:gd name="T99" fmla="*/ 29 h 737"/>
                <a:gd name="T100" fmla="*/ 152 w 152"/>
                <a:gd name="T101" fmla="*/ 8 h 737"/>
                <a:gd name="T102" fmla="*/ 148 w 152"/>
                <a:gd name="T103" fmla="*/ 0 h 737"/>
                <a:gd name="T104" fmla="*/ 131 w 152"/>
                <a:gd name="T105" fmla="*/ 6 h 737"/>
                <a:gd name="T106" fmla="*/ 107 w 152"/>
                <a:gd name="T107" fmla="*/ 15 h 737"/>
                <a:gd name="T108" fmla="*/ 84 w 152"/>
                <a:gd name="T109" fmla="*/ 36 h 737"/>
                <a:gd name="T110" fmla="*/ 69 w 152"/>
                <a:gd name="T111" fmla="*/ 55 h 737"/>
                <a:gd name="T112" fmla="*/ 57 w 152"/>
                <a:gd name="T113" fmla="*/ 80 h 737"/>
                <a:gd name="T114" fmla="*/ 48 w 152"/>
                <a:gd name="T115" fmla="*/ 97 h 737"/>
                <a:gd name="T116" fmla="*/ 40 w 152"/>
                <a:gd name="T117" fmla="*/ 118 h 737"/>
                <a:gd name="T118" fmla="*/ 32 w 152"/>
                <a:gd name="T119" fmla="*/ 139 h 737"/>
                <a:gd name="T120" fmla="*/ 27 w 152"/>
                <a:gd name="T121" fmla="*/ 160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"/>
                <a:gd name="T184" fmla="*/ 0 h 737"/>
                <a:gd name="T185" fmla="*/ 152 w 152"/>
                <a:gd name="T186" fmla="*/ 737 h 7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" h="737">
                  <a:moveTo>
                    <a:pt x="27" y="160"/>
                  </a:moveTo>
                  <a:lnTo>
                    <a:pt x="23" y="165"/>
                  </a:lnTo>
                  <a:lnTo>
                    <a:pt x="19" y="173"/>
                  </a:lnTo>
                  <a:lnTo>
                    <a:pt x="17" y="179"/>
                  </a:lnTo>
                  <a:lnTo>
                    <a:pt x="15" y="186"/>
                  </a:lnTo>
                  <a:lnTo>
                    <a:pt x="13" y="194"/>
                  </a:lnTo>
                  <a:lnTo>
                    <a:pt x="12" y="200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6" y="234"/>
                  </a:lnTo>
                  <a:lnTo>
                    <a:pt x="6" y="243"/>
                  </a:lnTo>
                  <a:lnTo>
                    <a:pt x="4" y="249"/>
                  </a:lnTo>
                  <a:lnTo>
                    <a:pt x="4" y="255"/>
                  </a:lnTo>
                  <a:lnTo>
                    <a:pt x="2" y="264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1"/>
                  </a:lnTo>
                  <a:lnTo>
                    <a:pt x="0" y="291"/>
                  </a:lnTo>
                  <a:lnTo>
                    <a:pt x="0" y="296"/>
                  </a:lnTo>
                  <a:lnTo>
                    <a:pt x="0" y="304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0" y="325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4"/>
                  </a:lnTo>
                  <a:lnTo>
                    <a:pt x="0" y="352"/>
                  </a:lnTo>
                  <a:lnTo>
                    <a:pt x="0" y="357"/>
                  </a:lnTo>
                  <a:lnTo>
                    <a:pt x="2" y="365"/>
                  </a:lnTo>
                  <a:lnTo>
                    <a:pt x="2" y="371"/>
                  </a:lnTo>
                  <a:lnTo>
                    <a:pt x="4" y="378"/>
                  </a:lnTo>
                  <a:lnTo>
                    <a:pt x="4" y="386"/>
                  </a:lnTo>
                  <a:lnTo>
                    <a:pt x="6" y="391"/>
                  </a:lnTo>
                  <a:lnTo>
                    <a:pt x="6" y="397"/>
                  </a:lnTo>
                  <a:lnTo>
                    <a:pt x="8" y="405"/>
                  </a:lnTo>
                  <a:lnTo>
                    <a:pt x="8" y="410"/>
                  </a:lnTo>
                  <a:lnTo>
                    <a:pt x="8" y="418"/>
                  </a:lnTo>
                  <a:lnTo>
                    <a:pt x="10" y="424"/>
                  </a:lnTo>
                  <a:lnTo>
                    <a:pt x="10" y="431"/>
                  </a:lnTo>
                  <a:lnTo>
                    <a:pt x="10" y="435"/>
                  </a:lnTo>
                  <a:lnTo>
                    <a:pt x="12" y="443"/>
                  </a:lnTo>
                  <a:lnTo>
                    <a:pt x="13" y="448"/>
                  </a:lnTo>
                  <a:lnTo>
                    <a:pt x="15" y="456"/>
                  </a:lnTo>
                  <a:lnTo>
                    <a:pt x="15" y="460"/>
                  </a:lnTo>
                  <a:lnTo>
                    <a:pt x="15" y="466"/>
                  </a:lnTo>
                  <a:lnTo>
                    <a:pt x="17" y="473"/>
                  </a:lnTo>
                  <a:lnTo>
                    <a:pt x="19" y="479"/>
                  </a:lnTo>
                  <a:lnTo>
                    <a:pt x="23" y="486"/>
                  </a:lnTo>
                  <a:lnTo>
                    <a:pt x="23" y="490"/>
                  </a:lnTo>
                  <a:lnTo>
                    <a:pt x="23" y="494"/>
                  </a:lnTo>
                  <a:lnTo>
                    <a:pt x="25" y="500"/>
                  </a:lnTo>
                  <a:lnTo>
                    <a:pt x="27" y="505"/>
                  </a:lnTo>
                  <a:lnTo>
                    <a:pt x="29" y="511"/>
                  </a:lnTo>
                  <a:lnTo>
                    <a:pt x="29" y="517"/>
                  </a:lnTo>
                  <a:lnTo>
                    <a:pt x="31" y="523"/>
                  </a:lnTo>
                  <a:lnTo>
                    <a:pt x="31" y="528"/>
                  </a:lnTo>
                  <a:lnTo>
                    <a:pt x="32" y="532"/>
                  </a:lnTo>
                  <a:lnTo>
                    <a:pt x="34" y="538"/>
                  </a:lnTo>
                  <a:lnTo>
                    <a:pt x="36" y="543"/>
                  </a:lnTo>
                  <a:lnTo>
                    <a:pt x="36" y="549"/>
                  </a:lnTo>
                  <a:lnTo>
                    <a:pt x="38" y="553"/>
                  </a:lnTo>
                  <a:lnTo>
                    <a:pt x="40" y="557"/>
                  </a:lnTo>
                  <a:lnTo>
                    <a:pt x="40" y="562"/>
                  </a:lnTo>
                  <a:lnTo>
                    <a:pt x="42" y="566"/>
                  </a:lnTo>
                  <a:lnTo>
                    <a:pt x="44" y="570"/>
                  </a:lnTo>
                  <a:lnTo>
                    <a:pt x="44" y="576"/>
                  </a:lnTo>
                  <a:lnTo>
                    <a:pt x="46" y="580"/>
                  </a:lnTo>
                  <a:lnTo>
                    <a:pt x="46" y="583"/>
                  </a:lnTo>
                  <a:lnTo>
                    <a:pt x="48" y="587"/>
                  </a:lnTo>
                  <a:lnTo>
                    <a:pt x="50" y="593"/>
                  </a:lnTo>
                  <a:lnTo>
                    <a:pt x="51" y="597"/>
                  </a:lnTo>
                  <a:lnTo>
                    <a:pt x="53" y="602"/>
                  </a:lnTo>
                  <a:lnTo>
                    <a:pt x="55" y="608"/>
                  </a:lnTo>
                  <a:lnTo>
                    <a:pt x="57" y="610"/>
                  </a:lnTo>
                  <a:lnTo>
                    <a:pt x="59" y="616"/>
                  </a:lnTo>
                  <a:lnTo>
                    <a:pt x="61" y="618"/>
                  </a:lnTo>
                  <a:lnTo>
                    <a:pt x="63" y="623"/>
                  </a:lnTo>
                  <a:lnTo>
                    <a:pt x="65" y="629"/>
                  </a:lnTo>
                  <a:lnTo>
                    <a:pt x="67" y="633"/>
                  </a:lnTo>
                  <a:lnTo>
                    <a:pt x="69" y="640"/>
                  </a:lnTo>
                  <a:lnTo>
                    <a:pt x="72" y="648"/>
                  </a:lnTo>
                  <a:lnTo>
                    <a:pt x="76" y="656"/>
                  </a:lnTo>
                  <a:lnTo>
                    <a:pt x="80" y="665"/>
                  </a:lnTo>
                  <a:lnTo>
                    <a:pt x="84" y="673"/>
                  </a:lnTo>
                  <a:lnTo>
                    <a:pt x="88" y="680"/>
                  </a:lnTo>
                  <a:lnTo>
                    <a:pt x="91" y="686"/>
                  </a:lnTo>
                  <a:lnTo>
                    <a:pt x="95" y="694"/>
                  </a:lnTo>
                  <a:lnTo>
                    <a:pt x="97" y="699"/>
                  </a:lnTo>
                  <a:lnTo>
                    <a:pt x="101" y="705"/>
                  </a:lnTo>
                  <a:lnTo>
                    <a:pt x="103" y="713"/>
                  </a:lnTo>
                  <a:lnTo>
                    <a:pt x="107" y="716"/>
                  </a:lnTo>
                  <a:lnTo>
                    <a:pt x="110" y="720"/>
                  </a:lnTo>
                  <a:lnTo>
                    <a:pt x="112" y="726"/>
                  </a:lnTo>
                  <a:lnTo>
                    <a:pt x="114" y="730"/>
                  </a:lnTo>
                  <a:lnTo>
                    <a:pt x="118" y="734"/>
                  </a:lnTo>
                  <a:lnTo>
                    <a:pt x="120" y="737"/>
                  </a:lnTo>
                  <a:lnTo>
                    <a:pt x="122" y="737"/>
                  </a:lnTo>
                  <a:lnTo>
                    <a:pt x="122" y="735"/>
                  </a:lnTo>
                  <a:lnTo>
                    <a:pt x="122" y="734"/>
                  </a:lnTo>
                  <a:lnTo>
                    <a:pt x="120" y="730"/>
                  </a:lnTo>
                  <a:lnTo>
                    <a:pt x="118" y="722"/>
                  </a:lnTo>
                  <a:lnTo>
                    <a:pt x="116" y="716"/>
                  </a:lnTo>
                  <a:lnTo>
                    <a:pt x="114" y="713"/>
                  </a:lnTo>
                  <a:lnTo>
                    <a:pt x="114" y="709"/>
                  </a:lnTo>
                  <a:lnTo>
                    <a:pt x="112" y="705"/>
                  </a:lnTo>
                  <a:lnTo>
                    <a:pt x="110" y="699"/>
                  </a:lnTo>
                  <a:lnTo>
                    <a:pt x="109" y="695"/>
                  </a:lnTo>
                  <a:lnTo>
                    <a:pt x="107" y="690"/>
                  </a:lnTo>
                  <a:lnTo>
                    <a:pt x="105" y="686"/>
                  </a:lnTo>
                  <a:lnTo>
                    <a:pt x="103" y="682"/>
                  </a:lnTo>
                  <a:lnTo>
                    <a:pt x="101" y="676"/>
                  </a:lnTo>
                  <a:lnTo>
                    <a:pt x="101" y="671"/>
                  </a:lnTo>
                  <a:lnTo>
                    <a:pt x="97" y="665"/>
                  </a:lnTo>
                  <a:lnTo>
                    <a:pt x="95" y="659"/>
                  </a:lnTo>
                  <a:lnTo>
                    <a:pt x="95" y="654"/>
                  </a:lnTo>
                  <a:lnTo>
                    <a:pt x="93" y="646"/>
                  </a:lnTo>
                  <a:lnTo>
                    <a:pt x="91" y="640"/>
                  </a:lnTo>
                  <a:lnTo>
                    <a:pt x="90" y="635"/>
                  </a:lnTo>
                  <a:lnTo>
                    <a:pt x="88" y="629"/>
                  </a:lnTo>
                  <a:lnTo>
                    <a:pt x="84" y="619"/>
                  </a:lnTo>
                  <a:lnTo>
                    <a:pt x="84" y="614"/>
                  </a:lnTo>
                  <a:lnTo>
                    <a:pt x="82" y="608"/>
                  </a:lnTo>
                  <a:lnTo>
                    <a:pt x="78" y="599"/>
                  </a:lnTo>
                  <a:lnTo>
                    <a:pt x="78" y="591"/>
                  </a:lnTo>
                  <a:lnTo>
                    <a:pt x="76" y="583"/>
                  </a:lnTo>
                  <a:lnTo>
                    <a:pt x="74" y="578"/>
                  </a:lnTo>
                  <a:lnTo>
                    <a:pt x="72" y="566"/>
                  </a:lnTo>
                  <a:lnTo>
                    <a:pt x="69" y="561"/>
                  </a:lnTo>
                  <a:lnTo>
                    <a:pt x="67" y="551"/>
                  </a:lnTo>
                  <a:lnTo>
                    <a:pt x="67" y="543"/>
                  </a:lnTo>
                  <a:lnTo>
                    <a:pt x="65" y="534"/>
                  </a:lnTo>
                  <a:lnTo>
                    <a:pt x="63" y="526"/>
                  </a:lnTo>
                  <a:lnTo>
                    <a:pt x="61" y="519"/>
                  </a:lnTo>
                  <a:lnTo>
                    <a:pt x="59" y="509"/>
                  </a:lnTo>
                  <a:lnTo>
                    <a:pt x="57" y="500"/>
                  </a:lnTo>
                  <a:lnTo>
                    <a:pt x="57" y="492"/>
                  </a:lnTo>
                  <a:lnTo>
                    <a:pt x="53" y="483"/>
                  </a:lnTo>
                  <a:lnTo>
                    <a:pt x="53" y="475"/>
                  </a:lnTo>
                  <a:lnTo>
                    <a:pt x="51" y="464"/>
                  </a:lnTo>
                  <a:lnTo>
                    <a:pt x="50" y="456"/>
                  </a:lnTo>
                  <a:lnTo>
                    <a:pt x="48" y="447"/>
                  </a:lnTo>
                  <a:lnTo>
                    <a:pt x="48" y="439"/>
                  </a:lnTo>
                  <a:lnTo>
                    <a:pt x="46" y="429"/>
                  </a:lnTo>
                  <a:lnTo>
                    <a:pt x="46" y="420"/>
                  </a:lnTo>
                  <a:lnTo>
                    <a:pt x="44" y="410"/>
                  </a:lnTo>
                  <a:lnTo>
                    <a:pt x="44" y="401"/>
                  </a:lnTo>
                  <a:lnTo>
                    <a:pt x="44" y="393"/>
                  </a:lnTo>
                  <a:lnTo>
                    <a:pt x="42" y="384"/>
                  </a:lnTo>
                  <a:lnTo>
                    <a:pt x="42" y="374"/>
                  </a:lnTo>
                  <a:lnTo>
                    <a:pt x="42" y="367"/>
                  </a:lnTo>
                  <a:lnTo>
                    <a:pt x="42" y="355"/>
                  </a:lnTo>
                  <a:lnTo>
                    <a:pt x="42" y="348"/>
                  </a:lnTo>
                  <a:lnTo>
                    <a:pt x="42" y="338"/>
                  </a:lnTo>
                  <a:lnTo>
                    <a:pt x="42" y="329"/>
                  </a:lnTo>
                  <a:lnTo>
                    <a:pt x="42" y="319"/>
                  </a:lnTo>
                  <a:lnTo>
                    <a:pt x="44" y="312"/>
                  </a:lnTo>
                  <a:lnTo>
                    <a:pt x="44" y="302"/>
                  </a:lnTo>
                  <a:lnTo>
                    <a:pt x="46" y="295"/>
                  </a:lnTo>
                  <a:lnTo>
                    <a:pt x="46" y="285"/>
                  </a:lnTo>
                  <a:lnTo>
                    <a:pt x="46" y="276"/>
                  </a:lnTo>
                  <a:lnTo>
                    <a:pt x="46" y="266"/>
                  </a:lnTo>
                  <a:lnTo>
                    <a:pt x="50" y="258"/>
                  </a:lnTo>
                  <a:lnTo>
                    <a:pt x="50" y="249"/>
                  </a:lnTo>
                  <a:lnTo>
                    <a:pt x="51" y="239"/>
                  </a:lnTo>
                  <a:lnTo>
                    <a:pt x="53" y="234"/>
                  </a:lnTo>
                  <a:lnTo>
                    <a:pt x="57" y="226"/>
                  </a:lnTo>
                  <a:lnTo>
                    <a:pt x="57" y="217"/>
                  </a:lnTo>
                  <a:lnTo>
                    <a:pt x="59" y="209"/>
                  </a:lnTo>
                  <a:lnTo>
                    <a:pt x="61" y="200"/>
                  </a:lnTo>
                  <a:lnTo>
                    <a:pt x="65" y="194"/>
                  </a:lnTo>
                  <a:lnTo>
                    <a:pt x="67" y="184"/>
                  </a:lnTo>
                  <a:lnTo>
                    <a:pt x="67" y="179"/>
                  </a:lnTo>
                  <a:lnTo>
                    <a:pt x="70" y="171"/>
                  </a:lnTo>
                  <a:lnTo>
                    <a:pt x="74" y="163"/>
                  </a:lnTo>
                  <a:lnTo>
                    <a:pt x="76" y="158"/>
                  </a:lnTo>
                  <a:lnTo>
                    <a:pt x="78" y="148"/>
                  </a:lnTo>
                  <a:lnTo>
                    <a:pt x="80" y="143"/>
                  </a:lnTo>
                  <a:lnTo>
                    <a:pt x="84" y="135"/>
                  </a:lnTo>
                  <a:lnTo>
                    <a:pt x="86" y="129"/>
                  </a:lnTo>
                  <a:lnTo>
                    <a:pt x="88" y="124"/>
                  </a:lnTo>
                  <a:lnTo>
                    <a:pt x="91" y="118"/>
                  </a:lnTo>
                  <a:lnTo>
                    <a:pt x="95" y="110"/>
                  </a:lnTo>
                  <a:lnTo>
                    <a:pt x="95" y="105"/>
                  </a:lnTo>
                  <a:lnTo>
                    <a:pt x="99" y="101"/>
                  </a:lnTo>
                  <a:lnTo>
                    <a:pt x="101" y="93"/>
                  </a:lnTo>
                  <a:lnTo>
                    <a:pt x="105" y="89"/>
                  </a:lnTo>
                  <a:lnTo>
                    <a:pt x="109" y="82"/>
                  </a:lnTo>
                  <a:lnTo>
                    <a:pt x="112" y="78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20" y="63"/>
                  </a:lnTo>
                  <a:lnTo>
                    <a:pt x="122" y="59"/>
                  </a:lnTo>
                  <a:lnTo>
                    <a:pt x="126" y="53"/>
                  </a:lnTo>
                  <a:lnTo>
                    <a:pt x="126" y="51"/>
                  </a:lnTo>
                  <a:lnTo>
                    <a:pt x="131" y="42"/>
                  </a:lnTo>
                  <a:lnTo>
                    <a:pt x="135" y="36"/>
                  </a:lnTo>
                  <a:lnTo>
                    <a:pt x="139" y="29"/>
                  </a:lnTo>
                  <a:lnTo>
                    <a:pt x="143" y="23"/>
                  </a:lnTo>
                  <a:lnTo>
                    <a:pt x="147" y="15"/>
                  </a:lnTo>
                  <a:lnTo>
                    <a:pt x="148" y="11"/>
                  </a:lnTo>
                  <a:lnTo>
                    <a:pt x="152" y="8"/>
                  </a:lnTo>
                  <a:lnTo>
                    <a:pt x="152" y="6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5" y="2"/>
                  </a:lnTo>
                  <a:lnTo>
                    <a:pt x="139" y="4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28" y="6"/>
                  </a:lnTo>
                  <a:lnTo>
                    <a:pt x="120" y="10"/>
                  </a:lnTo>
                  <a:lnTo>
                    <a:pt x="114" y="11"/>
                  </a:lnTo>
                  <a:lnTo>
                    <a:pt x="107" y="15"/>
                  </a:lnTo>
                  <a:lnTo>
                    <a:pt x="101" y="21"/>
                  </a:lnTo>
                  <a:lnTo>
                    <a:pt x="93" y="25"/>
                  </a:lnTo>
                  <a:lnTo>
                    <a:pt x="88" y="34"/>
                  </a:lnTo>
                  <a:lnTo>
                    <a:pt x="84" y="36"/>
                  </a:lnTo>
                  <a:lnTo>
                    <a:pt x="80" y="42"/>
                  </a:lnTo>
                  <a:lnTo>
                    <a:pt x="76" y="46"/>
                  </a:lnTo>
                  <a:lnTo>
                    <a:pt x="72" y="51"/>
                  </a:lnTo>
                  <a:lnTo>
                    <a:pt x="69" y="55"/>
                  </a:lnTo>
                  <a:lnTo>
                    <a:pt x="67" y="63"/>
                  </a:lnTo>
                  <a:lnTo>
                    <a:pt x="63" y="70"/>
                  </a:lnTo>
                  <a:lnTo>
                    <a:pt x="59" y="76"/>
                  </a:lnTo>
                  <a:lnTo>
                    <a:pt x="57" y="80"/>
                  </a:lnTo>
                  <a:lnTo>
                    <a:pt x="55" y="84"/>
                  </a:lnTo>
                  <a:lnTo>
                    <a:pt x="51" y="89"/>
                  </a:lnTo>
                  <a:lnTo>
                    <a:pt x="50" y="93"/>
                  </a:lnTo>
                  <a:lnTo>
                    <a:pt x="48" y="97"/>
                  </a:lnTo>
                  <a:lnTo>
                    <a:pt x="46" y="101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0" y="118"/>
                  </a:lnTo>
                  <a:lnTo>
                    <a:pt x="38" y="122"/>
                  </a:lnTo>
                  <a:lnTo>
                    <a:pt x="36" y="127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29" y="144"/>
                  </a:lnTo>
                  <a:lnTo>
                    <a:pt x="29" y="154"/>
                  </a:lnTo>
                  <a:lnTo>
                    <a:pt x="27" y="160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5" name="Freeform 23"/>
            <p:cNvSpPr>
              <a:spLocks/>
            </p:cNvSpPr>
            <p:nvPr/>
          </p:nvSpPr>
          <p:spPr bwMode="auto">
            <a:xfrm>
              <a:off x="4292" y="1753"/>
              <a:ext cx="311" cy="174"/>
            </a:xfrm>
            <a:custGeom>
              <a:avLst/>
              <a:gdLst>
                <a:gd name="T0" fmla="*/ 42 w 622"/>
                <a:gd name="T1" fmla="*/ 85 h 347"/>
                <a:gd name="T2" fmla="*/ 68 w 622"/>
                <a:gd name="T3" fmla="*/ 116 h 347"/>
                <a:gd name="T4" fmla="*/ 99 w 622"/>
                <a:gd name="T5" fmla="*/ 146 h 347"/>
                <a:gd name="T6" fmla="*/ 120 w 622"/>
                <a:gd name="T7" fmla="*/ 167 h 347"/>
                <a:gd name="T8" fmla="*/ 139 w 622"/>
                <a:gd name="T9" fmla="*/ 182 h 347"/>
                <a:gd name="T10" fmla="*/ 160 w 622"/>
                <a:gd name="T11" fmla="*/ 197 h 347"/>
                <a:gd name="T12" fmla="*/ 183 w 622"/>
                <a:gd name="T13" fmla="*/ 214 h 347"/>
                <a:gd name="T14" fmla="*/ 205 w 622"/>
                <a:gd name="T15" fmla="*/ 228 h 347"/>
                <a:gd name="T16" fmla="*/ 232 w 622"/>
                <a:gd name="T17" fmla="*/ 245 h 347"/>
                <a:gd name="T18" fmla="*/ 261 w 622"/>
                <a:gd name="T19" fmla="*/ 258 h 347"/>
                <a:gd name="T20" fmla="*/ 287 w 622"/>
                <a:gd name="T21" fmla="*/ 273 h 347"/>
                <a:gd name="T22" fmla="*/ 319 w 622"/>
                <a:gd name="T23" fmla="*/ 289 h 347"/>
                <a:gd name="T24" fmla="*/ 354 w 622"/>
                <a:gd name="T25" fmla="*/ 300 h 347"/>
                <a:gd name="T26" fmla="*/ 386 w 622"/>
                <a:gd name="T27" fmla="*/ 309 h 347"/>
                <a:gd name="T28" fmla="*/ 416 w 622"/>
                <a:gd name="T29" fmla="*/ 321 h 347"/>
                <a:gd name="T30" fmla="*/ 443 w 622"/>
                <a:gd name="T31" fmla="*/ 327 h 347"/>
                <a:gd name="T32" fmla="*/ 468 w 622"/>
                <a:gd name="T33" fmla="*/ 332 h 347"/>
                <a:gd name="T34" fmla="*/ 489 w 622"/>
                <a:gd name="T35" fmla="*/ 338 h 347"/>
                <a:gd name="T36" fmla="*/ 506 w 622"/>
                <a:gd name="T37" fmla="*/ 340 h 347"/>
                <a:gd name="T38" fmla="*/ 534 w 622"/>
                <a:gd name="T39" fmla="*/ 346 h 347"/>
                <a:gd name="T40" fmla="*/ 557 w 622"/>
                <a:gd name="T41" fmla="*/ 347 h 347"/>
                <a:gd name="T42" fmla="*/ 576 w 622"/>
                <a:gd name="T43" fmla="*/ 347 h 347"/>
                <a:gd name="T44" fmla="*/ 603 w 622"/>
                <a:gd name="T45" fmla="*/ 346 h 347"/>
                <a:gd name="T46" fmla="*/ 618 w 622"/>
                <a:gd name="T47" fmla="*/ 346 h 347"/>
                <a:gd name="T48" fmla="*/ 616 w 622"/>
                <a:gd name="T49" fmla="*/ 342 h 347"/>
                <a:gd name="T50" fmla="*/ 595 w 622"/>
                <a:gd name="T51" fmla="*/ 336 h 347"/>
                <a:gd name="T52" fmla="*/ 576 w 622"/>
                <a:gd name="T53" fmla="*/ 328 h 347"/>
                <a:gd name="T54" fmla="*/ 555 w 622"/>
                <a:gd name="T55" fmla="*/ 323 h 347"/>
                <a:gd name="T56" fmla="*/ 527 w 622"/>
                <a:gd name="T57" fmla="*/ 313 h 347"/>
                <a:gd name="T58" fmla="*/ 500 w 622"/>
                <a:gd name="T59" fmla="*/ 308 h 347"/>
                <a:gd name="T60" fmla="*/ 468 w 622"/>
                <a:gd name="T61" fmla="*/ 296 h 347"/>
                <a:gd name="T62" fmla="*/ 435 w 622"/>
                <a:gd name="T63" fmla="*/ 287 h 347"/>
                <a:gd name="T64" fmla="*/ 403 w 622"/>
                <a:gd name="T65" fmla="*/ 273 h 347"/>
                <a:gd name="T66" fmla="*/ 367 w 622"/>
                <a:gd name="T67" fmla="*/ 260 h 347"/>
                <a:gd name="T68" fmla="*/ 335 w 622"/>
                <a:gd name="T69" fmla="*/ 245 h 347"/>
                <a:gd name="T70" fmla="*/ 302 w 622"/>
                <a:gd name="T71" fmla="*/ 232 h 347"/>
                <a:gd name="T72" fmla="*/ 274 w 622"/>
                <a:gd name="T73" fmla="*/ 218 h 347"/>
                <a:gd name="T74" fmla="*/ 245 w 622"/>
                <a:gd name="T75" fmla="*/ 203 h 347"/>
                <a:gd name="T76" fmla="*/ 217 w 622"/>
                <a:gd name="T77" fmla="*/ 184 h 347"/>
                <a:gd name="T78" fmla="*/ 190 w 622"/>
                <a:gd name="T79" fmla="*/ 167 h 347"/>
                <a:gd name="T80" fmla="*/ 164 w 622"/>
                <a:gd name="T81" fmla="*/ 148 h 347"/>
                <a:gd name="T82" fmla="*/ 141 w 622"/>
                <a:gd name="T83" fmla="*/ 129 h 347"/>
                <a:gd name="T84" fmla="*/ 118 w 622"/>
                <a:gd name="T85" fmla="*/ 110 h 347"/>
                <a:gd name="T86" fmla="*/ 95 w 622"/>
                <a:gd name="T87" fmla="*/ 93 h 347"/>
                <a:gd name="T88" fmla="*/ 76 w 622"/>
                <a:gd name="T89" fmla="*/ 74 h 347"/>
                <a:gd name="T90" fmla="*/ 57 w 622"/>
                <a:gd name="T91" fmla="*/ 57 h 347"/>
                <a:gd name="T92" fmla="*/ 42 w 622"/>
                <a:gd name="T93" fmla="*/ 42 h 347"/>
                <a:gd name="T94" fmla="*/ 21 w 622"/>
                <a:gd name="T95" fmla="*/ 21 h 347"/>
                <a:gd name="T96" fmla="*/ 0 w 622"/>
                <a:gd name="T97" fmla="*/ 0 h 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2"/>
                <a:gd name="T148" fmla="*/ 0 h 347"/>
                <a:gd name="T149" fmla="*/ 622 w 622"/>
                <a:gd name="T150" fmla="*/ 347 h 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2" h="347">
                  <a:moveTo>
                    <a:pt x="29" y="68"/>
                  </a:moveTo>
                  <a:lnTo>
                    <a:pt x="34" y="74"/>
                  </a:lnTo>
                  <a:lnTo>
                    <a:pt x="38" y="80"/>
                  </a:lnTo>
                  <a:lnTo>
                    <a:pt x="42" y="85"/>
                  </a:lnTo>
                  <a:lnTo>
                    <a:pt x="51" y="93"/>
                  </a:lnTo>
                  <a:lnTo>
                    <a:pt x="55" y="100"/>
                  </a:lnTo>
                  <a:lnTo>
                    <a:pt x="61" y="106"/>
                  </a:lnTo>
                  <a:lnTo>
                    <a:pt x="68" y="116"/>
                  </a:lnTo>
                  <a:lnTo>
                    <a:pt x="76" y="123"/>
                  </a:lnTo>
                  <a:lnTo>
                    <a:pt x="84" y="129"/>
                  </a:lnTo>
                  <a:lnTo>
                    <a:pt x="91" y="137"/>
                  </a:lnTo>
                  <a:lnTo>
                    <a:pt x="99" y="146"/>
                  </a:lnTo>
                  <a:lnTo>
                    <a:pt x="106" y="154"/>
                  </a:lnTo>
                  <a:lnTo>
                    <a:pt x="110" y="157"/>
                  </a:lnTo>
                  <a:lnTo>
                    <a:pt x="116" y="161"/>
                  </a:lnTo>
                  <a:lnTo>
                    <a:pt x="120" y="167"/>
                  </a:lnTo>
                  <a:lnTo>
                    <a:pt x="126" y="171"/>
                  </a:lnTo>
                  <a:lnTo>
                    <a:pt x="129" y="175"/>
                  </a:lnTo>
                  <a:lnTo>
                    <a:pt x="135" y="178"/>
                  </a:lnTo>
                  <a:lnTo>
                    <a:pt x="139" y="182"/>
                  </a:lnTo>
                  <a:lnTo>
                    <a:pt x="145" y="186"/>
                  </a:lnTo>
                  <a:lnTo>
                    <a:pt x="148" y="190"/>
                  </a:lnTo>
                  <a:lnTo>
                    <a:pt x="154" y="195"/>
                  </a:lnTo>
                  <a:lnTo>
                    <a:pt x="160" y="197"/>
                  </a:lnTo>
                  <a:lnTo>
                    <a:pt x="164" y="203"/>
                  </a:lnTo>
                  <a:lnTo>
                    <a:pt x="171" y="205"/>
                  </a:lnTo>
                  <a:lnTo>
                    <a:pt x="177" y="209"/>
                  </a:lnTo>
                  <a:lnTo>
                    <a:pt x="183" y="214"/>
                  </a:lnTo>
                  <a:lnTo>
                    <a:pt x="188" y="218"/>
                  </a:lnTo>
                  <a:lnTo>
                    <a:pt x="194" y="220"/>
                  </a:lnTo>
                  <a:lnTo>
                    <a:pt x="200" y="226"/>
                  </a:lnTo>
                  <a:lnTo>
                    <a:pt x="205" y="228"/>
                  </a:lnTo>
                  <a:lnTo>
                    <a:pt x="213" y="232"/>
                  </a:lnTo>
                  <a:lnTo>
                    <a:pt x="219" y="237"/>
                  </a:lnTo>
                  <a:lnTo>
                    <a:pt x="226" y="241"/>
                  </a:lnTo>
                  <a:lnTo>
                    <a:pt x="232" y="245"/>
                  </a:lnTo>
                  <a:lnTo>
                    <a:pt x="240" y="251"/>
                  </a:lnTo>
                  <a:lnTo>
                    <a:pt x="245" y="252"/>
                  </a:lnTo>
                  <a:lnTo>
                    <a:pt x="251" y="256"/>
                  </a:lnTo>
                  <a:lnTo>
                    <a:pt x="261" y="258"/>
                  </a:lnTo>
                  <a:lnTo>
                    <a:pt x="266" y="262"/>
                  </a:lnTo>
                  <a:lnTo>
                    <a:pt x="274" y="266"/>
                  </a:lnTo>
                  <a:lnTo>
                    <a:pt x="280" y="270"/>
                  </a:lnTo>
                  <a:lnTo>
                    <a:pt x="287" y="273"/>
                  </a:lnTo>
                  <a:lnTo>
                    <a:pt x="297" y="279"/>
                  </a:lnTo>
                  <a:lnTo>
                    <a:pt x="304" y="283"/>
                  </a:lnTo>
                  <a:lnTo>
                    <a:pt x="312" y="285"/>
                  </a:lnTo>
                  <a:lnTo>
                    <a:pt x="319" y="289"/>
                  </a:lnTo>
                  <a:lnTo>
                    <a:pt x="329" y="290"/>
                  </a:lnTo>
                  <a:lnTo>
                    <a:pt x="335" y="294"/>
                  </a:lnTo>
                  <a:lnTo>
                    <a:pt x="346" y="296"/>
                  </a:lnTo>
                  <a:lnTo>
                    <a:pt x="354" y="300"/>
                  </a:lnTo>
                  <a:lnTo>
                    <a:pt x="363" y="304"/>
                  </a:lnTo>
                  <a:lnTo>
                    <a:pt x="371" y="306"/>
                  </a:lnTo>
                  <a:lnTo>
                    <a:pt x="380" y="309"/>
                  </a:lnTo>
                  <a:lnTo>
                    <a:pt x="386" y="309"/>
                  </a:lnTo>
                  <a:lnTo>
                    <a:pt x="397" y="313"/>
                  </a:lnTo>
                  <a:lnTo>
                    <a:pt x="403" y="313"/>
                  </a:lnTo>
                  <a:lnTo>
                    <a:pt x="411" y="319"/>
                  </a:lnTo>
                  <a:lnTo>
                    <a:pt x="416" y="321"/>
                  </a:lnTo>
                  <a:lnTo>
                    <a:pt x="424" y="323"/>
                  </a:lnTo>
                  <a:lnTo>
                    <a:pt x="432" y="325"/>
                  </a:lnTo>
                  <a:lnTo>
                    <a:pt x="437" y="327"/>
                  </a:lnTo>
                  <a:lnTo>
                    <a:pt x="443" y="327"/>
                  </a:lnTo>
                  <a:lnTo>
                    <a:pt x="451" y="328"/>
                  </a:lnTo>
                  <a:lnTo>
                    <a:pt x="456" y="328"/>
                  </a:lnTo>
                  <a:lnTo>
                    <a:pt x="462" y="332"/>
                  </a:lnTo>
                  <a:lnTo>
                    <a:pt x="468" y="332"/>
                  </a:lnTo>
                  <a:lnTo>
                    <a:pt x="473" y="336"/>
                  </a:lnTo>
                  <a:lnTo>
                    <a:pt x="477" y="336"/>
                  </a:lnTo>
                  <a:lnTo>
                    <a:pt x="483" y="338"/>
                  </a:lnTo>
                  <a:lnTo>
                    <a:pt x="489" y="338"/>
                  </a:lnTo>
                  <a:lnTo>
                    <a:pt x="494" y="338"/>
                  </a:lnTo>
                  <a:lnTo>
                    <a:pt x="496" y="338"/>
                  </a:lnTo>
                  <a:lnTo>
                    <a:pt x="502" y="340"/>
                  </a:lnTo>
                  <a:lnTo>
                    <a:pt x="506" y="340"/>
                  </a:lnTo>
                  <a:lnTo>
                    <a:pt x="511" y="342"/>
                  </a:lnTo>
                  <a:lnTo>
                    <a:pt x="519" y="344"/>
                  </a:lnTo>
                  <a:lnTo>
                    <a:pt x="527" y="346"/>
                  </a:lnTo>
                  <a:lnTo>
                    <a:pt x="534" y="346"/>
                  </a:lnTo>
                  <a:lnTo>
                    <a:pt x="540" y="347"/>
                  </a:lnTo>
                  <a:lnTo>
                    <a:pt x="546" y="347"/>
                  </a:lnTo>
                  <a:lnTo>
                    <a:pt x="551" y="347"/>
                  </a:lnTo>
                  <a:lnTo>
                    <a:pt x="557" y="347"/>
                  </a:lnTo>
                  <a:lnTo>
                    <a:pt x="561" y="347"/>
                  </a:lnTo>
                  <a:lnTo>
                    <a:pt x="569" y="347"/>
                  </a:lnTo>
                  <a:lnTo>
                    <a:pt x="572" y="347"/>
                  </a:lnTo>
                  <a:lnTo>
                    <a:pt x="576" y="347"/>
                  </a:lnTo>
                  <a:lnTo>
                    <a:pt x="582" y="347"/>
                  </a:lnTo>
                  <a:lnTo>
                    <a:pt x="589" y="346"/>
                  </a:lnTo>
                  <a:lnTo>
                    <a:pt x="597" y="346"/>
                  </a:lnTo>
                  <a:lnTo>
                    <a:pt x="603" y="346"/>
                  </a:lnTo>
                  <a:lnTo>
                    <a:pt x="607" y="346"/>
                  </a:lnTo>
                  <a:lnTo>
                    <a:pt x="612" y="346"/>
                  </a:lnTo>
                  <a:lnTo>
                    <a:pt x="614" y="347"/>
                  </a:lnTo>
                  <a:lnTo>
                    <a:pt x="618" y="346"/>
                  </a:lnTo>
                  <a:lnTo>
                    <a:pt x="622" y="346"/>
                  </a:lnTo>
                  <a:lnTo>
                    <a:pt x="620" y="346"/>
                  </a:lnTo>
                  <a:lnTo>
                    <a:pt x="620" y="344"/>
                  </a:lnTo>
                  <a:lnTo>
                    <a:pt x="616" y="342"/>
                  </a:lnTo>
                  <a:lnTo>
                    <a:pt x="612" y="340"/>
                  </a:lnTo>
                  <a:lnTo>
                    <a:pt x="607" y="338"/>
                  </a:lnTo>
                  <a:lnTo>
                    <a:pt x="601" y="338"/>
                  </a:lnTo>
                  <a:lnTo>
                    <a:pt x="595" y="336"/>
                  </a:lnTo>
                  <a:lnTo>
                    <a:pt x="591" y="334"/>
                  </a:lnTo>
                  <a:lnTo>
                    <a:pt x="586" y="332"/>
                  </a:lnTo>
                  <a:lnTo>
                    <a:pt x="582" y="330"/>
                  </a:lnTo>
                  <a:lnTo>
                    <a:pt x="576" y="328"/>
                  </a:lnTo>
                  <a:lnTo>
                    <a:pt x="572" y="327"/>
                  </a:lnTo>
                  <a:lnTo>
                    <a:pt x="565" y="327"/>
                  </a:lnTo>
                  <a:lnTo>
                    <a:pt x="561" y="327"/>
                  </a:lnTo>
                  <a:lnTo>
                    <a:pt x="555" y="323"/>
                  </a:lnTo>
                  <a:lnTo>
                    <a:pt x="548" y="321"/>
                  </a:lnTo>
                  <a:lnTo>
                    <a:pt x="542" y="321"/>
                  </a:lnTo>
                  <a:lnTo>
                    <a:pt x="536" y="319"/>
                  </a:lnTo>
                  <a:lnTo>
                    <a:pt x="527" y="313"/>
                  </a:lnTo>
                  <a:lnTo>
                    <a:pt x="521" y="313"/>
                  </a:lnTo>
                  <a:lnTo>
                    <a:pt x="515" y="311"/>
                  </a:lnTo>
                  <a:lnTo>
                    <a:pt x="506" y="309"/>
                  </a:lnTo>
                  <a:lnTo>
                    <a:pt x="500" y="308"/>
                  </a:lnTo>
                  <a:lnTo>
                    <a:pt x="492" y="304"/>
                  </a:lnTo>
                  <a:lnTo>
                    <a:pt x="483" y="302"/>
                  </a:lnTo>
                  <a:lnTo>
                    <a:pt x="475" y="300"/>
                  </a:lnTo>
                  <a:lnTo>
                    <a:pt x="468" y="296"/>
                  </a:lnTo>
                  <a:lnTo>
                    <a:pt x="460" y="294"/>
                  </a:lnTo>
                  <a:lnTo>
                    <a:pt x="451" y="290"/>
                  </a:lnTo>
                  <a:lnTo>
                    <a:pt x="443" y="289"/>
                  </a:lnTo>
                  <a:lnTo>
                    <a:pt x="435" y="287"/>
                  </a:lnTo>
                  <a:lnTo>
                    <a:pt x="428" y="283"/>
                  </a:lnTo>
                  <a:lnTo>
                    <a:pt x="418" y="279"/>
                  </a:lnTo>
                  <a:lnTo>
                    <a:pt x="411" y="277"/>
                  </a:lnTo>
                  <a:lnTo>
                    <a:pt x="403" y="273"/>
                  </a:lnTo>
                  <a:lnTo>
                    <a:pt x="392" y="270"/>
                  </a:lnTo>
                  <a:lnTo>
                    <a:pt x="384" y="268"/>
                  </a:lnTo>
                  <a:lnTo>
                    <a:pt x="376" y="266"/>
                  </a:lnTo>
                  <a:lnTo>
                    <a:pt x="367" y="260"/>
                  </a:lnTo>
                  <a:lnTo>
                    <a:pt x="359" y="258"/>
                  </a:lnTo>
                  <a:lnTo>
                    <a:pt x="350" y="254"/>
                  </a:lnTo>
                  <a:lnTo>
                    <a:pt x="344" y="252"/>
                  </a:lnTo>
                  <a:lnTo>
                    <a:pt x="335" y="245"/>
                  </a:lnTo>
                  <a:lnTo>
                    <a:pt x="327" y="243"/>
                  </a:lnTo>
                  <a:lnTo>
                    <a:pt x="318" y="241"/>
                  </a:lnTo>
                  <a:lnTo>
                    <a:pt x="310" y="237"/>
                  </a:lnTo>
                  <a:lnTo>
                    <a:pt x="302" y="232"/>
                  </a:lnTo>
                  <a:lnTo>
                    <a:pt x="295" y="228"/>
                  </a:lnTo>
                  <a:lnTo>
                    <a:pt x="287" y="226"/>
                  </a:lnTo>
                  <a:lnTo>
                    <a:pt x="280" y="222"/>
                  </a:lnTo>
                  <a:lnTo>
                    <a:pt x="274" y="218"/>
                  </a:lnTo>
                  <a:lnTo>
                    <a:pt x="264" y="214"/>
                  </a:lnTo>
                  <a:lnTo>
                    <a:pt x="259" y="211"/>
                  </a:lnTo>
                  <a:lnTo>
                    <a:pt x="251" y="207"/>
                  </a:lnTo>
                  <a:lnTo>
                    <a:pt x="245" y="203"/>
                  </a:lnTo>
                  <a:lnTo>
                    <a:pt x="238" y="197"/>
                  </a:lnTo>
                  <a:lnTo>
                    <a:pt x="230" y="192"/>
                  </a:lnTo>
                  <a:lnTo>
                    <a:pt x="226" y="190"/>
                  </a:lnTo>
                  <a:lnTo>
                    <a:pt x="217" y="184"/>
                  </a:lnTo>
                  <a:lnTo>
                    <a:pt x="211" y="180"/>
                  </a:lnTo>
                  <a:lnTo>
                    <a:pt x="205" y="175"/>
                  </a:lnTo>
                  <a:lnTo>
                    <a:pt x="198" y="173"/>
                  </a:lnTo>
                  <a:lnTo>
                    <a:pt x="190" y="167"/>
                  </a:lnTo>
                  <a:lnTo>
                    <a:pt x="184" y="163"/>
                  </a:lnTo>
                  <a:lnTo>
                    <a:pt x="177" y="157"/>
                  </a:lnTo>
                  <a:lnTo>
                    <a:pt x="173" y="154"/>
                  </a:lnTo>
                  <a:lnTo>
                    <a:pt x="164" y="148"/>
                  </a:lnTo>
                  <a:lnTo>
                    <a:pt x="158" y="144"/>
                  </a:lnTo>
                  <a:lnTo>
                    <a:pt x="152" y="138"/>
                  </a:lnTo>
                  <a:lnTo>
                    <a:pt x="146" y="135"/>
                  </a:lnTo>
                  <a:lnTo>
                    <a:pt x="141" y="129"/>
                  </a:lnTo>
                  <a:lnTo>
                    <a:pt x="135" y="123"/>
                  </a:lnTo>
                  <a:lnTo>
                    <a:pt x="127" y="119"/>
                  </a:lnTo>
                  <a:lnTo>
                    <a:pt x="124" y="116"/>
                  </a:lnTo>
                  <a:lnTo>
                    <a:pt x="118" y="110"/>
                  </a:lnTo>
                  <a:lnTo>
                    <a:pt x="112" y="106"/>
                  </a:lnTo>
                  <a:lnTo>
                    <a:pt x="106" y="100"/>
                  </a:lnTo>
                  <a:lnTo>
                    <a:pt x="101" y="97"/>
                  </a:lnTo>
                  <a:lnTo>
                    <a:pt x="95" y="93"/>
                  </a:lnTo>
                  <a:lnTo>
                    <a:pt x="91" y="85"/>
                  </a:lnTo>
                  <a:lnTo>
                    <a:pt x="86" y="83"/>
                  </a:lnTo>
                  <a:lnTo>
                    <a:pt x="82" y="80"/>
                  </a:lnTo>
                  <a:lnTo>
                    <a:pt x="76" y="74"/>
                  </a:lnTo>
                  <a:lnTo>
                    <a:pt x="70" y="68"/>
                  </a:lnTo>
                  <a:lnTo>
                    <a:pt x="67" y="66"/>
                  </a:lnTo>
                  <a:lnTo>
                    <a:pt x="63" y="61"/>
                  </a:lnTo>
                  <a:lnTo>
                    <a:pt x="57" y="57"/>
                  </a:lnTo>
                  <a:lnTo>
                    <a:pt x="53" y="53"/>
                  </a:lnTo>
                  <a:lnTo>
                    <a:pt x="49" y="47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0" y="30"/>
                  </a:lnTo>
                  <a:lnTo>
                    <a:pt x="21" y="21"/>
                  </a:lnTo>
                  <a:lnTo>
                    <a:pt x="15" y="15"/>
                  </a:lnTo>
                  <a:lnTo>
                    <a:pt x="10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29" y="68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6" name="Freeform 24"/>
            <p:cNvSpPr>
              <a:spLocks/>
            </p:cNvSpPr>
            <p:nvPr/>
          </p:nvSpPr>
          <p:spPr bwMode="auto">
            <a:xfrm>
              <a:off x="4315" y="1419"/>
              <a:ext cx="50" cy="121"/>
            </a:xfrm>
            <a:custGeom>
              <a:avLst/>
              <a:gdLst>
                <a:gd name="T0" fmla="*/ 72 w 100"/>
                <a:gd name="T1" fmla="*/ 0 h 241"/>
                <a:gd name="T2" fmla="*/ 60 w 100"/>
                <a:gd name="T3" fmla="*/ 7 h 241"/>
                <a:gd name="T4" fmla="*/ 49 w 100"/>
                <a:gd name="T5" fmla="*/ 13 h 241"/>
                <a:gd name="T6" fmla="*/ 41 w 100"/>
                <a:gd name="T7" fmla="*/ 23 h 241"/>
                <a:gd name="T8" fmla="*/ 32 w 100"/>
                <a:gd name="T9" fmla="*/ 32 h 241"/>
                <a:gd name="T10" fmla="*/ 22 w 100"/>
                <a:gd name="T11" fmla="*/ 42 h 241"/>
                <a:gd name="T12" fmla="*/ 15 w 100"/>
                <a:gd name="T13" fmla="*/ 55 h 241"/>
                <a:gd name="T14" fmla="*/ 11 w 100"/>
                <a:gd name="T15" fmla="*/ 66 h 241"/>
                <a:gd name="T16" fmla="*/ 5 w 100"/>
                <a:gd name="T17" fmla="*/ 78 h 241"/>
                <a:gd name="T18" fmla="*/ 3 w 100"/>
                <a:gd name="T19" fmla="*/ 89 h 241"/>
                <a:gd name="T20" fmla="*/ 0 w 100"/>
                <a:gd name="T21" fmla="*/ 104 h 241"/>
                <a:gd name="T22" fmla="*/ 0 w 100"/>
                <a:gd name="T23" fmla="*/ 116 h 241"/>
                <a:gd name="T24" fmla="*/ 0 w 100"/>
                <a:gd name="T25" fmla="*/ 129 h 241"/>
                <a:gd name="T26" fmla="*/ 2 w 100"/>
                <a:gd name="T27" fmla="*/ 142 h 241"/>
                <a:gd name="T28" fmla="*/ 5 w 100"/>
                <a:gd name="T29" fmla="*/ 154 h 241"/>
                <a:gd name="T30" fmla="*/ 11 w 100"/>
                <a:gd name="T31" fmla="*/ 165 h 241"/>
                <a:gd name="T32" fmla="*/ 17 w 100"/>
                <a:gd name="T33" fmla="*/ 175 h 241"/>
                <a:gd name="T34" fmla="*/ 24 w 100"/>
                <a:gd name="T35" fmla="*/ 186 h 241"/>
                <a:gd name="T36" fmla="*/ 32 w 100"/>
                <a:gd name="T37" fmla="*/ 194 h 241"/>
                <a:gd name="T38" fmla="*/ 40 w 100"/>
                <a:gd name="T39" fmla="*/ 205 h 241"/>
                <a:gd name="T40" fmla="*/ 49 w 100"/>
                <a:gd name="T41" fmla="*/ 213 h 241"/>
                <a:gd name="T42" fmla="*/ 62 w 100"/>
                <a:gd name="T43" fmla="*/ 224 h 241"/>
                <a:gd name="T44" fmla="*/ 76 w 100"/>
                <a:gd name="T45" fmla="*/ 233 h 241"/>
                <a:gd name="T46" fmla="*/ 83 w 100"/>
                <a:gd name="T47" fmla="*/ 239 h 241"/>
                <a:gd name="T48" fmla="*/ 91 w 100"/>
                <a:gd name="T49" fmla="*/ 241 h 241"/>
                <a:gd name="T50" fmla="*/ 89 w 100"/>
                <a:gd name="T51" fmla="*/ 239 h 241"/>
                <a:gd name="T52" fmla="*/ 80 w 100"/>
                <a:gd name="T53" fmla="*/ 230 h 241"/>
                <a:gd name="T54" fmla="*/ 72 w 100"/>
                <a:gd name="T55" fmla="*/ 220 h 241"/>
                <a:gd name="T56" fmla="*/ 62 w 100"/>
                <a:gd name="T57" fmla="*/ 209 h 241"/>
                <a:gd name="T58" fmla="*/ 57 w 100"/>
                <a:gd name="T59" fmla="*/ 199 h 241"/>
                <a:gd name="T60" fmla="*/ 53 w 100"/>
                <a:gd name="T61" fmla="*/ 192 h 241"/>
                <a:gd name="T62" fmla="*/ 45 w 100"/>
                <a:gd name="T63" fmla="*/ 180 h 241"/>
                <a:gd name="T64" fmla="*/ 43 w 100"/>
                <a:gd name="T65" fmla="*/ 171 h 241"/>
                <a:gd name="T66" fmla="*/ 38 w 100"/>
                <a:gd name="T67" fmla="*/ 159 h 241"/>
                <a:gd name="T68" fmla="*/ 36 w 100"/>
                <a:gd name="T69" fmla="*/ 148 h 241"/>
                <a:gd name="T70" fmla="*/ 32 w 100"/>
                <a:gd name="T71" fmla="*/ 137 h 241"/>
                <a:gd name="T72" fmla="*/ 32 w 100"/>
                <a:gd name="T73" fmla="*/ 123 h 241"/>
                <a:gd name="T74" fmla="*/ 32 w 100"/>
                <a:gd name="T75" fmla="*/ 110 h 241"/>
                <a:gd name="T76" fmla="*/ 36 w 100"/>
                <a:gd name="T77" fmla="*/ 99 h 241"/>
                <a:gd name="T78" fmla="*/ 40 w 100"/>
                <a:gd name="T79" fmla="*/ 85 h 241"/>
                <a:gd name="T80" fmla="*/ 43 w 100"/>
                <a:gd name="T81" fmla="*/ 72 h 241"/>
                <a:gd name="T82" fmla="*/ 49 w 100"/>
                <a:gd name="T83" fmla="*/ 61 h 241"/>
                <a:gd name="T84" fmla="*/ 53 w 100"/>
                <a:gd name="T85" fmla="*/ 51 h 241"/>
                <a:gd name="T86" fmla="*/ 60 w 100"/>
                <a:gd name="T87" fmla="*/ 42 h 241"/>
                <a:gd name="T88" fmla="*/ 72 w 100"/>
                <a:gd name="T89" fmla="*/ 30 h 241"/>
                <a:gd name="T90" fmla="*/ 83 w 100"/>
                <a:gd name="T91" fmla="*/ 17 h 241"/>
                <a:gd name="T92" fmla="*/ 97 w 100"/>
                <a:gd name="T93" fmla="*/ 7 h 241"/>
                <a:gd name="T94" fmla="*/ 78 w 100"/>
                <a:gd name="T95" fmla="*/ 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"/>
                <a:gd name="T145" fmla="*/ 0 h 241"/>
                <a:gd name="T146" fmla="*/ 100 w 100"/>
                <a:gd name="T147" fmla="*/ 241 h 2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" h="241">
                  <a:moveTo>
                    <a:pt x="78" y="0"/>
                  </a:moveTo>
                  <a:lnTo>
                    <a:pt x="72" y="0"/>
                  </a:lnTo>
                  <a:lnTo>
                    <a:pt x="66" y="4"/>
                  </a:lnTo>
                  <a:lnTo>
                    <a:pt x="60" y="7"/>
                  </a:lnTo>
                  <a:lnTo>
                    <a:pt x="55" y="11"/>
                  </a:lnTo>
                  <a:lnTo>
                    <a:pt x="49" y="13"/>
                  </a:lnTo>
                  <a:lnTo>
                    <a:pt x="45" y="17"/>
                  </a:lnTo>
                  <a:lnTo>
                    <a:pt x="41" y="23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2" y="42"/>
                  </a:lnTo>
                  <a:lnTo>
                    <a:pt x="19" y="49"/>
                  </a:lnTo>
                  <a:lnTo>
                    <a:pt x="15" y="55"/>
                  </a:lnTo>
                  <a:lnTo>
                    <a:pt x="13" y="59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5" y="78"/>
                  </a:lnTo>
                  <a:lnTo>
                    <a:pt x="5" y="85"/>
                  </a:lnTo>
                  <a:lnTo>
                    <a:pt x="3" y="89"/>
                  </a:lnTo>
                  <a:lnTo>
                    <a:pt x="2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2" y="137"/>
                  </a:lnTo>
                  <a:lnTo>
                    <a:pt x="2" y="142"/>
                  </a:lnTo>
                  <a:lnTo>
                    <a:pt x="5" y="146"/>
                  </a:lnTo>
                  <a:lnTo>
                    <a:pt x="5" y="154"/>
                  </a:lnTo>
                  <a:lnTo>
                    <a:pt x="7" y="159"/>
                  </a:lnTo>
                  <a:lnTo>
                    <a:pt x="11" y="165"/>
                  </a:lnTo>
                  <a:lnTo>
                    <a:pt x="15" y="171"/>
                  </a:lnTo>
                  <a:lnTo>
                    <a:pt x="17" y="175"/>
                  </a:lnTo>
                  <a:lnTo>
                    <a:pt x="22" y="180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32" y="194"/>
                  </a:lnTo>
                  <a:lnTo>
                    <a:pt x="36" y="197"/>
                  </a:lnTo>
                  <a:lnTo>
                    <a:pt x="40" y="205"/>
                  </a:lnTo>
                  <a:lnTo>
                    <a:pt x="43" y="209"/>
                  </a:lnTo>
                  <a:lnTo>
                    <a:pt x="49" y="213"/>
                  </a:lnTo>
                  <a:lnTo>
                    <a:pt x="57" y="220"/>
                  </a:lnTo>
                  <a:lnTo>
                    <a:pt x="62" y="224"/>
                  </a:lnTo>
                  <a:lnTo>
                    <a:pt x="72" y="230"/>
                  </a:lnTo>
                  <a:lnTo>
                    <a:pt x="76" y="233"/>
                  </a:lnTo>
                  <a:lnTo>
                    <a:pt x="80" y="235"/>
                  </a:lnTo>
                  <a:lnTo>
                    <a:pt x="83" y="239"/>
                  </a:lnTo>
                  <a:lnTo>
                    <a:pt x="87" y="239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89" y="239"/>
                  </a:lnTo>
                  <a:lnTo>
                    <a:pt x="85" y="235"/>
                  </a:lnTo>
                  <a:lnTo>
                    <a:pt x="80" y="230"/>
                  </a:lnTo>
                  <a:lnTo>
                    <a:pt x="76" y="228"/>
                  </a:lnTo>
                  <a:lnTo>
                    <a:pt x="72" y="220"/>
                  </a:lnTo>
                  <a:lnTo>
                    <a:pt x="66" y="213"/>
                  </a:lnTo>
                  <a:lnTo>
                    <a:pt x="62" y="209"/>
                  </a:lnTo>
                  <a:lnTo>
                    <a:pt x="60" y="205"/>
                  </a:lnTo>
                  <a:lnTo>
                    <a:pt x="57" y="199"/>
                  </a:lnTo>
                  <a:lnTo>
                    <a:pt x="55" y="197"/>
                  </a:lnTo>
                  <a:lnTo>
                    <a:pt x="53" y="192"/>
                  </a:lnTo>
                  <a:lnTo>
                    <a:pt x="49" y="186"/>
                  </a:lnTo>
                  <a:lnTo>
                    <a:pt x="45" y="180"/>
                  </a:lnTo>
                  <a:lnTo>
                    <a:pt x="43" y="176"/>
                  </a:lnTo>
                  <a:lnTo>
                    <a:pt x="43" y="171"/>
                  </a:lnTo>
                  <a:lnTo>
                    <a:pt x="40" y="165"/>
                  </a:lnTo>
                  <a:lnTo>
                    <a:pt x="38" y="159"/>
                  </a:lnTo>
                  <a:lnTo>
                    <a:pt x="36" y="154"/>
                  </a:lnTo>
                  <a:lnTo>
                    <a:pt x="36" y="148"/>
                  </a:lnTo>
                  <a:lnTo>
                    <a:pt x="32" y="142"/>
                  </a:lnTo>
                  <a:lnTo>
                    <a:pt x="32" y="137"/>
                  </a:lnTo>
                  <a:lnTo>
                    <a:pt x="32" y="129"/>
                  </a:lnTo>
                  <a:lnTo>
                    <a:pt x="32" y="123"/>
                  </a:lnTo>
                  <a:lnTo>
                    <a:pt x="32" y="116"/>
                  </a:lnTo>
                  <a:lnTo>
                    <a:pt x="32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8" y="89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9" y="61"/>
                  </a:lnTo>
                  <a:lnTo>
                    <a:pt x="53" y="57"/>
                  </a:lnTo>
                  <a:lnTo>
                    <a:pt x="53" y="51"/>
                  </a:lnTo>
                  <a:lnTo>
                    <a:pt x="57" y="47"/>
                  </a:lnTo>
                  <a:lnTo>
                    <a:pt x="60" y="42"/>
                  </a:lnTo>
                  <a:lnTo>
                    <a:pt x="64" y="38"/>
                  </a:lnTo>
                  <a:lnTo>
                    <a:pt x="72" y="30"/>
                  </a:lnTo>
                  <a:lnTo>
                    <a:pt x="78" y="23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7" y="7"/>
                  </a:lnTo>
                  <a:lnTo>
                    <a:pt x="100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7" name="Freeform 25"/>
            <p:cNvSpPr>
              <a:spLocks/>
            </p:cNvSpPr>
            <p:nvPr/>
          </p:nvSpPr>
          <p:spPr bwMode="auto">
            <a:xfrm>
              <a:off x="4868" y="1417"/>
              <a:ext cx="70" cy="123"/>
            </a:xfrm>
            <a:custGeom>
              <a:avLst/>
              <a:gdLst>
                <a:gd name="T0" fmla="*/ 67 w 139"/>
                <a:gd name="T1" fmla="*/ 11 h 245"/>
                <a:gd name="T2" fmla="*/ 54 w 139"/>
                <a:gd name="T3" fmla="*/ 17 h 245"/>
                <a:gd name="T4" fmla="*/ 44 w 139"/>
                <a:gd name="T5" fmla="*/ 25 h 245"/>
                <a:gd name="T6" fmla="*/ 35 w 139"/>
                <a:gd name="T7" fmla="*/ 34 h 245"/>
                <a:gd name="T8" fmla="*/ 27 w 139"/>
                <a:gd name="T9" fmla="*/ 42 h 245"/>
                <a:gd name="T10" fmla="*/ 19 w 139"/>
                <a:gd name="T11" fmla="*/ 53 h 245"/>
                <a:gd name="T12" fmla="*/ 14 w 139"/>
                <a:gd name="T13" fmla="*/ 63 h 245"/>
                <a:gd name="T14" fmla="*/ 8 w 139"/>
                <a:gd name="T15" fmla="*/ 76 h 245"/>
                <a:gd name="T16" fmla="*/ 4 w 139"/>
                <a:gd name="T17" fmla="*/ 89 h 245"/>
                <a:gd name="T18" fmla="*/ 0 w 139"/>
                <a:gd name="T19" fmla="*/ 103 h 245"/>
                <a:gd name="T20" fmla="*/ 0 w 139"/>
                <a:gd name="T21" fmla="*/ 116 h 245"/>
                <a:gd name="T22" fmla="*/ 0 w 139"/>
                <a:gd name="T23" fmla="*/ 127 h 245"/>
                <a:gd name="T24" fmla="*/ 0 w 139"/>
                <a:gd name="T25" fmla="*/ 141 h 245"/>
                <a:gd name="T26" fmla="*/ 2 w 139"/>
                <a:gd name="T27" fmla="*/ 154 h 245"/>
                <a:gd name="T28" fmla="*/ 8 w 139"/>
                <a:gd name="T29" fmla="*/ 165 h 245"/>
                <a:gd name="T30" fmla="*/ 14 w 139"/>
                <a:gd name="T31" fmla="*/ 179 h 245"/>
                <a:gd name="T32" fmla="*/ 19 w 139"/>
                <a:gd name="T33" fmla="*/ 188 h 245"/>
                <a:gd name="T34" fmla="*/ 25 w 139"/>
                <a:gd name="T35" fmla="*/ 198 h 245"/>
                <a:gd name="T36" fmla="*/ 35 w 139"/>
                <a:gd name="T37" fmla="*/ 209 h 245"/>
                <a:gd name="T38" fmla="*/ 42 w 139"/>
                <a:gd name="T39" fmla="*/ 215 h 245"/>
                <a:gd name="T40" fmla="*/ 54 w 139"/>
                <a:gd name="T41" fmla="*/ 226 h 245"/>
                <a:gd name="T42" fmla="*/ 69 w 139"/>
                <a:gd name="T43" fmla="*/ 234 h 245"/>
                <a:gd name="T44" fmla="*/ 82 w 139"/>
                <a:gd name="T45" fmla="*/ 241 h 245"/>
                <a:gd name="T46" fmla="*/ 92 w 139"/>
                <a:gd name="T47" fmla="*/ 243 h 245"/>
                <a:gd name="T48" fmla="*/ 103 w 139"/>
                <a:gd name="T49" fmla="*/ 245 h 245"/>
                <a:gd name="T50" fmla="*/ 99 w 139"/>
                <a:gd name="T51" fmla="*/ 243 h 245"/>
                <a:gd name="T52" fmla="*/ 92 w 139"/>
                <a:gd name="T53" fmla="*/ 234 h 245"/>
                <a:gd name="T54" fmla="*/ 84 w 139"/>
                <a:gd name="T55" fmla="*/ 224 h 245"/>
                <a:gd name="T56" fmla="*/ 74 w 139"/>
                <a:gd name="T57" fmla="*/ 213 h 245"/>
                <a:gd name="T58" fmla="*/ 69 w 139"/>
                <a:gd name="T59" fmla="*/ 203 h 245"/>
                <a:gd name="T60" fmla="*/ 63 w 139"/>
                <a:gd name="T61" fmla="*/ 196 h 245"/>
                <a:gd name="T62" fmla="*/ 59 w 139"/>
                <a:gd name="T63" fmla="*/ 184 h 245"/>
                <a:gd name="T64" fmla="*/ 54 w 139"/>
                <a:gd name="T65" fmla="*/ 175 h 245"/>
                <a:gd name="T66" fmla="*/ 48 w 139"/>
                <a:gd name="T67" fmla="*/ 163 h 245"/>
                <a:gd name="T68" fmla="*/ 46 w 139"/>
                <a:gd name="T69" fmla="*/ 152 h 245"/>
                <a:gd name="T70" fmla="*/ 44 w 139"/>
                <a:gd name="T71" fmla="*/ 141 h 245"/>
                <a:gd name="T72" fmla="*/ 44 w 139"/>
                <a:gd name="T73" fmla="*/ 127 h 245"/>
                <a:gd name="T74" fmla="*/ 44 w 139"/>
                <a:gd name="T75" fmla="*/ 114 h 245"/>
                <a:gd name="T76" fmla="*/ 48 w 139"/>
                <a:gd name="T77" fmla="*/ 103 h 245"/>
                <a:gd name="T78" fmla="*/ 52 w 139"/>
                <a:gd name="T79" fmla="*/ 89 h 245"/>
                <a:gd name="T80" fmla="*/ 57 w 139"/>
                <a:gd name="T81" fmla="*/ 76 h 245"/>
                <a:gd name="T82" fmla="*/ 63 w 139"/>
                <a:gd name="T83" fmla="*/ 65 h 245"/>
                <a:gd name="T84" fmla="*/ 71 w 139"/>
                <a:gd name="T85" fmla="*/ 55 h 245"/>
                <a:gd name="T86" fmla="*/ 78 w 139"/>
                <a:gd name="T87" fmla="*/ 44 h 245"/>
                <a:gd name="T88" fmla="*/ 88 w 139"/>
                <a:gd name="T89" fmla="*/ 36 h 245"/>
                <a:gd name="T90" fmla="*/ 97 w 139"/>
                <a:gd name="T91" fmla="*/ 28 h 245"/>
                <a:gd name="T92" fmla="*/ 105 w 139"/>
                <a:gd name="T93" fmla="*/ 21 h 245"/>
                <a:gd name="T94" fmla="*/ 114 w 139"/>
                <a:gd name="T95" fmla="*/ 15 h 245"/>
                <a:gd name="T96" fmla="*/ 126 w 139"/>
                <a:gd name="T97" fmla="*/ 8 h 245"/>
                <a:gd name="T98" fmla="*/ 139 w 139"/>
                <a:gd name="T99" fmla="*/ 0 h 245"/>
                <a:gd name="T100" fmla="*/ 73 w 139"/>
                <a:gd name="T101" fmla="*/ 9 h 2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45"/>
                <a:gd name="T155" fmla="*/ 139 w 139"/>
                <a:gd name="T156" fmla="*/ 245 h 2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45">
                  <a:moveTo>
                    <a:pt x="73" y="9"/>
                  </a:moveTo>
                  <a:lnTo>
                    <a:pt x="67" y="11"/>
                  </a:lnTo>
                  <a:lnTo>
                    <a:pt x="61" y="15"/>
                  </a:lnTo>
                  <a:lnTo>
                    <a:pt x="54" y="17"/>
                  </a:lnTo>
                  <a:lnTo>
                    <a:pt x="48" y="21"/>
                  </a:lnTo>
                  <a:lnTo>
                    <a:pt x="44" y="25"/>
                  </a:lnTo>
                  <a:lnTo>
                    <a:pt x="38" y="28"/>
                  </a:lnTo>
                  <a:lnTo>
                    <a:pt x="35" y="34"/>
                  </a:lnTo>
                  <a:lnTo>
                    <a:pt x="31" y="38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4" y="63"/>
                  </a:lnTo>
                  <a:lnTo>
                    <a:pt x="10" y="70"/>
                  </a:lnTo>
                  <a:lnTo>
                    <a:pt x="8" y="76"/>
                  </a:lnTo>
                  <a:lnTo>
                    <a:pt x="8" y="84"/>
                  </a:lnTo>
                  <a:lnTo>
                    <a:pt x="4" y="89"/>
                  </a:lnTo>
                  <a:lnTo>
                    <a:pt x="2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2" y="154"/>
                  </a:lnTo>
                  <a:lnTo>
                    <a:pt x="4" y="160"/>
                  </a:lnTo>
                  <a:lnTo>
                    <a:pt x="8" y="165"/>
                  </a:lnTo>
                  <a:lnTo>
                    <a:pt x="10" y="173"/>
                  </a:lnTo>
                  <a:lnTo>
                    <a:pt x="14" y="179"/>
                  </a:lnTo>
                  <a:lnTo>
                    <a:pt x="15" y="184"/>
                  </a:lnTo>
                  <a:lnTo>
                    <a:pt x="19" y="188"/>
                  </a:lnTo>
                  <a:lnTo>
                    <a:pt x="21" y="194"/>
                  </a:lnTo>
                  <a:lnTo>
                    <a:pt x="25" y="198"/>
                  </a:lnTo>
                  <a:lnTo>
                    <a:pt x="31" y="201"/>
                  </a:lnTo>
                  <a:lnTo>
                    <a:pt x="35" y="209"/>
                  </a:lnTo>
                  <a:lnTo>
                    <a:pt x="36" y="211"/>
                  </a:lnTo>
                  <a:lnTo>
                    <a:pt x="42" y="215"/>
                  </a:lnTo>
                  <a:lnTo>
                    <a:pt x="46" y="218"/>
                  </a:lnTo>
                  <a:lnTo>
                    <a:pt x="54" y="226"/>
                  </a:lnTo>
                  <a:lnTo>
                    <a:pt x="61" y="230"/>
                  </a:lnTo>
                  <a:lnTo>
                    <a:pt x="69" y="234"/>
                  </a:lnTo>
                  <a:lnTo>
                    <a:pt x="74" y="239"/>
                  </a:lnTo>
                  <a:lnTo>
                    <a:pt x="82" y="241"/>
                  </a:lnTo>
                  <a:lnTo>
                    <a:pt x="88" y="243"/>
                  </a:lnTo>
                  <a:lnTo>
                    <a:pt x="92" y="243"/>
                  </a:lnTo>
                  <a:lnTo>
                    <a:pt x="99" y="245"/>
                  </a:lnTo>
                  <a:lnTo>
                    <a:pt x="103" y="245"/>
                  </a:lnTo>
                  <a:lnTo>
                    <a:pt x="103" y="243"/>
                  </a:lnTo>
                  <a:lnTo>
                    <a:pt x="99" y="243"/>
                  </a:lnTo>
                  <a:lnTo>
                    <a:pt x="97" y="239"/>
                  </a:lnTo>
                  <a:lnTo>
                    <a:pt x="92" y="234"/>
                  </a:lnTo>
                  <a:lnTo>
                    <a:pt x="88" y="232"/>
                  </a:lnTo>
                  <a:lnTo>
                    <a:pt x="84" y="224"/>
                  </a:lnTo>
                  <a:lnTo>
                    <a:pt x="78" y="217"/>
                  </a:lnTo>
                  <a:lnTo>
                    <a:pt x="74" y="213"/>
                  </a:lnTo>
                  <a:lnTo>
                    <a:pt x="71" y="209"/>
                  </a:lnTo>
                  <a:lnTo>
                    <a:pt x="69" y="203"/>
                  </a:lnTo>
                  <a:lnTo>
                    <a:pt x="67" y="201"/>
                  </a:lnTo>
                  <a:lnTo>
                    <a:pt x="63" y="196"/>
                  </a:lnTo>
                  <a:lnTo>
                    <a:pt x="61" y="190"/>
                  </a:lnTo>
                  <a:lnTo>
                    <a:pt x="59" y="184"/>
                  </a:lnTo>
                  <a:lnTo>
                    <a:pt x="57" y="180"/>
                  </a:lnTo>
                  <a:lnTo>
                    <a:pt x="54" y="175"/>
                  </a:lnTo>
                  <a:lnTo>
                    <a:pt x="52" y="169"/>
                  </a:lnTo>
                  <a:lnTo>
                    <a:pt x="48" y="163"/>
                  </a:lnTo>
                  <a:lnTo>
                    <a:pt x="48" y="158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4" y="141"/>
                  </a:lnTo>
                  <a:lnTo>
                    <a:pt x="44" y="133"/>
                  </a:lnTo>
                  <a:lnTo>
                    <a:pt x="44" y="127"/>
                  </a:lnTo>
                  <a:lnTo>
                    <a:pt x="44" y="120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48" y="103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57" y="76"/>
                  </a:lnTo>
                  <a:lnTo>
                    <a:pt x="61" y="70"/>
                  </a:lnTo>
                  <a:lnTo>
                    <a:pt x="63" y="65"/>
                  </a:lnTo>
                  <a:lnTo>
                    <a:pt x="69" y="61"/>
                  </a:lnTo>
                  <a:lnTo>
                    <a:pt x="71" y="55"/>
                  </a:lnTo>
                  <a:lnTo>
                    <a:pt x="74" y="47"/>
                  </a:lnTo>
                  <a:lnTo>
                    <a:pt x="78" y="44"/>
                  </a:lnTo>
                  <a:lnTo>
                    <a:pt x="84" y="42"/>
                  </a:lnTo>
                  <a:lnTo>
                    <a:pt x="88" y="36"/>
                  </a:lnTo>
                  <a:lnTo>
                    <a:pt x="92" y="30"/>
                  </a:lnTo>
                  <a:lnTo>
                    <a:pt x="97" y="28"/>
                  </a:lnTo>
                  <a:lnTo>
                    <a:pt x="101" y="25"/>
                  </a:lnTo>
                  <a:lnTo>
                    <a:pt x="105" y="21"/>
                  </a:lnTo>
                  <a:lnTo>
                    <a:pt x="111" y="19"/>
                  </a:lnTo>
                  <a:lnTo>
                    <a:pt x="114" y="15"/>
                  </a:lnTo>
                  <a:lnTo>
                    <a:pt x="118" y="11"/>
                  </a:lnTo>
                  <a:lnTo>
                    <a:pt x="126" y="8"/>
                  </a:lnTo>
                  <a:lnTo>
                    <a:pt x="133" y="4"/>
                  </a:lnTo>
                  <a:lnTo>
                    <a:pt x="139" y="0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8" name="Freeform 26"/>
            <p:cNvSpPr>
              <a:spLocks/>
            </p:cNvSpPr>
            <p:nvPr/>
          </p:nvSpPr>
          <p:spPr bwMode="auto">
            <a:xfrm>
              <a:off x="4304" y="1047"/>
              <a:ext cx="184" cy="115"/>
            </a:xfrm>
            <a:custGeom>
              <a:avLst/>
              <a:gdLst>
                <a:gd name="T0" fmla="*/ 15 w 367"/>
                <a:gd name="T1" fmla="*/ 190 h 230"/>
                <a:gd name="T2" fmla="*/ 26 w 367"/>
                <a:gd name="T3" fmla="*/ 177 h 230"/>
                <a:gd name="T4" fmla="*/ 42 w 367"/>
                <a:gd name="T5" fmla="*/ 163 h 230"/>
                <a:gd name="T6" fmla="*/ 57 w 367"/>
                <a:gd name="T7" fmla="*/ 152 h 230"/>
                <a:gd name="T8" fmla="*/ 70 w 367"/>
                <a:gd name="T9" fmla="*/ 137 h 230"/>
                <a:gd name="T10" fmla="*/ 85 w 367"/>
                <a:gd name="T11" fmla="*/ 125 h 230"/>
                <a:gd name="T12" fmla="*/ 101 w 367"/>
                <a:gd name="T13" fmla="*/ 116 h 230"/>
                <a:gd name="T14" fmla="*/ 118 w 367"/>
                <a:gd name="T15" fmla="*/ 104 h 230"/>
                <a:gd name="T16" fmla="*/ 133 w 367"/>
                <a:gd name="T17" fmla="*/ 97 h 230"/>
                <a:gd name="T18" fmla="*/ 150 w 367"/>
                <a:gd name="T19" fmla="*/ 85 h 230"/>
                <a:gd name="T20" fmla="*/ 165 w 367"/>
                <a:gd name="T21" fmla="*/ 76 h 230"/>
                <a:gd name="T22" fmla="*/ 182 w 367"/>
                <a:gd name="T23" fmla="*/ 68 h 230"/>
                <a:gd name="T24" fmla="*/ 199 w 367"/>
                <a:gd name="T25" fmla="*/ 59 h 230"/>
                <a:gd name="T26" fmla="*/ 213 w 367"/>
                <a:gd name="T27" fmla="*/ 51 h 230"/>
                <a:gd name="T28" fmla="*/ 228 w 367"/>
                <a:gd name="T29" fmla="*/ 44 h 230"/>
                <a:gd name="T30" fmla="*/ 243 w 367"/>
                <a:gd name="T31" fmla="*/ 38 h 230"/>
                <a:gd name="T32" fmla="*/ 260 w 367"/>
                <a:gd name="T33" fmla="*/ 32 h 230"/>
                <a:gd name="T34" fmla="*/ 272 w 367"/>
                <a:gd name="T35" fmla="*/ 26 h 230"/>
                <a:gd name="T36" fmla="*/ 287 w 367"/>
                <a:gd name="T37" fmla="*/ 21 h 230"/>
                <a:gd name="T38" fmla="*/ 300 w 367"/>
                <a:gd name="T39" fmla="*/ 17 h 230"/>
                <a:gd name="T40" fmla="*/ 310 w 367"/>
                <a:gd name="T41" fmla="*/ 13 h 230"/>
                <a:gd name="T42" fmla="*/ 321 w 367"/>
                <a:gd name="T43" fmla="*/ 9 h 230"/>
                <a:gd name="T44" fmla="*/ 331 w 367"/>
                <a:gd name="T45" fmla="*/ 6 h 230"/>
                <a:gd name="T46" fmla="*/ 340 w 367"/>
                <a:gd name="T47" fmla="*/ 4 h 230"/>
                <a:gd name="T48" fmla="*/ 351 w 367"/>
                <a:gd name="T49" fmla="*/ 0 h 230"/>
                <a:gd name="T50" fmla="*/ 363 w 367"/>
                <a:gd name="T51" fmla="*/ 0 h 230"/>
                <a:gd name="T52" fmla="*/ 367 w 367"/>
                <a:gd name="T53" fmla="*/ 0 h 230"/>
                <a:gd name="T54" fmla="*/ 365 w 367"/>
                <a:gd name="T55" fmla="*/ 4 h 230"/>
                <a:gd name="T56" fmla="*/ 357 w 367"/>
                <a:gd name="T57" fmla="*/ 6 h 230"/>
                <a:gd name="T58" fmla="*/ 342 w 367"/>
                <a:gd name="T59" fmla="*/ 13 h 230"/>
                <a:gd name="T60" fmla="*/ 331 w 367"/>
                <a:gd name="T61" fmla="*/ 19 h 230"/>
                <a:gd name="T62" fmla="*/ 321 w 367"/>
                <a:gd name="T63" fmla="*/ 25 h 230"/>
                <a:gd name="T64" fmla="*/ 312 w 367"/>
                <a:gd name="T65" fmla="*/ 30 h 230"/>
                <a:gd name="T66" fmla="*/ 304 w 367"/>
                <a:gd name="T67" fmla="*/ 34 h 230"/>
                <a:gd name="T68" fmla="*/ 293 w 367"/>
                <a:gd name="T69" fmla="*/ 40 h 230"/>
                <a:gd name="T70" fmla="*/ 283 w 367"/>
                <a:gd name="T71" fmla="*/ 45 h 230"/>
                <a:gd name="T72" fmla="*/ 270 w 367"/>
                <a:gd name="T73" fmla="*/ 49 h 230"/>
                <a:gd name="T74" fmla="*/ 260 w 367"/>
                <a:gd name="T75" fmla="*/ 55 h 230"/>
                <a:gd name="T76" fmla="*/ 249 w 367"/>
                <a:gd name="T77" fmla="*/ 63 h 230"/>
                <a:gd name="T78" fmla="*/ 236 w 367"/>
                <a:gd name="T79" fmla="*/ 68 h 230"/>
                <a:gd name="T80" fmla="*/ 224 w 367"/>
                <a:gd name="T81" fmla="*/ 76 h 230"/>
                <a:gd name="T82" fmla="*/ 213 w 367"/>
                <a:gd name="T83" fmla="*/ 83 h 230"/>
                <a:gd name="T84" fmla="*/ 201 w 367"/>
                <a:gd name="T85" fmla="*/ 89 h 230"/>
                <a:gd name="T86" fmla="*/ 188 w 367"/>
                <a:gd name="T87" fmla="*/ 97 h 230"/>
                <a:gd name="T88" fmla="*/ 178 w 367"/>
                <a:gd name="T89" fmla="*/ 102 h 230"/>
                <a:gd name="T90" fmla="*/ 167 w 367"/>
                <a:gd name="T91" fmla="*/ 108 h 230"/>
                <a:gd name="T92" fmla="*/ 156 w 367"/>
                <a:gd name="T93" fmla="*/ 116 h 230"/>
                <a:gd name="T94" fmla="*/ 146 w 367"/>
                <a:gd name="T95" fmla="*/ 121 h 230"/>
                <a:gd name="T96" fmla="*/ 135 w 367"/>
                <a:gd name="T97" fmla="*/ 125 h 230"/>
                <a:gd name="T98" fmla="*/ 125 w 367"/>
                <a:gd name="T99" fmla="*/ 133 h 230"/>
                <a:gd name="T100" fmla="*/ 118 w 367"/>
                <a:gd name="T101" fmla="*/ 137 h 230"/>
                <a:gd name="T102" fmla="*/ 108 w 367"/>
                <a:gd name="T103" fmla="*/ 142 h 230"/>
                <a:gd name="T104" fmla="*/ 97 w 367"/>
                <a:gd name="T105" fmla="*/ 150 h 230"/>
                <a:gd name="T106" fmla="*/ 85 w 367"/>
                <a:gd name="T107" fmla="*/ 159 h 230"/>
                <a:gd name="T108" fmla="*/ 78 w 367"/>
                <a:gd name="T109" fmla="*/ 165 h 230"/>
                <a:gd name="T110" fmla="*/ 70 w 367"/>
                <a:gd name="T111" fmla="*/ 173 h 230"/>
                <a:gd name="T112" fmla="*/ 59 w 367"/>
                <a:gd name="T113" fmla="*/ 184 h 230"/>
                <a:gd name="T114" fmla="*/ 47 w 367"/>
                <a:gd name="T115" fmla="*/ 192 h 230"/>
                <a:gd name="T116" fmla="*/ 34 w 367"/>
                <a:gd name="T117" fmla="*/ 201 h 230"/>
                <a:gd name="T118" fmla="*/ 23 w 367"/>
                <a:gd name="T119" fmla="*/ 211 h 230"/>
                <a:gd name="T120" fmla="*/ 11 w 367"/>
                <a:gd name="T121" fmla="*/ 220 h 230"/>
                <a:gd name="T122" fmla="*/ 2 w 367"/>
                <a:gd name="T123" fmla="*/ 228 h 230"/>
                <a:gd name="T124" fmla="*/ 9 w 367"/>
                <a:gd name="T125" fmla="*/ 197 h 2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7"/>
                <a:gd name="T190" fmla="*/ 0 h 230"/>
                <a:gd name="T191" fmla="*/ 367 w 367"/>
                <a:gd name="T192" fmla="*/ 230 h 2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7" h="230">
                  <a:moveTo>
                    <a:pt x="9" y="197"/>
                  </a:moveTo>
                  <a:lnTo>
                    <a:pt x="15" y="190"/>
                  </a:lnTo>
                  <a:lnTo>
                    <a:pt x="21" y="184"/>
                  </a:lnTo>
                  <a:lnTo>
                    <a:pt x="26" y="177"/>
                  </a:lnTo>
                  <a:lnTo>
                    <a:pt x="34" y="171"/>
                  </a:lnTo>
                  <a:lnTo>
                    <a:pt x="42" y="163"/>
                  </a:lnTo>
                  <a:lnTo>
                    <a:pt x="47" y="158"/>
                  </a:lnTo>
                  <a:lnTo>
                    <a:pt x="57" y="152"/>
                  </a:lnTo>
                  <a:lnTo>
                    <a:pt x="64" y="144"/>
                  </a:lnTo>
                  <a:lnTo>
                    <a:pt x="70" y="137"/>
                  </a:lnTo>
                  <a:lnTo>
                    <a:pt x="78" y="133"/>
                  </a:lnTo>
                  <a:lnTo>
                    <a:pt x="85" y="125"/>
                  </a:lnTo>
                  <a:lnTo>
                    <a:pt x="95" y="121"/>
                  </a:lnTo>
                  <a:lnTo>
                    <a:pt x="101" y="116"/>
                  </a:lnTo>
                  <a:lnTo>
                    <a:pt x="110" y="108"/>
                  </a:lnTo>
                  <a:lnTo>
                    <a:pt x="118" y="104"/>
                  </a:lnTo>
                  <a:lnTo>
                    <a:pt x="125" y="101"/>
                  </a:lnTo>
                  <a:lnTo>
                    <a:pt x="133" y="97"/>
                  </a:lnTo>
                  <a:lnTo>
                    <a:pt x="140" y="89"/>
                  </a:lnTo>
                  <a:lnTo>
                    <a:pt x="150" y="85"/>
                  </a:lnTo>
                  <a:lnTo>
                    <a:pt x="158" y="80"/>
                  </a:lnTo>
                  <a:lnTo>
                    <a:pt x="165" y="76"/>
                  </a:lnTo>
                  <a:lnTo>
                    <a:pt x="175" y="72"/>
                  </a:lnTo>
                  <a:lnTo>
                    <a:pt x="182" y="68"/>
                  </a:lnTo>
                  <a:lnTo>
                    <a:pt x="190" y="64"/>
                  </a:lnTo>
                  <a:lnTo>
                    <a:pt x="199" y="59"/>
                  </a:lnTo>
                  <a:lnTo>
                    <a:pt x="205" y="55"/>
                  </a:lnTo>
                  <a:lnTo>
                    <a:pt x="213" y="51"/>
                  </a:lnTo>
                  <a:lnTo>
                    <a:pt x="222" y="47"/>
                  </a:lnTo>
                  <a:lnTo>
                    <a:pt x="228" y="44"/>
                  </a:lnTo>
                  <a:lnTo>
                    <a:pt x="237" y="42"/>
                  </a:lnTo>
                  <a:lnTo>
                    <a:pt x="243" y="38"/>
                  </a:lnTo>
                  <a:lnTo>
                    <a:pt x="253" y="36"/>
                  </a:lnTo>
                  <a:lnTo>
                    <a:pt x="260" y="32"/>
                  </a:lnTo>
                  <a:lnTo>
                    <a:pt x="266" y="30"/>
                  </a:lnTo>
                  <a:lnTo>
                    <a:pt x="272" y="26"/>
                  </a:lnTo>
                  <a:lnTo>
                    <a:pt x="279" y="25"/>
                  </a:lnTo>
                  <a:lnTo>
                    <a:pt x="287" y="21"/>
                  </a:lnTo>
                  <a:lnTo>
                    <a:pt x="293" y="17"/>
                  </a:lnTo>
                  <a:lnTo>
                    <a:pt x="300" y="17"/>
                  </a:lnTo>
                  <a:lnTo>
                    <a:pt x="306" y="15"/>
                  </a:lnTo>
                  <a:lnTo>
                    <a:pt x="310" y="13"/>
                  </a:lnTo>
                  <a:lnTo>
                    <a:pt x="317" y="9"/>
                  </a:lnTo>
                  <a:lnTo>
                    <a:pt x="321" y="9"/>
                  </a:lnTo>
                  <a:lnTo>
                    <a:pt x="327" y="9"/>
                  </a:lnTo>
                  <a:lnTo>
                    <a:pt x="331" y="6"/>
                  </a:lnTo>
                  <a:lnTo>
                    <a:pt x="336" y="6"/>
                  </a:lnTo>
                  <a:lnTo>
                    <a:pt x="340" y="4"/>
                  </a:lnTo>
                  <a:lnTo>
                    <a:pt x="346" y="4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7" y="2"/>
                  </a:lnTo>
                  <a:lnTo>
                    <a:pt x="365" y="4"/>
                  </a:lnTo>
                  <a:lnTo>
                    <a:pt x="363" y="6"/>
                  </a:lnTo>
                  <a:lnTo>
                    <a:pt x="357" y="6"/>
                  </a:lnTo>
                  <a:lnTo>
                    <a:pt x="350" y="9"/>
                  </a:lnTo>
                  <a:lnTo>
                    <a:pt x="342" y="13"/>
                  </a:lnTo>
                  <a:lnTo>
                    <a:pt x="336" y="17"/>
                  </a:lnTo>
                  <a:lnTo>
                    <a:pt x="331" y="19"/>
                  </a:lnTo>
                  <a:lnTo>
                    <a:pt x="327" y="21"/>
                  </a:lnTo>
                  <a:lnTo>
                    <a:pt x="321" y="25"/>
                  </a:lnTo>
                  <a:lnTo>
                    <a:pt x="319" y="26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04" y="34"/>
                  </a:lnTo>
                  <a:lnTo>
                    <a:pt x="298" y="36"/>
                  </a:lnTo>
                  <a:lnTo>
                    <a:pt x="293" y="40"/>
                  </a:lnTo>
                  <a:lnTo>
                    <a:pt x="287" y="42"/>
                  </a:lnTo>
                  <a:lnTo>
                    <a:pt x="283" y="45"/>
                  </a:lnTo>
                  <a:lnTo>
                    <a:pt x="275" y="47"/>
                  </a:lnTo>
                  <a:lnTo>
                    <a:pt x="270" y="49"/>
                  </a:lnTo>
                  <a:lnTo>
                    <a:pt x="266" y="53"/>
                  </a:lnTo>
                  <a:lnTo>
                    <a:pt x="260" y="55"/>
                  </a:lnTo>
                  <a:lnTo>
                    <a:pt x="255" y="61"/>
                  </a:lnTo>
                  <a:lnTo>
                    <a:pt x="249" y="63"/>
                  </a:lnTo>
                  <a:lnTo>
                    <a:pt x="241" y="68"/>
                  </a:lnTo>
                  <a:lnTo>
                    <a:pt x="236" y="68"/>
                  </a:lnTo>
                  <a:lnTo>
                    <a:pt x="232" y="72"/>
                  </a:lnTo>
                  <a:lnTo>
                    <a:pt x="224" y="76"/>
                  </a:lnTo>
                  <a:lnTo>
                    <a:pt x="218" y="80"/>
                  </a:lnTo>
                  <a:lnTo>
                    <a:pt x="213" y="83"/>
                  </a:lnTo>
                  <a:lnTo>
                    <a:pt x="207" y="85"/>
                  </a:lnTo>
                  <a:lnTo>
                    <a:pt x="201" y="89"/>
                  </a:lnTo>
                  <a:lnTo>
                    <a:pt x="196" y="93"/>
                  </a:lnTo>
                  <a:lnTo>
                    <a:pt x="188" y="97"/>
                  </a:lnTo>
                  <a:lnTo>
                    <a:pt x="184" y="99"/>
                  </a:lnTo>
                  <a:lnTo>
                    <a:pt x="178" y="102"/>
                  </a:lnTo>
                  <a:lnTo>
                    <a:pt x="173" y="104"/>
                  </a:lnTo>
                  <a:lnTo>
                    <a:pt x="167" y="108"/>
                  </a:lnTo>
                  <a:lnTo>
                    <a:pt x="161" y="110"/>
                  </a:lnTo>
                  <a:lnTo>
                    <a:pt x="156" y="116"/>
                  </a:lnTo>
                  <a:lnTo>
                    <a:pt x="150" y="118"/>
                  </a:lnTo>
                  <a:lnTo>
                    <a:pt x="146" y="121"/>
                  </a:lnTo>
                  <a:lnTo>
                    <a:pt x="140" y="123"/>
                  </a:lnTo>
                  <a:lnTo>
                    <a:pt x="135" y="125"/>
                  </a:lnTo>
                  <a:lnTo>
                    <a:pt x="131" y="129"/>
                  </a:lnTo>
                  <a:lnTo>
                    <a:pt x="125" y="133"/>
                  </a:lnTo>
                  <a:lnTo>
                    <a:pt x="121" y="135"/>
                  </a:lnTo>
                  <a:lnTo>
                    <a:pt x="118" y="137"/>
                  </a:lnTo>
                  <a:lnTo>
                    <a:pt x="112" y="139"/>
                  </a:lnTo>
                  <a:lnTo>
                    <a:pt x="108" y="142"/>
                  </a:lnTo>
                  <a:lnTo>
                    <a:pt x="104" y="144"/>
                  </a:lnTo>
                  <a:lnTo>
                    <a:pt x="97" y="150"/>
                  </a:lnTo>
                  <a:lnTo>
                    <a:pt x="93" y="154"/>
                  </a:lnTo>
                  <a:lnTo>
                    <a:pt x="85" y="159"/>
                  </a:lnTo>
                  <a:lnTo>
                    <a:pt x="81" y="161"/>
                  </a:lnTo>
                  <a:lnTo>
                    <a:pt x="78" y="165"/>
                  </a:lnTo>
                  <a:lnTo>
                    <a:pt x="76" y="169"/>
                  </a:lnTo>
                  <a:lnTo>
                    <a:pt x="70" y="173"/>
                  </a:lnTo>
                  <a:lnTo>
                    <a:pt x="64" y="177"/>
                  </a:lnTo>
                  <a:lnTo>
                    <a:pt x="59" y="184"/>
                  </a:lnTo>
                  <a:lnTo>
                    <a:pt x="53" y="188"/>
                  </a:lnTo>
                  <a:lnTo>
                    <a:pt x="47" y="192"/>
                  </a:lnTo>
                  <a:lnTo>
                    <a:pt x="42" y="197"/>
                  </a:lnTo>
                  <a:lnTo>
                    <a:pt x="34" y="201"/>
                  </a:lnTo>
                  <a:lnTo>
                    <a:pt x="28" y="207"/>
                  </a:lnTo>
                  <a:lnTo>
                    <a:pt x="23" y="211"/>
                  </a:lnTo>
                  <a:lnTo>
                    <a:pt x="17" y="216"/>
                  </a:lnTo>
                  <a:lnTo>
                    <a:pt x="11" y="220"/>
                  </a:lnTo>
                  <a:lnTo>
                    <a:pt x="9" y="224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9" y="197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Freeform 27"/>
            <p:cNvSpPr>
              <a:spLocks/>
            </p:cNvSpPr>
            <p:nvPr/>
          </p:nvSpPr>
          <p:spPr bwMode="auto">
            <a:xfrm>
              <a:off x="4829" y="1056"/>
              <a:ext cx="211" cy="172"/>
            </a:xfrm>
            <a:custGeom>
              <a:avLst/>
              <a:gdLst>
                <a:gd name="T0" fmla="*/ 61 w 422"/>
                <a:gd name="T1" fmla="*/ 4 h 344"/>
                <a:gd name="T2" fmla="*/ 74 w 422"/>
                <a:gd name="T3" fmla="*/ 11 h 344"/>
                <a:gd name="T4" fmla="*/ 92 w 422"/>
                <a:gd name="T5" fmla="*/ 17 h 344"/>
                <a:gd name="T6" fmla="*/ 109 w 422"/>
                <a:gd name="T7" fmla="*/ 26 h 344"/>
                <a:gd name="T8" fmla="*/ 122 w 422"/>
                <a:gd name="T9" fmla="*/ 32 h 344"/>
                <a:gd name="T10" fmla="*/ 135 w 422"/>
                <a:gd name="T11" fmla="*/ 38 h 344"/>
                <a:gd name="T12" fmla="*/ 149 w 422"/>
                <a:gd name="T13" fmla="*/ 47 h 344"/>
                <a:gd name="T14" fmla="*/ 164 w 422"/>
                <a:gd name="T15" fmla="*/ 55 h 344"/>
                <a:gd name="T16" fmla="*/ 177 w 422"/>
                <a:gd name="T17" fmla="*/ 63 h 344"/>
                <a:gd name="T18" fmla="*/ 190 w 422"/>
                <a:gd name="T19" fmla="*/ 70 h 344"/>
                <a:gd name="T20" fmla="*/ 204 w 422"/>
                <a:gd name="T21" fmla="*/ 80 h 344"/>
                <a:gd name="T22" fmla="*/ 219 w 422"/>
                <a:gd name="T23" fmla="*/ 87 h 344"/>
                <a:gd name="T24" fmla="*/ 234 w 422"/>
                <a:gd name="T25" fmla="*/ 99 h 344"/>
                <a:gd name="T26" fmla="*/ 248 w 422"/>
                <a:gd name="T27" fmla="*/ 106 h 344"/>
                <a:gd name="T28" fmla="*/ 263 w 422"/>
                <a:gd name="T29" fmla="*/ 116 h 344"/>
                <a:gd name="T30" fmla="*/ 280 w 422"/>
                <a:gd name="T31" fmla="*/ 131 h 344"/>
                <a:gd name="T32" fmla="*/ 303 w 422"/>
                <a:gd name="T33" fmla="*/ 152 h 344"/>
                <a:gd name="T34" fmla="*/ 322 w 422"/>
                <a:gd name="T35" fmla="*/ 173 h 344"/>
                <a:gd name="T36" fmla="*/ 343 w 422"/>
                <a:gd name="T37" fmla="*/ 197 h 344"/>
                <a:gd name="T38" fmla="*/ 350 w 422"/>
                <a:gd name="T39" fmla="*/ 209 h 344"/>
                <a:gd name="T40" fmla="*/ 360 w 422"/>
                <a:gd name="T41" fmla="*/ 222 h 344"/>
                <a:gd name="T42" fmla="*/ 367 w 422"/>
                <a:gd name="T43" fmla="*/ 235 h 344"/>
                <a:gd name="T44" fmla="*/ 375 w 422"/>
                <a:gd name="T45" fmla="*/ 247 h 344"/>
                <a:gd name="T46" fmla="*/ 386 w 422"/>
                <a:gd name="T47" fmla="*/ 270 h 344"/>
                <a:gd name="T48" fmla="*/ 392 w 422"/>
                <a:gd name="T49" fmla="*/ 281 h 344"/>
                <a:gd name="T50" fmla="*/ 403 w 422"/>
                <a:gd name="T51" fmla="*/ 300 h 344"/>
                <a:gd name="T52" fmla="*/ 413 w 422"/>
                <a:gd name="T53" fmla="*/ 321 h 344"/>
                <a:gd name="T54" fmla="*/ 419 w 422"/>
                <a:gd name="T55" fmla="*/ 338 h 344"/>
                <a:gd name="T56" fmla="*/ 422 w 422"/>
                <a:gd name="T57" fmla="*/ 344 h 344"/>
                <a:gd name="T58" fmla="*/ 413 w 422"/>
                <a:gd name="T59" fmla="*/ 330 h 344"/>
                <a:gd name="T60" fmla="*/ 402 w 422"/>
                <a:gd name="T61" fmla="*/ 317 h 344"/>
                <a:gd name="T62" fmla="*/ 381 w 422"/>
                <a:gd name="T63" fmla="*/ 296 h 344"/>
                <a:gd name="T64" fmla="*/ 358 w 422"/>
                <a:gd name="T65" fmla="*/ 273 h 344"/>
                <a:gd name="T66" fmla="*/ 344 w 422"/>
                <a:gd name="T67" fmla="*/ 260 h 344"/>
                <a:gd name="T68" fmla="*/ 331 w 422"/>
                <a:gd name="T69" fmla="*/ 247 h 344"/>
                <a:gd name="T70" fmla="*/ 318 w 422"/>
                <a:gd name="T71" fmla="*/ 234 h 344"/>
                <a:gd name="T72" fmla="*/ 303 w 422"/>
                <a:gd name="T73" fmla="*/ 220 h 344"/>
                <a:gd name="T74" fmla="*/ 289 w 422"/>
                <a:gd name="T75" fmla="*/ 205 h 344"/>
                <a:gd name="T76" fmla="*/ 274 w 422"/>
                <a:gd name="T77" fmla="*/ 192 h 344"/>
                <a:gd name="T78" fmla="*/ 261 w 422"/>
                <a:gd name="T79" fmla="*/ 178 h 344"/>
                <a:gd name="T80" fmla="*/ 248 w 422"/>
                <a:gd name="T81" fmla="*/ 167 h 344"/>
                <a:gd name="T82" fmla="*/ 232 w 422"/>
                <a:gd name="T83" fmla="*/ 154 h 344"/>
                <a:gd name="T84" fmla="*/ 215 w 422"/>
                <a:gd name="T85" fmla="*/ 139 h 344"/>
                <a:gd name="T86" fmla="*/ 194 w 422"/>
                <a:gd name="T87" fmla="*/ 120 h 344"/>
                <a:gd name="T88" fmla="*/ 177 w 422"/>
                <a:gd name="T89" fmla="*/ 110 h 344"/>
                <a:gd name="T90" fmla="*/ 156 w 422"/>
                <a:gd name="T91" fmla="*/ 97 h 344"/>
                <a:gd name="T92" fmla="*/ 135 w 422"/>
                <a:gd name="T93" fmla="*/ 83 h 344"/>
                <a:gd name="T94" fmla="*/ 120 w 422"/>
                <a:gd name="T95" fmla="*/ 74 h 344"/>
                <a:gd name="T96" fmla="*/ 103 w 422"/>
                <a:gd name="T97" fmla="*/ 61 h 344"/>
                <a:gd name="T98" fmla="*/ 88 w 422"/>
                <a:gd name="T99" fmla="*/ 53 h 344"/>
                <a:gd name="T100" fmla="*/ 69 w 422"/>
                <a:gd name="T101" fmla="*/ 42 h 344"/>
                <a:gd name="T102" fmla="*/ 54 w 422"/>
                <a:gd name="T103" fmla="*/ 34 h 344"/>
                <a:gd name="T104" fmla="*/ 36 w 422"/>
                <a:gd name="T105" fmla="*/ 23 h 344"/>
                <a:gd name="T106" fmla="*/ 17 w 422"/>
                <a:gd name="T107" fmla="*/ 11 h 344"/>
                <a:gd name="T108" fmla="*/ 0 w 422"/>
                <a:gd name="T109" fmla="*/ 0 h 3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2"/>
                <a:gd name="T166" fmla="*/ 0 h 344"/>
                <a:gd name="T167" fmla="*/ 422 w 422"/>
                <a:gd name="T168" fmla="*/ 344 h 3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2" h="344">
                  <a:moveTo>
                    <a:pt x="57" y="4"/>
                  </a:moveTo>
                  <a:lnTo>
                    <a:pt x="59" y="4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6" y="15"/>
                  </a:lnTo>
                  <a:lnTo>
                    <a:pt x="92" y="17"/>
                  </a:lnTo>
                  <a:lnTo>
                    <a:pt x="99" y="21"/>
                  </a:lnTo>
                  <a:lnTo>
                    <a:pt x="107" y="25"/>
                  </a:lnTo>
                  <a:lnTo>
                    <a:pt x="109" y="26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22" y="32"/>
                  </a:lnTo>
                  <a:lnTo>
                    <a:pt x="126" y="34"/>
                  </a:lnTo>
                  <a:lnTo>
                    <a:pt x="130" y="36"/>
                  </a:lnTo>
                  <a:lnTo>
                    <a:pt x="135" y="38"/>
                  </a:lnTo>
                  <a:lnTo>
                    <a:pt x="139" y="42"/>
                  </a:lnTo>
                  <a:lnTo>
                    <a:pt x="145" y="44"/>
                  </a:lnTo>
                  <a:lnTo>
                    <a:pt x="149" y="47"/>
                  </a:lnTo>
                  <a:lnTo>
                    <a:pt x="152" y="49"/>
                  </a:lnTo>
                  <a:lnTo>
                    <a:pt x="158" y="53"/>
                  </a:lnTo>
                  <a:lnTo>
                    <a:pt x="164" y="55"/>
                  </a:lnTo>
                  <a:lnTo>
                    <a:pt x="168" y="57"/>
                  </a:lnTo>
                  <a:lnTo>
                    <a:pt x="170" y="59"/>
                  </a:lnTo>
                  <a:lnTo>
                    <a:pt x="177" y="63"/>
                  </a:lnTo>
                  <a:lnTo>
                    <a:pt x="181" y="64"/>
                  </a:lnTo>
                  <a:lnTo>
                    <a:pt x="185" y="66"/>
                  </a:lnTo>
                  <a:lnTo>
                    <a:pt x="190" y="70"/>
                  </a:lnTo>
                  <a:lnTo>
                    <a:pt x="196" y="74"/>
                  </a:lnTo>
                  <a:lnTo>
                    <a:pt x="200" y="78"/>
                  </a:lnTo>
                  <a:lnTo>
                    <a:pt x="204" y="80"/>
                  </a:lnTo>
                  <a:lnTo>
                    <a:pt x="209" y="83"/>
                  </a:lnTo>
                  <a:lnTo>
                    <a:pt x="215" y="85"/>
                  </a:lnTo>
                  <a:lnTo>
                    <a:pt x="219" y="87"/>
                  </a:lnTo>
                  <a:lnTo>
                    <a:pt x="225" y="89"/>
                  </a:lnTo>
                  <a:lnTo>
                    <a:pt x="230" y="95"/>
                  </a:lnTo>
                  <a:lnTo>
                    <a:pt x="234" y="99"/>
                  </a:lnTo>
                  <a:lnTo>
                    <a:pt x="238" y="101"/>
                  </a:lnTo>
                  <a:lnTo>
                    <a:pt x="244" y="104"/>
                  </a:lnTo>
                  <a:lnTo>
                    <a:pt x="248" y="106"/>
                  </a:lnTo>
                  <a:lnTo>
                    <a:pt x="251" y="112"/>
                  </a:lnTo>
                  <a:lnTo>
                    <a:pt x="257" y="114"/>
                  </a:lnTo>
                  <a:lnTo>
                    <a:pt x="263" y="116"/>
                  </a:lnTo>
                  <a:lnTo>
                    <a:pt x="267" y="120"/>
                  </a:lnTo>
                  <a:lnTo>
                    <a:pt x="270" y="123"/>
                  </a:lnTo>
                  <a:lnTo>
                    <a:pt x="280" y="131"/>
                  </a:lnTo>
                  <a:lnTo>
                    <a:pt x="287" y="139"/>
                  </a:lnTo>
                  <a:lnTo>
                    <a:pt x="295" y="144"/>
                  </a:lnTo>
                  <a:lnTo>
                    <a:pt x="303" y="152"/>
                  </a:lnTo>
                  <a:lnTo>
                    <a:pt x="308" y="158"/>
                  </a:lnTo>
                  <a:lnTo>
                    <a:pt x="316" y="165"/>
                  </a:lnTo>
                  <a:lnTo>
                    <a:pt x="322" y="173"/>
                  </a:lnTo>
                  <a:lnTo>
                    <a:pt x="331" y="178"/>
                  </a:lnTo>
                  <a:lnTo>
                    <a:pt x="337" y="188"/>
                  </a:lnTo>
                  <a:lnTo>
                    <a:pt x="343" y="197"/>
                  </a:lnTo>
                  <a:lnTo>
                    <a:pt x="346" y="201"/>
                  </a:lnTo>
                  <a:lnTo>
                    <a:pt x="348" y="205"/>
                  </a:lnTo>
                  <a:lnTo>
                    <a:pt x="350" y="209"/>
                  </a:lnTo>
                  <a:lnTo>
                    <a:pt x="354" y="213"/>
                  </a:lnTo>
                  <a:lnTo>
                    <a:pt x="356" y="218"/>
                  </a:lnTo>
                  <a:lnTo>
                    <a:pt x="360" y="222"/>
                  </a:lnTo>
                  <a:lnTo>
                    <a:pt x="362" y="226"/>
                  </a:lnTo>
                  <a:lnTo>
                    <a:pt x="365" y="230"/>
                  </a:lnTo>
                  <a:lnTo>
                    <a:pt x="367" y="235"/>
                  </a:lnTo>
                  <a:lnTo>
                    <a:pt x="369" y="239"/>
                  </a:lnTo>
                  <a:lnTo>
                    <a:pt x="373" y="243"/>
                  </a:lnTo>
                  <a:lnTo>
                    <a:pt x="375" y="247"/>
                  </a:lnTo>
                  <a:lnTo>
                    <a:pt x="379" y="256"/>
                  </a:lnTo>
                  <a:lnTo>
                    <a:pt x="384" y="264"/>
                  </a:lnTo>
                  <a:lnTo>
                    <a:pt x="386" y="270"/>
                  </a:lnTo>
                  <a:lnTo>
                    <a:pt x="388" y="272"/>
                  </a:lnTo>
                  <a:lnTo>
                    <a:pt x="392" y="275"/>
                  </a:lnTo>
                  <a:lnTo>
                    <a:pt x="392" y="281"/>
                  </a:lnTo>
                  <a:lnTo>
                    <a:pt x="396" y="287"/>
                  </a:lnTo>
                  <a:lnTo>
                    <a:pt x="402" y="294"/>
                  </a:lnTo>
                  <a:lnTo>
                    <a:pt x="403" y="300"/>
                  </a:lnTo>
                  <a:lnTo>
                    <a:pt x="407" y="308"/>
                  </a:lnTo>
                  <a:lnTo>
                    <a:pt x="409" y="313"/>
                  </a:lnTo>
                  <a:lnTo>
                    <a:pt x="413" y="321"/>
                  </a:lnTo>
                  <a:lnTo>
                    <a:pt x="413" y="325"/>
                  </a:lnTo>
                  <a:lnTo>
                    <a:pt x="417" y="330"/>
                  </a:lnTo>
                  <a:lnTo>
                    <a:pt x="419" y="338"/>
                  </a:lnTo>
                  <a:lnTo>
                    <a:pt x="422" y="342"/>
                  </a:lnTo>
                  <a:lnTo>
                    <a:pt x="422" y="344"/>
                  </a:lnTo>
                  <a:lnTo>
                    <a:pt x="421" y="340"/>
                  </a:lnTo>
                  <a:lnTo>
                    <a:pt x="417" y="338"/>
                  </a:lnTo>
                  <a:lnTo>
                    <a:pt x="413" y="330"/>
                  </a:lnTo>
                  <a:lnTo>
                    <a:pt x="411" y="329"/>
                  </a:lnTo>
                  <a:lnTo>
                    <a:pt x="405" y="325"/>
                  </a:lnTo>
                  <a:lnTo>
                    <a:pt x="402" y="317"/>
                  </a:lnTo>
                  <a:lnTo>
                    <a:pt x="394" y="311"/>
                  </a:lnTo>
                  <a:lnTo>
                    <a:pt x="388" y="304"/>
                  </a:lnTo>
                  <a:lnTo>
                    <a:pt x="381" y="296"/>
                  </a:lnTo>
                  <a:lnTo>
                    <a:pt x="375" y="289"/>
                  </a:lnTo>
                  <a:lnTo>
                    <a:pt x="365" y="281"/>
                  </a:lnTo>
                  <a:lnTo>
                    <a:pt x="358" y="273"/>
                  </a:lnTo>
                  <a:lnTo>
                    <a:pt x="354" y="270"/>
                  </a:lnTo>
                  <a:lnTo>
                    <a:pt x="348" y="264"/>
                  </a:lnTo>
                  <a:lnTo>
                    <a:pt x="344" y="260"/>
                  </a:lnTo>
                  <a:lnTo>
                    <a:pt x="341" y="256"/>
                  </a:lnTo>
                  <a:lnTo>
                    <a:pt x="337" y="251"/>
                  </a:lnTo>
                  <a:lnTo>
                    <a:pt x="331" y="247"/>
                  </a:lnTo>
                  <a:lnTo>
                    <a:pt x="325" y="241"/>
                  </a:lnTo>
                  <a:lnTo>
                    <a:pt x="322" y="239"/>
                  </a:lnTo>
                  <a:lnTo>
                    <a:pt x="318" y="234"/>
                  </a:lnTo>
                  <a:lnTo>
                    <a:pt x="312" y="228"/>
                  </a:lnTo>
                  <a:lnTo>
                    <a:pt x="306" y="224"/>
                  </a:lnTo>
                  <a:lnTo>
                    <a:pt x="303" y="220"/>
                  </a:lnTo>
                  <a:lnTo>
                    <a:pt x="299" y="215"/>
                  </a:lnTo>
                  <a:lnTo>
                    <a:pt x="293" y="209"/>
                  </a:lnTo>
                  <a:lnTo>
                    <a:pt x="289" y="205"/>
                  </a:lnTo>
                  <a:lnTo>
                    <a:pt x="284" y="201"/>
                  </a:lnTo>
                  <a:lnTo>
                    <a:pt x="280" y="197"/>
                  </a:lnTo>
                  <a:lnTo>
                    <a:pt x="274" y="192"/>
                  </a:lnTo>
                  <a:lnTo>
                    <a:pt x="270" y="188"/>
                  </a:lnTo>
                  <a:lnTo>
                    <a:pt x="265" y="182"/>
                  </a:lnTo>
                  <a:lnTo>
                    <a:pt x="261" y="178"/>
                  </a:lnTo>
                  <a:lnTo>
                    <a:pt x="255" y="175"/>
                  </a:lnTo>
                  <a:lnTo>
                    <a:pt x="251" y="171"/>
                  </a:lnTo>
                  <a:lnTo>
                    <a:pt x="248" y="167"/>
                  </a:lnTo>
                  <a:lnTo>
                    <a:pt x="244" y="161"/>
                  </a:lnTo>
                  <a:lnTo>
                    <a:pt x="238" y="158"/>
                  </a:lnTo>
                  <a:lnTo>
                    <a:pt x="232" y="154"/>
                  </a:lnTo>
                  <a:lnTo>
                    <a:pt x="230" y="152"/>
                  </a:lnTo>
                  <a:lnTo>
                    <a:pt x="221" y="144"/>
                  </a:lnTo>
                  <a:lnTo>
                    <a:pt x="215" y="139"/>
                  </a:lnTo>
                  <a:lnTo>
                    <a:pt x="208" y="131"/>
                  </a:lnTo>
                  <a:lnTo>
                    <a:pt x="200" y="125"/>
                  </a:lnTo>
                  <a:lnTo>
                    <a:pt x="194" y="120"/>
                  </a:lnTo>
                  <a:lnTo>
                    <a:pt x="190" y="118"/>
                  </a:lnTo>
                  <a:lnTo>
                    <a:pt x="183" y="114"/>
                  </a:lnTo>
                  <a:lnTo>
                    <a:pt x="177" y="110"/>
                  </a:lnTo>
                  <a:lnTo>
                    <a:pt x="170" y="104"/>
                  </a:lnTo>
                  <a:lnTo>
                    <a:pt x="164" y="102"/>
                  </a:lnTo>
                  <a:lnTo>
                    <a:pt x="156" y="97"/>
                  </a:lnTo>
                  <a:lnTo>
                    <a:pt x="149" y="89"/>
                  </a:lnTo>
                  <a:lnTo>
                    <a:pt x="141" y="85"/>
                  </a:lnTo>
                  <a:lnTo>
                    <a:pt x="135" y="83"/>
                  </a:lnTo>
                  <a:lnTo>
                    <a:pt x="130" y="80"/>
                  </a:lnTo>
                  <a:lnTo>
                    <a:pt x="126" y="78"/>
                  </a:lnTo>
                  <a:lnTo>
                    <a:pt x="120" y="74"/>
                  </a:lnTo>
                  <a:lnTo>
                    <a:pt x="116" y="72"/>
                  </a:lnTo>
                  <a:lnTo>
                    <a:pt x="109" y="66"/>
                  </a:lnTo>
                  <a:lnTo>
                    <a:pt x="103" y="61"/>
                  </a:lnTo>
                  <a:lnTo>
                    <a:pt x="97" y="57"/>
                  </a:lnTo>
                  <a:lnTo>
                    <a:pt x="92" y="55"/>
                  </a:lnTo>
                  <a:lnTo>
                    <a:pt x="88" y="53"/>
                  </a:lnTo>
                  <a:lnTo>
                    <a:pt x="86" y="51"/>
                  </a:lnTo>
                  <a:lnTo>
                    <a:pt x="76" y="47"/>
                  </a:lnTo>
                  <a:lnTo>
                    <a:pt x="69" y="42"/>
                  </a:lnTo>
                  <a:lnTo>
                    <a:pt x="63" y="38"/>
                  </a:lnTo>
                  <a:lnTo>
                    <a:pt x="59" y="36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44" y="28"/>
                  </a:lnTo>
                  <a:lnTo>
                    <a:pt x="36" y="23"/>
                  </a:lnTo>
                  <a:lnTo>
                    <a:pt x="29" y="17"/>
                  </a:lnTo>
                  <a:lnTo>
                    <a:pt x="23" y="13"/>
                  </a:lnTo>
                  <a:lnTo>
                    <a:pt x="17" y="11"/>
                  </a:lnTo>
                  <a:lnTo>
                    <a:pt x="12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428C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4946576" y="3218140"/>
            <a:ext cx="3581400" cy="369332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b="1" dirty="0" smtClean="0"/>
              <a:t>VZOREK</a:t>
            </a:r>
            <a:endParaRPr lang="cs-CZ" sz="1800" b="1" dirty="0"/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4946576" y="3803928"/>
            <a:ext cx="3581400" cy="369332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b="1" dirty="0" smtClean="0"/>
              <a:t>TVORBA DAT – MĚŘENÍ</a:t>
            </a:r>
            <a:endParaRPr lang="cs-CZ" sz="1800" b="1" dirty="0"/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4946576" y="4395788"/>
            <a:ext cx="3581400" cy="40481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4946576" y="5005388"/>
            <a:ext cx="3581400" cy="40481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800" b="1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022276" y="2438400"/>
            <a:ext cx="29718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251376" y="2438400"/>
            <a:ext cx="29718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55576" y="476250"/>
            <a:ext cx="7848872" cy="461665"/>
          </a:xfrm>
          <a:prstGeom prst="rect">
            <a:avLst/>
          </a:prstGeom>
          <a:solidFill>
            <a:srgbClr val="898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KONCEPČNÍ A PRAKTICKÁ STRÁNKA </a:t>
            </a:r>
            <a:r>
              <a:rPr lang="cs-CZ" sz="2400" b="1" dirty="0" smtClean="0"/>
              <a:t>VÝZKUMU</a:t>
            </a:r>
            <a:endParaRPr lang="cs-CZ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Vlastnosti popsaného koeficientu korelace I.</a:t>
            </a:r>
            <a:r>
              <a:rPr lang="cs-CZ" sz="32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89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Jde o tzv. </a:t>
            </a:r>
            <a:r>
              <a:rPr lang="cs-CZ" sz="2000" dirty="0" err="1" smtClean="0"/>
              <a:t>Pearsonův</a:t>
            </a:r>
            <a:r>
              <a:rPr lang="cs-CZ" sz="2000" dirty="0" smtClean="0"/>
              <a:t> součinový, momentový koeficient korelace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900" dirty="0" smtClean="0"/>
              <a:t>patří tedy do kategorie momentových ukazatelů </a:t>
            </a:r>
            <a:r>
              <a:rPr lang="cs-CZ" sz="1500" dirty="0" smtClean="0"/>
              <a:t>(viz předchozí přednáška)</a:t>
            </a:r>
            <a:r>
              <a:rPr lang="cs-CZ" sz="1900" dirty="0" smtClean="0"/>
              <a:t> a platí pro něj podobné věci: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dirty="0" smtClean="0"/>
              <a:t>nutná intervalová a vyšší úroveň měření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dirty="0" smtClean="0"/>
              <a:t>velký vliv odlehlých hodnot na výsledek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600" dirty="0" smtClean="0"/>
              <a:t>je vhodný pro popis normálně rozložených proměnných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1700" dirty="0" smtClean="0"/>
              <a:t>vyjadřuje pouze sílu(těsnost) lineárního vztahu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Nabývá hodnot v rozmezí -1 až 1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smtClean="0"/>
              <a:t>0 = žádný vztah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smtClean="0"/>
              <a:t>1(-1) = dokonalý kladný (záporný) vztah; identita proměnných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Korelace nepopisuje funkční vztah dvou proměnných, ale pouze jeho směr a těsnost.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1188" y="6237288"/>
            <a:ext cx="77247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000"/>
              <a:t>AJ: Pearson</a:t>
            </a:r>
            <a:r>
              <a:rPr lang="en-US" sz="1000"/>
              <a:t>’s product-moment correlation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Vlastnosti Pearsonova koeficientu korelace II.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149725" cy="43910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/>
              <a:t>Je vázán na homogenitu souboru</a:t>
            </a:r>
          </a:p>
          <a:p>
            <a:pPr eaLnBrk="1" hangingPunct="1"/>
            <a:r>
              <a:rPr lang="cs-CZ" sz="2000" dirty="0" smtClean="0"/>
              <a:t>Není aditivní</a:t>
            </a:r>
          </a:p>
          <a:p>
            <a:pPr eaLnBrk="1" hangingPunct="1"/>
            <a:r>
              <a:rPr lang="cs-CZ" sz="2000" i="1" dirty="0" smtClean="0"/>
              <a:t>r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 = </a:t>
            </a:r>
            <a:r>
              <a:rPr lang="cs-CZ" sz="2000" i="1" dirty="0" smtClean="0"/>
              <a:t>R</a:t>
            </a:r>
            <a:r>
              <a:rPr lang="cs-CZ" sz="2000" dirty="0" smtClean="0"/>
              <a:t> = koeficient determinace (někdy </a:t>
            </a:r>
            <a:r>
              <a:rPr lang="cs-CZ" sz="2000" i="1" dirty="0" smtClean="0"/>
              <a:t>D </a:t>
            </a:r>
            <a:r>
              <a:rPr lang="cs-CZ" sz="2000" dirty="0" smtClean="0"/>
              <a:t>)</a:t>
            </a:r>
          </a:p>
          <a:p>
            <a:pPr lvl="1" eaLnBrk="1" hangingPunct="1"/>
            <a:r>
              <a:rPr lang="cs-CZ" sz="1800" dirty="0" smtClean="0"/>
              <a:t>= proporce sdíleného rozptylu</a:t>
            </a:r>
          </a:p>
          <a:p>
            <a:pPr lvl="1" eaLnBrk="1" hangingPunct="1"/>
            <a:r>
              <a:rPr lang="cs-CZ" sz="1800" dirty="0" smtClean="0"/>
              <a:t>V důsledku toho:</a:t>
            </a:r>
          </a:p>
          <a:p>
            <a:pPr lvl="2" eaLnBrk="1" hangingPunct="1">
              <a:buNone/>
            </a:pPr>
            <a:r>
              <a:rPr lang="cs-CZ" sz="1500" dirty="0" smtClean="0"/>
              <a:t>0,3-0,1 ≠ 0,7-0,5</a:t>
            </a:r>
          </a:p>
          <a:p>
            <a:pPr eaLnBrk="1" hangingPunct="1"/>
            <a:r>
              <a:rPr lang="cs-CZ" sz="2000" i="1" dirty="0" smtClean="0"/>
              <a:t>r</a:t>
            </a:r>
            <a:r>
              <a:rPr lang="cs-CZ" sz="2000" dirty="0" smtClean="0"/>
              <a:t> = 0 neznamená, že mezi rozděleními proměnných není žádná souvislost, znamená pouze, že mezi nimi není </a:t>
            </a:r>
            <a:r>
              <a:rPr lang="cs-CZ" sz="2000" i="1" dirty="0" smtClean="0"/>
              <a:t>lineární</a:t>
            </a:r>
            <a:r>
              <a:rPr lang="cs-CZ" sz="2000" dirty="0" smtClean="0"/>
              <a:t> vztah.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6314" y="4000504"/>
          <a:ext cx="3138482" cy="2058902"/>
        </p:xfrm>
        <a:graphic>
          <a:graphicData uri="http://schemas.openxmlformats.org/presentationml/2006/ole">
            <p:oleObj spid="_x0000_s8194" name="Graf" r:id="rId3" imgW="3962400" imgH="2876702" progId="Excel.Sheet.8">
              <p:embed/>
            </p:oleObj>
          </a:graphicData>
        </a:graphic>
      </p:graphicFrame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643438" y="5000636"/>
            <a:ext cx="33845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8596" y="6215082"/>
            <a:ext cx="8064500" cy="216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900" dirty="0" smtClean="0"/>
              <a:t>AJ</a:t>
            </a:r>
            <a:r>
              <a:rPr lang="cs-CZ" sz="900" dirty="0"/>
              <a:t>: </a:t>
            </a:r>
            <a:r>
              <a:rPr lang="en-US" sz="900" dirty="0"/>
              <a:t> sample/population homogeneity, </a:t>
            </a:r>
            <a:r>
              <a:rPr lang="en-US" sz="900" dirty="0" err="1"/>
              <a:t>additivity</a:t>
            </a:r>
            <a:r>
              <a:rPr lang="en-US" sz="900" dirty="0"/>
              <a:t>, coefficient of </a:t>
            </a:r>
            <a:r>
              <a:rPr lang="en-US" sz="900" dirty="0" smtClean="0"/>
              <a:t>determination</a:t>
            </a:r>
            <a:endParaRPr lang="cs-CZ" b="1" dirty="0"/>
          </a:p>
        </p:txBody>
      </p:sp>
      <p:graphicFrame>
        <p:nvGraphicFramePr>
          <p:cNvPr id="7" name="Graf 6"/>
          <p:cNvGraphicFramePr/>
          <p:nvPr/>
        </p:nvGraphicFramePr>
        <p:xfrm>
          <a:off x="4786314" y="1571612"/>
          <a:ext cx="378621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Pearsonova koeficientu korelace III.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Kdy nemá korelace smysl?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V1: Kolik hodin denně sledujete televizi?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V2: Kolik hodin denně sledujete televizní zpravodajství?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Proč?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ym typeface="Wingdings" pitchFamily="2" charset="2"/>
              </a:rPr>
              <a:t>Korelace proměnných se společnou příčinnou:</a:t>
            </a:r>
          </a:p>
          <a:p>
            <a:pPr lvl="1">
              <a:lnSpc>
                <a:spcPct val="120000"/>
              </a:lnSpc>
            </a:pPr>
            <a:r>
              <a:rPr lang="cs-CZ" dirty="0" smtClean="0">
                <a:sym typeface="Wingdings" pitchFamily="2" charset="2"/>
              </a:rPr>
              <a:t>Swoboda: platy kněžích a ceny vodky v průběhu doby korelují!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IQ dětí a velikost a jejich výška prý také…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… kovariance proměnných se společnou příčinnou je základem dalších metod analýzy dat v psychologii: analýzy reliability a faktorové analýzy.</a:t>
            </a:r>
            <a:endParaRPr lang="cs-CZ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667219" y="2000240"/>
          <a:ext cx="4476781" cy="3357586"/>
        </p:xfrm>
        <a:graphic>
          <a:graphicData uri="http://schemas.openxmlformats.org/presentationml/2006/ole">
            <p:oleObj spid="_x0000_s9218" name="Graph" r:id="rId3" imgW="5943600" imgH="4457880" progId="STATISTICA.Graph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Korelační koeficienty pro pořadová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893050" cy="4197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1900" smtClean="0"/>
              <a:t>vhodné nejen pro pořadová data, ale i pro intervalová, která mají rozložení výrazně odlišné od normálního</a:t>
            </a:r>
          </a:p>
          <a:p>
            <a:pPr eaLnBrk="1" hangingPunct="1"/>
            <a:r>
              <a:rPr lang="cs-CZ" sz="1900" smtClean="0"/>
              <a:t>zachycují i nelineární monotónní vztahy </a:t>
            </a:r>
            <a:r>
              <a:rPr lang="cs-CZ" sz="1600" smtClean="0"/>
              <a:t>(viz Hendl, s260)</a:t>
            </a:r>
          </a:p>
          <a:p>
            <a:pPr eaLnBrk="1" hangingPunct="1"/>
            <a:r>
              <a:rPr lang="cs-CZ" sz="1900" smtClean="0"/>
              <a:t>ukazatele toho, nakolik jsou pořadí podle korelovaných dvou proměnných stejná </a:t>
            </a:r>
          </a:p>
          <a:p>
            <a:pPr eaLnBrk="1" hangingPunct="1"/>
            <a:r>
              <a:rPr lang="cs-CZ" sz="1900" smtClean="0"/>
              <a:t>Spearmanův koeficient rhó – </a:t>
            </a:r>
            <a:r>
              <a:rPr lang="cs-CZ" sz="1900" smtClean="0">
                <a:latin typeface="Symbol" pitchFamily="18" charset="2"/>
              </a:rPr>
              <a:t>r</a:t>
            </a:r>
            <a:r>
              <a:rPr lang="cs-CZ" sz="1900" i="1" smtClean="0">
                <a:latin typeface="Symbol" pitchFamily="18" charset="2"/>
              </a:rPr>
              <a:t>, </a:t>
            </a:r>
            <a:r>
              <a:rPr lang="en-US" sz="1900" i="1" smtClean="0"/>
              <a:t>r</a:t>
            </a:r>
            <a:r>
              <a:rPr lang="en-US" sz="1900" baseline="-25000" smtClean="0"/>
              <a:t>s</a:t>
            </a:r>
            <a:endParaRPr lang="cs-CZ" sz="1900" baseline="-25000" smtClean="0"/>
          </a:p>
          <a:p>
            <a:pPr lvl="1" eaLnBrk="1" hangingPunct="1"/>
            <a:r>
              <a:rPr lang="cs-CZ" sz="1700" smtClean="0"/>
              <a:t>založený na velikosti rozdílů v pořadí</a:t>
            </a:r>
            <a:endParaRPr lang="en-US" sz="1700" smtClean="0"/>
          </a:p>
          <a:p>
            <a:pPr lvl="1" eaLnBrk="1" hangingPunct="1"/>
            <a:r>
              <a:rPr lang="en-US" sz="1700" smtClean="0"/>
              <a:t>ekvivalentem Pearsonova koeficientu na </a:t>
            </a:r>
            <a:r>
              <a:rPr lang="cs-CZ" sz="1700" smtClean="0"/>
              <a:t>pořadových datech</a:t>
            </a:r>
          </a:p>
          <a:p>
            <a:pPr lvl="1" eaLnBrk="1" hangingPunct="1"/>
            <a:r>
              <a:rPr lang="cs-CZ" sz="1700" smtClean="0"/>
              <a:t>lze interpretovat </a:t>
            </a:r>
            <a:r>
              <a:rPr lang="cs-CZ" sz="1700" i="1" smtClean="0"/>
              <a:t>r </a:t>
            </a:r>
            <a:r>
              <a:rPr lang="cs-CZ" sz="1700" baseline="30000" smtClean="0"/>
              <a:t>2</a:t>
            </a:r>
          </a:p>
          <a:p>
            <a:pPr eaLnBrk="1" hangingPunct="1"/>
            <a:r>
              <a:rPr lang="cs-CZ" sz="1900" smtClean="0"/>
              <a:t>Ken</a:t>
            </a:r>
            <a:r>
              <a:rPr lang="en-US" sz="1900" smtClean="0"/>
              <a:t>dall</a:t>
            </a:r>
            <a:r>
              <a:rPr lang="cs-CZ" sz="1900" smtClean="0"/>
              <a:t>ů</a:t>
            </a:r>
            <a:r>
              <a:rPr lang="en-US" sz="1900" smtClean="0"/>
              <a:t>v koe</a:t>
            </a:r>
            <a:r>
              <a:rPr lang="cs-CZ" sz="1900" smtClean="0"/>
              <a:t>ficient tau – </a:t>
            </a:r>
            <a:r>
              <a:rPr lang="cs-CZ" sz="1900" smtClean="0">
                <a:latin typeface="Symbol" pitchFamily="18" charset="2"/>
              </a:rPr>
              <a:t>t </a:t>
            </a:r>
            <a:r>
              <a:rPr lang="cs-CZ" sz="1600" smtClean="0"/>
              <a:t>(s variantami „b“ nebo „c“)</a:t>
            </a:r>
          </a:p>
          <a:p>
            <a:pPr lvl="1" eaLnBrk="1" hangingPunct="1"/>
            <a:r>
              <a:rPr lang="cs-CZ" sz="1700" smtClean="0"/>
              <a:t>založený na počtu hodnot (prvků výběrového souboru) mimo pořadí</a:t>
            </a:r>
          </a:p>
          <a:p>
            <a:pPr lvl="1" eaLnBrk="1" hangingPunct="1"/>
            <a:r>
              <a:rPr lang="cs-CZ" sz="1700" smtClean="0"/>
              <a:t>vyjadřuje spíše pravděpodobnost, že se prvky výběrového souboru uspořádají podle obou proměnných do stejného pořadí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68313" y="6237288"/>
            <a:ext cx="80645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900"/>
              <a:t>AJ: </a:t>
            </a:r>
            <a:r>
              <a:rPr lang="en-US" sz="900"/>
              <a:t>Spearman (rank correlation) rho, Kendall tau (-b,-c), rank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Korelační koeficienty další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893050" cy="3116263"/>
          </a:xfrm>
        </p:spPr>
        <p:txBody>
          <a:bodyPr/>
          <a:lstStyle/>
          <a:p>
            <a:pPr eaLnBrk="1" hangingPunct="1"/>
            <a:r>
              <a:rPr lang="cs-CZ" sz="2900" smtClean="0"/>
              <a:t>korelačních koeficientů existuje velké množství</a:t>
            </a:r>
          </a:p>
          <a:p>
            <a:pPr eaLnBrk="1" hangingPunct="1"/>
            <a:r>
              <a:rPr lang="cs-CZ" sz="2900" smtClean="0"/>
              <a:t>specifická užití – např. </a:t>
            </a:r>
            <a:r>
              <a:rPr lang="cs-CZ" sz="2900" i="1" smtClean="0">
                <a:latin typeface="Symbol" pitchFamily="18" charset="2"/>
              </a:rPr>
              <a:t>f</a:t>
            </a:r>
            <a:r>
              <a:rPr lang="cs-CZ" sz="2900" smtClean="0">
                <a:latin typeface="Symbol" pitchFamily="18" charset="2"/>
              </a:rPr>
              <a:t> </a:t>
            </a:r>
            <a:endParaRPr lang="cs-CZ" sz="2900" smtClean="0"/>
          </a:p>
          <a:p>
            <a:pPr eaLnBrk="1" hangingPunct="1"/>
            <a:r>
              <a:rPr lang="cs-CZ" sz="2900" smtClean="0"/>
              <a:t>zjednodušení ručních výpočtů – např. </a:t>
            </a:r>
            <a:r>
              <a:rPr lang="cs-CZ" sz="2900" i="1" smtClean="0"/>
              <a:t>r</a:t>
            </a:r>
            <a:r>
              <a:rPr lang="cs-CZ" sz="2900" baseline="-25000" smtClean="0"/>
              <a:t>pb</a:t>
            </a:r>
          </a:p>
          <a:p>
            <a:pPr eaLnBrk="1" hangingPunct="1"/>
            <a:r>
              <a:rPr lang="cs-CZ" sz="2900" smtClean="0"/>
              <a:t>ještě budeme mluvit o vztazích mezi nominálními proměnnými…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8064500" cy="142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2400" b="1">
                <a:solidFill>
                  <a:schemeClr val="accent2"/>
                </a:solidFill>
              </a:rPr>
              <a:t>!!</a:t>
            </a:r>
            <a:r>
              <a:rPr lang="cs-CZ" sz="2400">
                <a:solidFill>
                  <a:schemeClr val="accent2"/>
                </a:solidFill>
              </a:rPr>
              <a:t> </a:t>
            </a:r>
            <a:r>
              <a:rPr lang="cs-CZ" sz="2400" b="1"/>
              <a:t>Korelace neznamená kauzalitu, jde spíše o koincidenci</a:t>
            </a:r>
            <a:r>
              <a:rPr lang="cs-CZ" sz="2400"/>
              <a:t> </a:t>
            </a:r>
            <a:r>
              <a:rPr lang="cs-CZ" sz="2400" b="1">
                <a:solidFill>
                  <a:schemeClr val="accent2"/>
                </a:solidFill>
              </a:rPr>
              <a:t>!!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cs-CZ" sz="2400" b="1">
              <a:solidFill>
                <a:schemeClr val="accent2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cs-CZ" sz="900" b="1">
              <a:solidFill>
                <a:schemeClr val="accent2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900"/>
              <a:t>AJ: phi, point-biserial correlation</a:t>
            </a:r>
          </a:p>
          <a:p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Využití korelací v konstrukci psychologických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291512" cy="4267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sz="2400" dirty="0" smtClean="0"/>
              <a:t>Položky lze sčítat, pokud spolu korelují.</a:t>
            </a:r>
          </a:p>
          <a:p>
            <a:pPr eaLnBrk="1" hangingPunct="1">
              <a:defRPr/>
            </a:pPr>
            <a:r>
              <a:rPr lang="cs-CZ" sz="2400" dirty="0" smtClean="0"/>
              <a:t>Položky korelují, existuje-li společný důvod pro určitý způsob odpovídání na ně – měřená charakteristika.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i="1" dirty="0" smtClean="0"/>
              <a:t>Jak moc spolu musí korelovat?</a:t>
            </a:r>
          </a:p>
          <a:p>
            <a:pPr eaLnBrk="1" hangingPunct="1">
              <a:defRPr/>
            </a:pPr>
            <a:endParaRPr lang="cs-CZ" sz="2400" i="1" dirty="0" smtClean="0"/>
          </a:p>
          <a:p>
            <a:pPr lvl="1" algn="r" eaLnBrk="1" hangingPunct="1">
              <a:buFont typeface="Wingdings" pitchFamily="2" charset="2"/>
              <a:buNone/>
              <a:defRPr/>
            </a:pPr>
            <a:endParaRPr lang="cs-CZ" sz="1200" i="1" dirty="0" smtClean="0"/>
          </a:p>
          <a:p>
            <a:pPr lvl="1" algn="r" eaLnBrk="1" hangingPunct="1">
              <a:buFont typeface="Wingdings" pitchFamily="2" charset="2"/>
              <a:buNone/>
              <a:defRPr/>
            </a:pPr>
            <a:endParaRPr lang="cs-CZ" sz="1200" i="1" dirty="0" smtClean="0"/>
          </a:p>
          <a:p>
            <a:pPr lvl="1" algn="r" eaLnBrk="1" hangingPunct="1">
              <a:buFont typeface="Wingdings" pitchFamily="2" charset="2"/>
              <a:buNone/>
              <a:defRPr/>
            </a:pPr>
            <a:endParaRPr lang="cs-CZ" sz="1200" i="1" dirty="0" smtClean="0"/>
          </a:p>
          <a:p>
            <a:pPr lvl="1" algn="r" eaLnBrk="1" hangingPunct="1">
              <a:buFont typeface="Wingdings" pitchFamily="2" charset="2"/>
              <a:buNone/>
              <a:defRPr/>
            </a:pPr>
            <a:r>
              <a:rPr lang="cs-CZ" sz="1200" i="1" dirty="0" err="1" smtClean="0"/>
              <a:t>r</a:t>
            </a:r>
            <a:r>
              <a:rPr lang="cs-CZ" sz="1200" i="1" baseline="-25000" dirty="0" err="1" smtClean="0"/>
              <a:t>tt</a:t>
            </a:r>
            <a:r>
              <a:rPr lang="cs-CZ" sz="1200" dirty="0" smtClean="0"/>
              <a:t> je vnitřní konzistence, </a:t>
            </a:r>
            <a:r>
              <a:rPr lang="cs-CZ" sz="1200" i="1" dirty="0" err="1" smtClean="0"/>
              <a:t>r</a:t>
            </a:r>
            <a:r>
              <a:rPr lang="cs-CZ" sz="1200" i="1" baseline="-25000" dirty="0" err="1" smtClean="0"/>
              <a:t>M</a:t>
            </a:r>
            <a:r>
              <a:rPr lang="cs-CZ" sz="1200" dirty="0" smtClean="0"/>
              <a:t> je průměrná korelace mezi položkami, </a:t>
            </a:r>
            <a:r>
              <a:rPr lang="cs-CZ" sz="1200" i="1" dirty="0" smtClean="0"/>
              <a:t>k</a:t>
            </a:r>
            <a:r>
              <a:rPr lang="cs-CZ" sz="1200" dirty="0" smtClean="0"/>
              <a:t> je počet položek</a:t>
            </a:r>
          </a:p>
          <a:p>
            <a:pPr eaLnBrk="1" hangingPunct="1">
              <a:defRPr/>
            </a:pPr>
            <a:r>
              <a:rPr lang="cs-CZ" sz="2400" dirty="0" smtClean="0"/>
              <a:t>při 10 položkách stačí průměrná korelace 0,2</a:t>
            </a:r>
            <a:r>
              <a:rPr lang="cs-CZ" sz="16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Vnitřní konzistence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-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Cronbachovo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 -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horní mez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reliability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sz="2400" dirty="0" smtClean="0">
                <a:latin typeface="+mj-lt"/>
              </a:rPr>
              <a:t>minimálně 0,7 pro výzkum, 0,9 pro diagnostiku</a:t>
            </a:r>
            <a:endParaRPr lang="cs-CZ" sz="2400" dirty="0" smtClean="0">
              <a:latin typeface="Symbol" pitchFamily="18" charset="2"/>
            </a:endParaRPr>
          </a:p>
          <a:p>
            <a:pPr eaLnBrk="1" hangingPunct="1">
              <a:defRPr/>
            </a:pPr>
            <a:endParaRPr lang="cs-CZ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428750" y="3500438"/>
          <a:ext cx="2616200" cy="1071562"/>
        </p:xfrm>
        <a:graphic>
          <a:graphicData uri="http://schemas.openxmlformats.org/presentationml/2006/ole">
            <p:oleObj spid="_x0000_s10242" name="Rovnice" r:id="rId4" imgW="1054080" imgH="43164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072063" y="3509963"/>
          <a:ext cx="2857500" cy="1154112"/>
        </p:xfrm>
        <a:graphic>
          <a:graphicData uri="http://schemas.openxmlformats.org/presentationml/2006/ole">
            <p:oleObj spid="_x0000_s10243" name="Rovnice" r:id="rId5" imgW="144756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Vztah mezi třemi proměnnými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err="1" smtClean="0"/>
              <a:t>Parci</a:t>
            </a:r>
            <a:r>
              <a:rPr lang="cs-CZ" dirty="0" err="1" smtClean="0"/>
              <a:t>ální</a:t>
            </a:r>
            <a:r>
              <a:rPr lang="cs-CZ" dirty="0" smtClean="0"/>
              <a:t> a </a:t>
            </a:r>
            <a:r>
              <a:rPr lang="cs-CZ" dirty="0" err="1" smtClean="0"/>
              <a:t>semiparciální</a:t>
            </a:r>
            <a:r>
              <a:rPr lang="cs-CZ" dirty="0" smtClean="0"/>
              <a:t> korelace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84" charset="2"/>
              <a:buNone/>
            </a:pPr>
            <a:r>
              <a:rPr lang="cs-CZ" sz="2400" dirty="0" smtClean="0"/>
              <a:t>Zjistili jsme, že účastníci našeho experimentu se nám opili. To nám vadí, protože opilost snižuje citlivost na podněty a zvyšuje obě naše proměnné.</a:t>
            </a:r>
          </a:p>
          <a:p>
            <a:pPr>
              <a:buFont typeface="Wingdings" pitchFamily="84" charset="2"/>
              <a:buNone/>
            </a:pPr>
            <a:endParaRPr lang="cs-CZ" sz="2400" dirty="0" smtClean="0"/>
          </a:p>
          <a:p>
            <a:pPr>
              <a:buFont typeface="Wingdings" pitchFamily="84" charset="2"/>
              <a:buNone/>
            </a:pPr>
            <a:endParaRPr lang="cs-CZ" sz="2400" dirty="0" smtClean="0"/>
          </a:p>
          <a:p>
            <a:pPr>
              <a:buFont typeface="Wingdings" pitchFamily="84" charset="2"/>
              <a:buNone/>
            </a:pPr>
            <a:endParaRPr lang="cs-CZ" sz="2400" dirty="0" smtClean="0"/>
          </a:p>
          <a:p>
            <a:pPr>
              <a:buFont typeface="Wingdings" pitchFamily="84" charset="2"/>
              <a:buNone/>
            </a:pPr>
            <a:endParaRPr lang="cs-CZ" sz="2400" dirty="0" smtClean="0"/>
          </a:p>
          <a:p>
            <a:pPr>
              <a:buFont typeface="Wingdings" pitchFamily="84" charset="2"/>
              <a:buNone/>
            </a:pPr>
            <a:endParaRPr lang="cs-CZ" sz="2400" dirty="0" smtClean="0"/>
          </a:p>
          <a:p>
            <a:pPr>
              <a:buFont typeface="Wingdings" pitchFamily="84" charset="2"/>
              <a:buNone/>
            </a:pPr>
            <a:r>
              <a:rPr lang="cs-CZ" sz="2400" dirty="0" smtClean="0"/>
              <a:t>Bylo by možné zjistit korelaci mezi hlasitostí a výdrží, bez vlivu alkoholu?</a:t>
            </a:r>
          </a:p>
          <a:p>
            <a:pPr>
              <a:buFont typeface="Wingdings" pitchFamily="84" charset="2"/>
              <a:buNone/>
            </a:pPr>
            <a:endParaRPr lang="cs-CZ" dirty="0" smtClean="0"/>
          </a:p>
        </p:txBody>
      </p:sp>
      <p:sp>
        <p:nvSpPr>
          <p:cNvPr id="17412" name="Elipsa 3"/>
          <p:cNvSpPr>
            <a:spLocks noChangeArrowheads="1"/>
          </p:cNvSpPr>
          <p:nvPr/>
        </p:nvSpPr>
        <p:spPr bwMode="auto">
          <a:xfrm>
            <a:off x="1357313" y="3786188"/>
            <a:ext cx="1285875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A</a:t>
            </a:r>
          </a:p>
        </p:txBody>
      </p:sp>
      <p:sp>
        <p:nvSpPr>
          <p:cNvPr id="17413" name="Elipsa 4"/>
          <p:cNvSpPr>
            <a:spLocks noChangeArrowheads="1"/>
          </p:cNvSpPr>
          <p:nvPr/>
        </p:nvSpPr>
        <p:spPr bwMode="auto">
          <a:xfrm>
            <a:off x="4357688" y="3143250"/>
            <a:ext cx="1285875" cy="9286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H</a:t>
            </a:r>
          </a:p>
        </p:txBody>
      </p:sp>
      <p:sp>
        <p:nvSpPr>
          <p:cNvPr id="17414" name="Elipsa 5"/>
          <p:cNvSpPr>
            <a:spLocks noChangeArrowheads="1"/>
          </p:cNvSpPr>
          <p:nvPr/>
        </p:nvSpPr>
        <p:spPr bwMode="auto">
          <a:xfrm>
            <a:off x="4357688" y="4357688"/>
            <a:ext cx="1285875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V</a:t>
            </a:r>
          </a:p>
        </p:txBody>
      </p:sp>
      <p:cxnSp>
        <p:nvCxnSpPr>
          <p:cNvPr id="17415" name="Přímá spojovací šipka 7"/>
          <p:cNvCxnSpPr>
            <a:cxnSpLocks noChangeShapeType="1"/>
            <a:stCxn id="17412" idx="7"/>
            <a:endCxn id="17413" idx="2"/>
          </p:cNvCxnSpPr>
          <p:nvPr/>
        </p:nvCxnSpPr>
        <p:spPr bwMode="auto">
          <a:xfrm rot="5400000" flipH="1" flipV="1">
            <a:off x="3254376" y="2808287"/>
            <a:ext cx="303212" cy="1903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6" name="Přímá spojovací šipka 9"/>
          <p:cNvCxnSpPr>
            <a:cxnSpLocks noChangeShapeType="1"/>
            <a:stCxn id="17412" idx="5"/>
            <a:endCxn id="17414" idx="2"/>
          </p:cNvCxnSpPr>
          <p:nvPr/>
        </p:nvCxnSpPr>
        <p:spPr bwMode="auto">
          <a:xfrm rot="16200000" flipH="1">
            <a:off x="3271838" y="3700462"/>
            <a:ext cx="268288" cy="1903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Oblouk 10"/>
          <p:cNvSpPr/>
          <p:nvPr/>
        </p:nvSpPr>
        <p:spPr bwMode="auto">
          <a:xfrm>
            <a:off x="5143500" y="3643313"/>
            <a:ext cx="1071563" cy="1143000"/>
          </a:xfrm>
          <a:prstGeom prst="arc">
            <a:avLst>
              <a:gd name="adj1" fmla="val 16200000"/>
              <a:gd name="adj2" fmla="val 54936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7418" name="TextovéPole 16"/>
          <p:cNvSpPr txBox="1">
            <a:spLocks noChangeArrowheads="1"/>
          </p:cNvSpPr>
          <p:nvPr/>
        </p:nvSpPr>
        <p:spPr bwMode="auto">
          <a:xfrm>
            <a:off x="6143625" y="3786188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/>
              <a:t>0,9</a:t>
            </a:r>
            <a:r>
              <a:rPr lang="en-US" sz="4000"/>
              <a:t>5</a:t>
            </a:r>
            <a:r>
              <a:rPr lang="cs-CZ" sz="4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8435" name="Elipsa 3"/>
          <p:cNvSpPr>
            <a:spLocks noChangeArrowheads="1"/>
          </p:cNvSpPr>
          <p:nvPr/>
        </p:nvSpPr>
        <p:spPr bwMode="auto">
          <a:xfrm>
            <a:off x="1476375" y="2349500"/>
            <a:ext cx="2143125" cy="2143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A</a:t>
            </a:r>
          </a:p>
        </p:txBody>
      </p:sp>
      <p:sp>
        <p:nvSpPr>
          <p:cNvPr id="18436" name="Elipsa 4"/>
          <p:cNvSpPr>
            <a:spLocks noChangeArrowheads="1"/>
          </p:cNvSpPr>
          <p:nvPr/>
        </p:nvSpPr>
        <p:spPr bwMode="auto">
          <a:xfrm>
            <a:off x="4284663" y="1628775"/>
            <a:ext cx="2071687" cy="20716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H</a:t>
            </a:r>
          </a:p>
        </p:txBody>
      </p:sp>
      <p:sp>
        <p:nvSpPr>
          <p:cNvPr id="18437" name="Elipsa 5"/>
          <p:cNvSpPr>
            <a:spLocks noChangeArrowheads="1"/>
          </p:cNvSpPr>
          <p:nvPr/>
        </p:nvSpPr>
        <p:spPr bwMode="auto">
          <a:xfrm>
            <a:off x="4211638" y="3933825"/>
            <a:ext cx="2143125" cy="2143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ale rozdělovat ty rozptyly?</a:t>
            </a:r>
          </a:p>
        </p:txBody>
      </p:sp>
      <p:sp>
        <p:nvSpPr>
          <p:cNvPr id="205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84" charset="2"/>
              <a:buNone/>
            </a:pPr>
            <a:r>
              <a:rPr lang="cs-CZ" sz="2000" dirty="0" smtClean="0"/>
              <a:t>Regrese dělí proměnnou na sdílený rozptyl a reziduální rozptyl….</a:t>
            </a:r>
          </a:p>
          <a:p>
            <a:pPr>
              <a:buFont typeface="Wingdings" pitchFamily="84" charset="2"/>
              <a:buNone/>
            </a:pPr>
            <a:r>
              <a:rPr lang="cs-CZ" sz="2400" b="1" dirty="0" smtClean="0"/>
              <a:t>Parciální korelace   </a:t>
            </a:r>
            <a:r>
              <a:rPr lang="cs-CZ" sz="2400" i="1" dirty="0" err="1" smtClean="0"/>
              <a:t>r</a:t>
            </a:r>
            <a:r>
              <a:rPr lang="cs-CZ" sz="2400" i="1" baseline="-25000" dirty="0" err="1" smtClean="0"/>
              <a:t>HV.A</a:t>
            </a:r>
            <a:endParaRPr lang="cs-CZ" sz="2400" i="1" baseline="-25000" dirty="0" smtClean="0"/>
          </a:p>
          <a:p>
            <a:pPr lvl="1"/>
            <a:r>
              <a:rPr lang="cs-CZ" sz="1800" dirty="0" smtClean="0"/>
              <a:t>Uděláme regresi výdrže na alkohol – reziduum výdrže bez alkoholu</a:t>
            </a:r>
          </a:p>
          <a:p>
            <a:pPr lvl="1"/>
            <a:r>
              <a:rPr lang="cs-CZ" sz="1800" dirty="0" smtClean="0"/>
              <a:t>Uděláme regresi hlasitosti na alkohol – reziduum hlasitosti bez alkoholu</a:t>
            </a:r>
          </a:p>
          <a:p>
            <a:pPr lvl="1"/>
            <a:r>
              <a:rPr lang="cs-CZ" sz="1800" dirty="0" smtClean="0"/>
              <a:t>Korelace dvou reziduí je PARCIÁLNÍ KORELACE</a:t>
            </a:r>
          </a:p>
          <a:p>
            <a:pPr lvl="1">
              <a:buFont typeface="Wingdings" pitchFamily="84" charset="2"/>
              <a:buNone/>
            </a:pPr>
            <a:endParaRPr lang="cs-CZ" sz="1800" dirty="0" smtClean="0"/>
          </a:p>
          <a:p>
            <a:pPr lvl="1"/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pPr>
              <a:buFont typeface="Wingdings" pitchFamily="84" charset="2"/>
              <a:buNone/>
            </a:pPr>
            <a:r>
              <a:rPr lang="cs-CZ" sz="2400" b="1" dirty="0" err="1" smtClean="0"/>
              <a:t>Semiparciální</a:t>
            </a:r>
            <a:r>
              <a:rPr lang="cs-CZ" sz="2400" b="1" dirty="0" smtClean="0"/>
              <a:t> korelace  </a:t>
            </a:r>
            <a:r>
              <a:rPr lang="cs-CZ" sz="2400" i="1" dirty="0" smtClean="0"/>
              <a:t>r</a:t>
            </a:r>
            <a:r>
              <a:rPr lang="en-US" sz="2400" baseline="-25000" dirty="0" smtClean="0"/>
              <a:t>H</a:t>
            </a:r>
            <a:r>
              <a:rPr lang="cs-CZ" sz="2400" baseline="-25000" dirty="0" smtClean="0"/>
              <a:t>(</a:t>
            </a:r>
            <a:r>
              <a:rPr lang="en-US" sz="2400" baseline="-25000" dirty="0" smtClean="0"/>
              <a:t>V</a:t>
            </a:r>
            <a:r>
              <a:rPr lang="cs-CZ" sz="2400" baseline="-25000" dirty="0" smtClean="0"/>
              <a:t>.A)</a:t>
            </a:r>
            <a:endParaRPr lang="cs-CZ" sz="2400" b="1" dirty="0" smtClean="0"/>
          </a:p>
          <a:p>
            <a:pPr lvl="1"/>
            <a:r>
              <a:rPr lang="cs-CZ" sz="1800" dirty="0" smtClean="0"/>
              <a:t>Korelace rezidua (V.A) se závislou proměnnou (H)</a:t>
            </a:r>
          </a:p>
          <a:p>
            <a:pPr lvl="1">
              <a:buFont typeface="Wingdings" pitchFamily="84" charset="2"/>
              <a:buNone/>
            </a:pPr>
            <a:endParaRPr lang="cs-CZ" sz="2000" dirty="0" smtClean="0"/>
          </a:p>
          <a:p>
            <a:pPr lvl="1"/>
            <a:endParaRPr lang="cs-CZ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86375" y="3500438"/>
          <a:ext cx="3286125" cy="1066800"/>
        </p:xfrm>
        <a:graphic>
          <a:graphicData uri="http://schemas.openxmlformats.org/presentationml/2006/ole">
            <p:oleObj spid="_x0000_s12290" name="Rovnice" r:id="rId4" imgW="1447560" imgH="4698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73713" y="4929188"/>
          <a:ext cx="2854325" cy="1066800"/>
        </p:xfrm>
        <a:graphic>
          <a:graphicData uri="http://schemas.openxmlformats.org/presentationml/2006/ole">
            <p:oleObj spid="_x0000_s12291" name="Rovnice" r:id="rId5" imgW="1257120" imgH="469800" progId="Equation.3">
              <p:embed/>
            </p:oleObj>
          </a:graphicData>
        </a:graphic>
      </p:graphicFrame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571500" y="6286500"/>
            <a:ext cx="76438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100"/>
              <a:t>AJ: partial correlation, part (semi-partial) correlation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Korelace mezi hlasitostí a výdrží , </a:t>
            </a:r>
            <a:r>
              <a:rPr lang="cs-CZ" sz="3200" b="1" dirty="0" smtClean="0"/>
              <a:t>kontrolujeme-li statisticky* </a:t>
            </a:r>
            <a:r>
              <a:rPr lang="cs-CZ" sz="3200" dirty="0" smtClean="0"/>
              <a:t>alkohol je…</a:t>
            </a:r>
          </a:p>
        </p:txBody>
      </p:sp>
      <p:sp>
        <p:nvSpPr>
          <p:cNvPr id="19459" name="Elipsa 3"/>
          <p:cNvSpPr>
            <a:spLocks noChangeArrowheads="1"/>
          </p:cNvSpPr>
          <p:nvPr/>
        </p:nvSpPr>
        <p:spPr bwMode="auto">
          <a:xfrm>
            <a:off x="928688" y="2571750"/>
            <a:ext cx="2143125" cy="2143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A</a:t>
            </a:r>
          </a:p>
        </p:txBody>
      </p:sp>
      <p:sp>
        <p:nvSpPr>
          <p:cNvPr id="19460" name="Elipsa 4"/>
          <p:cNvSpPr>
            <a:spLocks noChangeArrowheads="1"/>
          </p:cNvSpPr>
          <p:nvPr/>
        </p:nvSpPr>
        <p:spPr bwMode="auto">
          <a:xfrm>
            <a:off x="3000375" y="1714500"/>
            <a:ext cx="2071688" cy="20716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H</a:t>
            </a:r>
          </a:p>
        </p:txBody>
      </p:sp>
      <p:sp>
        <p:nvSpPr>
          <p:cNvPr id="19461" name="Elipsa 5"/>
          <p:cNvSpPr>
            <a:spLocks noChangeArrowheads="1"/>
          </p:cNvSpPr>
          <p:nvPr/>
        </p:nvSpPr>
        <p:spPr bwMode="auto">
          <a:xfrm>
            <a:off x="2928938" y="3857625"/>
            <a:ext cx="2143125" cy="2143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/>
              <a:t>V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929313" y="1714500"/>
          <a:ext cx="3081340" cy="1013460"/>
        </p:xfrm>
        <a:graphic>
          <a:graphicData uri="http://schemas.openxmlformats.org/drawingml/2006/table">
            <a:tbl>
              <a:tblPr/>
              <a:tblGrid>
                <a:gridCol w="770335"/>
                <a:gridCol w="770335"/>
                <a:gridCol w="770335"/>
                <a:gridCol w="77033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313F3A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hlasitost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vydrz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alkohol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hlasitost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,949</a:t>
                      </a:r>
                      <a:r>
                        <a:rPr lang="cs-CZ" sz="16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,864</a:t>
                      </a:r>
                      <a:r>
                        <a:rPr lang="cs-CZ" sz="16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vydrz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,949</a:t>
                      </a:r>
                      <a:r>
                        <a:rPr lang="cs-CZ" sz="16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,902</a:t>
                      </a:r>
                      <a:r>
                        <a:rPr lang="cs-CZ" sz="16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alkohol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,864</a:t>
                      </a:r>
                      <a:r>
                        <a:rPr lang="cs-CZ" sz="16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,902</a:t>
                      </a:r>
                      <a:r>
                        <a:rPr lang="cs-CZ" sz="16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87" name="TextovéPole 7"/>
          <p:cNvSpPr txBox="1">
            <a:spLocks noChangeArrowheads="1"/>
          </p:cNvSpPr>
          <p:nvPr/>
        </p:nvSpPr>
        <p:spPr bwMode="auto">
          <a:xfrm>
            <a:off x="5929313" y="3429000"/>
            <a:ext cx="2157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i="1"/>
              <a:t>r</a:t>
            </a:r>
            <a:r>
              <a:rPr lang="cs-CZ" sz="3200" baseline="-25000"/>
              <a:t>HV.A</a:t>
            </a:r>
            <a:r>
              <a:rPr lang="cs-CZ" sz="3200"/>
              <a:t> = 0,78</a:t>
            </a:r>
          </a:p>
        </p:txBody>
      </p:sp>
      <p:sp>
        <p:nvSpPr>
          <p:cNvPr id="19488" name="TextovéPole 8"/>
          <p:cNvSpPr txBox="1">
            <a:spLocks noChangeArrowheads="1"/>
          </p:cNvSpPr>
          <p:nvPr/>
        </p:nvSpPr>
        <p:spPr bwMode="auto">
          <a:xfrm>
            <a:off x="571500" y="6286500"/>
            <a:ext cx="474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* Též, „pokud by alkohol byl konstantní“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teorii, konstruktům, hypotézám a modelům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…</a:t>
            </a:r>
          </a:p>
          <a:p>
            <a:r>
              <a:rPr lang="cs-CZ" dirty="0" smtClean="0"/>
              <a:t>Model je naše představa o nějakém aspektu fungování jevu.</a:t>
            </a:r>
          </a:p>
          <a:p>
            <a:r>
              <a:rPr lang="cs-CZ" dirty="0" smtClean="0"/>
              <a:t>Jev nemůžeme přímo uchopit, již jeho vnímání a myšlení je tvůrčí čin, jehož výsledkem je konstrukt.</a:t>
            </a:r>
          </a:p>
          <a:p>
            <a:r>
              <a:rPr lang="cs-CZ" dirty="0" smtClean="0"/>
              <a:t>Konstrukt je samozřejmě redukcí … abstrakcí, zprůměrováním v myšlenkovém prostoru i čase – konstrukt je model.</a:t>
            </a:r>
          </a:p>
          <a:p>
            <a:r>
              <a:rPr lang="cs-CZ" dirty="0" smtClean="0"/>
              <a:t>Změřením (operacionalizací) nějakého aspektu konstruktu vzniká proměnná … a další redukce.</a:t>
            </a:r>
          </a:p>
          <a:p>
            <a:r>
              <a:rPr lang="cs-CZ" dirty="0" smtClean="0"/>
              <a:t>Model se stává modelem fungování proměnné</a:t>
            </a:r>
          </a:p>
          <a:p>
            <a:r>
              <a:rPr lang="cs-CZ" dirty="0" smtClean="0"/>
              <a:t>Při převodu modelu do </a:t>
            </a:r>
            <a:r>
              <a:rPr lang="cs-CZ" dirty="0" err="1" smtClean="0"/>
              <a:t>statističtiny</a:t>
            </a:r>
            <a:r>
              <a:rPr lang="cs-CZ" dirty="0" smtClean="0"/>
              <a:t> si často uvědomíme míru redukce, k niž zatím došlo a klesneme na mysli.</a:t>
            </a:r>
          </a:p>
          <a:p>
            <a:r>
              <a:rPr lang="cs-CZ" dirty="0" smtClean="0"/>
              <a:t>Problém není v míře schematičnosti (ta je poplatná naší kognitivní kapacitě) ale v jejím uvědomění.</a:t>
            </a:r>
          </a:p>
          <a:p>
            <a:r>
              <a:rPr lang="cs-CZ" dirty="0" smtClean="0"/>
              <a:t>Problém bývá také ve zpětném „překladu“ zpět k jevům.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sz="24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84984"/>
            <a:ext cx="7993062" cy="3168650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endParaRPr lang="cs-CZ" sz="2000" b="1" dirty="0" smtClean="0">
              <a:solidFill>
                <a:schemeClr val="accent2"/>
              </a:solidFill>
            </a:endParaRPr>
          </a:p>
          <a:p>
            <a:pPr algn="ctr" eaLnBrk="1" hangingPunct="1"/>
            <a:r>
              <a:rPr lang="cs-CZ" sz="4400" b="1" dirty="0" smtClean="0">
                <a:solidFill>
                  <a:schemeClr val="accent2"/>
                </a:solidFill>
              </a:rPr>
              <a:t>Statistické usuzování, odhady</a:t>
            </a:r>
          </a:p>
          <a:p>
            <a:pPr algn="ctr" eaLnBrk="1" hangingPunct="1"/>
            <a:endParaRPr lang="cs-CZ" sz="2400" b="1" dirty="0" smtClean="0">
              <a:solidFill>
                <a:schemeClr val="accent2"/>
              </a:solidFill>
            </a:endParaRPr>
          </a:p>
          <a:p>
            <a:pPr eaLnBrk="1" hangingPunct="1"/>
            <a:endParaRPr lang="cs-CZ" sz="2400" b="1" dirty="0" smtClean="0">
              <a:solidFill>
                <a:schemeClr val="accent2"/>
              </a:solidFill>
            </a:endParaRPr>
          </a:p>
          <a:p>
            <a:pPr eaLnBrk="1" hangingPunct="1"/>
            <a:endParaRPr lang="cs-CZ" sz="20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sz="1800" dirty="0" smtClean="0"/>
              <a:t>Věci, které můžeme přímo pozorovat, jsou téměř vždy pouze vzorky.</a:t>
            </a:r>
          </a:p>
          <a:p>
            <a:pPr algn="r" eaLnBrk="1" hangingPunct="1">
              <a:spcBef>
                <a:spcPct val="0"/>
              </a:spcBef>
            </a:pPr>
            <a:r>
              <a:rPr lang="cs-CZ" sz="1800" i="1" dirty="0" smtClean="0"/>
              <a:t>Alfred </a:t>
            </a:r>
            <a:r>
              <a:rPr lang="cs-CZ" sz="1800" i="1" dirty="0" err="1" smtClean="0"/>
              <a:t>North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Whitehead</a:t>
            </a:r>
            <a:endParaRPr lang="cs-CZ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 – od deskripce k indukci</a:t>
            </a:r>
          </a:p>
        </p:txBody>
      </p:sp>
      <p:pic>
        <p:nvPicPr>
          <p:cNvPr id="6147" name="Picture 9" descr="deskr_in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40259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752600"/>
            <a:ext cx="3744913" cy="4629150"/>
          </a:xfrm>
          <a:noFill/>
        </p:spPr>
        <p:txBody>
          <a:bodyPr/>
          <a:lstStyle/>
          <a:p>
            <a:pPr eaLnBrk="1" hangingPunct="1"/>
            <a:r>
              <a:rPr lang="cs-CZ" sz="2100" smtClean="0"/>
              <a:t>Deskripce dat, odhad parametrů</a:t>
            </a:r>
          </a:p>
          <a:p>
            <a:pPr eaLnBrk="1" hangingPunct="1"/>
            <a:r>
              <a:rPr lang="cs-CZ" sz="2100" smtClean="0"/>
              <a:t>Usuzování = inference = indukce</a:t>
            </a:r>
          </a:p>
          <a:p>
            <a:pPr eaLnBrk="1" hangingPunct="1"/>
            <a:endParaRPr lang="cs-CZ" sz="2100" smtClean="0"/>
          </a:p>
          <a:p>
            <a:pPr eaLnBrk="1" hangingPunct="1"/>
            <a:r>
              <a:rPr lang="cs-CZ" sz="2100" smtClean="0"/>
              <a:t>Počítá se s náhodným výběrem </a:t>
            </a:r>
          </a:p>
          <a:p>
            <a:pPr lvl="1" eaLnBrk="1" hangingPunct="1"/>
            <a:r>
              <a:rPr lang="cs-CZ" sz="1600" smtClean="0"/>
              <a:t>tj. výběr jedince splňuje podmínky náhodného pokusu</a:t>
            </a:r>
            <a:endParaRPr lang="ru-RU" sz="1600" smtClean="0"/>
          </a:p>
          <a:p>
            <a:pPr lvl="1" eaLnBrk="1" hangingPunct="1"/>
            <a:r>
              <a:rPr lang="cs-CZ" sz="1600" smtClean="0"/>
              <a:t>není-li výběr v pravém slova smyslu náhodný, uvažujeme, v čem se p-dobně liší od náhodného  </a:t>
            </a:r>
          </a:p>
          <a:p>
            <a:pPr lvl="1" eaLnBrk="1" hangingPunct="1">
              <a:lnSpc>
                <a:spcPct val="80000"/>
              </a:lnSpc>
            </a:pPr>
            <a:endParaRPr lang="cs-CZ" sz="1600" smtClean="0"/>
          </a:p>
          <a:p>
            <a:pPr lvl="1" eaLnBrk="1" hangingPunct="1">
              <a:lnSpc>
                <a:spcPct val="80000"/>
              </a:lnSpc>
            </a:pPr>
            <a:endParaRPr lang="cs-CZ" sz="1600" smtClean="0"/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39750" y="6165850"/>
            <a:ext cx="7632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000" b="0"/>
              <a:t>AJ: statistical description, inference, population, sample, data, statistics, inference, parameters, random sample (sampling)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Statistiky a parametry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37512" cy="4845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Na vzorku (datech) počítáme </a:t>
            </a:r>
            <a:r>
              <a:rPr lang="cs-CZ" sz="2400" b="1" smtClean="0"/>
              <a:t>statistiky</a:t>
            </a:r>
          </a:p>
          <a:p>
            <a:pPr eaLnBrk="1" hangingPunct="1"/>
            <a:r>
              <a:rPr lang="cs-CZ" sz="2400" smtClean="0"/>
              <a:t>Hodnotě statistiky v celé populaci říkáme </a:t>
            </a:r>
            <a:r>
              <a:rPr lang="cs-CZ" sz="2400" b="1" smtClean="0"/>
              <a:t>parametr</a:t>
            </a:r>
            <a:r>
              <a:rPr lang="cs-CZ" sz="2400" smtClean="0"/>
              <a:t>. </a:t>
            </a:r>
          </a:p>
          <a:p>
            <a:pPr lvl="1" eaLnBrk="1" hangingPunct="1"/>
            <a:r>
              <a:rPr lang="cs-CZ" sz="1900" smtClean="0"/>
              <a:t>Pro parametry používáme odpovídající písmena řecké abecedy</a:t>
            </a:r>
          </a:p>
          <a:p>
            <a:pPr lvl="2" eaLnBrk="1" hangingPunct="1"/>
            <a:r>
              <a:rPr lang="cs-CZ" sz="1600" smtClean="0"/>
              <a:t>např. průměr: statistika </a:t>
            </a:r>
            <a:r>
              <a:rPr lang="cs-CZ" sz="1600" i="1" smtClean="0"/>
              <a:t>m</a:t>
            </a:r>
            <a:r>
              <a:rPr lang="cs-CZ" sz="1600" smtClean="0"/>
              <a:t>, parametr </a:t>
            </a:r>
            <a:r>
              <a:rPr lang="cs-CZ" sz="1600" i="1" smtClean="0">
                <a:sym typeface="Symbol" pitchFamily="18" charset="2"/>
              </a:rPr>
              <a:t></a:t>
            </a:r>
            <a:r>
              <a:rPr lang="cs-CZ" sz="1600" smtClean="0">
                <a:sym typeface="Symbol" pitchFamily="18" charset="2"/>
              </a:rPr>
              <a:t> (mí)</a:t>
            </a:r>
          </a:p>
          <a:p>
            <a:pPr lvl="2" eaLnBrk="1" hangingPunct="1"/>
            <a:r>
              <a:rPr lang="cs-CZ" sz="1600" smtClean="0">
                <a:sym typeface="Symbol" pitchFamily="18" charset="2"/>
              </a:rPr>
              <a:t>další: </a:t>
            </a:r>
            <a:r>
              <a:rPr lang="cs-CZ" sz="1600" i="1" smtClean="0">
                <a:sym typeface="Symbol" pitchFamily="18" charset="2"/>
              </a:rPr>
              <a:t>s</a:t>
            </a:r>
            <a:r>
              <a:rPr lang="cs-CZ" sz="1600" smtClean="0">
                <a:sym typeface="Symbol" pitchFamily="18" charset="2"/>
              </a:rPr>
              <a:t> </a:t>
            </a:r>
            <a:r>
              <a:rPr lang="cs-CZ" sz="1600" smtClean="0"/>
              <a:t>–</a:t>
            </a:r>
            <a:r>
              <a:rPr lang="cs-CZ" sz="1600" smtClean="0">
                <a:sym typeface="Symbol" pitchFamily="18" charset="2"/>
              </a:rPr>
              <a:t>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s </a:t>
            </a:r>
            <a:r>
              <a:rPr lang="cs-CZ" sz="1600" smtClean="0">
                <a:sym typeface="Symbol" pitchFamily="18" charset="2"/>
              </a:rPr>
              <a:t>(sigma)</a:t>
            </a:r>
            <a:r>
              <a:rPr lang="cs-CZ" sz="1600" smtClean="0">
                <a:latin typeface="Symbol" pitchFamily="18" charset="2"/>
                <a:sym typeface="Symbol" pitchFamily="18" charset="2"/>
              </a:rPr>
              <a:t>, </a:t>
            </a:r>
            <a:r>
              <a:rPr lang="cs-CZ" sz="1600" i="1" smtClean="0">
                <a:sym typeface="Symbol" pitchFamily="18" charset="2"/>
              </a:rPr>
              <a:t>r</a:t>
            </a:r>
            <a:r>
              <a:rPr lang="cs-CZ" sz="1600" smtClean="0">
                <a:sym typeface="Symbol" pitchFamily="18" charset="2"/>
              </a:rPr>
              <a:t>  </a:t>
            </a:r>
            <a:r>
              <a:rPr lang="cs-CZ" sz="1600" smtClean="0"/>
              <a:t>–</a:t>
            </a:r>
            <a:r>
              <a:rPr lang="cs-CZ" sz="1600" smtClean="0">
                <a:latin typeface="Symbol" pitchFamily="18" charset="2"/>
                <a:sym typeface="Symbol" pitchFamily="18" charset="2"/>
              </a:rPr>
              <a:t>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r </a:t>
            </a:r>
            <a:r>
              <a:rPr lang="cs-CZ" sz="1600" smtClean="0">
                <a:sym typeface="Symbol" pitchFamily="18" charset="2"/>
              </a:rPr>
              <a:t>(ró)</a:t>
            </a:r>
            <a:r>
              <a:rPr lang="cs-CZ" sz="1600" smtClean="0">
                <a:latin typeface="Symbol" pitchFamily="18" charset="2"/>
                <a:sym typeface="Symbol" pitchFamily="18" charset="2"/>
              </a:rPr>
              <a:t>, </a:t>
            </a:r>
            <a:r>
              <a:rPr lang="cs-CZ" sz="1600" i="1" smtClean="0">
                <a:sym typeface="Symbol" pitchFamily="18" charset="2"/>
              </a:rPr>
              <a:t>d</a:t>
            </a:r>
            <a:r>
              <a:rPr lang="cs-CZ" sz="1600" smtClean="0">
                <a:sym typeface="Symbol" pitchFamily="18" charset="2"/>
              </a:rPr>
              <a:t> </a:t>
            </a:r>
            <a:r>
              <a:rPr lang="cs-CZ" sz="1600" smtClean="0"/>
              <a:t>–</a:t>
            </a:r>
            <a:r>
              <a:rPr lang="cs-CZ" sz="1600" smtClean="0">
                <a:sym typeface="Symbol" pitchFamily="18" charset="2"/>
              </a:rPr>
              <a:t>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d </a:t>
            </a:r>
            <a:r>
              <a:rPr lang="cs-CZ" sz="1600" smtClean="0">
                <a:sym typeface="Symbol" pitchFamily="18" charset="2"/>
              </a:rPr>
              <a:t>(delta - rozdíl)</a:t>
            </a:r>
            <a:endParaRPr lang="cs-CZ" sz="1600" i="1" smtClean="0">
              <a:latin typeface="Symbol" pitchFamily="18" charset="2"/>
              <a:sym typeface="Symbol" pitchFamily="18" charset="2"/>
            </a:endParaRPr>
          </a:p>
          <a:p>
            <a:pPr eaLnBrk="1" hangingPunct="1">
              <a:spcBef>
                <a:spcPct val="70000"/>
              </a:spcBef>
            </a:pPr>
            <a:r>
              <a:rPr lang="cs-CZ" sz="2400" smtClean="0"/>
              <a:t>Statistiky jsou </a:t>
            </a:r>
            <a:r>
              <a:rPr lang="cs-CZ" sz="2400" b="1" smtClean="0"/>
              <a:t>odhady</a:t>
            </a:r>
            <a:r>
              <a:rPr lang="cs-CZ" sz="2400" smtClean="0"/>
              <a:t> parametrů</a:t>
            </a:r>
          </a:p>
          <a:p>
            <a:pPr lvl="1" eaLnBrk="1" hangingPunct="1"/>
            <a:r>
              <a:rPr lang="cs-CZ" sz="1900" smtClean="0"/>
              <a:t>tj. jsou vždy zatíženy chybou – </a:t>
            </a:r>
            <a:r>
              <a:rPr lang="cs-CZ" sz="1900" b="1" smtClean="0"/>
              <a:t>výběrovou chybou</a:t>
            </a:r>
          </a:p>
          <a:p>
            <a:pPr lvl="1" eaLnBrk="1" hangingPunct="1"/>
            <a:r>
              <a:rPr lang="cs-CZ" sz="1900" i="1" smtClean="0"/>
              <a:t>chyby náhodné</a:t>
            </a:r>
            <a:r>
              <a:rPr lang="cs-CZ" sz="1900" smtClean="0"/>
              <a:t>  – umíme spočítat, známe-li </a:t>
            </a:r>
            <a:r>
              <a:rPr lang="cs-CZ" sz="1900" b="1" smtClean="0"/>
              <a:t>výběrové rozložení</a:t>
            </a:r>
            <a:r>
              <a:rPr lang="cs-CZ" sz="1900" smtClean="0"/>
              <a:t> </a:t>
            </a:r>
          </a:p>
          <a:p>
            <a:pPr lvl="1" eaLnBrk="1" hangingPunct="1"/>
            <a:r>
              <a:rPr lang="cs-CZ" sz="1900" i="1" smtClean="0"/>
              <a:t>chyby systematické </a:t>
            </a:r>
            <a:r>
              <a:rPr lang="cs-CZ" sz="1900" smtClean="0"/>
              <a:t> – nevhodné statistiky, špatné měření, špatný způsob výběru vzorku (metodologie) </a:t>
            </a:r>
          </a:p>
          <a:p>
            <a:pPr algn="r"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cs-CZ" sz="2400" smtClean="0"/>
              <a:t>Jak dobré jsou tyto odhady?</a:t>
            </a:r>
          </a:p>
          <a:p>
            <a:pPr eaLnBrk="1" hangingPunct="1"/>
            <a:endParaRPr lang="cs-CZ" sz="13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100" smtClean="0"/>
              <a:t>AJ: estimates, sampling error. random error, systematic error, sampling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Výběrové rozložení a sm. chyba</a:t>
            </a:r>
            <a:endParaRPr lang="cs-CZ" sz="2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73238"/>
            <a:ext cx="8001000" cy="48244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Spočítáme-li tutéž statistiku na mnoha nezávislých náhodných vzorcích</a:t>
            </a:r>
          </a:p>
          <a:p>
            <a:pPr lvl="1" eaLnBrk="1" hangingPunct="1"/>
            <a:r>
              <a:rPr lang="cs-CZ" sz="1800" smtClean="0"/>
              <a:t>získáme mnoho </a:t>
            </a:r>
            <a:r>
              <a:rPr lang="cs-CZ" sz="1800" u="sng" smtClean="0"/>
              <a:t>různých</a:t>
            </a:r>
            <a:r>
              <a:rPr lang="cs-CZ" sz="1800" smtClean="0"/>
              <a:t> odhadů parametru</a:t>
            </a:r>
          </a:p>
          <a:p>
            <a:pPr lvl="1" eaLnBrk="1" hangingPunct="1"/>
            <a:r>
              <a:rPr lang="cs-CZ" sz="1800" smtClean="0"/>
              <a:t>tyto odhady mají nějaké rozložení - </a:t>
            </a:r>
            <a:r>
              <a:rPr lang="cs-CZ" sz="1800" b="1" smtClean="0"/>
              <a:t>výběrové rozložení</a:t>
            </a:r>
          </a:p>
          <a:p>
            <a:pPr lvl="1" eaLnBrk="1" hangingPunct="1"/>
            <a:endParaRPr lang="cs-CZ" sz="18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>
                <a:hlinkClick r:id="rId3"/>
              </a:rPr>
              <a:t>http://onlinestatbook.com/stat_sim/sampling_dist/index.html</a:t>
            </a:r>
            <a:endParaRPr lang="en-US" sz="2000" b="1" smtClean="0"/>
          </a:p>
          <a:p>
            <a:pPr eaLnBrk="1" hangingPunct="1"/>
            <a:endParaRPr lang="cs-CZ" sz="2400" b="1" smtClean="0"/>
          </a:p>
          <a:p>
            <a:pPr eaLnBrk="1" hangingPunct="1"/>
            <a:r>
              <a:rPr lang="cs-CZ" sz="2400" b="1" smtClean="0"/>
              <a:t>Výběrové rozložení</a:t>
            </a:r>
            <a:r>
              <a:rPr lang="cs-CZ" sz="2400" smtClean="0"/>
              <a:t> obvykle můžeme popsat </a:t>
            </a:r>
          </a:p>
          <a:p>
            <a:pPr lvl="1" eaLnBrk="1" hangingPunct="1"/>
            <a:r>
              <a:rPr lang="cs-CZ" sz="1800" smtClean="0"/>
              <a:t>průměrem – ten se u dobrých statistik blíží hodnotě </a:t>
            </a:r>
            <a:r>
              <a:rPr lang="cs-CZ" sz="1800" b="1" smtClean="0"/>
              <a:t>parametru</a:t>
            </a:r>
          </a:p>
          <a:p>
            <a:pPr lvl="1" eaLnBrk="1" hangingPunct="1"/>
            <a:r>
              <a:rPr lang="cs-CZ" sz="1800" smtClean="0"/>
              <a:t>směrodatnou odchylkou – říkáme jí  </a:t>
            </a:r>
            <a:r>
              <a:rPr lang="cs-CZ" sz="1800" b="1" smtClean="0"/>
              <a:t>směrodatná chyba</a:t>
            </a:r>
            <a:r>
              <a:rPr lang="cs-CZ" sz="1800" smtClean="0"/>
              <a:t> ((odhadu) parametru) </a:t>
            </a:r>
            <a:r>
              <a:rPr lang="en-US" sz="1700" smtClean="0"/>
              <a:t>nebo tak</a:t>
            </a:r>
            <a:r>
              <a:rPr lang="cs-CZ" sz="1700" smtClean="0"/>
              <a:t>é střední chyba a obecněji i výběrová chyba</a:t>
            </a:r>
          </a:p>
          <a:p>
            <a:pPr lvl="1" eaLnBrk="1" hangingPunct="1"/>
            <a:r>
              <a:rPr lang="cs-CZ" sz="1800" smtClean="0"/>
              <a:t>Čím je velikost vzorku/ů větší, tím je směrodatná chyba menší</a:t>
            </a:r>
          </a:p>
          <a:p>
            <a:pPr lvl="1" eaLnBrk="1" hangingPunct="1"/>
            <a:endParaRPr lang="cs-CZ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000" smtClean="0"/>
              <a:t>AJ: sampling distribution, standard error (of the mean)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Výběrové rozložení (odhadu) průměru</a:t>
            </a:r>
            <a:endParaRPr lang="cs-CZ" sz="2000" smtClean="0"/>
          </a:p>
        </p:txBody>
      </p:sp>
      <p:sp>
        <p:nvSpPr>
          <p:cNvPr id="33365" name="Rectangle 597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73238"/>
            <a:ext cx="8001000" cy="4751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Odhad průměru má přibližně </a:t>
            </a:r>
            <a:r>
              <a:rPr lang="cs-CZ" sz="2400" b="1" smtClean="0"/>
              <a:t>normální rozložení</a:t>
            </a:r>
            <a:r>
              <a:rPr lang="cs-CZ" sz="2400" smtClean="0"/>
              <a:t>,</a:t>
            </a:r>
          </a:p>
          <a:p>
            <a:pPr lvl="1" eaLnBrk="1" hangingPunct="1"/>
            <a:r>
              <a:rPr lang="cs-CZ" sz="1900" smtClean="0"/>
              <a:t>jehož průměr je </a:t>
            </a:r>
            <a:r>
              <a:rPr lang="cs-CZ" sz="1900" i="1" smtClean="0">
                <a:latin typeface="Symbol" pitchFamily="18" charset="2"/>
              </a:rPr>
              <a:t>m  </a:t>
            </a:r>
            <a:r>
              <a:rPr lang="cs-CZ" sz="1900" smtClean="0"/>
              <a:t>se směrodatnou chybou ……………...... </a:t>
            </a:r>
          </a:p>
          <a:p>
            <a:pPr lvl="1" eaLnBrk="1" hangingPunct="1"/>
            <a:r>
              <a:rPr lang="cs-CZ" sz="1900" smtClean="0"/>
              <a:t>Platí to i tehdy, když rozložení proměnné není normální.</a:t>
            </a:r>
          </a:p>
          <a:p>
            <a:pPr lvl="2" eaLnBrk="1" hangingPunct="1"/>
            <a:r>
              <a:rPr lang="cs-CZ" sz="1600" smtClean="0"/>
              <a:t> </a:t>
            </a:r>
            <a:r>
              <a:rPr lang="en-US" sz="1800" smtClean="0"/>
              <a:t>a to </a:t>
            </a:r>
            <a:r>
              <a:rPr lang="cs-CZ" sz="1800" smtClean="0"/>
              <a:t>„</a:t>
            </a:r>
            <a:r>
              <a:rPr lang="en-US" sz="1800" smtClean="0"/>
              <a:t>d</a:t>
            </a:r>
            <a:r>
              <a:rPr lang="cs-CZ" sz="1800" smtClean="0"/>
              <a:t>íky“ </a:t>
            </a:r>
            <a:r>
              <a:rPr lang="cs-CZ" sz="1800" b="1" smtClean="0"/>
              <a:t>centrálnímu limitnímu teorému</a:t>
            </a:r>
            <a:endParaRPr lang="cs-CZ" sz="1800" smtClean="0"/>
          </a:p>
          <a:p>
            <a:pPr lvl="1" eaLnBrk="1" hangingPunct="1"/>
            <a:r>
              <a:rPr lang="cs-CZ" sz="1900" smtClean="0"/>
              <a:t>Jenomže my obvykle neznáme </a:t>
            </a:r>
            <a:r>
              <a:rPr lang="cs-CZ" sz="1900" i="1" smtClean="0">
                <a:latin typeface="Symbol" pitchFamily="18" charset="2"/>
              </a:rPr>
              <a:t>s</a:t>
            </a:r>
            <a:r>
              <a:rPr lang="cs-CZ" sz="1900" smtClean="0"/>
              <a:t>…</a:t>
            </a:r>
          </a:p>
          <a:p>
            <a:pPr eaLnBrk="1" hangingPunct="1">
              <a:spcBef>
                <a:spcPct val="85000"/>
              </a:spcBef>
              <a:buFont typeface="Wingdings" pitchFamily="2" charset="2"/>
              <a:buNone/>
            </a:pPr>
            <a:r>
              <a:rPr lang="cs-CZ" sz="2400" smtClean="0"/>
              <a:t>Neznáme-li </a:t>
            </a:r>
            <a:r>
              <a:rPr lang="cs-CZ" sz="2400" i="1" smtClean="0">
                <a:latin typeface="Symbol" pitchFamily="18" charset="2"/>
              </a:rPr>
              <a:t>s</a:t>
            </a:r>
            <a:r>
              <a:rPr lang="cs-CZ" sz="2400" smtClean="0"/>
              <a:t>, musíme použít </a:t>
            </a:r>
            <a:r>
              <a:rPr lang="cs-CZ" sz="2400" i="1" smtClean="0"/>
              <a:t>s</a:t>
            </a:r>
          </a:p>
          <a:p>
            <a:pPr lvl="1" eaLnBrk="1" hangingPunct="1"/>
            <a:r>
              <a:rPr lang="cs-CZ" sz="1900" smtClean="0"/>
              <a:t>průměr zůstává </a:t>
            </a:r>
            <a:r>
              <a:rPr lang="cs-CZ" sz="1900" i="1" smtClean="0">
                <a:latin typeface="Symbol" pitchFamily="18" charset="2"/>
              </a:rPr>
              <a:t>m, </a:t>
            </a:r>
            <a:r>
              <a:rPr lang="cs-CZ" sz="1900" smtClean="0"/>
              <a:t>směrodatná chyba je nyní ………………….</a:t>
            </a:r>
          </a:p>
          <a:p>
            <a:pPr lvl="1" eaLnBrk="1" hangingPunct="1"/>
            <a:r>
              <a:rPr lang="cs-CZ" sz="1900" smtClean="0"/>
              <a:t>výběrové rozložení </a:t>
            </a:r>
            <a:r>
              <a:rPr lang="cs-CZ" sz="1900" u="sng" smtClean="0"/>
              <a:t>není</a:t>
            </a:r>
            <a:r>
              <a:rPr lang="cs-CZ" sz="1900" smtClean="0"/>
              <a:t> normální, jde o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sz="1900" b="1" smtClean="0"/>
              <a:t>	Studentovo </a:t>
            </a:r>
            <a:r>
              <a:rPr lang="cs-CZ" sz="1900" b="1" i="1" smtClean="0"/>
              <a:t>t </a:t>
            </a:r>
            <a:r>
              <a:rPr lang="cs-CZ" sz="1900" b="1" smtClean="0"/>
              <a:t>-rozložení</a:t>
            </a:r>
            <a:endParaRPr lang="cs-CZ" sz="1900" smtClean="0"/>
          </a:p>
          <a:p>
            <a:pPr lvl="2" eaLnBrk="1" hangingPunct="1"/>
            <a:r>
              <a:rPr lang="cs-CZ" sz="1600" smtClean="0"/>
              <a:t>jako normální s těžšími konci</a:t>
            </a:r>
            <a:r>
              <a:rPr lang="en-US" sz="1600" smtClean="0"/>
              <a:t> </a:t>
            </a:r>
            <a:r>
              <a:rPr lang="cs-CZ" sz="1200" smtClean="0"/>
              <a:t>(</a:t>
            </a:r>
            <a:r>
              <a:rPr lang="cs-CZ" sz="1200" i="1" smtClean="0"/>
              <a:t>t</a:t>
            </a:r>
            <a:r>
              <a:rPr lang="cs-CZ" sz="1200" smtClean="0"/>
              <a:t> je pro t-rozložení totéž, co </a:t>
            </a:r>
            <a:r>
              <a:rPr lang="cs-CZ" sz="1200" i="1" smtClean="0"/>
              <a:t>z</a:t>
            </a:r>
            <a:r>
              <a:rPr lang="cs-CZ" sz="1200" smtClean="0"/>
              <a:t> pro normální rozložení)</a:t>
            </a:r>
          </a:p>
          <a:p>
            <a:pPr lvl="2" eaLnBrk="1" hangingPunct="1"/>
            <a:r>
              <a:rPr lang="cs-CZ" sz="1600" smtClean="0"/>
              <a:t>má různé tvary pro různá </a:t>
            </a:r>
            <a:r>
              <a:rPr lang="cs-CZ" sz="1600" i="1" smtClean="0"/>
              <a:t>n </a:t>
            </a:r>
            <a:r>
              <a:rPr lang="cs-CZ" sz="1600" smtClean="0"/>
              <a:t>: stupně volnosti – </a:t>
            </a:r>
            <a:r>
              <a:rPr lang="cs-CZ" sz="1600" i="1" smtClean="0">
                <a:latin typeface="Symbol" pitchFamily="18" charset="2"/>
              </a:rPr>
              <a:t>n</a:t>
            </a:r>
            <a:r>
              <a:rPr lang="cs-CZ" sz="1600" smtClean="0"/>
              <a:t> (ný)</a:t>
            </a:r>
          </a:p>
          <a:p>
            <a:pPr lvl="3" eaLnBrk="1" hangingPunct="1"/>
            <a:r>
              <a:rPr lang="cs-CZ" sz="1600" smtClean="0"/>
              <a:t>zde </a:t>
            </a:r>
            <a:r>
              <a:rPr lang="cs-CZ" sz="1600" i="1" smtClean="0">
                <a:latin typeface="Symbol" pitchFamily="18" charset="2"/>
              </a:rPr>
              <a:t>n </a:t>
            </a:r>
            <a:r>
              <a:rPr lang="cs-CZ" sz="1600" smtClean="0"/>
              <a:t>= </a:t>
            </a:r>
            <a:r>
              <a:rPr lang="cs-CZ" sz="1600" i="1" smtClean="0"/>
              <a:t>N</a:t>
            </a:r>
            <a:r>
              <a:rPr lang="cs-CZ" sz="1600" smtClean="0"/>
              <a:t>−1; čím vyšší </a:t>
            </a:r>
            <a:r>
              <a:rPr lang="cs-CZ" sz="1600" i="1" smtClean="0"/>
              <a:t>N</a:t>
            </a:r>
            <a:r>
              <a:rPr lang="cs-CZ" sz="1600" smtClean="0"/>
              <a:t>, tím se </a:t>
            </a:r>
            <a:r>
              <a:rPr lang="cs-CZ" sz="1600" i="1" smtClean="0"/>
              <a:t>t</a:t>
            </a:r>
            <a:r>
              <a:rPr lang="cs-CZ" sz="1600" smtClean="0"/>
              <a:t>-rozložení blíží normálnímu   </a:t>
            </a:r>
          </a:p>
          <a:p>
            <a:pPr eaLnBrk="1" hangingPunct="1">
              <a:buFont typeface="Wingdings" pitchFamily="2" charset="2"/>
              <a:buNone/>
            </a:pPr>
            <a:endParaRPr lang="ru-RU" sz="12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000" smtClean="0"/>
              <a:t>AJ: central limit theorem, Student</a:t>
            </a:r>
            <a:r>
              <a:rPr lang="en-US" sz="1000" smtClean="0"/>
              <a:t>’s </a:t>
            </a:r>
            <a:r>
              <a:rPr lang="cs-CZ" sz="1000" smtClean="0"/>
              <a:t>t-dist</a:t>
            </a:r>
            <a:r>
              <a:rPr lang="en-US" sz="1000" smtClean="0"/>
              <a:t>ribution</a:t>
            </a:r>
            <a:r>
              <a:rPr lang="cs-CZ" sz="1000" smtClean="0"/>
              <a:t>, degrees of freedom (d.f.)</a:t>
            </a:r>
          </a:p>
        </p:txBody>
      </p:sp>
      <p:graphicFrame>
        <p:nvGraphicFramePr>
          <p:cNvPr id="1026" name="Object 613"/>
          <p:cNvGraphicFramePr>
            <a:graphicFrameLocks noChangeAspect="1"/>
          </p:cNvGraphicFramePr>
          <p:nvPr/>
        </p:nvGraphicFramePr>
        <p:xfrm>
          <a:off x="7389813" y="1916113"/>
          <a:ext cx="1565275" cy="1033462"/>
        </p:xfrm>
        <a:graphic>
          <a:graphicData uri="http://schemas.openxmlformats.org/presentationml/2006/ole">
            <p:oleObj spid="_x0000_s118786" name="Rovnice" r:id="rId4" imgW="634680" imgH="419040" progId="Equation.3">
              <p:embed/>
            </p:oleObj>
          </a:graphicData>
        </a:graphic>
      </p:graphicFrame>
      <p:graphicFrame>
        <p:nvGraphicFramePr>
          <p:cNvPr id="33382" name="Object 614"/>
          <p:cNvGraphicFramePr>
            <a:graphicFrameLocks noChangeAspect="1"/>
          </p:cNvGraphicFramePr>
          <p:nvPr/>
        </p:nvGraphicFramePr>
        <p:xfrm>
          <a:off x="7532688" y="4005263"/>
          <a:ext cx="1495425" cy="1050925"/>
        </p:xfrm>
        <a:graphic>
          <a:graphicData uri="http://schemas.openxmlformats.org/presentationml/2006/ole">
            <p:oleObj spid="_x0000_s118787" name="Rovnice" r:id="rId5" imgW="596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6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Studentovo </a:t>
            </a:r>
            <a:r>
              <a:rPr lang="cs-CZ" i="1" smtClean="0"/>
              <a:t>t</a:t>
            </a:r>
            <a:r>
              <a:rPr lang="cs-CZ" smtClean="0"/>
              <a:t> -rozložení</a:t>
            </a:r>
            <a:endParaRPr lang="cs-CZ" sz="2400" smtClean="0"/>
          </a:p>
        </p:txBody>
      </p:sp>
      <p:pic>
        <p:nvPicPr>
          <p:cNvPr id="11267" name="Picture 7" descr="t_d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74168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Výběrové rozložení dalších statistik</a:t>
            </a:r>
            <a:endParaRPr lang="cs-CZ" sz="2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82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Nyní je tedy třeba ke každé popisné statistice znát ještě další vlastnost – její teoretické </a:t>
            </a:r>
            <a:r>
              <a:rPr lang="cs-CZ" sz="1800" b="1" smtClean="0"/>
              <a:t>výběrové rozložení</a:t>
            </a:r>
            <a:r>
              <a:rPr lang="cs-CZ" sz="1800" smtClean="0"/>
              <a:t> </a:t>
            </a:r>
          </a:p>
          <a:p>
            <a:pPr lvl="1" eaLnBrk="1" hangingPunct="1"/>
            <a:r>
              <a:rPr lang="cs-CZ" sz="1600" smtClean="0"/>
              <a:t>relativní četnost – přibližně normální - Hendl 156</a:t>
            </a:r>
          </a:p>
          <a:p>
            <a:pPr lvl="1" eaLnBrk="1" hangingPunct="1"/>
            <a:r>
              <a:rPr lang="cs-CZ" sz="1600" smtClean="0"/>
              <a:t>rozptyl – po transformaci </a:t>
            </a:r>
            <a:r>
              <a:rPr lang="cs-CZ" sz="1600" i="1" smtClean="0">
                <a:sym typeface="Symbol" pitchFamily="18" charset="2"/>
              </a:rPr>
              <a:t></a:t>
            </a:r>
            <a:r>
              <a:rPr lang="cs-CZ" sz="1600" baseline="30000" smtClean="0"/>
              <a:t>2</a:t>
            </a:r>
            <a:r>
              <a:rPr lang="cs-CZ" sz="1600" smtClean="0"/>
              <a:t>-rozložení (chí kvadrát) - Hendl 159 </a:t>
            </a:r>
          </a:p>
          <a:p>
            <a:pPr lvl="1" eaLnBrk="1" hangingPunct="1"/>
            <a:r>
              <a:rPr lang="cs-CZ" sz="1600" smtClean="0"/>
              <a:t>Pearsonova </a:t>
            </a:r>
            <a:r>
              <a:rPr lang="cs-CZ" sz="1600" i="1" smtClean="0"/>
              <a:t>r</a:t>
            </a:r>
            <a:r>
              <a:rPr lang="cs-CZ" sz="1600" smtClean="0"/>
              <a:t>  – po Fisherově transformaci normální – Hendl 252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cs-CZ" sz="1800" smtClean="0"/>
              <a:t>Teoretická výběrová rozložení různých statistik jsou různá</a:t>
            </a:r>
          </a:p>
          <a:p>
            <a:pPr lvl="1" eaLnBrk="1" hangingPunct="1"/>
            <a:r>
              <a:rPr lang="cs-CZ" sz="1600" smtClean="0"/>
              <a:t>Statistika je obvykle transformována do podoby, která má jedno z běžných teoretických rozložení: normální, chí-kvadrát rozložení (Pearsonovo), </a:t>
            </a:r>
            <a:r>
              <a:rPr lang="cs-CZ" sz="1600" i="1" smtClean="0"/>
              <a:t>t</a:t>
            </a:r>
            <a:r>
              <a:rPr lang="cs-CZ" sz="1600" smtClean="0"/>
              <a:t>-rozložení (Studentovo), </a:t>
            </a:r>
            <a:r>
              <a:rPr lang="cs-CZ" sz="1600" i="1" smtClean="0"/>
              <a:t>F</a:t>
            </a:r>
            <a:r>
              <a:rPr lang="cs-CZ" sz="1600" smtClean="0"/>
              <a:t>-rozložení (Fisherovo, Snedecorovo)</a:t>
            </a:r>
          </a:p>
          <a:p>
            <a:pPr lvl="1" eaLnBrk="1" hangingPunct="1"/>
            <a:r>
              <a:rPr lang="cs-CZ" sz="1600" smtClean="0"/>
              <a:t>Netřeba je znát z hlavy, programy je používají za vás, ale stojí za to vědět, že existují přehledy – např. Receptář Oseckých nebo Sheskin ISBN 1584884401</a:t>
            </a:r>
          </a:p>
          <a:p>
            <a:pPr lvl="1" eaLnBrk="1" hangingPunct="1"/>
            <a:r>
              <a:rPr lang="cs-CZ" sz="1600" smtClean="0"/>
              <a:t>Pro interpretační potřeby si obvykle vystačíme s představou výběrového rozložení průměru</a:t>
            </a:r>
          </a:p>
          <a:p>
            <a:pPr lvl="1" eaLnBrk="1" hangingPunct="1"/>
            <a:r>
              <a:rPr lang="cs-CZ" sz="1600" smtClean="0"/>
              <a:t>Pozor, centrální limitní teorém se týká pouze výběrového rozložení průměru!</a:t>
            </a:r>
          </a:p>
          <a:p>
            <a:pPr eaLnBrk="1" hangingPunct="1"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000" smtClean="0"/>
              <a:t>AJ: chi-square distribution, F-distribution</a:t>
            </a:r>
          </a:p>
          <a:p>
            <a:pPr eaLnBrk="1" hangingPunct="1">
              <a:buFont typeface="Wingdings" pitchFamily="2" charset="2"/>
              <a:buNone/>
            </a:pPr>
            <a:endParaRPr lang="cs-CZ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Bodové vs. intervalové odhady</a:t>
            </a:r>
            <a:endParaRPr lang="cs-CZ" sz="24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68153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Parametr se můžeme snažit odhadnout…  </a:t>
            </a:r>
          </a:p>
          <a:p>
            <a:pPr lvl="1" eaLnBrk="1" hangingPunct="1">
              <a:defRPr/>
            </a:pPr>
            <a:r>
              <a:rPr lang="cs-CZ" sz="2000" b="1" dirty="0" smtClean="0"/>
              <a:t>bodovým odhadem</a:t>
            </a:r>
            <a:r>
              <a:rPr lang="cs-CZ" sz="2000" dirty="0" smtClean="0"/>
              <a:t> – tj. odhadujeme přímo hodnotu parametru, např. průměr. </a:t>
            </a:r>
            <a:r>
              <a:rPr lang="cs-CZ" sz="1400" dirty="0" smtClean="0"/>
              <a:t>Kvalita bodového odhadu viz </a:t>
            </a:r>
            <a:r>
              <a:rPr lang="cs-CZ" sz="1400" dirty="0" err="1" smtClean="0"/>
              <a:t>Hendl</a:t>
            </a:r>
            <a:r>
              <a:rPr lang="cs-CZ" sz="1400" dirty="0" smtClean="0"/>
              <a:t> 169.</a:t>
            </a:r>
          </a:p>
          <a:p>
            <a:pPr lvl="1" eaLnBrk="1" hangingPunct="1">
              <a:defRPr/>
            </a:pPr>
            <a:r>
              <a:rPr lang="cs-CZ" sz="2000" b="1" dirty="0" smtClean="0"/>
              <a:t>intervalovým odhadem</a:t>
            </a:r>
            <a:r>
              <a:rPr lang="cs-CZ" sz="2000" dirty="0" smtClean="0"/>
              <a:t> – tj. odhadnutím intervalu, který parametr s určitou p-</a:t>
            </a:r>
            <a:r>
              <a:rPr lang="cs-CZ" sz="2000" dirty="0" err="1" smtClean="0"/>
              <a:t>ností</a:t>
            </a:r>
            <a:r>
              <a:rPr lang="cs-CZ" sz="2000" dirty="0" smtClean="0"/>
              <a:t> zahrnuje</a:t>
            </a:r>
          </a:p>
          <a:p>
            <a:pPr lvl="2" eaLnBrk="1" hangingPunct="1">
              <a:defRPr/>
            </a:pPr>
            <a:r>
              <a:rPr lang="cs-CZ" sz="1700" dirty="0" smtClean="0"/>
              <a:t>výsledkem intervalového odhadu je </a:t>
            </a:r>
            <a:r>
              <a:rPr lang="cs-CZ" sz="1700" b="1" dirty="0" smtClean="0"/>
              <a:t>interval spolehlivosti</a:t>
            </a:r>
          </a:p>
          <a:p>
            <a:pPr lvl="2" eaLnBrk="1" hangingPunct="1">
              <a:defRPr/>
            </a:pPr>
            <a:r>
              <a:rPr lang="cs-CZ" sz="1700" dirty="0" smtClean="0"/>
              <a:t>interval spolehlivosti tvoříme z bodového odhadu a znalosti jeho výběrového rozložení, tj. (</a:t>
            </a:r>
            <a:r>
              <a:rPr lang="cs-CZ" sz="1700" dirty="0" err="1" smtClean="0"/>
              <a:t>bod</a:t>
            </a:r>
            <a:r>
              <a:rPr lang="cs-CZ" sz="1700" dirty="0" smtClean="0">
                <a:sym typeface="Symbol" pitchFamily="18" charset="2"/>
              </a:rPr>
              <a:t></a:t>
            </a:r>
            <a:r>
              <a:rPr lang="cs-CZ" sz="1700" dirty="0" smtClean="0"/>
              <a:t>odchylka)</a:t>
            </a:r>
          </a:p>
          <a:p>
            <a:pPr lvl="2" eaLnBrk="1" hangingPunct="1">
              <a:defRPr/>
            </a:pPr>
            <a:r>
              <a:rPr lang="cs-CZ" sz="1700" dirty="0" smtClean="0"/>
              <a:t>intervalový odhad lepší - více informací</a:t>
            </a:r>
          </a:p>
          <a:p>
            <a:pPr lvl="2" eaLnBrk="1" hangingPunct="1">
              <a:defRPr/>
            </a:pPr>
            <a:r>
              <a:rPr lang="cs-CZ" sz="1700" dirty="0" smtClean="0"/>
              <a:t>té p-</a:t>
            </a:r>
            <a:r>
              <a:rPr lang="cs-CZ" sz="1700" dirty="0" err="1" smtClean="0"/>
              <a:t>nosti</a:t>
            </a:r>
            <a:r>
              <a:rPr lang="cs-CZ" sz="1700" dirty="0" smtClean="0"/>
              <a:t> se v tomto kontextu říká </a:t>
            </a:r>
            <a:r>
              <a:rPr lang="cs-CZ" sz="1700" b="1" dirty="0" smtClean="0"/>
              <a:t>hladina spolehlivosti </a:t>
            </a:r>
            <a:r>
              <a:rPr lang="cs-CZ" sz="1700" dirty="0" smtClean="0"/>
              <a:t>(1</a:t>
            </a:r>
            <a:r>
              <a:rPr lang="cs-CZ" sz="1700" b="1" dirty="0" smtClean="0"/>
              <a:t>-</a:t>
            </a:r>
            <a:r>
              <a:rPr lang="cs-CZ" sz="1700" i="1" dirty="0" smtClean="0">
                <a:latin typeface="Symbol" pitchFamily="18" charset="2"/>
              </a:rPr>
              <a:t>a</a:t>
            </a:r>
            <a:r>
              <a:rPr lang="cs-CZ" sz="1700" dirty="0" smtClean="0"/>
              <a:t>)</a:t>
            </a:r>
          </a:p>
          <a:p>
            <a:pPr lvl="3" eaLnBrk="1" hangingPunct="1">
              <a:defRPr/>
            </a:pPr>
            <a:r>
              <a:rPr lang="cs-CZ" sz="1400" dirty="0" smtClean="0"/>
              <a:t>typicky se používá 95% a 99% hladina spolehlivosti</a:t>
            </a:r>
          </a:p>
          <a:p>
            <a:pPr lvl="3" eaLnBrk="1" hangingPunct="1">
              <a:defRPr/>
            </a:pPr>
            <a:r>
              <a:rPr lang="cs-CZ" sz="1400" dirty="0" smtClean="0"/>
              <a:t>pak říkáme, že hledaný parametr je s 95% p-</a:t>
            </a:r>
            <a:r>
              <a:rPr lang="cs-CZ" sz="1400" dirty="0" err="1" smtClean="0"/>
              <a:t>ností</a:t>
            </a:r>
            <a:r>
              <a:rPr lang="cs-CZ" sz="1400" dirty="0" smtClean="0"/>
              <a:t> v intervalu spolehlivosti</a:t>
            </a:r>
            <a:endParaRPr lang="cs-CZ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1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600" dirty="0" smtClean="0"/>
              <a:t>Zkuste si sami: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http://onlinestatbook.com/stat_sim/conf_interval/index.html</a:t>
            </a:r>
            <a:endParaRPr 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1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000" dirty="0" smtClean="0"/>
              <a:t>AJ: point </a:t>
            </a:r>
            <a:r>
              <a:rPr lang="cs-CZ" sz="1000" dirty="0" err="1" smtClean="0"/>
              <a:t>estimate</a:t>
            </a:r>
            <a:r>
              <a:rPr lang="cs-CZ" sz="1000" dirty="0" smtClean="0"/>
              <a:t>, interval </a:t>
            </a:r>
            <a:r>
              <a:rPr lang="cs-CZ" sz="1000" dirty="0" err="1" smtClean="0"/>
              <a:t>estimate</a:t>
            </a:r>
            <a:r>
              <a:rPr lang="cs-CZ" sz="1000" dirty="0" smtClean="0"/>
              <a:t>, </a:t>
            </a:r>
            <a:r>
              <a:rPr lang="cs-CZ" sz="1000" dirty="0" err="1" smtClean="0"/>
              <a:t>confidence</a:t>
            </a:r>
            <a:r>
              <a:rPr lang="cs-CZ" sz="1000" dirty="0" smtClean="0"/>
              <a:t> interval (CI), </a:t>
            </a:r>
            <a:r>
              <a:rPr lang="cs-CZ" sz="1000" dirty="0" err="1" smtClean="0"/>
              <a:t>level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confidence</a:t>
            </a:r>
            <a:r>
              <a:rPr lang="cs-CZ" sz="1000" dirty="0" smtClean="0"/>
              <a:t>, </a:t>
            </a:r>
            <a:r>
              <a:rPr lang="cs-CZ" sz="1000" dirty="0" err="1" smtClean="0"/>
              <a:t>consistency</a:t>
            </a:r>
            <a:r>
              <a:rPr lang="cs-CZ" sz="1000" dirty="0" smtClean="0"/>
              <a:t>, </a:t>
            </a:r>
            <a:r>
              <a:rPr lang="cs-CZ" sz="1000" dirty="0" err="1" smtClean="0"/>
              <a:t>unbiasedness</a:t>
            </a:r>
            <a:r>
              <a:rPr lang="cs-CZ" sz="1000" dirty="0" smtClean="0"/>
              <a:t>, </a:t>
            </a:r>
            <a:r>
              <a:rPr lang="cs-CZ" sz="1000" dirty="0" err="1" smtClean="0"/>
              <a:t>relative</a:t>
            </a:r>
            <a:r>
              <a:rPr lang="cs-CZ" sz="1000" dirty="0" smtClean="0"/>
              <a:t> </a:t>
            </a:r>
            <a:r>
              <a:rPr lang="cs-CZ" sz="1000" dirty="0" err="1" smtClean="0"/>
              <a:t>efficiency</a:t>
            </a:r>
            <a:r>
              <a:rPr lang="cs-CZ" sz="1000" dirty="0" smtClean="0"/>
              <a:t>, resistence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857875" y="4327525"/>
          <a:ext cx="2857500" cy="544513"/>
        </p:xfrm>
        <a:graphic>
          <a:graphicData uri="http://schemas.openxmlformats.org/presentationml/2006/ole">
            <p:oleObj spid="_x0000_s119810" name="Rovnice" r:id="rId5" imgW="1333440" imgH="253800" progId="Equation.3">
              <p:embed/>
            </p:oleObj>
          </a:graphicData>
        </a:graphic>
      </p:graphicFrame>
      <p:sp>
        <p:nvSpPr>
          <p:cNvPr id="2053" name="AutoShape 5"/>
          <p:cNvSpPr>
            <a:spLocks/>
          </p:cNvSpPr>
          <p:nvPr/>
        </p:nvSpPr>
        <p:spPr bwMode="auto">
          <a:xfrm>
            <a:off x="7380288" y="476250"/>
            <a:ext cx="1346200" cy="898525"/>
          </a:xfrm>
          <a:prstGeom prst="borderCallout3">
            <a:avLst>
              <a:gd name="adj1" fmla="val 12722"/>
              <a:gd name="adj2" fmla="val 105662"/>
              <a:gd name="adj3" fmla="val 12722"/>
              <a:gd name="adj4" fmla="val 108606"/>
              <a:gd name="adj5" fmla="val 503935"/>
              <a:gd name="adj6" fmla="val 108606"/>
              <a:gd name="adj7" fmla="val 503333"/>
              <a:gd name="adj8" fmla="val 41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s-CZ" sz="1000" b="0" i="1">
                <a:latin typeface="Symbol" pitchFamily="18" charset="2"/>
              </a:rPr>
              <a:t>a</a:t>
            </a:r>
            <a:r>
              <a:rPr lang="cs-CZ" sz="1000" b="0"/>
              <a:t> je p-nost chyby a proto je hladina spolehlivosti 1-</a:t>
            </a:r>
            <a:r>
              <a:rPr lang="cs-CZ" sz="1000" b="0" i="1">
                <a:latin typeface="Symbol" pitchFamily="18" charset="2"/>
              </a:rPr>
              <a:t>a</a:t>
            </a:r>
            <a:r>
              <a:rPr lang="cs-CZ" sz="1000" b="0"/>
              <a:t>, tj. 95% spolehlivost znamená 5% chybovost: (1-0,05)</a:t>
            </a:r>
            <a:r>
              <a:rPr lang="cs-CZ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Příklad konstrukce intervalu spolehlivosti pro průměr 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14500"/>
            <a:ext cx="8175625" cy="4883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1800" b="1" dirty="0" smtClean="0"/>
              <a:t>Na vzorku dětí (</a:t>
            </a:r>
            <a:r>
              <a:rPr lang="cs-CZ" sz="1800" b="1" i="1" dirty="0" smtClean="0"/>
              <a:t>N</a:t>
            </a:r>
            <a:r>
              <a:rPr lang="cs-CZ" sz="1800" b="1" dirty="0" smtClean="0"/>
              <a:t>=100) s různobarevnýma očima jsme spočítali průměrné IQ 130, přičemž víme, že </a:t>
            </a:r>
            <a:r>
              <a:rPr lang="cs-CZ" sz="1800" b="1" i="1" dirty="0" smtClean="0">
                <a:latin typeface="Symbol" pitchFamily="18" charset="2"/>
              </a:rPr>
              <a:t>s</a:t>
            </a:r>
            <a:r>
              <a:rPr lang="cs-CZ" sz="1800" b="1" i="1" dirty="0" smtClean="0"/>
              <a:t> </a:t>
            </a:r>
            <a:r>
              <a:rPr lang="cs-CZ" sz="1800" b="1" dirty="0" smtClean="0"/>
              <a:t>=15. </a:t>
            </a:r>
          </a:p>
          <a:p>
            <a:pPr lvl="1" eaLnBrk="1" hangingPunct="1">
              <a:defRPr/>
            </a:pPr>
            <a:r>
              <a:rPr lang="cs-CZ" sz="1800" b="1" dirty="0" smtClean="0"/>
              <a:t>bodový odhad </a:t>
            </a:r>
            <a:r>
              <a:rPr lang="cs-CZ" sz="1600" dirty="0" smtClean="0"/>
              <a:t>průměrného IQ v populaci dětí s různobarevnýma očima (tj. parametru, </a:t>
            </a:r>
            <a:r>
              <a:rPr lang="cs-CZ" sz="1600" i="1" dirty="0" smtClean="0">
                <a:latin typeface="Symbol" pitchFamily="18" charset="2"/>
              </a:rPr>
              <a:t>m</a:t>
            </a:r>
            <a:r>
              <a:rPr lang="cs-CZ" sz="1600" dirty="0" smtClean="0"/>
              <a:t>) je</a:t>
            </a:r>
            <a:r>
              <a:rPr lang="cs-CZ" sz="1800" dirty="0" smtClean="0"/>
              <a:t> 130</a:t>
            </a:r>
          </a:p>
          <a:p>
            <a:pPr lvl="1" eaLnBrk="1" hangingPunct="1">
              <a:defRPr/>
            </a:pPr>
            <a:r>
              <a:rPr lang="cs-CZ" sz="1800" b="1" dirty="0" smtClean="0"/>
              <a:t>intervalový odhad</a:t>
            </a:r>
            <a:r>
              <a:rPr lang="cs-CZ" sz="1800" dirty="0" smtClean="0"/>
              <a:t> </a:t>
            </a:r>
          </a:p>
          <a:p>
            <a:pPr lvl="2" eaLnBrk="1" hangingPunct="1">
              <a:defRPr/>
            </a:pPr>
            <a:r>
              <a:rPr lang="cs-CZ" sz="1500" dirty="0" smtClean="0"/>
              <a:t>Známe-li </a:t>
            </a:r>
            <a:r>
              <a:rPr lang="cs-CZ" sz="2000" b="1" i="1" dirty="0" smtClean="0">
                <a:latin typeface="Symbol" pitchFamily="18" charset="2"/>
              </a:rPr>
              <a:t>s</a:t>
            </a:r>
            <a:r>
              <a:rPr lang="cs-CZ" sz="1600" i="1" dirty="0" smtClean="0">
                <a:latin typeface="+mj-lt"/>
              </a:rPr>
              <a:t>,</a:t>
            </a:r>
            <a:r>
              <a:rPr lang="cs-CZ" sz="1500" dirty="0" smtClean="0">
                <a:latin typeface="+mj-lt"/>
              </a:rPr>
              <a:t>  </a:t>
            </a:r>
            <a:r>
              <a:rPr lang="cs-CZ" sz="1500" dirty="0" smtClean="0"/>
              <a:t>výběrové rozložení průměru má </a:t>
            </a:r>
            <a:r>
              <a:rPr lang="cs-CZ" sz="1500" b="1" dirty="0" smtClean="0"/>
              <a:t>normální rozložení…</a:t>
            </a:r>
          </a:p>
          <a:p>
            <a:pPr lvl="2" eaLnBrk="1" hangingPunct="1">
              <a:defRPr/>
            </a:pPr>
            <a:r>
              <a:rPr lang="cs-CZ" sz="1500" dirty="0" smtClean="0"/>
              <a:t>…se středem v </a:t>
            </a:r>
            <a:r>
              <a:rPr lang="cs-CZ" sz="2000" i="1" dirty="0" smtClean="0">
                <a:latin typeface="Symbol" pitchFamily="18" charset="2"/>
              </a:rPr>
              <a:t>m</a:t>
            </a:r>
            <a:r>
              <a:rPr lang="cs-CZ" sz="1500" dirty="0" smtClean="0"/>
              <a:t>. </a:t>
            </a:r>
            <a:r>
              <a:rPr lang="cs-CZ" sz="2000" i="1" dirty="0" smtClean="0">
                <a:latin typeface="Symbol" pitchFamily="18" charset="2"/>
              </a:rPr>
              <a:t>m</a:t>
            </a:r>
            <a:r>
              <a:rPr lang="cs-CZ" sz="1500" dirty="0" smtClean="0"/>
              <a:t> neznáme, a tak použijeme bodový odhad </a:t>
            </a:r>
            <a:r>
              <a:rPr lang="cs-CZ" sz="2000" i="1" dirty="0" smtClean="0"/>
              <a:t>m </a:t>
            </a:r>
            <a:r>
              <a:rPr lang="cs-CZ" sz="2000" dirty="0" smtClean="0"/>
              <a:t>= 130</a:t>
            </a:r>
          </a:p>
          <a:p>
            <a:pPr lvl="2" eaLnBrk="1" hangingPunct="1">
              <a:defRPr/>
            </a:pPr>
            <a:r>
              <a:rPr lang="cs-CZ" sz="1500" dirty="0" smtClean="0"/>
              <a:t>… se směrodatnou chybou odhadu průměru </a:t>
            </a:r>
            <a:r>
              <a:rPr lang="cs-CZ" sz="2000" i="1" dirty="0" err="1" smtClean="0"/>
              <a:t>s</a:t>
            </a:r>
            <a:r>
              <a:rPr lang="cs-CZ" sz="2000" i="1" baseline="-25000" dirty="0" err="1" smtClean="0"/>
              <a:t>m</a:t>
            </a:r>
            <a:r>
              <a:rPr lang="cs-CZ" sz="2000" i="1" baseline="-25000" dirty="0" smtClean="0"/>
              <a:t> </a:t>
            </a:r>
            <a:r>
              <a:rPr lang="cs-CZ" sz="2000" dirty="0" smtClean="0"/>
              <a:t>= </a:t>
            </a:r>
            <a:r>
              <a:rPr lang="cs-CZ" sz="2000" i="1" dirty="0" smtClean="0">
                <a:latin typeface="Symbol" pitchFamily="18" charset="2"/>
              </a:rPr>
              <a:t>s</a:t>
            </a:r>
            <a:r>
              <a:rPr lang="cs-CZ" sz="2000" i="1" dirty="0" smtClean="0"/>
              <a:t> </a:t>
            </a:r>
            <a:r>
              <a:rPr lang="cs-CZ" sz="2000" dirty="0" smtClean="0"/>
              <a:t>/√</a:t>
            </a:r>
            <a:r>
              <a:rPr lang="cs-CZ" sz="2000" i="1" dirty="0" smtClean="0"/>
              <a:t>N </a:t>
            </a:r>
            <a:r>
              <a:rPr lang="cs-CZ" sz="1500" i="1" dirty="0" smtClean="0"/>
              <a:t> </a:t>
            </a:r>
            <a:r>
              <a:rPr lang="cs-CZ" sz="1500" dirty="0" smtClean="0"/>
              <a:t>= 15/ √100 = </a:t>
            </a:r>
            <a:r>
              <a:rPr lang="cs-CZ" sz="2000" dirty="0" smtClean="0"/>
              <a:t>1,5.</a:t>
            </a:r>
          </a:p>
          <a:p>
            <a:pPr lvl="2" eaLnBrk="1" hangingPunct="1">
              <a:defRPr/>
            </a:pPr>
            <a:r>
              <a:rPr lang="cs-CZ" sz="1500" dirty="0" smtClean="0"/>
              <a:t>Zvolíme-li hladinu spolehlivosti </a:t>
            </a:r>
            <a:r>
              <a:rPr lang="cs-CZ" sz="2000" dirty="0" smtClean="0"/>
              <a:t>1-</a:t>
            </a:r>
            <a:r>
              <a:rPr lang="cs-CZ" sz="2000" i="1" dirty="0" smtClean="0">
                <a:latin typeface="Symbol" pitchFamily="18" charset="2"/>
              </a:rPr>
              <a:t>a </a:t>
            </a:r>
            <a:r>
              <a:rPr lang="cs-CZ" sz="2000" dirty="0" smtClean="0"/>
              <a:t>= 95%</a:t>
            </a:r>
            <a:r>
              <a:rPr lang="cs-CZ" sz="1500" dirty="0" smtClean="0"/>
              <a:t>,</a:t>
            </a:r>
          </a:p>
          <a:p>
            <a:pPr lvl="2" eaLnBrk="1" hangingPunct="1">
              <a:defRPr/>
            </a:pPr>
            <a:r>
              <a:rPr lang="cs-CZ" sz="1500" dirty="0" smtClean="0"/>
              <a:t>pak v tabulkách/Excelu zjistíme, že 95% normálního </a:t>
            </a:r>
            <a:r>
              <a:rPr lang="cs-CZ" sz="1500" dirty="0" err="1" smtClean="0"/>
              <a:t>rozl</a:t>
            </a:r>
            <a:r>
              <a:rPr lang="cs-CZ" sz="1500" dirty="0" smtClean="0"/>
              <a:t>. je mezi hodnotami  </a:t>
            </a:r>
            <a:r>
              <a:rPr lang="cs-CZ" sz="2000" dirty="0" smtClean="0"/>
              <a:t>z=</a:t>
            </a:r>
            <a:r>
              <a:rPr lang="cs-CZ" sz="2000" i="1" dirty="0" smtClean="0"/>
              <a:t> −</a:t>
            </a:r>
            <a:r>
              <a:rPr lang="cs-CZ" sz="2000" dirty="0" smtClean="0"/>
              <a:t>1,96 a 1,96</a:t>
            </a:r>
            <a:r>
              <a:rPr lang="cs-CZ" sz="1500" dirty="0" smtClean="0"/>
              <a:t> ,tj. </a:t>
            </a:r>
            <a:r>
              <a:rPr lang="cs-CZ" sz="2000" baseline="-25000" dirty="0" smtClean="0"/>
              <a:t>1-</a:t>
            </a:r>
            <a:r>
              <a:rPr lang="cs-CZ" sz="2000" i="1" baseline="-25000" dirty="0" smtClean="0">
                <a:latin typeface="Symbol" pitchFamily="18" charset="2"/>
              </a:rPr>
              <a:t>a</a:t>
            </a:r>
            <a:r>
              <a:rPr lang="cs-CZ" sz="2000" baseline="-25000" dirty="0" smtClean="0"/>
              <a:t>/2</a:t>
            </a:r>
            <a:r>
              <a:rPr lang="cs-CZ" sz="2000" i="1" dirty="0" smtClean="0"/>
              <a:t>z </a:t>
            </a:r>
            <a:r>
              <a:rPr lang="cs-CZ" sz="2000" dirty="0" smtClean="0"/>
              <a:t>= </a:t>
            </a:r>
            <a:r>
              <a:rPr lang="cs-CZ" sz="2000" baseline="-25000" dirty="0" smtClean="0"/>
              <a:t>0,975</a:t>
            </a:r>
            <a:r>
              <a:rPr lang="cs-CZ" sz="2000" i="1" dirty="0" smtClean="0"/>
              <a:t>z</a:t>
            </a:r>
            <a:r>
              <a:rPr lang="cs-CZ" sz="2000" dirty="0" smtClean="0"/>
              <a:t> = 1,96</a:t>
            </a:r>
            <a:r>
              <a:rPr lang="cs-CZ" sz="1200" dirty="0" smtClean="0"/>
              <a:t>  , </a:t>
            </a:r>
            <a:r>
              <a:rPr lang="cs-CZ" sz="1500" dirty="0" smtClean="0"/>
              <a:t>Excel:  =NORMSINV(0,975)</a:t>
            </a:r>
            <a:endParaRPr lang="cs-CZ" sz="1200" dirty="0" smtClean="0"/>
          </a:p>
          <a:p>
            <a:pPr lvl="2" eaLnBrk="1" hangingPunct="1">
              <a:defRPr/>
            </a:pPr>
            <a:r>
              <a:rPr lang="cs-CZ" sz="1500" dirty="0" smtClean="0"/>
              <a:t>interval spolehlivosti:  </a:t>
            </a:r>
            <a:r>
              <a:rPr lang="cs-CZ" sz="2000" dirty="0" smtClean="0"/>
              <a:t>(</a:t>
            </a:r>
            <a:r>
              <a:rPr lang="cs-CZ" sz="2000" i="1" dirty="0" smtClean="0"/>
              <a:t>m −</a:t>
            </a:r>
            <a:r>
              <a:rPr lang="cs-CZ" sz="2000" dirty="0" smtClean="0"/>
              <a:t> 1,96</a:t>
            </a:r>
            <a:r>
              <a:rPr lang="cs-CZ" sz="2000" i="1" dirty="0" smtClean="0"/>
              <a:t>s</a:t>
            </a:r>
            <a:r>
              <a:rPr lang="cs-CZ" sz="2000" i="1" baseline="-25000" dirty="0" smtClean="0"/>
              <a:t>m</a:t>
            </a:r>
            <a:r>
              <a:rPr lang="cs-CZ" sz="2000" dirty="0" smtClean="0"/>
              <a:t>; </a:t>
            </a:r>
            <a:r>
              <a:rPr lang="cs-CZ" sz="2000" i="1" dirty="0" smtClean="0"/>
              <a:t>m </a:t>
            </a:r>
            <a:r>
              <a:rPr lang="cs-CZ" sz="2000" dirty="0" smtClean="0"/>
              <a:t>+ 1,96</a:t>
            </a:r>
            <a:r>
              <a:rPr lang="cs-CZ" sz="2000" i="1" dirty="0" smtClean="0"/>
              <a:t>s</a:t>
            </a:r>
            <a:r>
              <a:rPr lang="cs-CZ" sz="2000" i="1" baseline="-25000" dirty="0" smtClean="0"/>
              <a:t>m</a:t>
            </a:r>
            <a:r>
              <a:rPr lang="cs-CZ" sz="2000" dirty="0" smtClean="0"/>
              <a:t>)</a:t>
            </a:r>
            <a:r>
              <a:rPr lang="cs-CZ" sz="1500" dirty="0" smtClean="0"/>
              <a:t> = (127,1 ; 132,9),              </a:t>
            </a:r>
          </a:p>
          <a:p>
            <a:pPr lvl="2" eaLnBrk="1" hangingPunct="1">
              <a:defRPr/>
            </a:pPr>
            <a:r>
              <a:rPr lang="cs-CZ" sz="1500" b="1" dirty="0" smtClean="0"/>
              <a:t>tj. s 95% pravděpodobností 127,1 </a:t>
            </a:r>
            <a:r>
              <a:rPr lang="cs-CZ" sz="1500" b="1" dirty="0" smtClean="0">
                <a:sym typeface="Symbol" pitchFamily="18" charset="2"/>
              </a:rPr>
              <a:t> </a:t>
            </a:r>
            <a:r>
              <a:rPr lang="cs-CZ" sz="1500" b="1" i="1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500" b="1" dirty="0" smtClean="0">
                <a:sym typeface="Symbol" pitchFamily="18" charset="2"/>
              </a:rPr>
              <a:t>  132,9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1500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900" dirty="0" smtClean="0">
              <a:sym typeface="Symbol" pitchFamily="18" charset="2"/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endParaRPr lang="cs-CZ" sz="1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graphicFrame>
        <p:nvGraphicFramePr>
          <p:cNvPr id="5" name="Graf 4"/>
          <p:cNvGraphicFramePr/>
          <p:nvPr/>
        </p:nvGraphicFramePr>
        <p:xfrm>
          <a:off x="285721" y="1785926"/>
          <a:ext cx="864399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externí validitě - reprezentativnosti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Vzorek jevů má dobře zastupovat populaci jevů, o které se chceme něco dozvědět – </a:t>
            </a:r>
            <a:r>
              <a:rPr lang="cs-CZ" dirty="0" err="1" smtClean="0"/>
              <a:t>reprezenta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(-</a:t>
            </a:r>
            <a:r>
              <a:rPr lang="cs-CZ" dirty="0" err="1" smtClean="0"/>
              <a:t>tivnost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Celá statistika stojí na jediné věci, která je jistá a to je náhoda (teorie pravděpodobnosti) … odtud náhodný výběr. </a:t>
            </a:r>
          </a:p>
          <a:p>
            <a:pPr lvl="1"/>
            <a:r>
              <a:rPr lang="cs-CZ" dirty="0" smtClean="0"/>
              <a:t>mnoho výběrových strategií</a:t>
            </a:r>
          </a:p>
          <a:p>
            <a:endParaRPr lang="cs-CZ" dirty="0" smtClean="0"/>
          </a:p>
          <a:p>
            <a:r>
              <a:rPr lang="cs-CZ" dirty="0" smtClean="0"/>
              <a:t>Problematičnost náhodnosti výběru lidí </a:t>
            </a:r>
            <a:r>
              <a:rPr lang="en-US" dirty="0" smtClean="0"/>
              <a:t>&gt;&gt;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nutnost zpětné kontroly/úvahy, replikace</a:t>
            </a:r>
          </a:p>
          <a:p>
            <a:pPr lvl="1"/>
            <a:r>
              <a:rPr lang="cs-CZ" dirty="0" smtClean="0"/>
              <a:t>překvapivá robustnost při absenci výrazných zkreslujících faktorů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Příklad konstrukce intervalu spolehlivosti pro průměr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smtClean="0"/>
              <a:t>Na vzorku dětí (</a:t>
            </a:r>
            <a:r>
              <a:rPr lang="cs-CZ" sz="1800" b="1" i="1" smtClean="0"/>
              <a:t>N</a:t>
            </a:r>
            <a:r>
              <a:rPr lang="cs-CZ" sz="1800" b="1" smtClean="0"/>
              <a:t>=100) s různobarevnýma očima jsme spočítali průměrné IQ 130 a </a:t>
            </a:r>
            <a:r>
              <a:rPr lang="cs-CZ" sz="1800" b="1" i="1" smtClean="0"/>
              <a:t>s </a:t>
            </a:r>
            <a:r>
              <a:rPr lang="cs-CZ" sz="1800" b="1" smtClean="0"/>
              <a:t>=15. </a:t>
            </a:r>
          </a:p>
          <a:p>
            <a:pPr lvl="1" eaLnBrk="1" hangingPunct="1"/>
            <a:r>
              <a:rPr lang="cs-CZ" sz="1800" b="1" smtClean="0"/>
              <a:t>bodový odhad </a:t>
            </a:r>
            <a:r>
              <a:rPr lang="cs-CZ" sz="1800" smtClean="0"/>
              <a:t>průměrného IQ v populaci dětí s různobarevnýma očima (tj. parametru, </a:t>
            </a:r>
            <a:r>
              <a:rPr lang="cs-CZ" sz="1800" i="1" smtClean="0">
                <a:latin typeface="Symbol" pitchFamily="18" charset="2"/>
              </a:rPr>
              <a:t>m</a:t>
            </a:r>
            <a:r>
              <a:rPr lang="cs-CZ" sz="1800" smtClean="0"/>
              <a:t>) je 130</a:t>
            </a:r>
          </a:p>
          <a:p>
            <a:pPr lvl="1" eaLnBrk="1" hangingPunct="1"/>
            <a:r>
              <a:rPr lang="cs-CZ" sz="1800" b="1" smtClean="0"/>
              <a:t>intervalový odhad</a:t>
            </a:r>
            <a:r>
              <a:rPr lang="cs-CZ" sz="1800" smtClean="0"/>
              <a:t> </a:t>
            </a:r>
          </a:p>
          <a:p>
            <a:pPr lvl="2" eaLnBrk="1" hangingPunct="1"/>
            <a:r>
              <a:rPr lang="cs-CZ" sz="1500" smtClean="0"/>
              <a:t>střed intervalu spolehlivosti bude na bodovém odhadu, tj. </a:t>
            </a:r>
            <a:r>
              <a:rPr lang="cs-CZ" sz="1500" i="1" smtClean="0"/>
              <a:t>m </a:t>
            </a:r>
            <a:r>
              <a:rPr lang="cs-CZ" sz="1500" smtClean="0"/>
              <a:t>= 130</a:t>
            </a:r>
          </a:p>
          <a:p>
            <a:pPr lvl="2" eaLnBrk="1" hangingPunct="1"/>
            <a:r>
              <a:rPr lang="cs-CZ" sz="1500" smtClean="0"/>
              <a:t>víme, že výběrové rozložení průměru má </a:t>
            </a:r>
            <a:r>
              <a:rPr lang="cs-CZ" sz="1500" i="1" smtClean="0"/>
              <a:t>t</a:t>
            </a:r>
            <a:r>
              <a:rPr lang="cs-CZ" sz="1500" smtClean="0"/>
              <a:t>–rozložení se stupni volnosti            </a:t>
            </a:r>
            <a:r>
              <a:rPr lang="cs-CZ" sz="1500" i="1" smtClean="0">
                <a:latin typeface="Symbol" pitchFamily="18" charset="2"/>
              </a:rPr>
              <a:t>n</a:t>
            </a:r>
            <a:r>
              <a:rPr lang="cs-CZ" sz="1500" smtClean="0"/>
              <a:t> = </a:t>
            </a:r>
            <a:r>
              <a:rPr lang="cs-CZ" sz="1500" i="1" smtClean="0"/>
              <a:t>N</a:t>
            </a:r>
            <a:r>
              <a:rPr lang="cs-CZ" sz="1500" smtClean="0"/>
              <a:t>−1 = 99 </a:t>
            </a:r>
          </a:p>
          <a:p>
            <a:pPr lvl="2" eaLnBrk="1" hangingPunct="1"/>
            <a:r>
              <a:rPr lang="cs-CZ" sz="1500" smtClean="0"/>
              <a:t>zvolíme-li hladinu spolehlivosti 1-</a:t>
            </a:r>
            <a:r>
              <a:rPr lang="cs-CZ" sz="1500" i="1" smtClean="0">
                <a:latin typeface="Symbol" pitchFamily="18" charset="2"/>
              </a:rPr>
              <a:t>a </a:t>
            </a:r>
            <a:r>
              <a:rPr lang="cs-CZ" sz="1500" smtClean="0"/>
              <a:t>=95%,</a:t>
            </a:r>
          </a:p>
          <a:p>
            <a:pPr lvl="2" eaLnBrk="1" hangingPunct="1"/>
            <a:r>
              <a:rPr lang="cs-CZ" sz="1500" smtClean="0"/>
              <a:t>pak v tabulkách (Excelu) zjistíme, že 95% </a:t>
            </a:r>
            <a:r>
              <a:rPr lang="cs-CZ" sz="1500" i="1" smtClean="0"/>
              <a:t>t</a:t>
            </a:r>
            <a:r>
              <a:rPr lang="cs-CZ" sz="1500" smtClean="0"/>
              <a:t>-rozložení je mezi hodnotami          t=-1,98 a 1,98 </a:t>
            </a:r>
            <a:r>
              <a:rPr lang="cs-CZ" sz="1200" smtClean="0"/>
              <a:t>(tj. </a:t>
            </a:r>
            <a:r>
              <a:rPr lang="cs-CZ" sz="1200" baseline="-25000" smtClean="0"/>
              <a:t>1-</a:t>
            </a:r>
            <a:r>
              <a:rPr lang="cs-CZ" sz="1200" i="1" baseline="-25000" smtClean="0">
                <a:latin typeface="Symbol" pitchFamily="18" charset="2"/>
              </a:rPr>
              <a:t>a</a:t>
            </a:r>
            <a:r>
              <a:rPr lang="cs-CZ" sz="1200" baseline="-25000" smtClean="0"/>
              <a:t>/2</a:t>
            </a:r>
            <a:r>
              <a:rPr lang="cs-CZ" sz="1200" i="1" smtClean="0"/>
              <a:t>t </a:t>
            </a:r>
            <a:r>
              <a:rPr lang="cs-CZ" sz="1200" smtClean="0"/>
              <a:t>(</a:t>
            </a:r>
            <a:r>
              <a:rPr lang="cs-CZ" sz="1500" i="1" smtClean="0">
                <a:latin typeface="Symbol" pitchFamily="18" charset="2"/>
              </a:rPr>
              <a:t>n</a:t>
            </a:r>
            <a:r>
              <a:rPr lang="cs-CZ" sz="1200" smtClean="0"/>
              <a:t>)= </a:t>
            </a:r>
            <a:r>
              <a:rPr lang="cs-CZ" sz="1200" baseline="-25000" smtClean="0"/>
              <a:t>0,975</a:t>
            </a:r>
            <a:r>
              <a:rPr lang="cs-CZ" sz="1200" i="1" smtClean="0"/>
              <a:t>t </a:t>
            </a:r>
            <a:r>
              <a:rPr lang="cs-CZ" sz="1200" smtClean="0"/>
              <a:t>(99) = 1,98 </a:t>
            </a:r>
            <a:r>
              <a:rPr lang="cs-CZ" sz="900" smtClean="0"/>
              <a:t>excel: TINV(0,05;99)</a:t>
            </a:r>
            <a:r>
              <a:rPr lang="cs-CZ" sz="1200" smtClean="0"/>
              <a:t>)</a:t>
            </a:r>
          </a:p>
          <a:p>
            <a:pPr lvl="2" eaLnBrk="1" hangingPunct="1"/>
            <a:r>
              <a:rPr lang="cs-CZ" sz="1500" smtClean="0"/>
              <a:t>směrodatná chyba odhadu průměru </a:t>
            </a:r>
            <a:r>
              <a:rPr lang="cs-CZ" sz="1500" i="1" smtClean="0"/>
              <a:t>s</a:t>
            </a:r>
            <a:r>
              <a:rPr lang="cs-CZ" sz="1500" i="1" baseline="-25000" smtClean="0"/>
              <a:t>m </a:t>
            </a:r>
            <a:r>
              <a:rPr lang="cs-CZ" sz="1500" smtClean="0"/>
              <a:t>= </a:t>
            </a:r>
            <a:r>
              <a:rPr lang="cs-CZ" sz="1500" i="1" smtClean="0"/>
              <a:t>s </a:t>
            </a:r>
            <a:r>
              <a:rPr lang="cs-CZ" sz="1500" smtClean="0"/>
              <a:t>/√</a:t>
            </a:r>
            <a:r>
              <a:rPr lang="cs-CZ" sz="1500" i="1" smtClean="0"/>
              <a:t>n  </a:t>
            </a:r>
            <a:r>
              <a:rPr lang="cs-CZ" sz="1500" smtClean="0"/>
              <a:t>= 15/ √ 100 = 1,5</a:t>
            </a:r>
          </a:p>
          <a:p>
            <a:pPr lvl="2" eaLnBrk="1" hangingPunct="1"/>
            <a:r>
              <a:rPr lang="cs-CZ" sz="1500" smtClean="0"/>
              <a:t>interval spolehlivosti:  (</a:t>
            </a:r>
            <a:r>
              <a:rPr lang="cs-CZ" sz="1500" i="1" smtClean="0"/>
              <a:t>m </a:t>
            </a:r>
            <a:r>
              <a:rPr lang="cs-CZ" sz="1500" smtClean="0"/>
              <a:t>- 1,98</a:t>
            </a:r>
            <a:r>
              <a:rPr lang="cs-CZ" sz="1500" i="1" smtClean="0"/>
              <a:t>s</a:t>
            </a:r>
            <a:r>
              <a:rPr lang="cs-CZ" sz="1500" i="1" baseline="-25000" smtClean="0"/>
              <a:t>m</a:t>
            </a:r>
            <a:r>
              <a:rPr lang="cs-CZ" sz="1500" smtClean="0"/>
              <a:t>; </a:t>
            </a:r>
            <a:r>
              <a:rPr lang="cs-CZ" sz="1500" i="1" smtClean="0"/>
              <a:t>m </a:t>
            </a:r>
            <a:r>
              <a:rPr lang="cs-CZ" sz="1500" smtClean="0"/>
              <a:t>+ 1,98</a:t>
            </a:r>
            <a:r>
              <a:rPr lang="cs-CZ" sz="1500" i="1" smtClean="0"/>
              <a:t>s</a:t>
            </a:r>
            <a:r>
              <a:rPr lang="cs-CZ" sz="1500" i="1" baseline="-25000" smtClean="0"/>
              <a:t>m</a:t>
            </a:r>
            <a:r>
              <a:rPr lang="cs-CZ" sz="1500" smtClean="0"/>
              <a:t>) = (127,0 ; 133,0),              </a:t>
            </a:r>
          </a:p>
          <a:p>
            <a:pPr lvl="2" eaLnBrk="1" hangingPunct="1"/>
            <a:r>
              <a:rPr lang="cs-CZ" sz="1500" b="1" smtClean="0"/>
              <a:t>tj. s 95% pravděpodobností 127,0 </a:t>
            </a:r>
            <a:r>
              <a:rPr lang="cs-CZ" sz="1500" b="1" smtClean="0">
                <a:sym typeface="Symbol" pitchFamily="18" charset="2"/>
              </a:rPr>
              <a:t> </a:t>
            </a:r>
            <a:r>
              <a:rPr lang="cs-CZ" sz="1500" b="1" i="1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500" b="1" smtClean="0">
                <a:sym typeface="Symbol" pitchFamily="18" charset="2"/>
              </a:rPr>
              <a:t>  133,0</a:t>
            </a:r>
          </a:p>
          <a:p>
            <a:pPr eaLnBrk="1" hangingPunct="1">
              <a:buFont typeface="Wingdings" pitchFamily="2" charset="2"/>
              <a:buNone/>
            </a:pPr>
            <a:endParaRPr lang="cs-CZ" sz="15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cs-CZ" sz="900" smtClean="0">
              <a:sym typeface="Symbol" pitchFamily="18" charset="2"/>
            </a:endParaRPr>
          </a:p>
          <a:p>
            <a:pPr lvl="2" eaLnBrk="1" hangingPunct="1">
              <a:buFont typeface="Wingdings" pitchFamily="2" charset="2"/>
              <a:buNone/>
            </a:pPr>
            <a:endParaRPr lang="cs-CZ" sz="1400" smtClean="0">
              <a:sym typeface="Symbol" pitchFamily="18" charset="2"/>
            </a:endParaRP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7235825" y="5619750"/>
            <a:ext cx="1908175" cy="473075"/>
          </a:xfrm>
          <a:prstGeom prst="borderCallout2">
            <a:avLst>
              <a:gd name="adj1" fmla="val 24162"/>
              <a:gd name="adj2" fmla="val -3995"/>
              <a:gd name="adj3" fmla="val 24162"/>
              <a:gd name="adj4" fmla="val -55741"/>
              <a:gd name="adj5" fmla="val -36912"/>
              <a:gd name="adj6" fmla="val -1075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s-CZ" sz="1000" b="0"/>
              <a:t>pozor na tento rozdíl: ve středu intervalu je </a:t>
            </a:r>
            <a:r>
              <a:rPr lang="cs-CZ" sz="1000" b="0" i="1"/>
              <a:t>m</a:t>
            </a:r>
            <a:r>
              <a:rPr lang="cs-CZ" sz="1000" b="0"/>
              <a:t>, někde v intervalu je v 95% případů </a:t>
            </a:r>
            <a:r>
              <a:rPr lang="cs-CZ" sz="1000" b="0" i="1">
                <a:latin typeface="Symbol" pitchFamily="18" charset="2"/>
              </a:rPr>
              <a:t>m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5076825" y="5734050"/>
            <a:ext cx="10795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Interpretace intervalu spolehlivosti</a:t>
            </a:r>
            <a:endParaRPr lang="cs-CZ" sz="2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681537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1600" smtClean="0">
                <a:sym typeface="Symbol" pitchFamily="18" charset="2"/>
              </a:rPr>
              <a:t>… je prostá, avšak zrádná</a:t>
            </a:r>
          </a:p>
          <a:p>
            <a:pPr eaLnBrk="1" hangingPunct="1">
              <a:spcBef>
                <a:spcPct val="30000"/>
              </a:spcBef>
            </a:pPr>
            <a:r>
              <a:rPr lang="cs-CZ" sz="1600" smtClean="0">
                <a:sym typeface="Symbol" pitchFamily="18" charset="2"/>
              </a:rPr>
              <a:t>95% interval spolehlivosti </a:t>
            </a:r>
            <a:r>
              <a:rPr lang="cs-CZ" sz="1600" u="sng" smtClean="0">
                <a:sym typeface="Symbol" pitchFamily="18" charset="2"/>
              </a:rPr>
              <a:t>znamená</a:t>
            </a:r>
            <a:r>
              <a:rPr lang="cs-CZ" sz="1600" smtClean="0">
                <a:sym typeface="Symbol" pitchFamily="18" charset="2"/>
              </a:rPr>
              <a:t>, že sestrojujeme-li tento interval dle výše uvedených instrukcí, </a:t>
            </a:r>
            <a:r>
              <a:rPr lang="cs-CZ" sz="1600" b="1" smtClean="0">
                <a:sym typeface="Symbol" pitchFamily="18" charset="2"/>
              </a:rPr>
              <a:t>v 95% případů sestrojení intervalu tento interval zahrnuje odhadovaný parametr</a:t>
            </a:r>
            <a:r>
              <a:rPr lang="cs-CZ" sz="1600" smtClean="0">
                <a:sym typeface="Symbol" pitchFamily="18" charset="2"/>
              </a:rPr>
              <a:t>, tj. v 95% případů je závěr, že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600" smtClean="0">
                <a:sym typeface="Symbol" pitchFamily="18" charset="2"/>
              </a:rPr>
              <a:t>  je mezi čísly </a:t>
            </a:r>
            <a:r>
              <a:rPr lang="cs-CZ" sz="1600" i="1" smtClean="0">
                <a:sym typeface="Symbol" pitchFamily="18" charset="2"/>
              </a:rPr>
              <a:t>a</a:t>
            </a:r>
            <a:r>
              <a:rPr lang="cs-CZ" sz="1600" smtClean="0">
                <a:sym typeface="Symbol" pitchFamily="18" charset="2"/>
              </a:rPr>
              <a:t> a </a:t>
            </a:r>
            <a:r>
              <a:rPr lang="cs-CZ" sz="1600" i="1" smtClean="0">
                <a:sym typeface="Symbol" pitchFamily="18" charset="2"/>
              </a:rPr>
              <a:t>b</a:t>
            </a:r>
            <a:r>
              <a:rPr lang="cs-CZ" sz="1600" smtClean="0">
                <a:sym typeface="Symbol" pitchFamily="18" charset="2"/>
              </a:rPr>
              <a:t>, správný.</a:t>
            </a:r>
          </a:p>
          <a:p>
            <a:pPr eaLnBrk="1" hangingPunct="1">
              <a:spcBef>
                <a:spcPct val="30000"/>
              </a:spcBef>
            </a:pPr>
            <a:r>
              <a:rPr lang="cs-CZ" sz="1600" smtClean="0">
                <a:sym typeface="Symbol" pitchFamily="18" charset="2"/>
              </a:rPr>
              <a:t>V tomto smyslu to také znamená, že </a:t>
            </a:r>
            <a:r>
              <a:rPr lang="cs-CZ" sz="1600" u="sng" smtClean="0">
                <a:sym typeface="Symbol" pitchFamily="18" charset="2"/>
              </a:rPr>
              <a:t>máme</a:t>
            </a:r>
            <a:r>
              <a:rPr lang="cs-CZ" sz="1600" smtClean="0">
                <a:sym typeface="Symbol" pitchFamily="18" charset="2"/>
              </a:rPr>
              <a:t> subjektivní 95% jistotu, že parametr je v námi určeném intervalu.</a:t>
            </a:r>
          </a:p>
          <a:p>
            <a:pPr eaLnBrk="1" hangingPunct="1">
              <a:spcBef>
                <a:spcPct val="30000"/>
              </a:spcBef>
            </a:pPr>
            <a:r>
              <a:rPr lang="cs-CZ" sz="1600" smtClean="0">
                <a:sym typeface="Symbol" pitchFamily="18" charset="2"/>
              </a:rPr>
              <a:t>V konkrétním případě, kdy jsme spočetli konkrétní interval spolehlivosti (</a:t>
            </a:r>
            <a:r>
              <a:rPr lang="cs-CZ" sz="1600" smtClean="0"/>
              <a:t>127 </a:t>
            </a:r>
            <a:r>
              <a:rPr lang="cs-CZ" sz="1600" smtClean="0">
                <a:sym typeface="Symbol" pitchFamily="18" charset="2"/>
              </a:rPr>
              <a:t>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600" smtClean="0">
                <a:sym typeface="Symbol" pitchFamily="18" charset="2"/>
              </a:rPr>
              <a:t>  133), to </a:t>
            </a:r>
            <a:r>
              <a:rPr lang="cs-CZ" sz="1600" u="sng" smtClean="0">
                <a:sym typeface="Symbol" pitchFamily="18" charset="2"/>
              </a:rPr>
              <a:t>neznamená</a:t>
            </a:r>
            <a:r>
              <a:rPr lang="cs-CZ" sz="1600" smtClean="0">
                <a:sym typeface="Symbol" pitchFamily="18" charset="2"/>
              </a:rPr>
              <a:t>, že v 95% případech je </a:t>
            </a:r>
            <a:r>
              <a:rPr lang="cs-CZ" sz="1600" i="1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600" smtClean="0">
                <a:sym typeface="Symbol" pitchFamily="18" charset="2"/>
              </a:rPr>
              <a:t> v intervalu od 127 do 133.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1200" smtClean="0">
                <a:sym typeface="Symbol" pitchFamily="18" charset="2"/>
              </a:rPr>
              <a:t>To proto, že </a:t>
            </a:r>
            <a:r>
              <a:rPr lang="cs-CZ" sz="1200" i="1" smtClean="0">
                <a:latin typeface="Symbol" pitchFamily="18" charset="2"/>
                <a:sym typeface="Symbol" pitchFamily="18" charset="2"/>
              </a:rPr>
              <a:t>m</a:t>
            </a:r>
            <a:r>
              <a:rPr lang="cs-CZ" sz="1200" smtClean="0">
                <a:sym typeface="Symbol" pitchFamily="18" charset="2"/>
              </a:rPr>
              <a:t> je konstanta; při opakovaných výzkumech se nemění</a:t>
            </a:r>
            <a:r>
              <a:rPr lang="cs-CZ" sz="1200" i="1" smtClean="0">
                <a:sym typeface="Symbol" pitchFamily="18" charset="2"/>
              </a:rPr>
              <a:t>.</a:t>
            </a:r>
            <a:r>
              <a:rPr lang="cs-CZ" sz="1200" smtClean="0">
                <a:sym typeface="Symbol" pitchFamily="18" charset="2"/>
              </a:rPr>
              <a:t> Díky omylnému výběru v každém výzkumu vychází poněkud jiný interval sestrojený podle jiného výběrového průměru. Jinými slovy, trefujeme se obručí na kolík a ne kolíkem do obruče.  </a:t>
            </a:r>
          </a:p>
          <a:p>
            <a:pPr eaLnBrk="1" hangingPunct="1">
              <a:spcBef>
                <a:spcPct val="30000"/>
              </a:spcBef>
            </a:pPr>
            <a:r>
              <a:rPr lang="cs-CZ" sz="1600" smtClean="0">
                <a:sym typeface="Symbol" pitchFamily="18" charset="2"/>
              </a:rPr>
              <a:t>O čem tohle slovíčkaření je? O rozdílu mezi četnostním a subjektivním (Bayesovským) pojetím pravděpodobnosti.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Od vzorku k populaci a zpět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/>
              <a:t>Vzhledem k tomu, jaká nám na vzorku vyšla statistika, jaký je odpovídající populační parametr?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				</a:t>
            </a:r>
            <a:r>
              <a:rPr lang="cs-CZ" b="1" smtClean="0"/>
              <a:t>interval spolehlivosti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Pokud předpokládáme, že v populaci je hodnota parametru X, co si myslet o své hypotéze poté, co nám na vzorku vyšlo Y?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				</a:t>
            </a:r>
            <a:r>
              <a:rPr lang="cs-CZ" b="1" smtClean="0"/>
              <a:t>statistický test hypotézy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52600"/>
            <a:ext cx="8208962" cy="4629150"/>
          </a:xfrm>
          <a:noFill/>
        </p:spPr>
        <p:txBody>
          <a:bodyPr/>
          <a:lstStyle/>
          <a:p>
            <a:pPr eaLnBrk="1" hangingPunct="1"/>
            <a:r>
              <a:rPr lang="cs-CZ" sz="2400" smtClean="0"/>
              <a:t>Příklady (statistických) hypotéz</a:t>
            </a:r>
          </a:p>
          <a:p>
            <a:pPr lvl="1" eaLnBrk="1" hangingPunct="1"/>
            <a:r>
              <a:rPr lang="cs-CZ" sz="1500" i="1" smtClean="0"/>
              <a:t>H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m </a:t>
            </a:r>
            <a:r>
              <a:rPr lang="cs-CZ" sz="1500" smtClean="0"/>
              <a:t>= 100		: Populační průměr IQ je roven 100.</a:t>
            </a:r>
          </a:p>
          <a:p>
            <a:pPr lvl="1" eaLnBrk="1" hangingPunct="1"/>
            <a:r>
              <a:rPr lang="cs-CZ" sz="1500" i="1" smtClean="0"/>
              <a:t>H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s</a:t>
            </a:r>
            <a:r>
              <a:rPr lang="cs-CZ" sz="1500" smtClean="0">
                <a:latin typeface="Symbol" pitchFamily="18" charset="2"/>
              </a:rPr>
              <a:t> </a:t>
            </a:r>
            <a:r>
              <a:rPr lang="cs-CZ" sz="1500" smtClean="0"/>
              <a:t>= 10		: Populační směrodatná odchylka je 10.</a:t>
            </a:r>
          </a:p>
          <a:p>
            <a:pPr lvl="1" eaLnBrk="1" hangingPunct="1"/>
            <a:r>
              <a:rPr lang="cs-CZ" sz="1500" i="1" smtClean="0"/>
              <a:t>H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m</a:t>
            </a:r>
            <a:r>
              <a:rPr lang="cs-CZ" sz="1500" baseline="-25000" smtClean="0"/>
              <a:t>1 </a:t>
            </a:r>
            <a:r>
              <a:rPr lang="cs-CZ" sz="1500" smtClean="0"/>
              <a:t>–</a:t>
            </a:r>
            <a:r>
              <a:rPr lang="cs-CZ" sz="1500" baseline="-25000" smtClean="0"/>
              <a:t> </a:t>
            </a:r>
            <a:r>
              <a:rPr lang="cs-CZ" sz="1500" i="1" smtClean="0">
                <a:latin typeface="Symbol" pitchFamily="18" charset="2"/>
              </a:rPr>
              <a:t>m</a:t>
            </a:r>
            <a:r>
              <a:rPr lang="cs-CZ" sz="1500" baseline="-25000" smtClean="0"/>
              <a:t>2 </a:t>
            </a:r>
            <a:r>
              <a:rPr lang="cs-CZ" sz="1500" smtClean="0"/>
              <a:t>= 0	: Populační průměry </a:t>
            </a:r>
            <a:r>
              <a:rPr lang="cs-CZ" sz="1500" i="1" smtClean="0">
                <a:latin typeface="Symbol" pitchFamily="18" charset="2"/>
              </a:rPr>
              <a:t>m</a:t>
            </a:r>
            <a:r>
              <a:rPr lang="cs-CZ" sz="1500" baseline="-25000" smtClean="0"/>
              <a:t>1 </a:t>
            </a:r>
            <a:r>
              <a:rPr lang="cs-CZ" sz="1500" smtClean="0"/>
              <a:t>(psychotici)</a:t>
            </a:r>
            <a:r>
              <a:rPr lang="cs-CZ" sz="1500" baseline="-25000" smtClean="0"/>
              <a:t> </a:t>
            </a:r>
            <a:r>
              <a:rPr lang="cs-CZ" sz="1500" smtClean="0"/>
              <a:t>a </a:t>
            </a:r>
            <a:r>
              <a:rPr lang="cs-CZ" sz="1500" i="1" smtClean="0">
                <a:latin typeface="Symbol" pitchFamily="18" charset="2"/>
              </a:rPr>
              <a:t>m</a:t>
            </a:r>
            <a:r>
              <a:rPr lang="cs-CZ" sz="1500" baseline="-25000" smtClean="0"/>
              <a:t>2</a:t>
            </a:r>
            <a:r>
              <a:rPr lang="cs-CZ" sz="1500" smtClean="0"/>
              <a:t> (zdraví) jsou stejné.</a:t>
            </a:r>
          </a:p>
          <a:p>
            <a:pPr lvl="1" eaLnBrk="1" hangingPunct="1"/>
            <a:r>
              <a:rPr lang="cs-CZ" sz="1500" i="1" smtClean="0"/>
              <a:t>H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r</a:t>
            </a:r>
            <a:r>
              <a:rPr lang="cs-CZ" sz="1500" baseline="-25000" smtClean="0"/>
              <a:t>xy</a:t>
            </a:r>
            <a:r>
              <a:rPr lang="cs-CZ" sz="1500" smtClean="0"/>
              <a:t>= 0		: Proměnné </a:t>
            </a:r>
            <a:r>
              <a:rPr lang="cs-CZ" sz="1500" i="1" smtClean="0"/>
              <a:t>X</a:t>
            </a:r>
            <a:r>
              <a:rPr lang="cs-CZ" sz="1500" smtClean="0"/>
              <a:t> (pití piva) a </a:t>
            </a:r>
            <a:r>
              <a:rPr lang="cs-CZ" sz="1500" i="1" smtClean="0"/>
              <a:t>Y</a:t>
            </a:r>
            <a:r>
              <a:rPr lang="cs-CZ" sz="1500" smtClean="0"/>
              <a:t> (dominance) spolu nekorelují </a:t>
            </a:r>
          </a:p>
          <a:p>
            <a:pPr eaLnBrk="1" hangingPunct="1"/>
            <a:endParaRPr lang="cs-CZ" sz="1200" smtClean="0"/>
          </a:p>
          <a:p>
            <a:pPr eaLnBrk="1" hangingPunct="1"/>
            <a:r>
              <a:rPr lang="cs-CZ" sz="2400" smtClean="0"/>
              <a:t>Vezměme si tu první hypotézu konfrontujme s daty: </a:t>
            </a:r>
          </a:p>
          <a:p>
            <a:pPr lvl="1" eaLnBrk="1" hangingPunct="1"/>
            <a:r>
              <a:rPr lang="cs-CZ" sz="1800" smtClean="0"/>
              <a:t>Na vzorku 1000 náhodně vybraných dospělých jsme zjistili průměrné IQ rovné 105 (</a:t>
            </a:r>
            <a:r>
              <a:rPr lang="cs-CZ" sz="1800" i="1" smtClean="0"/>
              <a:t>s </a:t>
            </a:r>
            <a:r>
              <a:rPr lang="cs-CZ" sz="1800" smtClean="0"/>
              <a:t>=14).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750" y="6165850"/>
            <a:ext cx="7632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000" b="0"/>
              <a:t>AJ: statistical hypotheses testing, hypothesis, hypothesis supported by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Statistický test hypotézy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300" smtClean="0"/>
              <a:t>Statistické testování založeno na p-nosti</a:t>
            </a:r>
          </a:p>
          <a:p>
            <a:pPr lvl="1" eaLnBrk="1" hangingPunct="1"/>
            <a:r>
              <a:rPr lang="cs-CZ" sz="2000" smtClean="0"/>
              <a:t>Známe-li pravděpodobnostní rozložení statistik můžeme usuzovat, </a:t>
            </a:r>
            <a:r>
              <a:rPr lang="cs-CZ" sz="2000" b="1" smtClean="0"/>
              <a:t>jak pravděpodobná je určitá výběrová statistika vzhledem k hypotéze</a:t>
            </a:r>
            <a:r>
              <a:rPr lang="ru-RU" sz="2000" b="1" smtClean="0"/>
              <a:t>:</a:t>
            </a:r>
            <a:r>
              <a:rPr lang="cs-CZ" sz="2000" b="1" smtClean="0"/>
              <a:t> </a:t>
            </a:r>
            <a:r>
              <a:rPr lang="cs-CZ" sz="2000" b="1" i="1" smtClean="0"/>
              <a:t>P </a:t>
            </a:r>
            <a:r>
              <a:rPr lang="cs-CZ" sz="2000" b="1" smtClean="0"/>
              <a:t>(</a:t>
            </a:r>
            <a:r>
              <a:rPr lang="cs-CZ" sz="2000" b="1" i="1" smtClean="0"/>
              <a:t>D</a:t>
            </a:r>
            <a:r>
              <a:rPr lang="en-US" sz="2000" b="1" i="1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000" b="1" smtClean="0"/>
              <a:t>|</a:t>
            </a:r>
            <a:r>
              <a:rPr lang="en-US" sz="2000" b="1" i="1" smtClean="0"/>
              <a:t>H</a:t>
            </a:r>
            <a:r>
              <a:rPr lang="cs-CZ" sz="2000" b="1" i="1" smtClean="0"/>
              <a:t> </a:t>
            </a:r>
            <a:r>
              <a:rPr lang="en-US" sz="2000" b="1" smtClean="0"/>
              <a:t>)</a:t>
            </a:r>
            <a:endParaRPr lang="cs-CZ" sz="2000" b="1" smtClean="0"/>
          </a:p>
          <a:p>
            <a:pPr lvl="2" eaLnBrk="1" hangingPunct="1"/>
            <a:r>
              <a:rPr lang="cs-CZ" sz="1900" i="1" smtClean="0"/>
              <a:t>D </a:t>
            </a:r>
            <a:r>
              <a:rPr lang="cs-CZ" sz="1900" smtClean="0"/>
              <a:t>:  např. </a:t>
            </a:r>
            <a:r>
              <a:rPr lang="cs-CZ" sz="1900" i="1" smtClean="0"/>
              <a:t>m</a:t>
            </a:r>
            <a:r>
              <a:rPr lang="cs-CZ" sz="1900" smtClean="0"/>
              <a:t>=9,78</a:t>
            </a:r>
          </a:p>
          <a:p>
            <a:pPr lvl="2" eaLnBrk="1" hangingPunct="1"/>
            <a:r>
              <a:rPr lang="cs-CZ" sz="1900" i="1" smtClean="0"/>
              <a:t>H</a:t>
            </a:r>
            <a:r>
              <a:rPr lang="cs-CZ" sz="1900" smtClean="0"/>
              <a:t> :  např. </a:t>
            </a:r>
            <a:r>
              <a:rPr lang="cs-CZ" sz="1900" i="1" smtClean="0">
                <a:latin typeface="Symbol" pitchFamily="18" charset="2"/>
              </a:rPr>
              <a:t>m </a:t>
            </a:r>
            <a:r>
              <a:rPr lang="cs-CZ" sz="1900" smtClean="0"/>
              <a:t>=10,    </a:t>
            </a:r>
            <a:r>
              <a:rPr lang="cs-CZ" sz="1800" i="1" smtClean="0"/>
              <a:t>P </a:t>
            </a:r>
            <a:r>
              <a:rPr lang="cs-CZ" sz="1800" smtClean="0"/>
              <a:t>(</a:t>
            </a:r>
            <a:r>
              <a:rPr lang="cs-CZ" sz="1800" i="1" smtClean="0">
                <a:sym typeface="Symbol" pitchFamily="18" charset="2"/>
              </a:rPr>
              <a:t>D</a:t>
            </a:r>
            <a:r>
              <a:rPr lang="en-US" sz="1800" i="1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smtClean="0"/>
              <a:t>|</a:t>
            </a:r>
            <a:r>
              <a:rPr lang="en-US" sz="1800" i="1" smtClean="0"/>
              <a:t>H</a:t>
            </a:r>
            <a:r>
              <a:rPr lang="cs-CZ" sz="1800" i="1" smtClean="0"/>
              <a:t> </a:t>
            </a:r>
            <a:r>
              <a:rPr lang="en-US" sz="1800" smtClean="0"/>
              <a:t>)</a:t>
            </a:r>
            <a:r>
              <a:rPr lang="cs-CZ" sz="1800" smtClean="0"/>
              <a:t> je </a:t>
            </a:r>
            <a:r>
              <a:rPr lang="cs-CZ" sz="1800" i="1" smtClean="0"/>
              <a:t>P </a:t>
            </a:r>
            <a:r>
              <a:rPr lang="cs-CZ" sz="1800" smtClean="0"/>
              <a:t>(</a:t>
            </a:r>
            <a:r>
              <a:rPr lang="cs-CZ" sz="1800" i="1" smtClean="0"/>
              <a:t>m</a:t>
            </a:r>
            <a:r>
              <a:rPr lang="cs-CZ" sz="1800" smtClean="0"/>
              <a:t>=9,78</a:t>
            </a:r>
            <a:r>
              <a:rPr lang="en-US" sz="1800" i="1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smtClean="0"/>
              <a:t>|</a:t>
            </a:r>
            <a:r>
              <a:rPr lang="cs-CZ" sz="1800" i="1" smtClean="0">
                <a:latin typeface="Symbol" pitchFamily="18" charset="2"/>
              </a:rPr>
              <a:t> m </a:t>
            </a:r>
            <a:r>
              <a:rPr lang="cs-CZ" sz="1800" smtClean="0"/>
              <a:t>=10</a:t>
            </a:r>
            <a:r>
              <a:rPr lang="cs-CZ" sz="1800" i="1" smtClean="0"/>
              <a:t> </a:t>
            </a:r>
            <a:r>
              <a:rPr lang="en-US" sz="1800" smtClean="0"/>
              <a:t>)</a:t>
            </a:r>
            <a:endParaRPr lang="ru-RU" sz="1900" smtClean="0"/>
          </a:p>
          <a:p>
            <a:pPr lvl="1" eaLnBrk="1" hangingPunct="1"/>
            <a:r>
              <a:rPr lang="cs-CZ" sz="2000" smtClean="0"/>
              <a:t>Je-li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>
                <a:sym typeface="Symbol" pitchFamily="18" charset="2"/>
              </a:rPr>
              <a:t>D</a:t>
            </a:r>
            <a:r>
              <a:rPr lang="en-US" sz="2000" i="1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000" smtClean="0"/>
              <a:t>|</a:t>
            </a:r>
            <a:r>
              <a:rPr lang="en-US" sz="2000" i="1" smtClean="0"/>
              <a:t>H</a:t>
            </a:r>
            <a:r>
              <a:rPr lang="cs-CZ" sz="2000" i="1" smtClean="0"/>
              <a:t> </a:t>
            </a:r>
            <a:r>
              <a:rPr lang="en-US" sz="2000" smtClean="0"/>
              <a:t>)</a:t>
            </a:r>
            <a:r>
              <a:rPr lang="cs-CZ" sz="2000" smtClean="0"/>
              <a:t> vysoká, je tím hypotéza podpořena.</a:t>
            </a:r>
          </a:p>
          <a:p>
            <a:pPr lvl="1" eaLnBrk="1" hangingPunct="1"/>
            <a:r>
              <a:rPr lang="cs-CZ" sz="2000" smtClean="0"/>
              <a:t>Je-li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>
                <a:sym typeface="Symbol" pitchFamily="18" charset="2"/>
              </a:rPr>
              <a:t>D </a:t>
            </a:r>
            <a:r>
              <a:rPr lang="en-US" sz="2000" smtClean="0"/>
              <a:t>|</a:t>
            </a:r>
            <a:r>
              <a:rPr lang="en-US" sz="2000" i="1" smtClean="0"/>
              <a:t>H</a:t>
            </a:r>
            <a:r>
              <a:rPr lang="cs-CZ" sz="2000" i="1" smtClean="0"/>
              <a:t> </a:t>
            </a:r>
            <a:r>
              <a:rPr lang="en-US" sz="2000" smtClean="0"/>
              <a:t>)</a:t>
            </a:r>
            <a:r>
              <a:rPr lang="cs-CZ" sz="2000" smtClean="0"/>
              <a:t> nízká, je tím hypotéza „činěna méně p-nou“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Jak „vysoká</a:t>
            </a:r>
            <a:r>
              <a:rPr lang="cs-CZ" sz="2400" baseline="-25000" smtClean="0"/>
              <a:t>nízká</a:t>
            </a:r>
            <a:r>
              <a:rPr lang="cs-CZ" sz="2400" smtClean="0"/>
              <a:t>“ je vysoká</a:t>
            </a:r>
            <a:r>
              <a:rPr lang="cs-CZ" sz="2400" baseline="-25000" smtClean="0"/>
              <a:t>nízká</a:t>
            </a:r>
            <a:r>
              <a:rPr lang="cs-CZ" sz="2400" smtClean="0"/>
              <a:t> pravděpodobnost, abychom hypotézu podpořili</a:t>
            </a:r>
            <a:r>
              <a:rPr lang="cs-CZ" sz="2400" baseline="-25000" smtClean="0"/>
              <a:t>vyvrátili</a:t>
            </a:r>
            <a:r>
              <a:rPr lang="cs-CZ" sz="2400" smtClean="0"/>
              <a:t>?</a:t>
            </a:r>
            <a:endParaRPr 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01013" cy="1216025"/>
          </a:xfrm>
        </p:spPr>
        <p:txBody>
          <a:bodyPr/>
          <a:lstStyle/>
          <a:p>
            <a:pPr eaLnBrk="1" hangingPunct="1"/>
            <a:r>
              <a:rPr lang="cs-CZ" sz="3400" smtClean="0"/>
              <a:t>Jak vysoká </a:t>
            </a:r>
            <a:r>
              <a:rPr lang="cs-CZ" sz="3400" i="1" smtClean="0"/>
              <a:t>P</a:t>
            </a:r>
            <a:r>
              <a:rPr lang="cs-CZ" sz="3400" smtClean="0"/>
              <a:t>(</a:t>
            </a:r>
            <a:r>
              <a:rPr lang="cs-CZ" sz="3400" i="1" smtClean="0"/>
              <a:t>D </a:t>
            </a:r>
            <a:r>
              <a:rPr lang="en-US" sz="3400" smtClean="0"/>
              <a:t>|</a:t>
            </a:r>
            <a:r>
              <a:rPr lang="cs-CZ" sz="3400" i="1" smtClean="0"/>
              <a:t>H </a:t>
            </a:r>
            <a:r>
              <a:rPr lang="cs-CZ" sz="3400" smtClean="0"/>
              <a:t>) je nutná k přijetí </a:t>
            </a:r>
            <a:r>
              <a:rPr lang="cs-CZ" sz="3400" i="1" smtClean="0"/>
              <a:t>H</a:t>
            </a:r>
            <a:r>
              <a:rPr lang="cs-CZ" sz="3400" smtClean="0"/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97875" cy="4845050"/>
          </a:xfrm>
        </p:spPr>
        <p:txBody>
          <a:bodyPr/>
          <a:lstStyle/>
          <a:p>
            <a:pPr eaLnBrk="1" hangingPunct="1"/>
            <a:r>
              <a:rPr lang="cs-CZ" sz="2400" smtClean="0"/>
              <a:t>Bayesovský přístup –  otázka není relevantní</a:t>
            </a:r>
          </a:p>
          <a:p>
            <a:pPr lvl="1" eaLnBrk="1" hangingPunct="1"/>
            <a:r>
              <a:rPr lang="cs-CZ" sz="2000" smtClean="0"/>
              <a:t>s H je spojena určitá p-nost a ta se díky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/>
              <a:t>D </a:t>
            </a:r>
            <a:r>
              <a:rPr lang="en-US" sz="2000" smtClean="0"/>
              <a:t>|</a:t>
            </a:r>
            <a:r>
              <a:rPr lang="en-US" sz="2000" i="1" smtClean="0"/>
              <a:t>H</a:t>
            </a:r>
            <a:r>
              <a:rPr lang="en-US" sz="2000" smtClean="0"/>
              <a:t>)</a:t>
            </a:r>
            <a:r>
              <a:rPr lang="cs-CZ" sz="2000" smtClean="0"/>
              <a:t> zvyšuje či snižuje</a:t>
            </a:r>
          </a:p>
          <a:p>
            <a:pPr lvl="1" eaLnBrk="1" hangingPunct="1"/>
            <a:r>
              <a:rPr lang="cs-CZ" sz="2000" smtClean="0"/>
              <a:t>Bayesův teorém –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/>
              <a:t>H </a:t>
            </a:r>
            <a:r>
              <a:rPr lang="en-US" sz="2000" smtClean="0"/>
              <a:t>|</a:t>
            </a:r>
            <a:r>
              <a:rPr lang="cs-CZ" sz="2000" i="1" smtClean="0"/>
              <a:t>D </a:t>
            </a:r>
            <a:r>
              <a:rPr lang="cs-CZ" sz="2000" smtClean="0"/>
              <a:t>)</a:t>
            </a:r>
            <a:r>
              <a:rPr lang="en-US" sz="2000" smtClean="0"/>
              <a:t> </a:t>
            </a:r>
            <a:r>
              <a:rPr lang="cs-CZ" sz="2000" smtClean="0"/>
              <a:t>=</a:t>
            </a:r>
            <a:r>
              <a:rPr lang="en-US" sz="2000" smtClean="0"/>
              <a:t>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/>
              <a:t>H </a:t>
            </a:r>
            <a:r>
              <a:rPr lang="cs-CZ" sz="2000" smtClean="0"/>
              <a:t>) * </a:t>
            </a: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/>
              <a:t>D </a:t>
            </a:r>
            <a:r>
              <a:rPr lang="en-US" sz="2000" smtClean="0"/>
              <a:t>|</a:t>
            </a:r>
            <a:r>
              <a:rPr lang="en-US" sz="2000" i="1" smtClean="0"/>
              <a:t>H</a:t>
            </a:r>
            <a:r>
              <a:rPr lang="cs-CZ" sz="2000" i="1" smtClean="0"/>
              <a:t> </a:t>
            </a:r>
            <a:r>
              <a:rPr lang="en-US" sz="2000" smtClean="0"/>
              <a:t>) / </a:t>
            </a:r>
            <a:r>
              <a:rPr lang="en-US" sz="2000" i="1" smtClean="0"/>
              <a:t>P</a:t>
            </a:r>
            <a:r>
              <a:rPr lang="cs-CZ" sz="2000" i="1" smtClean="0"/>
              <a:t> </a:t>
            </a:r>
            <a:r>
              <a:rPr lang="en-US" sz="2000" smtClean="0"/>
              <a:t>(</a:t>
            </a:r>
            <a:r>
              <a:rPr lang="en-US" sz="2000" i="1" smtClean="0"/>
              <a:t>D</a:t>
            </a:r>
            <a:r>
              <a:rPr lang="cs-CZ" sz="2000" i="1" smtClean="0"/>
              <a:t> </a:t>
            </a:r>
            <a:r>
              <a:rPr lang="en-US" sz="2000" smtClean="0"/>
              <a:t>)</a:t>
            </a:r>
            <a:endParaRPr lang="cs-CZ" sz="2000" smtClean="0"/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Fisher, Pearson, Neyman – otázka je relevantní</a:t>
            </a:r>
          </a:p>
          <a:p>
            <a:pPr lvl="1" eaLnBrk="1" hangingPunct="1"/>
            <a:r>
              <a:rPr lang="cs-CZ" sz="2000" smtClean="0"/>
              <a:t>Popper – princip falzifikace – H nelze potvrdit, pouze vyvrátit</a:t>
            </a:r>
          </a:p>
          <a:p>
            <a:pPr lvl="1" eaLnBrk="1" hangingPunct="1"/>
            <a:r>
              <a:rPr lang="cs-CZ" sz="2000" smtClean="0"/>
              <a:t>My ale nechceme své hypotézy vyvracet</a:t>
            </a:r>
            <a:r>
              <a:rPr lang="en-US" sz="2000" smtClean="0"/>
              <a:t>, sp</a:t>
            </a:r>
            <a:r>
              <a:rPr lang="cs-CZ" sz="2000" smtClean="0"/>
              <a:t>íš potvrzovat</a:t>
            </a:r>
          </a:p>
          <a:p>
            <a:pPr lvl="1" eaLnBrk="1" hangingPunct="1"/>
            <a:r>
              <a:rPr lang="cs-CZ" sz="2000" smtClean="0"/>
              <a:t>P-N: princip vzájemně se doplňujících konkurenčních hypotéz</a:t>
            </a:r>
          </a:p>
          <a:p>
            <a:pPr lvl="2" eaLnBrk="1" hangingPunct="1"/>
            <a:r>
              <a:rPr lang="cs-CZ" sz="1600" smtClean="0"/>
              <a:t>Vytvořme takovou H, kt. bude </a:t>
            </a:r>
            <a:r>
              <a:rPr lang="cs-CZ" sz="1600" u="sng" smtClean="0"/>
              <a:t>logickou negací</a:t>
            </a:r>
            <a:r>
              <a:rPr lang="cs-CZ" sz="1600" smtClean="0"/>
              <a:t> naší vědecké hypotézy a říkejme jí </a:t>
            </a:r>
            <a:r>
              <a:rPr lang="cs-CZ" sz="1600" b="1" smtClean="0"/>
              <a:t>nulová H</a:t>
            </a:r>
            <a:r>
              <a:rPr lang="cs-CZ" sz="1600" smtClean="0"/>
              <a:t>. Když se nám podaří nulovou H vyvrátit, znamená to </a:t>
            </a:r>
            <a:r>
              <a:rPr lang="cs-CZ" sz="1600" b="1" smtClean="0"/>
              <a:t>jakousi</a:t>
            </a:r>
            <a:r>
              <a:rPr lang="cs-CZ" sz="1600" smtClean="0"/>
              <a:t> </a:t>
            </a:r>
            <a:r>
              <a:rPr lang="cs-CZ" sz="1600" b="1" smtClean="0"/>
              <a:t>podporu</a:t>
            </a:r>
            <a:r>
              <a:rPr lang="cs-CZ" sz="1600" smtClean="0"/>
              <a:t> pro naší vědeckou hypotézu.</a:t>
            </a:r>
          </a:p>
          <a:p>
            <a:pPr lvl="1" eaLnBrk="1" hangingPunct="1"/>
            <a:r>
              <a:rPr lang="cs-CZ" sz="2000" smtClean="0"/>
              <a:t>Vyvrácení 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: </a:t>
            </a:r>
            <a:r>
              <a:rPr lang="cs-CZ" sz="2000" i="1" smtClean="0"/>
              <a:t>P</a:t>
            </a:r>
            <a:r>
              <a:rPr lang="cs-CZ" sz="2000" smtClean="0"/>
              <a:t>(</a:t>
            </a:r>
            <a:r>
              <a:rPr lang="cs-CZ" sz="2000" i="1" smtClean="0"/>
              <a:t>D </a:t>
            </a:r>
            <a:r>
              <a:rPr lang="en-US" sz="2000" smtClean="0"/>
              <a:t>|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) </a:t>
            </a:r>
            <a:r>
              <a:rPr lang="en-US" sz="2000" smtClean="0"/>
              <a:t>&lt; </a:t>
            </a:r>
            <a:r>
              <a:rPr lang="en-US" sz="2000" b="1" smtClean="0"/>
              <a:t>0,05</a:t>
            </a:r>
            <a:r>
              <a:rPr lang="cs-CZ" sz="2000" smtClean="0"/>
              <a:t>;</a:t>
            </a:r>
            <a:r>
              <a:rPr lang="en-US" sz="2000" smtClean="0"/>
              <a:t> </a:t>
            </a:r>
            <a:r>
              <a:rPr lang="en-US" sz="2000" b="1" smtClean="0"/>
              <a:t>0,01</a:t>
            </a:r>
            <a:r>
              <a:rPr lang="cs-CZ" sz="2000" smtClean="0"/>
              <a:t>; 0,001; 0,0001 podle zvyku</a:t>
            </a:r>
          </a:p>
          <a:p>
            <a:pPr lvl="1" eaLnBrk="1" hangingPunct="1"/>
            <a:endParaRPr lang="cs-CZ" sz="1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Terminologická vložka</a:t>
            </a:r>
            <a:endParaRPr lang="cs-CZ" sz="2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73238"/>
            <a:ext cx="8001000" cy="48244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 : </a:t>
            </a:r>
            <a:r>
              <a:rPr lang="cs-CZ" sz="2000" b="1" smtClean="0"/>
              <a:t>nulová (statistická) hypotéza</a:t>
            </a:r>
            <a:r>
              <a:rPr lang="cs-CZ" sz="2000" smtClean="0"/>
              <a:t> </a:t>
            </a:r>
            <a:endParaRPr lang="ru-RU" sz="2000" smtClean="0"/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logická negace (doplněk) vědecké hypotézy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cs-CZ" sz="2000" i="1" smtClean="0"/>
              <a:t>H</a:t>
            </a:r>
            <a:r>
              <a:rPr lang="cs-CZ" sz="2000" baseline="-25000" smtClean="0"/>
              <a:t>1</a:t>
            </a:r>
            <a:r>
              <a:rPr lang="cs-CZ" sz="2000" smtClean="0"/>
              <a:t> : </a:t>
            </a:r>
            <a:r>
              <a:rPr lang="cs-CZ" sz="2000" b="1" smtClean="0"/>
              <a:t>alternativní  (vědecká, výzkumná)hypotéza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ta, o kterou nám primárně jde; </a:t>
            </a:r>
            <a:r>
              <a:rPr lang="cs-CZ" sz="1600" i="1" smtClean="0"/>
              <a:t>P </a:t>
            </a:r>
            <a:r>
              <a:rPr lang="cs-CZ" sz="1600" smtClean="0"/>
              <a:t>(</a:t>
            </a:r>
            <a:r>
              <a:rPr lang="cs-CZ" sz="1600" i="1" smtClean="0"/>
              <a:t>H</a:t>
            </a:r>
            <a:r>
              <a:rPr lang="cs-CZ" sz="1600" baseline="-25000" smtClean="0"/>
              <a:t>0</a:t>
            </a:r>
            <a:r>
              <a:rPr lang="cs-CZ" sz="1600" smtClean="0"/>
              <a:t> </a:t>
            </a:r>
            <a:r>
              <a:rPr lang="cs-CZ" sz="1600" smtClean="0">
                <a:latin typeface="Symbol" pitchFamily="18" charset="2"/>
                <a:sym typeface="Symbol" pitchFamily="18" charset="2"/>
              </a:rPr>
              <a:t></a:t>
            </a:r>
            <a:r>
              <a:rPr lang="cs-CZ" sz="1600" smtClean="0"/>
              <a:t> </a:t>
            </a:r>
            <a:r>
              <a:rPr lang="cs-CZ" sz="1600" i="1" smtClean="0"/>
              <a:t>H</a:t>
            </a:r>
            <a:r>
              <a:rPr lang="cs-CZ" sz="1600" baseline="-25000" smtClean="0"/>
              <a:t>1</a:t>
            </a:r>
            <a:r>
              <a:rPr lang="cs-CZ" sz="1600" smtClean="0"/>
              <a:t>) = 1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cs-CZ" sz="2000" i="1" smtClean="0"/>
              <a:t>P </a:t>
            </a:r>
            <a:r>
              <a:rPr lang="cs-CZ" sz="2000" smtClean="0"/>
              <a:t>(</a:t>
            </a:r>
            <a:r>
              <a:rPr lang="cs-CZ" sz="2000" i="1" smtClean="0"/>
              <a:t>D </a:t>
            </a:r>
            <a:r>
              <a:rPr lang="en-US" sz="2000" smtClean="0"/>
              <a:t>|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), kdy 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 zamítáme: </a:t>
            </a:r>
            <a:endParaRPr lang="ru-RU" sz="2000" smtClean="0"/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značí se i </a:t>
            </a:r>
            <a:r>
              <a:rPr lang="cs-CZ" sz="1600" b="1" i="1" smtClean="0"/>
              <a:t>p</a:t>
            </a:r>
            <a:r>
              <a:rPr lang="cs-CZ" sz="1600" smtClean="0"/>
              <a:t> nebo </a:t>
            </a:r>
            <a:r>
              <a:rPr lang="cs-CZ" sz="1600" b="1" i="1" smtClean="0"/>
              <a:t>Sig.</a:t>
            </a:r>
            <a:endParaRPr lang="cs-CZ" sz="1600" b="1" i="1" smtClean="0">
              <a:latin typeface="Symbol" pitchFamily="18" charset="2"/>
            </a:endParaRPr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p-nost chybného zamítnutí </a:t>
            </a:r>
            <a:r>
              <a:rPr lang="cs-CZ" sz="1600" i="1" smtClean="0"/>
              <a:t>H</a:t>
            </a:r>
            <a:r>
              <a:rPr lang="cs-CZ" sz="1600" baseline="-25000" smtClean="0"/>
              <a:t>0 </a:t>
            </a:r>
            <a:r>
              <a:rPr lang="cs-CZ" sz="1600" smtClean="0"/>
              <a:t>- </a:t>
            </a:r>
            <a:r>
              <a:rPr lang="cs-CZ" sz="1600" b="1" smtClean="0"/>
              <a:t>chyba prvního typu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Je-li stanovena dopředu: </a:t>
            </a:r>
            <a:r>
              <a:rPr lang="cs-CZ" sz="1600" b="1" smtClean="0"/>
              <a:t>úroveň/hladina </a:t>
            </a:r>
            <a:r>
              <a:rPr lang="cs-CZ" sz="1600" b="1" u="sng" smtClean="0"/>
              <a:t>statistické</a:t>
            </a:r>
            <a:r>
              <a:rPr lang="cs-CZ" sz="1600" b="1" smtClean="0"/>
              <a:t> významnosti</a:t>
            </a:r>
            <a:r>
              <a:rPr lang="cs-CZ" sz="1600" smtClean="0"/>
              <a:t> (průkaznosti), </a:t>
            </a:r>
            <a:r>
              <a:rPr lang="cs-CZ" sz="1600" b="1" i="1" smtClean="0">
                <a:latin typeface="Symbol" pitchFamily="18" charset="2"/>
              </a:rPr>
              <a:t>a</a:t>
            </a:r>
            <a:r>
              <a:rPr lang="cs-CZ" sz="1600" b="1" smtClean="0"/>
              <a:t>, </a:t>
            </a:r>
            <a:r>
              <a:rPr lang="cs-CZ" sz="1600" smtClean="0"/>
              <a:t>udává se často v procentech: 5%, 1%</a:t>
            </a:r>
          </a:p>
          <a:p>
            <a:pPr lvl="2" eaLnBrk="1" hangingPunct="1">
              <a:spcBef>
                <a:spcPct val="30000"/>
              </a:spcBef>
            </a:pPr>
            <a:r>
              <a:rPr lang="cs-CZ" sz="1600" smtClean="0"/>
              <a:t>chyba, jejíž velikost jsme ochotni tolerovat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cs-CZ" sz="1900" b="1" smtClean="0"/>
              <a:t>Jednostranné</a:t>
            </a:r>
            <a:r>
              <a:rPr lang="cs-CZ" sz="1900" smtClean="0"/>
              <a:t> vs. </a:t>
            </a:r>
            <a:r>
              <a:rPr lang="cs-CZ" sz="1900" b="1" smtClean="0"/>
              <a:t>oboustranné</a:t>
            </a:r>
            <a:r>
              <a:rPr lang="cs-CZ" sz="1900" smtClean="0"/>
              <a:t> hypotézy 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sz="1600" smtClean="0"/>
              <a:t>jednostranné, směrové: </a:t>
            </a:r>
            <a:r>
              <a:rPr lang="cs-CZ" sz="1600" i="1" smtClean="0">
                <a:latin typeface="Symbol" pitchFamily="18" charset="2"/>
              </a:rPr>
              <a:t>m</a:t>
            </a:r>
            <a:r>
              <a:rPr lang="cs-CZ" sz="1600" smtClean="0"/>
              <a:t> ≥</a:t>
            </a:r>
            <a:r>
              <a:rPr lang="en-US" sz="1600" smtClean="0"/>
              <a:t> 23, </a:t>
            </a:r>
            <a:r>
              <a:rPr lang="cs-CZ" sz="1600" smtClean="0">
                <a:latin typeface="Symbol" pitchFamily="18" charset="2"/>
              </a:rPr>
              <a:t>m</a:t>
            </a:r>
            <a:r>
              <a:rPr lang="cs-CZ" sz="1600" smtClean="0"/>
              <a:t> ≤</a:t>
            </a:r>
            <a:r>
              <a:rPr lang="en-US" sz="1600" smtClean="0"/>
              <a:t> 0</a:t>
            </a:r>
            <a:r>
              <a:rPr lang="cs-CZ" sz="1600" smtClean="0"/>
              <a:t>, z různých důvodů se jim vyhýbáme</a:t>
            </a:r>
            <a:endParaRPr lang="en-US" sz="1600" smtClean="0"/>
          </a:p>
          <a:p>
            <a:pPr lvl="1" eaLnBrk="1" hangingPunct="1">
              <a:spcBef>
                <a:spcPct val="30000"/>
              </a:spcBef>
            </a:pPr>
            <a:r>
              <a:rPr lang="en-US" sz="1600" smtClean="0"/>
              <a:t>oboustrann</a:t>
            </a:r>
            <a:r>
              <a:rPr lang="cs-CZ" sz="1600" smtClean="0"/>
              <a:t>é: </a:t>
            </a:r>
            <a:r>
              <a:rPr lang="cs-CZ" sz="1600" i="1" smtClean="0">
                <a:latin typeface="Symbol" pitchFamily="18" charset="2"/>
              </a:rPr>
              <a:t>m</a:t>
            </a:r>
            <a:r>
              <a:rPr lang="cs-CZ" sz="1600" smtClean="0"/>
              <a:t> =</a:t>
            </a:r>
            <a:r>
              <a:rPr lang="en-US" sz="1600" smtClean="0"/>
              <a:t> 23</a:t>
            </a: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100" smtClean="0"/>
              <a:t>AJ: null hypothesis, scientific/alternative hypothesis, level of statistical significance, type I error, one-tailed, two-tailed, 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Postup testování statistické hypotézy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smtClean="0"/>
              <a:t>Formulujte </a:t>
            </a:r>
            <a:r>
              <a:rPr lang="cs-CZ" sz="2000" b="1" smtClean="0"/>
              <a:t>statistickou hypotézu</a:t>
            </a:r>
            <a:r>
              <a:rPr lang="cs-CZ" sz="2000" smtClean="0"/>
              <a:t>, kterou budete testovat (vyvracet) (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: </a:t>
            </a:r>
            <a:r>
              <a:rPr lang="cs-CZ" sz="2000" i="1" smtClean="0">
                <a:latin typeface="Symbol" pitchFamily="18" charset="2"/>
              </a:rPr>
              <a:t>m </a:t>
            </a:r>
            <a:r>
              <a:rPr lang="cs-CZ" sz="2000" smtClean="0"/>
              <a:t>= 0) 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smtClean="0"/>
              <a:t>Zvolte </a:t>
            </a:r>
            <a:r>
              <a:rPr lang="cs-CZ" sz="2000" b="1" smtClean="0"/>
              <a:t>hladinu statistické významnosti</a:t>
            </a:r>
            <a:r>
              <a:rPr lang="cs-CZ" sz="2000" smtClean="0"/>
              <a:t>, tj. míru rizika, že dojde k chybě 1. typu (např. </a:t>
            </a:r>
            <a:r>
              <a:rPr lang="cs-CZ" sz="2000" i="1" smtClean="0">
                <a:latin typeface="Symbol" pitchFamily="18" charset="2"/>
              </a:rPr>
              <a:t>a </a:t>
            </a:r>
            <a:r>
              <a:rPr lang="cs-CZ" sz="2000" smtClean="0"/>
              <a:t>= 0,05)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smtClean="0"/>
              <a:t>Hledáme p-nost získání naší výběrové statistiky</a:t>
            </a:r>
            <a:r>
              <a:rPr lang="en-US" sz="2000" smtClean="0"/>
              <a:t> nebo extr</a:t>
            </a:r>
            <a:r>
              <a:rPr lang="cs-CZ" sz="2000" smtClean="0"/>
              <a:t>émnější hodnoty, za předpokladu, že 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 je pravdivá</a:t>
            </a:r>
            <a:r>
              <a:rPr lang="en-US" sz="2000" smtClean="0"/>
              <a:t>: </a:t>
            </a:r>
            <a:r>
              <a:rPr lang="cs-CZ" sz="2000" i="1" smtClean="0"/>
              <a:t>P</a:t>
            </a:r>
            <a:r>
              <a:rPr lang="cs-CZ" sz="2000" smtClean="0"/>
              <a:t>(</a:t>
            </a:r>
            <a:r>
              <a:rPr lang="cs-CZ" sz="2000" i="1" smtClean="0"/>
              <a:t>D</a:t>
            </a:r>
            <a:r>
              <a:rPr lang="en-US" sz="2000" smtClean="0"/>
              <a:t>|</a:t>
            </a:r>
            <a:r>
              <a:rPr lang="en-US" sz="2000" i="1" smtClean="0"/>
              <a:t>H</a:t>
            </a:r>
            <a:r>
              <a:rPr lang="en-US" sz="2000" baseline="-25000" smtClean="0"/>
              <a:t>0</a:t>
            </a:r>
            <a:r>
              <a:rPr lang="en-US" sz="2000" smtClean="0"/>
              <a:t>)</a:t>
            </a:r>
            <a:r>
              <a:rPr lang="cs-CZ" sz="2000" smtClean="0"/>
              <a:t>, </a:t>
            </a:r>
            <a:r>
              <a:rPr lang="cs-CZ" sz="2000" i="1" smtClean="0"/>
              <a:t>p</a:t>
            </a:r>
            <a:r>
              <a:rPr lang="cs-CZ" sz="2000" smtClean="0"/>
              <a:t>, Sig.</a:t>
            </a:r>
            <a:endParaRPr lang="en-US" sz="2000" smtClean="0"/>
          </a:p>
          <a:p>
            <a:pPr marL="966788" lvl="1" indent="-495300" eaLnBrk="1" hangingPunct="1"/>
            <a:r>
              <a:rPr lang="cs-CZ" sz="1800" smtClean="0"/>
              <a:t>cesta vede přes znalost výběrového rozložení statistiky</a:t>
            </a:r>
            <a:endParaRPr lang="en-US" sz="1800" smtClean="0"/>
          </a:p>
          <a:p>
            <a:pPr marL="966788" lvl="1" indent="-495300" eaLnBrk="1" hangingPunct="1"/>
            <a:r>
              <a:rPr lang="cs-CZ" sz="1800" smtClean="0"/>
              <a:t>např. </a:t>
            </a:r>
            <a:r>
              <a:rPr lang="cs-CZ" sz="1800" i="1" smtClean="0"/>
              <a:t>m </a:t>
            </a:r>
            <a:r>
              <a:rPr lang="cs-CZ" sz="1800" smtClean="0"/>
              <a:t>= 0,5.</a:t>
            </a:r>
            <a:r>
              <a:rPr lang="en-US" sz="1800" smtClean="0"/>
              <a:t> </a:t>
            </a:r>
            <a:r>
              <a:rPr lang="en-US" sz="1800" i="1" smtClean="0"/>
              <a:t>P</a:t>
            </a:r>
            <a:r>
              <a:rPr lang="cs-CZ" sz="1800" i="1" smtClean="0"/>
              <a:t> </a:t>
            </a:r>
            <a:r>
              <a:rPr lang="en-US" sz="1800" smtClean="0"/>
              <a:t>(</a:t>
            </a:r>
            <a:r>
              <a:rPr lang="en-US" sz="1600" smtClean="0"/>
              <a:t>|</a:t>
            </a:r>
            <a:r>
              <a:rPr lang="en-US" sz="1800" i="1" smtClean="0"/>
              <a:t>m</a:t>
            </a:r>
            <a:r>
              <a:rPr lang="en-US" sz="1600" smtClean="0"/>
              <a:t>|</a:t>
            </a:r>
            <a:r>
              <a:rPr lang="en-US" sz="1800" smtClean="0"/>
              <a:t>=0,5|</a:t>
            </a:r>
            <a:r>
              <a:rPr lang="en-US" sz="1800" i="1" smtClean="0">
                <a:latin typeface="Symbol" pitchFamily="18" charset="2"/>
              </a:rPr>
              <a:t>m</a:t>
            </a:r>
            <a:r>
              <a:rPr lang="en-US" sz="1800" smtClean="0"/>
              <a:t>=0)</a:t>
            </a:r>
            <a:endParaRPr lang="cs-CZ" sz="1800" smtClean="0"/>
          </a:p>
          <a:p>
            <a:pPr marL="966788" lvl="1" indent="-495300" eaLnBrk="1" hangingPunct="1"/>
            <a:r>
              <a:rPr lang="cs-CZ" sz="1800" smtClean="0"/>
              <a:t>obvykle je nutný přepočet na tzv. testovou statistiku, např. </a:t>
            </a:r>
            <a:r>
              <a:rPr lang="cs-CZ" sz="1800" i="1" smtClean="0"/>
              <a:t>t, z… </a:t>
            </a:r>
            <a:r>
              <a:rPr lang="cs-CZ" sz="1800" smtClean="0"/>
              <a:t> 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smtClean="0"/>
              <a:t>Vyneseme rozhodnutí o 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: zamítnutí či přijetí</a:t>
            </a:r>
            <a:endParaRPr lang="en-US" sz="2000" smtClean="0"/>
          </a:p>
          <a:p>
            <a:pPr marL="966788" lvl="1" indent="-495300" eaLnBrk="1" hangingPunct="1"/>
            <a:r>
              <a:rPr lang="cs-CZ" sz="1800" smtClean="0"/>
              <a:t>je-li </a:t>
            </a:r>
            <a:r>
              <a:rPr lang="cs-CZ" sz="1800" i="1" smtClean="0"/>
              <a:t>P</a:t>
            </a:r>
            <a:r>
              <a:rPr lang="cs-CZ" sz="1800" smtClean="0"/>
              <a:t>(</a:t>
            </a:r>
            <a:r>
              <a:rPr lang="cs-CZ" sz="1800" i="1" smtClean="0"/>
              <a:t>D</a:t>
            </a:r>
            <a:r>
              <a:rPr lang="en-US" sz="1800" smtClean="0"/>
              <a:t>|</a:t>
            </a:r>
            <a:r>
              <a:rPr lang="en-US" sz="1800" i="1" smtClean="0"/>
              <a:t>H</a:t>
            </a:r>
            <a:r>
              <a:rPr lang="en-US" sz="1800" baseline="-25000" smtClean="0"/>
              <a:t>0</a:t>
            </a:r>
            <a:r>
              <a:rPr lang="en-US" sz="1800" smtClean="0"/>
              <a:t>)</a:t>
            </a:r>
            <a:r>
              <a:rPr lang="cs-CZ" sz="1800" smtClean="0"/>
              <a:t> </a:t>
            </a:r>
            <a:r>
              <a:rPr lang="en-US" sz="1800" smtClean="0"/>
              <a:t>&lt; </a:t>
            </a:r>
            <a:r>
              <a:rPr lang="en-US" sz="1800" i="1" smtClean="0">
                <a:latin typeface="Symbol" pitchFamily="18" charset="2"/>
              </a:rPr>
              <a:t>a </a:t>
            </a:r>
            <a:r>
              <a:rPr lang="en-US" sz="1800" i="1" smtClean="0"/>
              <a:t>, </a:t>
            </a:r>
            <a:r>
              <a:rPr lang="cs-CZ" sz="1800" smtClean="0"/>
              <a:t>pak H</a:t>
            </a:r>
            <a:r>
              <a:rPr lang="cs-CZ" sz="1800" baseline="-25000" smtClean="0"/>
              <a:t>0</a:t>
            </a:r>
            <a:r>
              <a:rPr lang="cs-CZ" sz="1800" smtClean="0"/>
              <a:t> zamítáme</a:t>
            </a:r>
          </a:p>
          <a:p>
            <a:pPr marL="966788" lvl="1" indent="-495300" eaLnBrk="1" hangingPunct="1"/>
            <a:r>
              <a:rPr lang="cs-CZ" sz="1800" smtClean="0"/>
              <a:t>je-li </a:t>
            </a:r>
            <a:r>
              <a:rPr lang="cs-CZ" sz="1800" i="1" smtClean="0"/>
              <a:t>P</a:t>
            </a:r>
            <a:r>
              <a:rPr lang="cs-CZ" sz="1800" smtClean="0"/>
              <a:t>(</a:t>
            </a:r>
            <a:r>
              <a:rPr lang="cs-CZ" sz="1800" i="1" smtClean="0"/>
              <a:t>D</a:t>
            </a:r>
            <a:r>
              <a:rPr lang="en-US" sz="1800" smtClean="0"/>
              <a:t>|</a:t>
            </a:r>
            <a:r>
              <a:rPr lang="en-US" sz="1800" i="1" smtClean="0"/>
              <a:t>H</a:t>
            </a:r>
            <a:r>
              <a:rPr lang="en-US" sz="1800" baseline="-25000" smtClean="0"/>
              <a:t>0</a:t>
            </a:r>
            <a:r>
              <a:rPr lang="en-US" sz="1800" smtClean="0"/>
              <a:t>)</a:t>
            </a:r>
            <a:r>
              <a:rPr lang="cs-CZ" sz="1800" smtClean="0"/>
              <a:t> </a:t>
            </a:r>
            <a:r>
              <a:rPr lang="en-US" sz="1800" smtClean="0"/>
              <a:t>≥ </a:t>
            </a:r>
            <a:r>
              <a:rPr lang="en-US" sz="1800" i="1" smtClean="0">
                <a:latin typeface="Symbol" pitchFamily="18" charset="2"/>
              </a:rPr>
              <a:t>a </a:t>
            </a:r>
            <a:r>
              <a:rPr lang="en-US" sz="1800" i="1" smtClean="0"/>
              <a:t>, </a:t>
            </a:r>
            <a:r>
              <a:rPr lang="cs-CZ" sz="1800" smtClean="0"/>
              <a:t>pak H</a:t>
            </a:r>
            <a:r>
              <a:rPr lang="cs-CZ" sz="1800" baseline="-25000" smtClean="0"/>
              <a:t>0</a:t>
            </a:r>
            <a:r>
              <a:rPr lang="cs-CZ" sz="1800" smtClean="0"/>
              <a:t> nezamítáme</a:t>
            </a:r>
            <a:endParaRPr lang="en-US" sz="1800" smtClean="0">
              <a:latin typeface="Symbol" pitchFamily="18" charset="2"/>
            </a:endParaRPr>
          </a:p>
          <a:p>
            <a:pPr marL="966788" lvl="1" indent="-495300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</a:t>
            </a:r>
            <a:r>
              <a:rPr lang="cs-CZ" smtClean="0"/>
              <a:t>ří</a:t>
            </a:r>
            <a:r>
              <a:rPr lang="en-US" smtClean="0"/>
              <a:t>klad</a:t>
            </a:r>
            <a:r>
              <a:rPr lang="cs-CZ" smtClean="0"/>
              <a:t> – jednovýběrový </a:t>
            </a:r>
            <a:r>
              <a:rPr lang="cs-CZ" i="1" smtClean="0"/>
              <a:t>t</a:t>
            </a:r>
            <a:r>
              <a:rPr lang="cs-CZ" smtClean="0"/>
              <a:t>-test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720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cs-CZ" sz="2000" smtClean="0"/>
              <a:t>Terapie nevhodného chování.</a:t>
            </a:r>
          </a:p>
          <a:p>
            <a:pPr marL="966788" lvl="1" indent="-495300" eaLnBrk="1" hangingPunct="1"/>
            <a:r>
              <a:rPr lang="cs-CZ" sz="2000" smtClean="0"/>
              <a:t>Rozdíl před-po: </a:t>
            </a:r>
            <a:r>
              <a:rPr lang="cs-CZ" sz="2000" i="1" smtClean="0"/>
              <a:t>m</a:t>
            </a:r>
            <a:r>
              <a:rPr lang="cs-CZ" sz="2000" smtClean="0"/>
              <a:t>=2,7; </a:t>
            </a:r>
            <a:r>
              <a:rPr lang="cs-CZ" sz="2000" i="1" smtClean="0"/>
              <a:t>s</a:t>
            </a:r>
            <a:r>
              <a:rPr lang="cs-CZ" sz="2000" smtClean="0"/>
              <a:t>=3,5; </a:t>
            </a:r>
            <a:r>
              <a:rPr lang="en-US" sz="2000" i="1" smtClean="0"/>
              <a:t>N</a:t>
            </a:r>
            <a:r>
              <a:rPr lang="cs-CZ" sz="2000" smtClean="0"/>
              <a:t>=10</a:t>
            </a:r>
          </a:p>
          <a:p>
            <a:pPr marL="966788" lvl="1" indent="-495300" eaLnBrk="1" hangingPunct="1"/>
            <a:r>
              <a:rPr lang="cs-CZ" sz="2000" i="1" smtClean="0"/>
              <a:t>H </a:t>
            </a:r>
            <a:r>
              <a:rPr lang="cs-CZ" sz="2000" smtClean="0"/>
              <a:t>: Terapie má efekt. (</a:t>
            </a:r>
            <a:r>
              <a:rPr lang="cs-CZ" sz="2000" i="1" smtClean="0">
                <a:latin typeface="Symbol" pitchFamily="18" charset="2"/>
              </a:rPr>
              <a:t>m </a:t>
            </a:r>
            <a:r>
              <a:rPr lang="cs-CZ" sz="2000" smtClean="0"/>
              <a:t>≠0)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i="1" smtClean="0"/>
              <a:t>H</a:t>
            </a:r>
            <a:r>
              <a:rPr lang="cs-CZ" sz="2000" baseline="-25000" smtClean="0"/>
              <a:t>0 </a:t>
            </a:r>
            <a:r>
              <a:rPr lang="cs-CZ" sz="2000" smtClean="0"/>
              <a:t>: Terapie nemá efekt: </a:t>
            </a:r>
            <a:r>
              <a:rPr lang="cs-CZ" sz="2000" i="1" smtClean="0">
                <a:latin typeface="Symbol" pitchFamily="18" charset="2"/>
              </a:rPr>
              <a:t>m </a:t>
            </a:r>
            <a:r>
              <a:rPr lang="cs-CZ" sz="2000" smtClean="0"/>
              <a:t>= 0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smtClean="0"/>
              <a:t>V sociálních vědách běžně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=0,05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i="1" smtClean="0"/>
              <a:t>P</a:t>
            </a:r>
            <a:r>
              <a:rPr lang="en-US" sz="2000" i="1" smtClean="0"/>
              <a:t> </a:t>
            </a:r>
            <a:r>
              <a:rPr lang="cs-CZ" sz="2000" smtClean="0"/>
              <a:t>(</a:t>
            </a:r>
            <a:r>
              <a:rPr lang="en-US" sz="1600" smtClean="0"/>
              <a:t>|</a:t>
            </a:r>
            <a:r>
              <a:rPr lang="cs-CZ" sz="2000" i="1" smtClean="0"/>
              <a:t>m</a:t>
            </a:r>
            <a:r>
              <a:rPr lang="en-US" sz="1600" smtClean="0"/>
              <a:t>|</a:t>
            </a:r>
            <a:r>
              <a:rPr lang="cs-CZ" sz="2000" smtClean="0"/>
              <a:t>≥2,7</a:t>
            </a:r>
            <a:r>
              <a:rPr lang="en-US" sz="2000" smtClean="0"/>
              <a:t>|</a:t>
            </a:r>
            <a:r>
              <a:rPr lang="cs-CZ" sz="2000" i="1" smtClean="0">
                <a:latin typeface="Symbol" pitchFamily="18" charset="2"/>
              </a:rPr>
              <a:t>m</a:t>
            </a:r>
            <a:r>
              <a:rPr lang="cs-CZ" sz="2000" smtClean="0"/>
              <a:t>=0) = ?</a:t>
            </a:r>
          </a:p>
          <a:p>
            <a:pPr marL="1347788" lvl="2" indent="-438150" eaLnBrk="1" hangingPunct="1"/>
            <a:r>
              <a:rPr lang="cs-CZ" sz="1700" i="1" smtClean="0"/>
              <a:t>s</a:t>
            </a:r>
            <a:r>
              <a:rPr lang="cs-CZ" sz="1700" baseline="-25000" smtClean="0"/>
              <a:t>m</a:t>
            </a:r>
            <a:r>
              <a:rPr lang="cs-CZ" sz="1700" smtClean="0"/>
              <a:t>=3,5/odm(10)=1,1</a:t>
            </a:r>
          </a:p>
          <a:p>
            <a:pPr marL="1347788" lvl="2" indent="-438150" eaLnBrk="1" hangingPunct="1"/>
            <a:r>
              <a:rPr lang="cs-CZ" sz="1700" i="1" smtClean="0"/>
              <a:t>t</a:t>
            </a:r>
            <a:r>
              <a:rPr lang="en-US" sz="1700" i="1" smtClean="0"/>
              <a:t> </a:t>
            </a:r>
            <a:r>
              <a:rPr lang="cs-CZ" sz="1700" smtClean="0"/>
              <a:t>=(</a:t>
            </a:r>
            <a:r>
              <a:rPr lang="cs-CZ" sz="1700" i="1" smtClean="0"/>
              <a:t>m-</a:t>
            </a:r>
            <a:r>
              <a:rPr lang="cs-CZ" sz="1700" i="1" smtClean="0">
                <a:latin typeface="Symbol" pitchFamily="18" charset="2"/>
              </a:rPr>
              <a:t>m</a:t>
            </a:r>
            <a:r>
              <a:rPr lang="cs-CZ" sz="1700" smtClean="0"/>
              <a:t>)/s</a:t>
            </a:r>
            <a:r>
              <a:rPr lang="cs-CZ" sz="1700" baseline="-25000" smtClean="0"/>
              <a:t>m</a:t>
            </a:r>
            <a:r>
              <a:rPr lang="cs-CZ" sz="1700" smtClean="0"/>
              <a:t>=2,7/1,1= 2,45</a:t>
            </a:r>
            <a:endParaRPr lang="cs-CZ" sz="1700" baseline="-25000" smtClean="0"/>
          </a:p>
          <a:p>
            <a:pPr marL="1347788" lvl="2" indent="-438150" eaLnBrk="1" hangingPunct="1"/>
            <a:r>
              <a:rPr lang="cs-CZ" sz="1700" i="1" smtClean="0"/>
              <a:t>P</a:t>
            </a:r>
            <a:r>
              <a:rPr lang="en-US" sz="1700" i="1" smtClean="0"/>
              <a:t> </a:t>
            </a:r>
            <a:r>
              <a:rPr lang="cs-CZ" sz="1700" smtClean="0"/>
              <a:t>(</a:t>
            </a:r>
            <a:r>
              <a:rPr lang="en-US" sz="1400" smtClean="0"/>
              <a:t>|</a:t>
            </a:r>
            <a:r>
              <a:rPr lang="cs-CZ" sz="1700" i="1" smtClean="0"/>
              <a:t>t</a:t>
            </a:r>
            <a:r>
              <a:rPr lang="cs-CZ" sz="1700" smtClean="0"/>
              <a:t> </a:t>
            </a:r>
            <a:r>
              <a:rPr lang="en-US" sz="1400" smtClean="0"/>
              <a:t>|</a:t>
            </a:r>
            <a:r>
              <a:rPr lang="cs-CZ" sz="1700" smtClean="0"/>
              <a:t>≥2,45 </a:t>
            </a:r>
            <a:r>
              <a:rPr lang="en-US" sz="1700" smtClean="0"/>
              <a:t>|</a:t>
            </a:r>
            <a:r>
              <a:rPr lang="cs-CZ" sz="1700" i="1" smtClean="0">
                <a:latin typeface="Symbol" pitchFamily="18" charset="2"/>
              </a:rPr>
              <a:t>t</a:t>
            </a:r>
            <a:r>
              <a:rPr lang="cs-CZ" sz="1700" i="1" smtClean="0"/>
              <a:t> </a:t>
            </a:r>
            <a:r>
              <a:rPr lang="cs-CZ" sz="1700" smtClean="0"/>
              <a:t>=0) = TDIST(2,45;9;2) = 0,04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sz="2000" i="1" smtClean="0"/>
              <a:t>P</a:t>
            </a:r>
            <a:r>
              <a:rPr lang="en-US" sz="2000" i="1" smtClean="0"/>
              <a:t> </a:t>
            </a:r>
            <a:r>
              <a:rPr lang="cs-CZ" sz="2000" smtClean="0"/>
              <a:t>(</a:t>
            </a:r>
            <a:r>
              <a:rPr lang="en-US" sz="1600" smtClean="0"/>
              <a:t>|</a:t>
            </a:r>
            <a:r>
              <a:rPr lang="cs-CZ" sz="2000" i="1" smtClean="0"/>
              <a:t>m</a:t>
            </a:r>
            <a:r>
              <a:rPr lang="en-US" sz="1600" smtClean="0"/>
              <a:t>|</a:t>
            </a:r>
            <a:r>
              <a:rPr lang="cs-CZ" sz="2000" smtClean="0"/>
              <a:t>≥2,7</a:t>
            </a:r>
            <a:r>
              <a:rPr lang="en-US" sz="2000" smtClean="0"/>
              <a:t>|</a:t>
            </a:r>
            <a:r>
              <a:rPr lang="cs-CZ" sz="2000" i="1" smtClean="0">
                <a:latin typeface="Symbol" pitchFamily="18" charset="2"/>
              </a:rPr>
              <a:t>m</a:t>
            </a:r>
            <a:r>
              <a:rPr lang="cs-CZ" sz="2000" smtClean="0"/>
              <a:t>=0) </a:t>
            </a:r>
            <a:r>
              <a:rPr lang="en-US" sz="2000" smtClean="0"/>
              <a:t>&lt; 0,05   &gt;&gt; </a:t>
            </a:r>
            <a:r>
              <a:rPr lang="cs-CZ" sz="2000" smtClean="0"/>
              <a:t>zamítáme </a:t>
            </a:r>
            <a:r>
              <a:rPr lang="cs-CZ" sz="2000" i="1" smtClean="0"/>
              <a:t>H</a:t>
            </a:r>
            <a:r>
              <a:rPr lang="cs-CZ" sz="2000" baseline="-25000" smtClean="0"/>
              <a:t>0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endParaRPr lang="en-US" sz="1600" smtClean="0"/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cs-CZ" sz="2000" smtClean="0"/>
              <a:t>Protože při </a:t>
            </a:r>
            <a:r>
              <a:rPr lang="cs-CZ" sz="2000" i="1" smtClean="0"/>
              <a:t>m</a:t>
            </a:r>
            <a:r>
              <a:rPr lang="en-US" sz="2000" i="1" smtClean="0"/>
              <a:t> </a:t>
            </a:r>
            <a:r>
              <a:rPr lang="cs-CZ" sz="2000" smtClean="0"/>
              <a:t>=2,7 je velmi málo pravděpodobné, že by rozdíl byl 0, tak připouštíme, že nějaký rozdíl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Dichotomizace výsledků výzkumu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Výsledek výzkumu je testováním zredukován na ano-ne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smtClean="0"/>
              <a:t>Čím nižší je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, tím vyšší je </a:t>
            </a:r>
            <a:r>
              <a:rPr lang="cs-CZ" sz="2000" i="1" smtClean="0">
                <a:latin typeface="Symbol" pitchFamily="18" charset="2"/>
              </a:rPr>
              <a:t>b</a:t>
            </a:r>
            <a:r>
              <a:rPr lang="cs-CZ" sz="2000" smtClean="0"/>
              <a:t>. Přesná podoba vztahu závisí na použitém testu.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 i </a:t>
            </a:r>
            <a:r>
              <a:rPr lang="cs-CZ" sz="2000" i="1" smtClean="0">
                <a:latin typeface="Symbol" pitchFamily="18" charset="2"/>
              </a:rPr>
              <a:t>b</a:t>
            </a:r>
            <a:r>
              <a:rPr lang="cs-CZ" sz="2000" smtClean="0"/>
              <a:t> mohou být nízké pouze při vysokých </a:t>
            </a:r>
            <a:r>
              <a:rPr lang="cs-CZ" sz="2000" i="1" smtClean="0"/>
              <a:t>n</a:t>
            </a:r>
            <a:r>
              <a:rPr lang="cs-CZ" sz="20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smtClean="0"/>
              <a:t>Síla testu viz Hendl 401-411.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/>
              <a:t>AJ: type-I error, type-II error,  (statistical) power</a:t>
            </a:r>
          </a:p>
        </p:txBody>
      </p:sp>
      <p:graphicFrame>
        <p:nvGraphicFramePr>
          <p:cNvPr id="79895" name="Group 23"/>
          <p:cNvGraphicFramePr>
            <a:graphicFrameLocks noGrp="1"/>
          </p:cNvGraphicFramePr>
          <p:nvPr/>
        </p:nvGraphicFramePr>
        <p:xfrm>
          <a:off x="1258888" y="2349500"/>
          <a:ext cx="7129462" cy="2506663"/>
        </p:xfrm>
        <a:graphic>
          <a:graphicData uri="http://schemas.openxmlformats.org/drawingml/2006/table">
            <a:tbl>
              <a:tblPr/>
              <a:tblGrid>
                <a:gridCol w="2376487"/>
                <a:gridCol w="2376488"/>
                <a:gridCol w="23764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0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přijata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0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zamítnuta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0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pravdivá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(žádný efekt)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chyba 1. typu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 </a:t>
                      </a:r>
                      <a:r>
                        <a:rPr kumimoji="0" lang="cs-CZ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(její pravděpodobnost)</a:t>
                      </a:r>
                      <a:endParaRPr kumimoji="0" lang="cs-CZ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0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nepravdivá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(efekt)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chyba 2. typu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Síla (1-</a:t>
                      </a:r>
                      <a:r>
                        <a:rPr kumimoji="0" lang="cs-CZ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557338"/>
            <a:ext cx="7970837" cy="45354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kumimoji="0" lang="cs-CZ" sz="2800" b="1" smtClean="0">
                <a:latin typeface="Trebuchet MS" pitchFamily="34" charset="0"/>
              </a:rPr>
              <a:t>KONSTRUKTOVÁ VALIDITA</a:t>
            </a:r>
            <a:r>
              <a:rPr kumimoji="0" lang="cs-CZ" sz="1600" smtClean="0">
                <a:latin typeface="Trebuchet MS" pitchFamily="34" charset="0"/>
              </a:rPr>
              <a:t> (v širším smyslu)</a:t>
            </a:r>
          </a:p>
          <a:p>
            <a:pPr lvl="1"/>
            <a:r>
              <a:rPr kumimoji="0" lang="cs-CZ" sz="2000" smtClean="0">
                <a:latin typeface="Trebuchet MS" pitchFamily="34" charset="0"/>
              </a:rPr>
              <a:t>měříme ten správný aspekt správného jevu?</a:t>
            </a:r>
          </a:p>
          <a:p>
            <a:pPr>
              <a:spcBef>
                <a:spcPct val="90000"/>
              </a:spcBef>
            </a:pPr>
            <a:r>
              <a:rPr kumimoji="0" lang="cs-CZ" sz="2400" b="1" smtClean="0">
                <a:latin typeface="Trebuchet MS" pitchFamily="34" charset="0"/>
              </a:rPr>
              <a:t>OBSAHOVÁ</a:t>
            </a:r>
            <a:r>
              <a:rPr kumimoji="0" lang="cs-CZ" sz="2400" smtClean="0">
                <a:latin typeface="Trebuchet MS" pitchFamily="34" charset="0"/>
              </a:rPr>
              <a:t>: </a:t>
            </a:r>
            <a:r>
              <a:rPr kumimoji="0" lang="cs-CZ" sz="2000" smtClean="0">
                <a:latin typeface="Trebuchet MS" pitchFamily="34" charset="0"/>
              </a:rPr>
              <a:t>názor odborníků, construct mapping, faktorování</a:t>
            </a:r>
          </a:p>
          <a:p>
            <a:r>
              <a:rPr kumimoji="0" lang="cs-CZ" sz="2400" b="1" i="1" smtClean="0">
                <a:latin typeface="Trebuchet MS" pitchFamily="34" charset="0"/>
              </a:rPr>
              <a:t>ZJEVNÁ </a:t>
            </a:r>
            <a:r>
              <a:rPr kumimoji="0" lang="cs-CZ" sz="2400" i="1" smtClean="0">
                <a:latin typeface="Trebuchet MS" pitchFamily="34" charset="0"/>
              </a:rPr>
              <a:t>(face, zdánlivá):</a:t>
            </a:r>
            <a:r>
              <a:rPr kumimoji="0" lang="cs-CZ" sz="2400" b="1" i="1" smtClean="0">
                <a:latin typeface="Trebuchet MS" pitchFamily="34" charset="0"/>
              </a:rPr>
              <a:t> </a:t>
            </a:r>
            <a:r>
              <a:rPr kumimoji="0" lang="cs-CZ" sz="2000" i="1" smtClean="0">
                <a:latin typeface="Trebuchet MS" pitchFamily="34" charset="0"/>
              </a:rPr>
              <a:t>názor laiků, </a:t>
            </a:r>
            <a:r>
              <a:rPr kumimoji="0" lang="cs-CZ" sz="2000" i="1" u="sng" smtClean="0">
                <a:latin typeface="Trebuchet MS" pitchFamily="34" charset="0"/>
              </a:rPr>
              <a:t>není</a:t>
            </a:r>
            <a:r>
              <a:rPr kumimoji="0" lang="cs-CZ" sz="2000" i="1" smtClean="0">
                <a:latin typeface="Trebuchet MS" pitchFamily="34" charset="0"/>
              </a:rPr>
              <a:t> validita</a:t>
            </a:r>
            <a:r>
              <a:rPr kumimoji="0" lang="cs-CZ" sz="2400" b="1" smtClean="0">
                <a:latin typeface="Trebuchet MS" pitchFamily="34" charset="0"/>
              </a:rPr>
              <a:t> </a:t>
            </a:r>
          </a:p>
          <a:p>
            <a:r>
              <a:rPr kumimoji="0" lang="cs-CZ" sz="2400" b="1" smtClean="0">
                <a:latin typeface="Trebuchet MS" pitchFamily="34" charset="0"/>
              </a:rPr>
              <a:t>EMPIRICKÁ - KRITERIÁLNÍ</a:t>
            </a:r>
            <a:r>
              <a:rPr kumimoji="0" lang="cs-CZ" sz="2400" smtClean="0">
                <a:latin typeface="Trebuchet MS" pitchFamily="34" charset="0"/>
              </a:rPr>
              <a:t>: </a:t>
            </a:r>
            <a:r>
              <a:rPr kumimoji="0" lang="cs-CZ" sz="2000" smtClean="0">
                <a:latin typeface="Trebuchet MS" pitchFamily="34" charset="0"/>
              </a:rPr>
              <a:t>korelace mezi výsledky postupu a kritériem</a:t>
            </a:r>
          </a:p>
          <a:p>
            <a:pPr lvl="1"/>
            <a:r>
              <a:rPr kumimoji="0" lang="cs-CZ" sz="2000" smtClean="0">
                <a:latin typeface="Trebuchet MS" pitchFamily="34" charset="0"/>
              </a:rPr>
              <a:t>SOUBĚŽNÁ(konvergentní), PREDIKTIVNÍ, INKREMENTÁLNÍ, DIFERENCIÁLNÍ (diskriminační)</a:t>
            </a:r>
          </a:p>
          <a:p>
            <a:r>
              <a:rPr kumimoji="0" lang="cs-CZ" sz="2400" b="1" smtClean="0">
                <a:latin typeface="Trebuchet MS" pitchFamily="34" charset="0"/>
              </a:rPr>
              <a:t>KONSTRUKTOVÁ</a:t>
            </a:r>
            <a:r>
              <a:rPr kumimoji="0" lang="cs-CZ" sz="2400" smtClean="0">
                <a:latin typeface="Trebuchet MS" pitchFamily="34" charset="0"/>
              </a:rPr>
              <a:t> </a:t>
            </a:r>
            <a:r>
              <a:rPr kumimoji="0" lang="cs-CZ" sz="1600" smtClean="0">
                <a:latin typeface="Trebuchet MS" pitchFamily="34" charset="0"/>
              </a:rPr>
              <a:t>(v užším smyslu)</a:t>
            </a:r>
            <a:r>
              <a:rPr kumimoji="0" lang="cs-CZ" sz="1800" smtClean="0">
                <a:latin typeface="Trebuchet MS" pitchFamily="34" charset="0"/>
              </a:rPr>
              <a:t> = </a:t>
            </a:r>
            <a:r>
              <a:rPr kumimoji="0" lang="cs-CZ" sz="2000" smtClean="0">
                <a:latin typeface="Trebuchet MS" pitchFamily="34" charset="0"/>
              </a:rPr>
              <a:t>unidimezionalita + struktura korelací se souvisejícími konstrukty odpovídá teorii</a:t>
            </a:r>
          </a:p>
          <a:p>
            <a:pPr lvl="1"/>
            <a:r>
              <a:rPr lang="cs-CZ" sz="1800" smtClean="0">
                <a:latin typeface="Trebuchet MS" pitchFamily="34" charset="0"/>
              </a:rPr>
              <a:t>Nikdy nekončící proces ověřování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908175" y="381000"/>
            <a:ext cx="5616575" cy="557213"/>
          </a:xfrm>
          <a:prstGeom prst="rect">
            <a:avLst/>
          </a:prstGeom>
          <a:solidFill>
            <a:schemeClr val="hlink">
              <a:alpha val="59999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cs-CZ" sz="2800">
                <a:solidFill>
                  <a:schemeClr val="tx1"/>
                </a:solidFill>
                <a:latin typeface="Trebuchet MS" pitchFamily="34" charset="0"/>
              </a:rPr>
              <a:t>TVOŘÍME DATA - VALIDITA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statistického testování 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smtClean="0"/>
              <a:t>Největší problém: dichotomizace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stejná velikost efektu dává při různých N jiné rozhodnutí o </a:t>
            </a:r>
            <a:r>
              <a:rPr lang="cs-CZ" sz="2200" i="1" smtClean="0"/>
              <a:t>H</a:t>
            </a:r>
            <a:r>
              <a:rPr lang="cs-CZ" sz="2200" baseline="-25000" smtClean="0"/>
              <a:t>0</a:t>
            </a:r>
            <a:r>
              <a:rPr lang="cs-CZ" sz="22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komplikuje až znemožňuje kumulativní budování znalostní báze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/>
              <a:t>Problém interpretace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p= </a:t>
            </a:r>
            <a:r>
              <a:rPr lang="cs-CZ" sz="2200" i="1" smtClean="0"/>
              <a:t>P</a:t>
            </a:r>
            <a:r>
              <a:rPr lang="cs-CZ" sz="2200" smtClean="0"/>
              <a:t>(</a:t>
            </a:r>
            <a:r>
              <a:rPr lang="cs-CZ" sz="2200" i="1" smtClean="0"/>
              <a:t>D </a:t>
            </a:r>
            <a:r>
              <a:rPr lang="en-US" sz="2200" smtClean="0"/>
              <a:t>|</a:t>
            </a:r>
            <a:r>
              <a:rPr lang="en-US" sz="2200" i="1" smtClean="0"/>
              <a:t>H</a:t>
            </a:r>
            <a:r>
              <a:rPr lang="en-US" sz="2200" baseline="-25000" smtClean="0"/>
              <a:t>0</a:t>
            </a:r>
            <a:r>
              <a:rPr lang="en-US" sz="2200" smtClean="0"/>
              <a:t>)</a:t>
            </a:r>
            <a:r>
              <a:rPr lang="cs-CZ" sz="2200" smtClean="0"/>
              <a:t> a nikoli </a:t>
            </a:r>
            <a:r>
              <a:rPr lang="cs-CZ" sz="2200" i="1" smtClean="0"/>
              <a:t>P</a:t>
            </a:r>
            <a:r>
              <a:rPr lang="cs-CZ" sz="2200" smtClean="0"/>
              <a:t>(</a:t>
            </a:r>
            <a:r>
              <a:rPr lang="cs-CZ" sz="2200" i="1" smtClean="0"/>
              <a:t>H </a:t>
            </a:r>
            <a:r>
              <a:rPr lang="en-US" sz="2200" smtClean="0"/>
              <a:t>|</a:t>
            </a:r>
            <a:r>
              <a:rPr lang="cs-CZ" sz="2200" i="1" smtClean="0"/>
              <a:t>D</a:t>
            </a:r>
            <a:r>
              <a:rPr lang="en-US" sz="2200" smtClean="0"/>
              <a:t>)</a:t>
            </a:r>
            <a:endParaRPr lang="cs-CZ" sz="2200" smtClean="0"/>
          </a:p>
          <a:p>
            <a:pPr eaLnBrk="1" hangingPunct="1">
              <a:lnSpc>
                <a:spcPct val="90000"/>
              </a:lnSpc>
            </a:pPr>
            <a:r>
              <a:rPr lang="cs-CZ" sz="2600" smtClean="0"/>
              <a:t>Jak z jich ven?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VŽDY udávat velikost efektu (Cohenovo </a:t>
            </a:r>
            <a:r>
              <a:rPr lang="cs-CZ" sz="2200" i="1" smtClean="0"/>
              <a:t>d</a:t>
            </a:r>
            <a:r>
              <a:rPr lang="cs-CZ" sz="2200" smtClean="0"/>
              <a:t>, </a:t>
            </a:r>
            <a:r>
              <a:rPr lang="cs-CZ" sz="2200" i="1" smtClean="0"/>
              <a:t>r</a:t>
            </a:r>
            <a:r>
              <a:rPr lang="cs-CZ" sz="2200" smtClean="0"/>
              <a:t>, </a:t>
            </a:r>
            <a:r>
              <a:rPr lang="cs-CZ" sz="2200" i="1" smtClean="0"/>
              <a:t>R </a:t>
            </a:r>
            <a:r>
              <a:rPr lang="cs-CZ" sz="2200" baseline="30000" smtClean="0"/>
              <a:t>2</a:t>
            </a:r>
            <a:r>
              <a:rPr lang="cs-CZ" sz="2200" smtClean="0"/>
              <a:t>, </a:t>
            </a:r>
            <a:r>
              <a:rPr lang="cs-CZ" sz="2200" i="1" smtClean="0">
                <a:latin typeface="Symbol" pitchFamily="18" charset="2"/>
              </a:rPr>
              <a:t>h</a:t>
            </a:r>
            <a:r>
              <a:rPr lang="cs-CZ" sz="2200" baseline="30000" smtClean="0"/>
              <a:t>2</a:t>
            </a:r>
            <a:r>
              <a:rPr lang="cs-CZ" sz="2200" smtClean="0"/>
              <a:t>, </a:t>
            </a:r>
            <a:r>
              <a:rPr lang="cs-CZ" sz="2200" i="1" smtClean="0">
                <a:latin typeface="Symbol" pitchFamily="18" charset="2"/>
              </a:rPr>
              <a:t>w</a:t>
            </a:r>
            <a:r>
              <a:rPr lang="cs-CZ" sz="2200" baseline="30000" smtClean="0"/>
              <a:t>2</a:t>
            </a:r>
            <a:r>
              <a:rPr lang="cs-CZ" sz="2200" smtClean="0"/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používat intervalové odhady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testování hypotéz používat pouze doplňkově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výzkumné otázky/hypotézy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52600"/>
            <a:ext cx="7921625" cy="4484688"/>
          </a:xfrm>
          <a:noFill/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700" smtClean="0"/>
              <a:t>Stanovení hodnoty parametru</a:t>
            </a:r>
            <a:r>
              <a:rPr lang="en-US" sz="2700" smtClean="0"/>
              <a:t> v populaci</a:t>
            </a:r>
            <a:endParaRPr lang="cs-CZ" sz="2700" smtClean="0"/>
          </a:p>
          <a:p>
            <a:pPr lvl="1" eaLnBrk="1" hangingPunct="1">
              <a:lnSpc>
                <a:spcPct val="90000"/>
              </a:lnSpc>
            </a:pPr>
            <a:r>
              <a:rPr lang="cs-CZ" sz="1600" b="1" smtClean="0"/>
              <a:t>stanovení intervalu spolehlivosti </a:t>
            </a:r>
            <a:r>
              <a:rPr lang="cs-CZ" sz="1600" smtClean="0"/>
              <a:t>na </a:t>
            </a:r>
            <a:r>
              <a:rPr lang="cs-CZ" sz="1600" i="1" smtClean="0">
                <a:latin typeface="Symbol" pitchFamily="18" charset="2"/>
              </a:rPr>
              <a:t>m</a:t>
            </a:r>
            <a:r>
              <a:rPr lang="cs-CZ" sz="1600" smtClean="0"/>
              <a:t>, </a:t>
            </a:r>
            <a:r>
              <a:rPr lang="cs-CZ" sz="1600" i="1" smtClean="0">
                <a:latin typeface="Symbol" pitchFamily="18" charset="2"/>
              </a:rPr>
              <a:t>s</a:t>
            </a:r>
            <a:r>
              <a:rPr lang="cs-CZ" sz="1600" smtClean="0"/>
              <a:t>, </a:t>
            </a:r>
            <a:r>
              <a:rPr lang="cs-CZ" sz="1600" i="1" smtClean="0">
                <a:latin typeface="Symbol" pitchFamily="18" charset="2"/>
              </a:rPr>
              <a:t>r</a:t>
            </a:r>
            <a:r>
              <a:rPr lang="cs-CZ" sz="1600" smtClean="0"/>
              <a:t>, </a:t>
            </a:r>
            <a:r>
              <a:rPr lang="cs-CZ" sz="1600" i="1" smtClean="0"/>
              <a:t>b</a:t>
            </a:r>
            <a:r>
              <a:rPr lang="cs-CZ" sz="1600" smtClean="0"/>
              <a:t>…</a:t>
            </a:r>
            <a:r>
              <a:rPr lang="en-US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smtClean="0"/>
              <a:t>srovnání statistiky s hypotetickou hodnotou – konstantou</a:t>
            </a:r>
          </a:p>
          <a:p>
            <a:pPr marL="1309688" lvl="2" indent="-400050" eaLnBrk="1" hangingPunct="1">
              <a:lnSpc>
                <a:spcPct val="90000"/>
              </a:lnSpc>
              <a:spcBef>
                <a:spcPct val="25000"/>
              </a:spcBef>
            </a:pPr>
            <a:r>
              <a:rPr lang="cs-CZ" sz="2100" smtClean="0"/>
              <a:t>Korelace mezi proměnnými</a:t>
            </a:r>
          </a:p>
          <a:p>
            <a:pPr marL="1309688" lvl="2" indent="-400050" eaLnBrk="1" hangingPunct="1">
              <a:lnSpc>
                <a:spcPct val="90000"/>
              </a:lnSpc>
            </a:pPr>
            <a:r>
              <a:rPr lang="cs-CZ" sz="1500" smtClean="0"/>
              <a:t>korelace, regrese, chí-kvadrát</a:t>
            </a:r>
          </a:p>
          <a:p>
            <a:pPr marL="1309688" lvl="2" indent="-400050" eaLnBrk="1" hangingPunct="1">
              <a:lnSpc>
                <a:spcPct val="90000"/>
              </a:lnSpc>
            </a:pPr>
            <a:r>
              <a:rPr lang="cs-CZ" sz="1500" i="1" smtClean="0"/>
              <a:t>H</a:t>
            </a:r>
            <a:r>
              <a:rPr lang="cs-CZ" sz="1500" baseline="-25000" smtClean="0"/>
              <a:t>1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r</a:t>
            </a:r>
            <a:r>
              <a:rPr lang="en-US" sz="1500" i="1" smtClean="0"/>
              <a:t> </a:t>
            </a:r>
            <a:r>
              <a:rPr lang="en-US" sz="1500" smtClean="0"/>
              <a:t>&lt;&gt;0   … </a:t>
            </a:r>
            <a:r>
              <a:rPr lang="cs-CZ" sz="1500" i="1" smtClean="0"/>
              <a:t>H</a:t>
            </a:r>
            <a:r>
              <a:rPr lang="en-US" sz="1500" baseline="-25000" smtClean="0"/>
              <a:t>0</a:t>
            </a:r>
            <a:r>
              <a:rPr lang="cs-CZ" sz="1500" smtClean="0"/>
              <a:t>: </a:t>
            </a:r>
            <a:r>
              <a:rPr lang="cs-CZ" sz="1500" i="1" smtClean="0">
                <a:latin typeface="Symbol" pitchFamily="18" charset="2"/>
              </a:rPr>
              <a:t>r</a:t>
            </a:r>
            <a:r>
              <a:rPr lang="en-US" sz="1500" i="1" smtClean="0"/>
              <a:t> </a:t>
            </a:r>
            <a:r>
              <a:rPr lang="en-US" sz="1500" smtClean="0"/>
              <a:t>=0</a:t>
            </a:r>
            <a:endParaRPr lang="cs-CZ" sz="1500" smtClean="0"/>
          </a:p>
          <a:p>
            <a:pPr marL="1309688" lvl="2" indent="-400050" eaLnBrk="1" hangingPunct="1">
              <a:lnSpc>
                <a:spcPct val="90000"/>
              </a:lnSpc>
            </a:pPr>
            <a:r>
              <a:rPr lang="cs-CZ" sz="1500" smtClean="0"/>
              <a:t>např. Mezi věkem a počtem návštěv lékaře za rok existuje lineární korelace.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700" smtClean="0"/>
              <a:t>Rozdíl mezi skupinami/vzorky - populacemi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smtClean="0"/>
              <a:t>mezi průměry, korelacemi, rozptyly, pravděpodobnostmi, pořadími….</a:t>
            </a:r>
            <a:endParaRPr lang="en-US" sz="1600" smtClean="0"/>
          </a:p>
          <a:p>
            <a:pPr lvl="1" eaLnBrk="1" hangingPunct="1">
              <a:lnSpc>
                <a:spcPct val="90000"/>
              </a:lnSpc>
            </a:pPr>
            <a:r>
              <a:rPr lang="cs-CZ" sz="1600" smtClean="0"/>
              <a:t>lze srovnávat 2 i více skupin-populací</a:t>
            </a:r>
            <a:endParaRPr lang="en-US" sz="1600" smtClean="0"/>
          </a:p>
          <a:p>
            <a:pPr lvl="1" eaLnBrk="1" hangingPunct="1">
              <a:lnSpc>
                <a:spcPct val="90000"/>
              </a:lnSpc>
            </a:pPr>
            <a:r>
              <a:rPr lang="cs-CZ" sz="1600" smtClean="0"/>
              <a:t>např. </a:t>
            </a:r>
            <a:r>
              <a:rPr lang="cs-CZ" sz="1600" i="1" smtClean="0"/>
              <a:t>H</a:t>
            </a:r>
            <a:r>
              <a:rPr lang="cs-CZ" sz="1600" baseline="-25000" smtClean="0"/>
              <a:t>1</a:t>
            </a:r>
            <a:r>
              <a:rPr lang="cs-CZ" sz="1600" smtClean="0"/>
              <a:t>: </a:t>
            </a:r>
            <a:r>
              <a:rPr lang="en-US" sz="1600" i="1" smtClean="0">
                <a:latin typeface="Symbol" pitchFamily="18" charset="2"/>
              </a:rPr>
              <a:t>m</a:t>
            </a:r>
            <a:r>
              <a:rPr lang="en-US" sz="1600" baseline="-25000" smtClean="0">
                <a:latin typeface="Symbol" pitchFamily="18" charset="2"/>
              </a:rPr>
              <a:t>1</a:t>
            </a:r>
            <a:r>
              <a:rPr lang="en-US" sz="1600" i="1" smtClean="0">
                <a:latin typeface="Symbol" pitchFamily="18" charset="2"/>
              </a:rPr>
              <a:t>-m</a:t>
            </a:r>
            <a:r>
              <a:rPr lang="en-US" sz="1600" baseline="-25000" smtClean="0">
                <a:latin typeface="Symbol" pitchFamily="18" charset="2"/>
              </a:rPr>
              <a:t>2</a:t>
            </a:r>
            <a:r>
              <a:rPr lang="en-US" sz="1600" smtClean="0"/>
              <a:t>&lt;&gt;0   … </a:t>
            </a:r>
            <a:r>
              <a:rPr lang="cs-CZ" sz="1600" i="1" smtClean="0"/>
              <a:t>H</a:t>
            </a:r>
            <a:r>
              <a:rPr lang="en-US" sz="1600" baseline="-25000" smtClean="0"/>
              <a:t>0</a:t>
            </a:r>
            <a:r>
              <a:rPr lang="cs-CZ" sz="1600" smtClean="0"/>
              <a:t>: </a:t>
            </a:r>
            <a:r>
              <a:rPr lang="en-US" sz="1600" i="1" smtClean="0">
                <a:latin typeface="Symbol" pitchFamily="18" charset="2"/>
              </a:rPr>
              <a:t>m</a:t>
            </a:r>
            <a:r>
              <a:rPr lang="en-US" sz="1600" baseline="-25000" smtClean="0">
                <a:latin typeface="Symbol" pitchFamily="18" charset="2"/>
              </a:rPr>
              <a:t>1</a:t>
            </a:r>
            <a:r>
              <a:rPr lang="en-US" sz="1600" i="1" smtClean="0">
                <a:latin typeface="Symbol" pitchFamily="18" charset="2"/>
              </a:rPr>
              <a:t>-m</a:t>
            </a:r>
            <a:r>
              <a:rPr lang="en-US" sz="1600" baseline="-25000" smtClean="0">
                <a:latin typeface="Symbol" pitchFamily="18" charset="2"/>
              </a:rPr>
              <a:t>2</a:t>
            </a:r>
            <a:r>
              <a:rPr lang="en-US" sz="1600" smtClean="0"/>
              <a:t>=0</a:t>
            </a:r>
            <a:endParaRPr lang="ru-RU" sz="1600" smtClean="0"/>
          </a:p>
          <a:p>
            <a:pPr lvl="1" eaLnBrk="1" hangingPunct="1">
              <a:lnSpc>
                <a:spcPct val="90000"/>
              </a:lnSpc>
            </a:pPr>
            <a:r>
              <a:rPr lang="cs-CZ" sz="1600" smtClean="0"/>
              <a:t>např. Muži a ženy se liší v míře úzkostnosti.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000" smtClean="0"/>
              <a:t>Ro</a:t>
            </a:r>
            <a:r>
              <a:rPr lang="cs-CZ" sz="2000" smtClean="0"/>
              <a:t>zdíl průměrů lze převést na korelaci a naopak - obecně mluvíme o </a:t>
            </a:r>
            <a:r>
              <a:rPr lang="cs-CZ" sz="2000" b="1" smtClean="0"/>
              <a:t>velikosti efektu/účinku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6165850"/>
            <a:ext cx="76327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000" b="0"/>
              <a:t>AJ: difference, association, effect size, two-tailed, one-tailed (directional)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Přehledy statistických testů</a:t>
            </a:r>
            <a:endParaRPr lang="cs-CZ" sz="24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773238"/>
            <a:ext cx="8001000" cy="482441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cs-CZ" sz="2000" b="1" dirty="0" smtClean="0"/>
              <a:t>receptář Oseckých</a:t>
            </a:r>
            <a:r>
              <a:rPr lang="cs-CZ" sz="2000" dirty="0" smtClean="0"/>
              <a:t> </a:t>
            </a:r>
            <a:r>
              <a:rPr lang="cs-CZ" sz="1600" dirty="0" smtClean="0"/>
              <a:t>třídění podle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cs-CZ" sz="1600" dirty="0" smtClean="0"/>
              <a:t>počtu výběrů(skupin) – 1, 2, nebo více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cs-CZ" sz="1600" dirty="0" smtClean="0"/>
              <a:t>úrovně měření – alternativní, nominální, </a:t>
            </a:r>
            <a:r>
              <a:rPr lang="cs-CZ" sz="16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pořadová</a:t>
            </a:r>
            <a:r>
              <a:rPr lang="cs-CZ" sz="1600" dirty="0" smtClean="0"/>
              <a:t>, intervalová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cs-CZ" sz="1600" dirty="0" smtClean="0"/>
              <a:t>typu procedury – interval spolehlivosti, test hypotézy, velikost potřebného výběru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cs-CZ" sz="2000" b="1" dirty="0" err="1" smtClean="0"/>
              <a:t>Hendl</a:t>
            </a:r>
            <a:r>
              <a:rPr lang="cs-CZ" sz="2000" b="1" dirty="0" smtClean="0"/>
              <a:t> – kapitola 12 a str. 235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cs-CZ" sz="2000" b="1" dirty="0" smtClean="0"/>
              <a:t>online 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graphpad.com</a:t>
            </a:r>
            <a:r>
              <a:rPr lang="cs-CZ" sz="1400" dirty="0" smtClean="0">
                <a:hlinkClick r:id="rId3"/>
              </a:rPr>
              <a:t>/www/</a:t>
            </a:r>
            <a:r>
              <a:rPr lang="cs-CZ" sz="1400" dirty="0" err="1" smtClean="0">
                <a:hlinkClick r:id="rId3"/>
              </a:rPr>
              <a:t>book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Choose.htm</a:t>
            </a:r>
            <a:endParaRPr lang="cs-CZ" sz="1400" dirty="0" smtClean="0"/>
          </a:p>
          <a:p>
            <a:pPr lvl="1" eaLnBrk="1" hangingPunct="1">
              <a:spcBef>
                <a:spcPct val="30000"/>
              </a:spcBef>
              <a:defRPr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whichtest.info</a:t>
            </a:r>
            <a:endParaRPr lang="cs-CZ" sz="1400" dirty="0" smtClean="0"/>
          </a:p>
          <a:p>
            <a:pPr lvl="1" eaLnBrk="1" hangingPunct="1">
              <a:spcBef>
                <a:spcPct val="30000"/>
              </a:spcBef>
              <a:defRPr/>
            </a:pP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socialresearchmethods.net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selstat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ssstart.htm</a:t>
            </a:r>
            <a:endParaRPr lang="cs-CZ" sz="1400" dirty="0" smtClean="0"/>
          </a:p>
          <a:p>
            <a:pPr lvl="1" eaLnBrk="1" hangingPunct="1">
              <a:spcBef>
                <a:spcPct val="30000"/>
              </a:spcBef>
              <a:defRPr/>
            </a:pPr>
            <a:r>
              <a:rPr lang="cs-CZ" sz="1400" dirty="0" smtClean="0"/>
              <a:t>česky: </a:t>
            </a:r>
            <a:r>
              <a:rPr lang="cs-CZ" sz="1400" dirty="0" smtClean="0">
                <a:hlinkClick r:id="rId5"/>
              </a:rPr>
              <a:t>http://meloun.</a:t>
            </a:r>
            <a:r>
              <a:rPr lang="cs-CZ" sz="1400" dirty="0" err="1" smtClean="0">
                <a:hlinkClick r:id="rId5"/>
              </a:rPr>
              <a:t>upce.cz</a:t>
            </a:r>
            <a:r>
              <a:rPr lang="cs-CZ" sz="1400" dirty="0" smtClean="0">
                <a:hlinkClick r:id="rId5"/>
              </a:rPr>
              <a:t>/metody/</a:t>
            </a:r>
            <a:endParaRPr lang="cs-CZ" sz="1400" dirty="0" smtClean="0"/>
          </a:p>
          <a:p>
            <a:pPr eaLnBrk="1" hangingPunct="1">
              <a:spcBef>
                <a:spcPct val="30000"/>
              </a:spcBef>
              <a:defRPr/>
            </a:pPr>
            <a:r>
              <a:rPr lang="cs-CZ" sz="1800" dirty="0" err="1" smtClean="0"/>
              <a:t>Sheskin</a:t>
            </a:r>
            <a:r>
              <a:rPr lang="cs-CZ" sz="1800" dirty="0" smtClean="0"/>
              <a:t>, D.J.: </a:t>
            </a:r>
            <a:r>
              <a:rPr lang="cs-CZ" sz="1800" i="1" dirty="0" smtClean="0"/>
              <a:t>Handbook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parametric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and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nonparametric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statistical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procedures</a:t>
            </a:r>
            <a:r>
              <a:rPr lang="cs-CZ" sz="1800" dirty="0" smtClean="0"/>
              <a:t>. CRC </a:t>
            </a:r>
            <a:r>
              <a:rPr lang="cs-CZ" sz="1800" dirty="0" err="1" smtClean="0"/>
              <a:t>press</a:t>
            </a:r>
            <a:r>
              <a:rPr lang="cs-CZ" sz="1800" dirty="0" smtClean="0"/>
              <a:t>, 2004.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cs-CZ" sz="1800" dirty="0" err="1" smtClean="0"/>
              <a:t>Kanji</a:t>
            </a:r>
            <a:r>
              <a:rPr lang="cs-CZ" sz="1800" dirty="0" smtClean="0"/>
              <a:t>, G.K</a:t>
            </a:r>
            <a:r>
              <a:rPr lang="cs-CZ" sz="1800" i="1" dirty="0" smtClean="0"/>
              <a:t>.: 100 </a:t>
            </a:r>
            <a:r>
              <a:rPr lang="cs-CZ" sz="1800" i="1" dirty="0" err="1" smtClean="0"/>
              <a:t>statistical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tests</a:t>
            </a:r>
            <a:r>
              <a:rPr lang="cs-CZ" sz="1800" dirty="0" smtClean="0"/>
              <a:t>. </a:t>
            </a:r>
            <a:r>
              <a:rPr lang="cs-CZ" sz="1800" dirty="0" err="1" smtClean="0"/>
              <a:t>Sage</a:t>
            </a:r>
            <a:r>
              <a:rPr lang="cs-CZ" sz="1800" dirty="0" smtClean="0"/>
              <a:t>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01013" cy="1216025"/>
          </a:xfrm>
        </p:spPr>
        <p:txBody>
          <a:bodyPr/>
          <a:lstStyle/>
          <a:p>
            <a:pPr eaLnBrk="1" hangingPunct="1"/>
            <a:r>
              <a:rPr lang="cs-CZ" sz="3600" i="1" smtClean="0"/>
              <a:t>Př.</a:t>
            </a:r>
            <a:r>
              <a:rPr lang="cs-CZ" sz="3600" smtClean="0"/>
              <a:t>: Testy na rozdíly 2 středních hodnot</a:t>
            </a:r>
            <a:r>
              <a:rPr lang="cs-CZ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253412" cy="49164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smtClean="0"/>
              <a:t>Intervalová závislá – rozdíly průměrů</a:t>
            </a:r>
          </a:p>
          <a:p>
            <a:pPr lvl="1" eaLnBrk="1" hangingPunct="1"/>
            <a:r>
              <a:rPr lang="cs-CZ" sz="1800" i="1" smtClean="0"/>
              <a:t>párový test</a:t>
            </a:r>
            <a:r>
              <a:rPr lang="cs-CZ" sz="1800" smtClean="0"/>
              <a:t>: párový </a:t>
            </a:r>
            <a:r>
              <a:rPr lang="cs-CZ" sz="1800" i="1" smtClean="0"/>
              <a:t>t</a:t>
            </a:r>
            <a:r>
              <a:rPr lang="cs-CZ" sz="1800" smtClean="0"/>
              <a:t>-test</a:t>
            </a:r>
          </a:p>
          <a:p>
            <a:pPr lvl="1" eaLnBrk="1" hangingPunct="1"/>
            <a:r>
              <a:rPr lang="cs-CZ" sz="1800" i="1" smtClean="0"/>
              <a:t>nezávislé skupiny</a:t>
            </a:r>
            <a:r>
              <a:rPr lang="cs-CZ" sz="1800" smtClean="0"/>
              <a:t>: </a:t>
            </a:r>
          </a:p>
          <a:p>
            <a:pPr lvl="2" eaLnBrk="1" hangingPunct="1"/>
            <a:r>
              <a:rPr lang="cs-CZ" sz="1800" smtClean="0"/>
              <a:t>známý rozptyl v populaci: </a:t>
            </a:r>
            <a:r>
              <a:rPr lang="cs-CZ" sz="1800" i="1" smtClean="0"/>
              <a:t>z</a:t>
            </a:r>
            <a:r>
              <a:rPr lang="cs-CZ" sz="1800" smtClean="0"/>
              <a:t>-test</a:t>
            </a:r>
          </a:p>
          <a:p>
            <a:pPr lvl="2" eaLnBrk="1" hangingPunct="1"/>
            <a:r>
              <a:rPr lang="cs-CZ" sz="1800" smtClean="0"/>
              <a:t>neznámý rozptyl v populaci: </a:t>
            </a:r>
            <a:r>
              <a:rPr lang="cs-CZ" sz="1800" i="1" smtClean="0"/>
              <a:t>t</a:t>
            </a:r>
            <a:r>
              <a:rPr lang="cs-CZ" sz="1800" smtClean="0"/>
              <a:t>-test pro nezávislé skupiny</a:t>
            </a:r>
          </a:p>
          <a:p>
            <a:pPr lvl="3" eaLnBrk="1" hangingPunct="1"/>
            <a:r>
              <a:rPr lang="cs-CZ" sz="1600" smtClean="0"/>
              <a:t>varianta pro stejné a nestejné rozptyly mezi skupinami</a:t>
            </a: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smtClean="0"/>
              <a:t>Ordinální závislá – rozdíly mediánů, průměrného pořadí</a:t>
            </a:r>
          </a:p>
          <a:p>
            <a:pPr lvl="1" eaLnBrk="1" hangingPunct="1"/>
            <a:r>
              <a:rPr lang="cs-CZ" sz="1800" i="1" smtClean="0"/>
              <a:t>párový test</a:t>
            </a:r>
            <a:r>
              <a:rPr lang="cs-CZ" sz="1800" smtClean="0"/>
              <a:t>: binomický znaménkový test, Wilcoxonovo </a:t>
            </a:r>
            <a:r>
              <a:rPr lang="cs-CZ" sz="1800" i="1" smtClean="0"/>
              <a:t>T </a:t>
            </a:r>
            <a:r>
              <a:rPr lang="cs-CZ" sz="1800" smtClean="0"/>
              <a:t>(int)</a:t>
            </a:r>
          </a:p>
          <a:p>
            <a:pPr lvl="1" eaLnBrk="1" hangingPunct="1"/>
            <a:r>
              <a:rPr lang="cs-CZ" sz="1800" i="1" smtClean="0"/>
              <a:t>nezávislé skupiny</a:t>
            </a:r>
            <a:r>
              <a:rPr lang="cs-CZ" sz="1800" smtClean="0"/>
              <a:t>: Mann-Whitney </a:t>
            </a:r>
            <a:r>
              <a:rPr lang="cs-CZ" sz="1800" i="1" smtClean="0"/>
              <a:t>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smtClean="0"/>
              <a:t>Nominální závislá – shoda rozložení</a:t>
            </a:r>
          </a:p>
          <a:p>
            <a:pPr lvl="1" eaLnBrk="1" hangingPunct="1"/>
            <a:r>
              <a:rPr lang="cs-CZ" sz="1800" i="1" smtClean="0"/>
              <a:t>párový test</a:t>
            </a:r>
            <a:r>
              <a:rPr lang="cs-CZ" sz="1800" smtClean="0"/>
              <a:t>: McNemarův test (dichotomie), Bowkerův test symetrie</a:t>
            </a:r>
          </a:p>
          <a:p>
            <a:pPr lvl="1" eaLnBrk="1" hangingPunct="1"/>
            <a:r>
              <a:rPr lang="cs-CZ" sz="1800" i="1" smtClean="0"/>
              <a:t>nezávislé skupiny</a:t>
            </a:r>
            <a:r>
              <a:rPr lang="cs-CZ" sz="1800" smtClean="0"/>
              <a:t>: chí-kvadrát</a:t>
            </a:r>
          </a:p>
          <a:p>
            <a:pPr eaLnBrk="1" hangingPunct="1">
              <a:spcBef>
                <a:spcPct val="75000"/>
              </a:spcBef>
              <a:buFont typeface="Wingdings" pitchFamily="2" charset="2"/>
              <a:buNone/>
            </a:pPr>
            <a:r>
              <a:rPr lang="cs-CZ" sz="1000" smtClean="0"/>
              <a:t>AJ: sign test, chi-square, Wilcoxon </a:t>
            </a:r>
            <a:r>
              <a:rPr lang="cs-CZ" sz="1000" i="1" smtClean="0"/>
              <a:t>T</a:t>
            </a:r>
            <a:r>
              <a:rPr lang="cs-CZ" sz="1000" smtClean="0"/>
              <a:t>, Mann-Whitney </a:t>
            </a:r>
            <a:r>
              <a:rPr lang="cs-CZ" sz="1000" i="1" smtClean="0"/>
              <a:t>U</a:t>
            </a:r>
            <a:r>
              <a:rPr lang="cs-CZ" sz="1000" smtClean="0"/>
              <a:t>, paired(-samples) </a:t>
            </a:r>
            <a:r>
              <a:rPr lang="cs-CZ" sz="1000" i="1" smtClean="0"/>
              <a:t>t</a:t>
            </a:r>
            <a:r>
              <a:rPr lang="cs-CZ" sz="1000" smtClean="0"/>
              <a:t>-test (dependent, repeated measures), one-sample </a:t>
            </a:r>
            <a:r>
              <a:rPr lang="cs-CZ" sz="1000" i="1" smtClean="0"/>
              <a:t>t</a:t>
            </a:r>
            <a:r>
              <a:rPr lang="cs-CZ" sz="1000" smtClean="0"/>
              <a:t>-test, independent samples </a:t>
            </a:r>
            <a:r>
              <a:rPr lang="cs-CZ" sz="1000" i="1" smtClean="0"/>
              <a:t>t</a:t>
            </a:r>
            <a:r>
              <a:rPr lang="cs-CZ" sz="1000" smtClean="0"/>
              <a:t>-test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Srovnání 2 nezávislých průměrů:</a:t>
            </a:r>
            <a:r>
              <a:rPr lang="cs-CZ" sz="3600" i="1" smtClean="0"/>
              <a:t> t </a:t>
            </a:r>
            <a:r>
              <a:rPr lang="cs-CZ" sz="3600" smtClean="0"/>
              <a:t>-test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00213"/>
            <a:ext cx="8326437" cy="4608512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700" smtClean="0"/>
              <a:t>Předpoklady použití    ...    </a:t>
            </a:r>
            <a:r>
              <a:rPr lang="cs-CZ" sz="1400" smtClean="0"/>
              <a:t>jsou-li výrazně porušeny, volíme raději neparametrický test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cs-CZ" sz="1500" smtClean="0"/>
              <a:t>proměnná je v populaci </a:t>
            </a:r>
            <a:r>
              <a:rPr lang="cs-CZ" sz="1500" b="1" smtClean="0"/>
              <a:t>normálně rozložená</a:t>
            </a:r>
            <a:r>
              <a:rPr lang="cs-CZ" sz="1500" smtClean="0"/>
              <a:t> - neřeší se, pokud je </a:t>
            </a:r>
            <a:r>
              <a:rPr lang="en-US" sz="1500" i="1" smtClean="0"/>
              <a:t>n</a:t>
            </a:r>
            <a:r>
              <a:rPr lang="en-US" sz="1500" baseline="-25000" smtClean="0"/>
              <a:t>1</a:t>
            </a:r>
            <a:r>
              <a:rPr lang="en-US" sz="1500" smtClean="0"/>
              <a:t>,</a:t>
            </a:r>
            <a:r>
              <a:rPr lang="en-US" sz="1500" i="1" smtClean="0"/>
              <a:t>n</a:t>
            </a:r>
            <a:r>
              <a:rPr lang="ru-RU" sz="1500" baseline="-25000" smtClean="0"/>
              <a:t>2</a:t>
            </a:r>
            <a:r>
              <a:rPr lang="cs-CZ" sz="1500" smtClean="0"/>
              <a:t> </a:t>
            </a:r>
            <a:r>
              <a:rPr lang="en-US" sz="1500" smtClean="0"/>
              <a:t>&gt;30</a:t>
            </a:r>
            <a:endParaRPr lang="cs-CZ" sz="1500" smtClean="0"/>
          </a:p>
          <a:p>
            <a:pPr marL="966788" lvl="1" indent="-495300" eaLnBrk="1" hangingPunct="1">
              <a:lnSpc>
                <a:spcPct val="90000"/>
              </a:lnSpc>
            </a:pPr>
            <a:r>
              <a:rPr lang="cs-CZ" sz="1500" smtClean="0"/>
              <a:t>homogenita rozptylů (</a:t>
            </a:r>
            <a:r>
              <a:rPr lang="cs-CZ" sz="1500" b="1" smtClean="0"/>
              <a:t>homoscedascita</a:t>
            </a:r>
            <a:r>
              <a:rPr lang="cs-CZ" sz="1500" smtClean="0"/>
              <a:t>), pokud </a:t>
            </a:r>
            <a:r>
              <a:rPr lang="cs-CZ" sz="1500" i="1" smtClean="0"/>
              <a:t>n</a:t>
            </a:r>
            <a:r>
              <a:rPr lang="cs-CZ" sz="1500" baseline="-25000" smtClean="0"/>
              <a:t>1 </a:t>
            </a:r>
            <a:r>
              <a:rPr lang="cs-CZ" sz="1500" smtClean="0"/>
              <a:t>≠ </a:t>
            </a:r>
            <a:r>
              <a:rPr lang="cs-CZ" sz="1500" i="1" smtClean="0"/>
              <a:t>n</a:t>
            </a:r>
            <a:r>
              <a:rPr lang="cs-CZ" sz="1500" baseline="-25000" smtClean="0"/>
              <a:t>2</a:t>
            </a:r>
          </a:p>
          <a:p>
            <a:pPr lvl="3" eaLnBrk="1" hangingPunct="1">
              <a:lnSpc>
                <a:spcPct val="90000"/>
              </a:lnSpc>
            </a:pPr>
            <a:r>
              <a:rPr lang="cs-CZ" sz="1200" smtClean="0"/>
              <a:t>řeší modifikace t-testu pro nestejné rozptyly (6.2.3)</a:t>
            </a:r>
            <a:endParaRPr lang="en-US" sz="1200" smtClean="0"/>
          </a:p>
          <a:p>
            <a:pPr lvl="3" eaLnBrk="1" hangingPunct="1">
              <a:lnSpc>
                <a:spcPct val="90000"/>
              </a:lnSpc>
            </a:pPr>
            <a:r>
              <a:rPr lang="en-US" sz="1200" smtClean="0"/>
              <a:t>testuje</a:t>
            </a:r>
            <a:r>
              <a:rPr lang="cs-CZ" sz="1200" smtClean="0"/>
              <a:t> se</a:t>
            </a:r>
            <a:r>
              <a:rPr lang="en-US" sz="1200" smtClean="0"/>
              <a:t> Levenov</a:t>
            </a:r>
            <a:r>
              <a:rPr lang="cs-CZ" sz="1200" smtClean="0"/>
              <a:t>ým testem (od oka </a:t>
            </a:r>
            <a:r>
              <a:rPr lang="cs-CZ" sz="1200" b="1" smtClean="0"/>
              <a:t>s</a:t>
            </a:r>
            <a:r>
              <a:rPr lang="cs-CZ" sz="1200" b="1" baseline="-25000" smtClean="0"/>
              <a:t>1</a:t>
            </a:r>
            <a:r>
              <a:rPr lang="en-US" sz="1200" b="1" baseline="30000" smtClean="0"/>
              <a:t>2</a:t>
            </a:r>
            <a:r>
              <a:rPr lang="cs-CZ" sz="1200" b="1" smtClean="0"/>
              <a:t>/s</a:t>
            </a:r>
            <a:r>
              <a:rPr lang="cs-CZ" sz="1200" b="1" baseline="-25000" smtClean="0"/>
              <a:t>2</a:t>
            </a:r>
            <a:r>
              <a:rPr lang="en-US" sz="1200" b="1" baseline="30000" smtClean="0"/>
              <a:t>2</a:t>
            </a:r>
            <a:r>
              <a:rPr lang="en-US" sz="1200" b="1" smtClean="0"/>
              <a:t>&lt;2</a:t>
            </a:r>
            <a:r>
              <a:rPr lang="en-US" sz="1200" smtClean="0"/>
              <a:t>)</a:t>
            </a:r>
            <a:endParaRPr lang="cs-CZ" sz="1200" smtClean="0"/>
          </a:p>
          <a:p>
            <a:pPr marL="966788" lvl="1" indent="-495300" eaLnBrk="1" hangingPunct="1">
              <a:lnSpc>
                <a:spcPct val="90000"/>
              </a:lnSpc>
            </a:pPr>
            <a:r>
              <a:rPr lang="cs-CZ" sz="1500" b="1" smtClean="0"/>
              <a:t>nezávislost pozorování</a:t>
            </a:r>
            <a:r>
              <a:rPr lang="cs-CZ" sz="1500" smtClean="0"/>
              <a:t> - řeší párový t-test  (pro závislé výběry) (6.2.4)</a:t>
            </a:r>
          </a:p>
          <a:p>
            <a:pPr marL="571500" indent="-571500" eaLnBrk="1" hangingPunct="1"/>
            <a:r>
              <a:rPr lang="cs-CZ" sz="1800" i="1" smtClean="0"/>
              <a:t>H</a:t>
            </a:r>
            <a:r>
              <a:rPr lang="cs-CZ" sz="1800" baseline="-25000" smtClean="0"/>
              <a:t>0</a:t>
            </a:r>
            <a:r>
              <a:rPr lang="cs-CZ" sz="1800" smtClean="0"/>
              <a:t>: </a:t>
            </a:r>
            <a:r>
              <a:rPr lang="cs-CZ" sz="1800" i="1" smtClean="0">
                <a:latin typeface="Symbol" pitchFamily="18" charset="2"/>
              </a:rPr>
              <a:t>m</a:t>
            </a:r>
            <a:r>
              <a:rPr lang="cs-CZ" sz="1800" baseline="-25000" smtClean="0"/>
              <a:t>1 </a:t>
            </a:r>
            <a:r>
              <a:rPr lang="cs-CZ" sz="1800" smtClean="0"/>
              <a:t>–</a:t>
            </a:r>
            <a:r>
              <a:rPr lang="cs-CZ" sz="1800" baseline="-25000" smtClean="0"/>
              <a:t> </a:t>
            </a:r>
            <a:r>
              <a:rPr lang="cs-CZ" sz="1800" i="1" smtClean="0">
                <a:latin typeface="Symbol" pitchFamily="18" charset="2"/>
              </a:rPr>
              <a:t>m</a:t>
            </a:r>
            <a:r>
              <a:rPr lang="cs-CZ" sz="1800" baseline="-25000" smtClean="0"/>
              <a:t>2</a:t>
            </a:r>
            <a:r>
              <a:rPr lang="cs-CZ" sz="1800" smtClean="0"/>
              <a:t> </a:t>
            </a:r>
            <a:r>
              <a:rPr lang="en-US" sz="1800" smtClean="0"/>
              <a:t>= 0 </a:t>
            </a:r>
            <a:r>
              <a:rPr lang="cs-CZ" sz="1200" smtClean="0"/>
              <a:t>(nebo roven konstantě, nebo </a:t>
            </a:r>
            <a:r>
              <a:rPr lang="en-US" sz="1200" smtClean="0"/>
              <a:t>&gt;</a:t>
            </a:r>
            <a:r>
              <a:rPr lang="cs-CZ" sz="1200" smtClean="0"/>
              <a:t>/</a:t>
            </a:r>
            <a:r>
              <a:rPr lang="en-US" sz="1200" smtClean="0"/>
              <a:t>&lt;</a:t>
            </a:r>
            <a:r>
              <a:rPr lang="cs-CZ" sz="1200" smtClean="0"/>
              <a:t> 0 či </a:t>
            </a:r>
            <a:r>
              <a:rPr lang="cs-CZ" sz="1200" i="1" smtClean="0"/>
              <a:t>c</a:t>
            </a:r>
            <a:r>
              <a:rPr lang="cs-CZ" sz="1200" smtClean="0"/>
              <a:t>)</a:t>
            </a:r>
            <a:r>
              <a:rPr lang="cs-CZ" sz="1800" smtClean="0"/>
              <a:t> a zvolíme </a:t>
            </a:r>
            <a:r>
              <a:rPr lang="cs-CZ" sz="1800" smtClean="0">
                <a:latin typeface="Symbol" pitchFamily="18" charset="2"/>
              </a:rPr>
              <a:t>a =</a:t>
            </a:r>
            <a:r>
              <a:rPr lang="cs-CZ" sz="1800" smtClean="0"/>
              <a:t> 1%, 5%, nebo 10%</a:t>
            </a:r>
          </a:p>
          <a:p>
            <a:pPr marL="571500" indent="-571500" eaLnBrk="1" hangingPunct="1"/>
            <a:r>
              <a:rPr lang="cs-CZ" sz="1800" b="1" smtClean="0"/>
              <a:t>Rozdíl průměrů </a:t>
            </a:r>
            <a:r>
              <a:rPr lang="cs-CZ" sz="1800" b="1" i="1" smtClean="0"/>
              <a:t>d </a:t>
            </a:r>
            <a:r>
              <a:rPr lang="cs-CZ" sz="1800" smtClean="0"/>
              <a:t>má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1800" b="1" smtClean="0"/>
              <a:t>		výběrovou chybu </a:t>
            </a:r>
            <a:r>
              <a:rPr lang="cs-CZ" sz="1800" b="1" i="1" smtClean="0"/>
              <a:t>s</a:t>
            </a:r>
            <a:r>
              <a:rPr lang="cs-CZ" sz="1800" b="1" baseline="-25000" smtClean="0"/>
              <a:t>d</a:t>
            </a:r>
            <a:r>
              <a:rPr lang="cs-CZ" sz="1800" smtClean="0"/>
              <a:t>=</a:t>
            </a:r>
            <a:r>
              <a:rPr lang="cs-CZ" sz="1600" smtClean="0"/>
              <a:t> √</a:t>
            </a:r>
            <a:r>
              <a:rPr lang="en-US" sz="1600" smtClean="0"/>
              <a:t>{[((</a:t>
            </a:r>
            <a:r>
              <a:rPr lang="en-US" sz="1600" i="1" smtClean="0"/>
              <a:t>n</a:t>
            </a:r>
            <a:r>
              <a:rPr lang="en-US" sz="1600" baseline="-25000" smtClean="0"/>
              <a:t>1 </a:t>
            </a:r>
            <a:r>
              <a:rPr lang="cs-CZ" sz="1600" smtClean="0"/>
              <a:t>–</a:t>
            </a:r>
            <a:r>
              <a:rPr lang="en-US" sz="1600" baseline="-25000" smtClean="0"/>
              <a:t> </a:t>
            </a:r>
            <a:r>
              <a:rPr lang="en-US" sz="1600" smtClean="0"/>
              <a:t>1)</a:t>
            </a:r>
            <a:r>
              <a:rPr lang="en-US" sz="1600" i="1" smtClean="0"/>
              <a:t>s</a:t>
            </a:r>
            <a:r>
              <a:rPr lang="en-US" sz="1600" baseline="-25000" smtClean="0"/>
              <a:t>1</a:t>
            </a:r>
            <a:r>
              <a:rPr lang="en-US" sz="1600" baseline="30000" smtClean="0"/>
              <a:t>2</a:t>
            </a:r>
            <a:r>
              <a:rPr lang="en-US" sz="1600" smtClean="0"/>
              <a:t>+(</a:t>
            </a:r>
            <a:r>
              <a:rPr lang="en-US" sz="1600" i="1" smtClean="0"/>
              <a:t>n</a:t>
            </a:r>
            <a:r>
              <a:rPr lang="en-US" sz="1600" baseline="-25000" smtClean="0"/>
              <a:t>2 </a:t>
            </a:r>
            <a:r>
              <a:rPr lang="cs-CZ" sz="1600" smtClean="0"/>
              <a:t>–</a:t>
            </a:r>
            <a:r>
              <a:rPr lang="en-US" sz="1600" baseline="-25000" smtClean="0"/>
              <a:t> </a:t>
            </a:r>
            <a:r>
              <a:rPr lang="en-US" sz="1600" smtClean="0"/>
              <a:t>1)</a:t>
            </a:r>
            <a:r>
              <a:rPr lang="en-US" sz="1600" i="1" smtClean="0"/>
              <a:t>s</a:t>
            </a:r>
            <a:r>
              <a:rPr lang="en-US" sz="1600" baseline="-25000" smtClean="0"/>
              <a:t>2</a:t>
            </a:r>
            <a:r>
              <a:rPr lang="en-US" sz="1600" baseline="30000" smtClean="0"/>
              <a:t>2</a:t>
            </a:r>
            <a:r>
              <a:rPr lang="en-US" sz="1600" smtClean="0"/>
              <a:t>)/(</a:t>
            </a:r>
            <a:r>
              <a:rPr lang="en-US" sz="1600" i="1" smtClean="0"/>
              <a:t>n</a:t>
            </a:r>
            <a:r>
              <a:rPr lang="en-US" sz="1600" baseline="-25000" smtClean="0"/>
              <a:t>1</a:t>
            </a:r>
            <a:r>
              <a:rPr lang="en-US" sz="1600" smtClean="0"/>
              <a:t>+</a:t>
            </a:r>
            <a:r>
              <a:rPr lang="en-US" sz="1600" i="1" smtClean="0"/>
              <a:t>n</a:t>
            </a:r>
            <a:r>
              <a:rPr lang="en-US" sz="1600" baseline="-25000" smtClean="0"/>
              <a:t>2 </a:t>
            </a:r>
            <a:r>
              <a:rPr lang="cs-CZ" sz="1600" smtClean="0"/>
              <a:t>–</a:t>
            </a:r>
            <a:r>
              <a:rPr lang="en-US" sz="1600" baseline="-25000" smtClean="0"/>
              <a:t> </a:t>
            </a:r>
            <a:r>
              <a:rPr lang="en-US" sz="1600" smtClean="0"/>
              <a:t>2))]</a:t>
            </a:r>
            <a:r>
              <a:rPr lang="cs-CZ" sz="1600" smtClean="0"/>
              <a:t>*</a:t>
            </a:r>
            <a:r>
              <a:rPr lang="en-US" sz="1600" smtClean="0"/>
              <a:t>[1/n</a:t>
            </a:r>
            <a:r>
              <a:rPr lang="en-US" sz="1600" baseline="-25000" smtClean="0"/>
              <a:t>1</a:t>
            </a:r>
            <a:r>
              <a:rPr lang="en-US" sz="1600" smtClean="0"/>
              <a:t>+1/n</a:t>
            </a:r>
            <a:r>
              <a:rPr lang="en-US" sz="1600" baseline="-25000" smtClean="0"/>
              <a:t>2</a:t>
            </a:r>
            <a:r>
              <a:rPr lang="en-US" sz="1600" smtClean="0"/>
              <a:t>]}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1800" b="1" i="1" smtClean="0"/>
              <a:t>		t</a:t>
            </a:r>
            <a:r>
              <a:rPr lang="cs-CZ" sz="1800" b="1" smtClean="0"/>
              <a:t>-rozložení</a:t>
            </a:r>
            <a:r>
              <a:rPr lang="cs-CZ" sz="1800" smtClean="0"/>
              <a:t> s </a:t>
            </a:r>
            <a:r>
              <a:rPr lang="cs-CZ" sz="1800" i="1" smtClean="0"/>
              <a:t>n</a:t>
            </a:r>
            <a:r>
              <a:rPr lang="cs-CZ" sz="1800" baseline="-25000" smtClean="0"/>
              <a:t>1</a:t>
            </a:r>
            <a:r>
              <a:rPr lang="cs-CZ" sz="1800" smtClean="0"/>
              <a:t>+</a:t>
            </a:r>
            <a:r>
              <a:rPr lang="cs-CZ" sz="1800" i="1" smtClean="0"/>
              <a:t>n</a:t>
            </a:r>
            <a:r>
              <a:rPr lang="cs-CZ" sz="1800" baseline="-25000" smtClean="0"/>
              <a:t>2 </a:t>
            </a:r>
            <a:r>
              <a:rPr lang="cs-CZ" sz="1800" smtClean="0"/>
              <a:t>–</a:t>
            </a:r>
            <a:r>
              <a:rPr lang="cs-CZ" sz="1800" baseline="-25000" smtClean="0"/>
              <a:t> </a:t>
            </a:r>
            <a:r>
              <a:rPr lang="cs-CZ" sz="1800" smtClean="0"/>
              <a:t>2 </a:t>
            </a:r>
            <a:r>
              <a:rPr lang="cs-CZ" sz="1800" b="1" smtClean="0"/>
              <a:t>stupni volnosti</a:t>
            </a:r>
            <a:r>
              <a:rPr lang="cs-CZ" sz="1800" smtClean="0"/>
              <a:t> (</a:t>
            </a:r>
            <a:r>
              <a:rPr lang="cs-CZ" sz="1800" i="1" smtClean="0">
                <a:latin typeface="Symbol" pitchFamily="18" charset="2"/>
              </a:rPr>
              <a:t>n</a:t>
            </a:r>
            <a:r>
              <a:rPr lang="ru-RU" sz="1800" i="1" smtClean="0">
                <a:latin typeface="Symbol" pitchFamily="18" charset="2"/>
              </a:rPr>
              <a:t> </a:t>
            </a:r>
            <a:r>
              <a:rPr lang="cs-CZ" sz="1800" smtClean="0"/>
              <a:t>) </a:t>
            </a:r>
            <a:endParaRPr lang="ru-RU" sz="1800" smtClean="0"/>
          </a:p>
          <a:p>
            <a:pPr marL="571500" indent="-571500" eaLnBrk="1" hangingPunct="1"/>
            <a:r>
              <a:rPr lang="cs-CZ" sz="1800" smtClean="0"/>
              <a:t>Spočítáme </a:t>
            </a:r>
            <a:r>
              <a:rPr lang="cs-CZ" sz="1800" b="1" smtClean="0"/>
              <a:t>testovou statistiku </a:t>
            </a:r>
            <a:r>
              <a:rPr lang="cs-CZ" sz="1800" b="1" i="1" smtClean="0"/>
              <a:t>t</a:t>
            </a:r>
            <a:r>
              <a:rPr lang="cs-CZ" sz="1800" b="1" smtClean="0"/>
              <a:t> </a:t>
            </a:r>
            <a:r>
              <a:rPr lang="cs-CZ" sz="1800" smtClean="0"/>
              <a:t>= (</a:t>
            </a:r>
            <a:r>
              <a:rPr lang="cs-CZ" sz="1800" i="1" smtClean="0"/>
              <a:t>m</a:t>
            </a:r>
            <a:r>
              <a:rPr lang="cs-CZ" sz="1800" baseline="-25000" smtClean="0"/>
              <a:t>1 </a:t>
            </a:r>
            <a:r>
              <a:rPr lang="cs-CZ" sz="1800" smtClean="0"/>
              <a:t>–</a:t>
            </a:r>
            <a:r>
              <a:rPr lang="cs-CZ" sz="1800" baseline="-25000" smtClean="0"/>
              <a:t> </a:t>
            </a:r>
            <a:r>
              <a:rPr lang="cs-CZ" sz="1800" i="1" smtClean="0"/>
              <a:t>m</a:t>
            </a:r>
            <a:r>
              <a:rPr lang="cs-CZ" sz="1800" baseline="-25000" smtClean="0"/>
              <a:t>2</a:t>
            </a:r>
            <a:r>
              <a:rPr lang="cs-CZ" sz="1800" smtClean="0"/>
              <a:t>)/</a:t>
            </a:r>
            <a:r>
              <a:rPr lang="cs-CZ" sz="1800" i="1" smtClean="0"/>
              <a:t>s</a:t>
            </a:r>
            <a:r>
              <a:rPr lang="cs-CZ" sz="1800" baseline="-25000" smtClean="0"/>
              <a:t>d </a:t>
            </a:r>
            <a:r>
              <a:rPr lang="cs-CZ" sz="1800" smtClean="0"/>
              <a:t>= </a:t>
            </a:r>
            <a:r>
              <a:rPr lang="cs-CZ" sz="1800" i="1" smtClean="0"/>
              <a:t>d</a:t>
            </a:r>
            <a:r>
              <a:rPr lang="cs-CZ" sz="1800" smtClean="0"/>
              <a:t>/</a:t>
            </a:r>
            <a:r>
              <a:rPr lang="cs-CZ" sz="1800" i="1" smtClean="0"/>
              <a:t>s</a:t>
            </a:r>
            <a:r>
              <a:rPr lang="cs-CZ" sz="1800" baseline="-25000" smtClean="0"/>
              <a:t>d</a:t>
            </a:r>
          </a:p>
          <a:p>
            <a:pPr marL="571500" indent="-571500" eaLnBrk="1" hangingPunct="1"/>
            <a:r>
              <a:rPr lang="cs-CZ" sz="1800" smtClean="0"/>
              <a:t>Zjistíme jaká je </a:t>
            </a:r>
            <a:r>
              <a:rPr lang="cs-CZ" sz="1800" b="1" i="1" smtClean="0"/>
              <a:t>p </a:t>
            </a:r>
            <a:r>
              <a:rPr lang="cs-CZ" sz="1800" b="1" smtClean="0"/>
              <a:t>(</a:t>
            </a:r>
            <a:r>
              <a:rPr lang="cs-CZ" sz="1800" b="1" i="1" smtClean="0"/>
              <a:t>t</a:t>
            </a:r>
            <a:r>
              <a:rPr lang="cs-CZ" sz="1800" b="1" smtClean="0"/>
              <a:t> ≥ </a:t>
            </a:r>
            <a:r>
              <a:rPr lang="en-US" sz="1800" b="1" smtClean="0"/>
              <a:t>|</a:t>
            </a:r>
            <a:r>
              <a:rPr lang="cs-CZ" sz="1800" b="1" smtClean="0"/>
              <a:t>zjištěná hodnota</a:t>
            </a:r>
            <a:r>
              <a:rPr lang="en-US" sz="1800" b="1" smtClean="0"/>
              <a:t>|</a:t>
            </a:r>
            <a:r>
              <a:rPr lang="cs-CZ" sz="1800" b="1" smtClean="0"/>
              <a:t>)</a:t>
            </a:r>
            <a:r>
              <a:rPr lang="cs-CZ" sz="1800" smtClean="0"/>
              <a:t> - tabulky, TDIST(</a:t>
            </a:r>
            <a:r>
              <a:rPr lang="cs-CZ" sz="1800" i="1" smtClean="0"/>
              <a:t>t </a:t>
            </a:r>
            <a:r>
              <a:rPr lang="cs-CZ" sz="1800" smtClean="0"/>
              <a:t>, </a:t>
            </a:r>
            <a:r>
              <a:rPr lang="cs-CZ" sz="1800" smtClean="0">
                <a:latin typeface="Symbol" pitchFamily="18" charset="2"/>
              </a:rPr>
              <a:t>n</a:t>
            </a:r>
            <a:r>
              <a:rPr lang="cs-CZ" sz="1800" smtClean="0"/>
              <a:t>)</a:t>
            </a:r>
          </a:p>
          <a:p>
            <a:pPr marL="571500" indent="-571500" eaLnBrk="1" hangingPunct="1"/>
            <a:r>
              <a:rPr lang="cs-CZ" sz="1800" smtClean="0"/>
              <a:t>Je-li </a:t>
            </a:r>
            <a:r>
              <a:rPr lang="cs-CZ" sz="1800" i="1" smtClean="0"/>
              <a:t>p</a:t>
            </a:r>
            <a:r>
              <a:rPr lang="cs-CZ" sz="1800" smtClean="0"/>
              <a:t> </a:t>
            </a:r>
            <a:r>
              <a:rPr lang="cs-CZ" sz="1800" b="1" smtClean="0"/>
              <a:t>≥</a:t>
            </a:r>
            <a:r>
              <a:rPr lang="en-US" sz="1800" smtClean="0"/>
              <a:t> </a:t>
            </a:r>
            <a:r>
              <a:rPr lang="en-US" sz="1800" smtClean="0">
                <a:latin typeface="Symbol" pitchFamily="18" charset="2"/>
              </a:rPr>
              <a:t>a</a:t>
            </a:r>
            <a:r>
              <a:rPr lang="en-US" sz="1800" smtClean="0"/>
              <a:t>, pak </a:t>
            </a:r>
            <a:r>
              <a:rPr lang="cs-CZ" sz="1800" i="1" smtClean="0"/>
              <a:t>H</a:t>
            </a:r>
            <a:r>
              <a:rPr lang="cs-CZ" sz="1800" baseline="-25000" smtClean="0"/>
              <a:t>0</a:t>
            </a:r>
            <a:r>
              <a:rPr lang="cs-CZ" sz="1800" smtClean="0"/>
              <a:t> zůstává platná,</a:t>
            </a:r>
            <a:r>
              <a:rPr lang="en-US" sz="1800" smtClean="0"/>
              <a:t> j</a:t>
            </a:r>
            <a:r>
              <a:rPr lang="cs-CZ" sz="1800" smtClean="0"/>
              <a:t>e-li </a:t>
            </a:r>
            <a:r>
              <a:rPr lang="cs-CZ" sz="1800" i="1" smtClean="0"/>
              <a:t>p</a:t>
            </a:r>
            <a:r>
              <a:rPr lang="ru-RU" sz="1800" smtClean="0"/>
              <a:t> </a:t>
            </a:r>
            <a:r>
              <a:rPr lang="en-US" sz="1800" smtClean="0"/>
              <a:t>&lt; </a:t>
            </a:r>
            <a:r>
              <a:rPr lang="en-US" sz="1800" smtClean="0">
                <a:latin typeface="Symbol" pitchFamily="18" charset="2"/>
              </a:rPr>
              <a:t>a</a:t>
            </a:r>
            <a:r>
              <a:rPr lang="en-US" sz="1800" smtClean="0"/>
              <a:t>,</a:t>
            </a:r>
            <a:r>
              <a:rPr lang="cs-CZ" sz="1800" smtClean="0"/>
              <a:t> </a:t>
            </a:r>
            <a:r>
              <a:rPr lang="en-US" sz="1800" i="1" smtClean="0"/>
              <a:t>H</a:t>
            </a:r>
            <a:r>
              <a:rPr lang="en-US" sz="1800" baseline="-25000" smtClean="0"/>
              <a:t>0</a:t>
            </a:r>
            <a:r>
              <a:rPr lang="cs-CZ" sz="1800" smtClean="0"/>
              <a:t> zamítáme (a konstatujeme existenci statisticky významného rozdílu).</a:t>
            </a:r>
          </a:p>
          <a:p>
            <a:pPr marL="571500" indent="-571500" eaLnBrk="1" hangingPunct="1"/>
            <a:r>
              <a:rPr lang="cs-CZ" sz="1800" smtClean="0"/>
              <a:t>Spočítáme Cohenovo </a:t>
            </a:r>
            <a:r>
              <a:rPr lang="cs-CZ" sz="1800" i="1" smtClean="0"/>
              <a:t>d</a:t>
            </a:r>
            <a:r>
              <a:rPr lang="cs-CZ" sz="1800" smtClean="0"/>
              <a:t> a</a:t>
            </a:r>
            <a:r>
              <a:rPr lang="en-US" sz="1800" smtClean="0"/>
              <a:t> interval </a:t>
            </a:r>
            <a:r>
              <a:rPr lang="cs-CZ" sz="1800" smtClean="0"/>
              <a:t>spolehlivosti pro rozdíl průměrů.</a:t>
            </a:r>
            <a:endParaRPr lang="en-US" sz="180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924300" y="3789363"/>
            <a:ext cx="3168650" cy="431800"/>
          </a:xfrm>
          <a:prstGeom prst="rect">
            <a:avLst/>
          </a:prstGeom>
          <a:solidFill>
            <a:schemeClr val="accent1">
              <a:alpha val="12157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292725" y="3429000"/>
            <a:ext cx="887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i="1">
                <a:solidFill>
                  <a:schemeClr val="accent1"/>
                </a:solidFill>
              </a:rPr>
              <a:t>s</a:t>
            </a:r>
            <a:r>
              <a:rPr lang="cs-CZ" b="0" baseline="30000">
                <a:solidFill>
                  <a:schemeClr val="accent1"/>
                </a:solidFill>
              </a:rPr>
              <a:t>2</a:t>
            </a:r>
            <a:r>
              <a:rPr lang="cs-CZ" b="0" baseline="-25000">
                <a:solidFill>
                  <a:schemeClr val="accent1"/>
                </a:solidFill>
              </a:rPr>
              <a:t>pooled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účinku/efektu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772025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defRPr/>
            </a:pPr>
            <a:r>
              <a:rPr lang="cs-CZ" sz="2000" dirty="0" smtClean="0"/>
              <a:t>Možnost srovnání mezi studiemi zkoumajícími tutéž výzkumnou otázku pomocí různě operacionalizovaných proměnných</a:t>
            </a:r>
          </a:p>
          <a:p>
            <a:pPr marL="571500" indent="-571500" eaLnBrk="1" hangingPunct="1">
              <a:defRPr/>
            </a:pPr>
            <a:r>
              <a:rPr lang="cs-CZ" sz="2000" dirty="0" smtClean="0"/>
              <a:t>Možnost srovnání velikosti efektu vyjádřeného různými koeficienty</a:t>
            </a:r>
          </a:p>
          <a:p>
            <a:pPr marL="571500" indent="-571500" eaLnBrk="1" hangingPunct="1">
              <a:defRPr/>
            </a:pPr>
            <a:r>
              <a:rPr lang="cs-CZ" sz="2000" dirty="0" smtClean="0"/>
              <a:t>Snadnější interpretace  </a:t>
            </a:r>
          </a:p>
          <a:p>
            <a:pPr marL="571500" indent="-571500" eaLnBrk="1" hangingPunct="1"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cs-CZ" sz="2000" b="1" dirty="0" smtClean="0"/>
              <a:t>Pro rozdíly středních hodnot</a:t>
            </a:r>
          </a:p>
          <a:p>
            <a:pPr marL="528638" indent="-495300" eaLnBrk="1" hangingPunct="1">
              <a:defRPr/>
            </a:pPr>
            <a:r>
              <a:rPr lang="cs-CZ" sz="1800" b="1" dirty="0" err="1" smtClean="0"/>
              <a:t>Cohenovo</a:t>
            </a:r>
            <a:r>
              <a:rPr lang="cs-CZ" sz="1800" b="1" dirty="0" smtClean="0"/>
              <a:t> </a:t>
            </a:r>
            <a:r>
              <a:rPr lang="cs-CZ" sz="1800" b="1" i="1" dirty="0" smtClean="0"/>
              <a:t>d </a:t>
            </a:r>
            <a:r>
              <a:rPr lang="cs-CZ" sz="1800" dirty="0" smtClean="0"/>
              <a:t> </a:t>
            </a:r>
            <a:r>
              <a:rPr lang="cs-CZ" sz="1800" b="1" dirty="0" smtClean="0"/>
              <a:t>= </a:t>
            </a:r>
            <a:r>
              <a:rPr lang="en-US" sz="1800" b="1" dirty="0" smtClean="0"/>
              <a:t>|</a:t>
            </a:r>
            <a:r>
              <a:rPr lang="cs-CZ" sz="1800" b="1" i="1" dirty="0" smtClean="0"/>
              <a:t>m</a:t>
            </a:r>
            <a:r>
              <a:rPr lang="cs-CZ" sz="1800" b="1" baseline="-25000" dirty="0" smtClean="0"/>
              <a:t>1 </a:t>
            </a:r>
            <a:r>
              <a:rPr lang="cs-CZ" sz="1800" b="1" dirty="0" smtClean="0"/>
              <a:t>–</a:t>
            </a:r>
            <a:r>
              <a:rPr lang="cs-CZ" sz="1800" b="1" baseline="-25000" dirty="0" smtClean="0"/>
              <a:t> </a:t>
            </a:r>
            <a:r>
              <a:rPr lang="cs-CZ" sz="1800" b="1" i="1" dirty="0" smtClean="0"/>
              <a:t>m</a:t>
            </a:r>
            <a:r>
              <a:rPr lang="cs-CZ" sz="1800" b="1" baseline="-25000" dirty="0" smtClean="0"/>
              <a:t>2</a:t>
            </a:r>
            <a:r>
              <a:rPr lang="en-US" sz="1800" b="1" dirty="0" smtClean="0"/>
              <a:t>|</a:t>
            </a:r>
            <a:r>
              <a:rPr lang="cs-CZ" sz="1800" b="1" dirty="0" smtClean="0"/>
              <a:t>/</a:t>
            </a:r>
            <a:r>
              <a:rPr lang="cs-CZ" sz="1800" b="1" i="1" dirty="0" err="1" smtClean="0"/>
              <a:t>s</a:t>
            </a:r>
            <a:r>
              <a:rPr lang="cs-CZ" sz="1800" b="1" baseline="-25000" dirty="0" err="1" smtClean="0"/>
              <a:t>pooled</a:t>
            </a:r>
            <a:r>
              <a:rPr lang="cs-CZ" sz="1800" baseline="-25000" dirty="0" smtClean="0"/>
              <a:t> </a:t>
            </a:r>
            <a:r>
              <a:rPr lang="cs-CZ" sz="1800" dirty="0" smtClean="0"/>
              <a:t>; </a:t>
            </a:r>
            <a:r>
              <a:rPr lang="cs-CZ" sz="1600" i="1" dirty="0" err="1" smtClean="0"/>
              <a:t>s</a:t>
            </a:r>
            <a:r>
              <a:rPr lang="cs-CZ" sz="1600" baseline="-25000" dirty="0" err="1" smtClean="0"/>
              <a:t>pooled</a:t>
            </a:r>
            <a:r>
              <a:rPr lang="cs-CZ" sz="1600" dirty="0" smtClean="0"/>
              <a:t>= √</a:t>
            </a:r>
            <a:r>
              <a:rPr lang="en-US" sz="1600" dirty="0" smtClean="0"/>
              <a:t>[((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1 </a:t>
            </a:r>
            <a:r>
              <a:rPr lang="cs-CZ" sz="1600" dirty="0" smtClean="0"/>
              <a:t>–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1)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1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+(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2 </a:t>
            </a:r>
            <a:r>
              <a:rPr lang="cs-CZ" sz="1600" dirty="0" smtClean="0"/>
              <a:t>–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1)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)/(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+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2 </a:t>
            </a:r>
            <a:r>
              <a:rPr lang="cs-CZ" sz="1600" dirty="0" smtClean="0"/>
              <a:t>–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2))]</a:t>
            </a:r>
          </a:p>
          <a:p>
            <a:pPr marL="528638" indent="-495300" eaLnBrk="1" hangingPunct="1">
              <a:defRPr/>
            </a:pPr>
            <a:r>
              <a:rPr lang="en-US" sz="1800" dirty="0" err="1" smtClean="0"/>
              <a:t>varianta</a:t>
            </a:r>
            <a:r>
              <a:rPr lang="en-US" sz="1800" dirty="0" smtClean="0"/>
              <a:t> </a:t>
            </a:r>
            <a:r>
              <a:rPr lang="en-US" sz="1800" i="1" dirty="0" smtClean="0"/>
              <a:t>d’</a:t>
            </a:r>
            <a:r>
              <a:rPr lang="en-US" sz="1800" dirty="0" smtClean="0"/>
              <a:t> = |</a:t>
            </a:r>
            <a:r>
              <a:rPr lang="cs-CZ" sz="1800" i="1" dirty="0" smtClean="0"/>
              <a:t>m</a:t>
            </a:r>
            <a:r>
              <a:rPr lang="cs-CZ" sz="1800" baseline="-25000" dirty="0" smtClean="0"/>
              <a:t>1 </a:t>
            </a:r>
            <a:r>
              <a:rPr lang="cs-CZ" sz="1800" dirty="0" smtClean="0"/>
              <a:t>–</a:t>
            </a:r>
            <a:r>
              <a:rPr lang="cs-CZ" sz="1800" baseline="-25000" dirty="0" smtClean="0"/>
              <a:t> </a:t>
            </a:r>
            <a:r>
              <a:rPr lang="cs-CZ" sz="1800" i="1" dirty="0" smtClean="0"/>
              <a:t>m</a:t>
            </a:r>
            <a:r>
              <a:rPr lang="cs-CZ" sz="1800" baseline="-25000" dirty="0" smtClean="0"/>
              <a:t>2</a:t>
            </a:r>
            <a:r>
              <a:rPr lang="en-US" sz="1800" dirty="0" smtClean="0"/>
              <a:t>|</a:t>
            </a:r>
            <a:r>
              <a:rPr lang="cs-CZ" sz="1800" dirty="0" smtClean="0"/>
              <a:t>/</a:t>
            </a:r>
            <a:r>
              <a:rPr lang="cs-CZ" sz="1800" i="1" dirty="0" smtClean="0"/>
              <a:t>s</a:t>
            </a:r>
            <a:r>
              <a:rPr lang="en-US" sz="1800" baseline="-25000" dirty="0" smtClean="0"/>
              <a:t>con</a:t>
            </a:r>
            <a:r>
              <a:rPr lang="en-US" sz="1800" dirty="0" smtClean="0"/>
              <a:t> ; </a:t>
            </a:r>
            <a:r>
              <a:rPr lang="cs-CZ" sz="1800" i="1" dirty="0" smtClean="0"/>
              <a:t>s</a:t>
            </a:r>
            <a:r>
              <a:rPr lang="en-US" sz="1800" baseline="-25000" dirty="0" smtClean="0"/>
              <a:t>con</a:t>
            </a:r>
            <a:r>
              <a:rPr lang="en-US" sz="1800" dirty="0" smtClean="0"/>
              <a:t>=</a:t>
            </a:r>
            <a:r>
              <a:rPr lang="cs-CZ" sz="1800" dirty="0" smtClean="0"/>
              <a:t> </a:t>
            </a:r>
            <a:r>
              <a:rPr lang="en-US" sz="1800" i="1" dirty="0" smtClean="0"/>
              <a:t>s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kontroln</a:t>
            </a:r>
            <a:r>
              <a:rPr lang="cs-CZ" sz="1800" dirty="0" smtClean="0"/>
              <a:t>í skupiny</a:t>
            </a:r>
            <a:endParaRPr lang="cs-CZ" sz="1800" i="1" baseline="-25000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Pro těsnost vztahu (korelace)</a:t>
            </a:r>
          </a:p>
          <a:p>
            <a:pPr marL="528638" indent="-495300" eaLnBrk="1" hangingPunct="1">
              <a:defRPr/>
            </a:pPr>
            <a:r>
              <a:rPr lang="cs-CZ" sz="1800" b="1" i="1" dirty="0" smtClean="0"/>
              <a:t>r</a:t>
            </a:r>
            <a:r>
              <a:rPr lang="cs-CZ" sz="1800" i="1" dirty="0" smtClean="0"/>
              <a:t> </a:t>
            </a:r>
            <a:r>
              <a:rPr lang="cs-CZ" sz="1800" dirty="0" smtClean="0"/>
              <a:t>a</a:t>
            </a:r>
            <a:r>
              <a:rPr lang="cs-CZ" sz="1800" i="1" dirty="0" smtClean="0"/>
              <a:t> </a:t>
            </a:r>
            <a:r>
              <a:rPr lang="cs-CZ" sz="1800" b="1" i="1" dirty="0" smtClean="0"/>
              <a:t>r</a:t>
            </a:r>
            <a:r>
              <a:rPr lang="cs-CZ" sz="1800" b="1" baseline="30000" dirty="0" smtClean="0"/>
              <a:t>2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R</a:t>
            </a:r>
            <a:r>
              <a:rPr lang="cs-CZ" sz="1800" baseline="30000" dirty="0" err="1" smtClean="0"/>
              <a:t>2</a:t>
            </a:r>
            <a:r>
              <a:rPr lang="cs-CZ" sz="1800" dirty="0" smtClean="0"/>
              <a:t>, </a:t>
            </a:r>
            <a:r>
              <a:rPr lang="cs-CZ" sz="1800" i="1" dirty="0" smtClean="0">
                <a:sym typeface="Symbol" pitchFamily="18" charset="2"/>
              </a:rPr>
              <a:t>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(</a:t>
            </a:r>
            <a:r>
              <a:rPr lang="cs-CZ" sz="1800" dirty="0" err="1" smtClean="0"/>
              <a:t>eta</a:t>
            </a:r>
            <a:r>
              <a:rPr lang="cs-CZ" sz="1800" dirty="0" smtClean="0"/>
              <a:t>), </a:t>
            </a:r>
            <a:r>
              <a:rPr lang="cs-CZ" sz="1800" i="1" dirty="0" smtClean="0">
                <a:latin typeface="Symbol" pitchFamily="18" charset="2"/>
              </a:rPr>
              <a:t>w</a:t>
            </a:r>
            <a:r>
              <a:rPr lang="cs-CZ" sz="1800" baseline="30000" dirty="0" smtClean="0"/>
              <a:t>2 </a:t>
            </a:r>
            <a:r>
              <a:rPr lang="cs-CZ" sz="1800" dirty="0" smtClean="0"/>
              <a:t>– podíl vysvětleného rozptylu závislé proměnné</a:t>
            </a:r>
          </a:p>
          <a:p>
            <a:pPr marL="571500" indent="-57150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cs-CZ" sz="2000" dirty="0" smtClean="0"/>
              <a:t>Indikátory velikosti efektu lze mezi sebou navzájem převádět</a:t>
            </a:r>
          </a:p>
          <a:p>
            <a:pPr marL="528638" indent="-495300" eaLnBrk="1" hangingPunct="1">
              <a:defRPr/>
            </a:pPr>
            <a:r>
              <a:rPr lang="cs-CZ" sz="1800" dirty="0" err="1" smtClean="0"/>
              <a:t>Cohenovo</a:t>
            </a:r>
            <a:r>
              <a:rPr lang="cs-CZ" sz="1800" dirty="0" smtClean="0"/>
              <a:t> </a:t>
            </a:r>
            <a:r>
              <a:rPr lang="cs-CZ" sz="1800" i="1" dirty="0" smtClean="0"/>
              <a:t>d</a:t>
            </a:r>
            <a:r>
              <a:rPr lang="en-US" sz="1800" dirty="0" smtClean="0"/>
              <a:t> </a:t>
            </a:r>
            <a:r>
              <a:rPr lang="cs-CZ" sz="1800" dirty="0" smtClean="0"/>
              <a:t> na</a:t>
            </a:r>
            <a:r>
              <a:rPr lang="en-US" sz="1800" dirty="0" smtClean="0"/>
              <a:t> </a:t>
            </a:r>
            <a:r>
              <a:rPr lang="en-US" sz="1800" i="1" dirty="0" smtClean="0"/>
              <a:t>r</a:t>
            </a:r>
            <a:r>
              <a:rPr lang="en-US" sz="1800" dirty="0" smtClean="0"/>
              <a:t> </a:t>
            </a:r>
            <a:r>
              <a:rPr lang="cs-CZ" sz="1800" dirty="0" smtClean="0"/>
              <a:t>:  </a:t>
            </a:r>
            <a:r>
              <a:rPr lang="cs-CZ" sz="1800" i="1" dirty="0" smtClean="0"/>
              <a:t>r</a:t>
            </a:r>
            <a:r>
              <a:rPr lang="cs-CZ" sz="1800" dirty="0" smtClean="0"/>
              <a:t> = √(</a:t>
            </a:r>
            <a:r>
              <a:rPr lang="cs-CZ" sz="1800" i="1" dirty="0" smtClean="0"/>
              <a:t>d 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/(</a:t>
            </a:r>
            <a:r>
              <a:rPr lang="cs-CZ" sz="1800" i="1" dirty="0" smtClean="0"/>
              <a:t>d 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+ 4))</a:t>
            </a:r>
          </a:p>
          <a:p>
            <a:pPr marL="528638" indent="-495300" eaLnBrk="1" hangingPunct="1">
              <a:defRPr/>
            </a:pPr>
            <a:r>
              <a:rPr lang="en-US" sz="1800" i="1" dirty="0" smtClean="0"/>
              <a:t>r</a:t>
            </a:r>
            <a:r>
              <a:rPr lang="en-US" sz="1800" dirty="0" smtClean="0"/>
              <a:t>  </a:t>
            </a:r>
            <a:r>
              <a:rPr lang="cs-CZ" sz="1800" dirty="0" smtClean="0"/>
              <a:t>na</a:t>
            </a:r>
            <a:r>
              <a:rPr lang="en-US" sz="1800" dirty="0" smtClean="0"/>
              <a:t> </a:t>
            </a:r>
            <a:r>
              <a:rPr lang="cs-CZ" sz="1800" dirty="0" err="1" smtClean="0"/>
              <a:t>Cohenovo</a:t>
            </a:r>
            <a:r>
              <a:rPr lang="cs-CZ" sz="1800" dirty="0" smtClean="0"/>
              <a:t> </a:t>
            </a:r>
            <a:r>
              <a:rPr lang="en-US" sz="1800" i="1" dirty="0" smtClean="0"/>
              <a:t>d</a:t>
            </a:r>
            <a:r>
              <a:rPr lang="cs-CZ" sz="1800" dirty="0" smtClean="0"/>
              <a:t> :  </a:t>
            </a:r>
            <a:r>
              <a:rPr lang="cs-CZ" sz="1800" i="1" dirty="0" smtClean="0"/>
              <a:t>d</a:t>
            </a:r>
            <a:r>
              <a:rPr lang="cs-CZ" sz="1800" dirty="0" smtClean="0"/>
              <a:t> = 2</a:t>
            </a:r>
            <a:r>
              <a:rPr lang="cs-CZ" sz="1800" i="1" dirty="0" smtClean="0"/>
              <a:t>r </a:t>
            </a:r>
            <a:r>
              <a:rPr lang="cs-CZ" sz="1800" dirty="0" smtClean="0"/>
              <a:t>/√(1 – </a:t>
            </a:r>
            <a:r>
              <a:rPr lang="cs-CZ" sz="1800" i="1" dirty="0" smtClean="0"/>
              <a:t>r 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) 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cs-CZ" sz="1800" dirty="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200" dirty="0" smtClean="0"/>
              <a:t>AJ: </a:t>
            </a:r>
            <a:r>
              <a:rPr lang="en-US" sz="1200" dirty="0" smtClean="0"/>
              <a:t>effect size, </a:t>
            </a:r>
            <a:r>
              <a:rPr lang="cs-CZ" sz="1200" dirty="0" err="1" smtClean="0"/>
              <a:t>Cohen</a:t>
            </a:r>
            <a:r>
              <a:rPr lang="en-US" sz="1200" dirty="0" smtClean="0"/>
              <a:t>’s d, strength of association, explained variance </a:t>
            </a: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Síla testu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Síla testu (1-</a:t>
            </a:r>
            <a:r>
              <a:rPr lang="cs-CZ" sz="2400" i="1" smtClean="0">
                <a:latin typeface="Symbol" pitchFamily="18" charset="2"/>
              </a:rPr>
              <a:t>b</a:t>
            </a:r>
            <a:r>
              <a:rPr lang="cs-CZ" sz="2400" smtClean="0"/>
              <a:t>) je pravděpodobnost, že existující rozdíl bude detekován, zjištěn jako statisticky významný.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Záleží na</a:t>
            </a:r>
          </a:p>
          <a:p>
            <a:pPr lvl="1" eaLnBrk="1" hangingPunct="1"/>
            <a:r>
              <a:rPr lang="cs-CZ" sz="2000" smtClean="0"/>
              <a:t>skutečné velikosti účinku (</a:t>
            </a:r>
            <a:r>
              <a:rPr lang="cs-CZ" sz="2000" i="1" smtClean="0">
                <a:latin typeface="Symbol" pitchFamily="18" charset="2"/>
              </a:rPr>
              <a:t>d</a:t>
            </a:r>
            <a:r>
              <a:rPr lang="cs-CZ" sz="2000" i="1" smtClean="0"/>
              <a:t> </a:t>
            </a:r>
            <a:r>
              <a:rPr lang="cs-CZ" sz="2000" smtClean="0"/>
              <a:t>, </a:t>
            </a:r>
            <a:r>
              <a:rPr lang="cs-CZ" sz="2000" i="1" smtClean="0">
                <a:latin typeface="Symbol" pitchFamily="18" charset="2"/>
              </a:rPr>
              <a:t>r</a:t>
            </a:r>
            <a:r>
              <a:rPr lang="cs-CZ" sz="2000" i="1" smtClean="0"/>
              <a:t>…</a:t>
            </a:r>
            <a:r>
              <a:rPr lang="cs-CZ" sz="2000" smtClean="0"/>
              <a:t>) </a:t>
            </a:r>
          </a:p>
          <a:p>
            <a:pPr lvl="1" eaLnBrk="1" hangingPunct="1"/>
            <a:r>
              <a:rPr lang="cs-CZ" sz="2000" smtClean="0"/>
              <a:t>variabilitě proměnné(ých) – </a:t>
            </a:r>
            <a:r>
              <a:rPr lang="cs-CZ" sz="2000" i="1" smtClean="0"/>
              <a:t>s,</a:t>
            </a:r>
            <a:r>
              <a:rPr lang="cs-CZ" sz="2000" i="1" smtClean="0">
                <a:latin typeface="Symbol" pitchFamily="18" charset="2"/>
              </a:rPr>
              <a:t>s</a:t>
            </a:r>
          </a:p>
          <a:p>
            <a:pPr lvl="1" eaLnBrk="1" hangingPunct="1"/>
            <a:r>
              <a:rPr lang="cs-CZ" sz="2000" smtClean="0"/>
              <a:t>velikosti vzorku </a:t>
            </a:r>
            <a:r>
              <a:rPr lang="cs-CZ" sz="2000" i="1" smtClean="0"/>
              <a:t>n</a:t>
            </a:r>
          </a:p>
          <a:p>
            <a:pPr lvl="1" eaLnBrk="1" hangingPunct="1"/>
            <a:r>
              <a:rPr lang="cs-CZ" sz="2000" smtClean="0"/>
              <a:t>zvoleném riziku chyby I. typu,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>
                <a:latin typeface="Symbol" pitchFamily="18" charset="2"/>
              </a:rPr>
              <a:t> </a:t>
            </a:r>
            <a:r>
              <a:rPr lang="cs-CZ" sz="2000" smtClean="0"/>
              <a:t>: čím nižší je </a:t>
            </a:r>
            <a:r>
              <a:rPr lang="cs-CZ" sz="2000" i="1" smtClean="0">
                <a:latin typeface="Symbol" pitchFamily="18" charset="2"/>
              </a:rPr>
              <a:t>a</a:t>
            </a:r>
            <a:r>
              <a:rPr lang="cs-CZ" sz="2000" smtClean="0"/>
              <a:t> tím nižší je síla</a:t>
            </a:r>
          </a:p>
          <a:p>
            <a:pPr lvl="1" eaLnBrk="1" hangingPunct="1"/>
            <a:r>
              <a:rPr lang="cs-CZ" sz="2000" smtClean="0"/>
              <a:t>zvoleném testu (parametrické mají vyšší sílu)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Obvykle toužíme po co nejvyšší síle testu, cca 0,8 a výše. </a:t>
            </a:r>
          </a:p>
          <a:p>
            <a:pPr lvl="1" eaLnBrk="1" hangingPunct="1"/>
            <a:r>
              <a:rPr lang="cs-CZ" sz="2000" smtClean="0"/>
              <a:t>Bojujeme o ni především velikostí vzorku a kontrolou intervenujících proměnných (snižuje </a:t>
            </a:r>
            <a:r>
              <a:rPr lang="cs-CZ" sz="2000" i="1" smtClean="0"/>
              <a:t>s</a:t>
            </a:r>
            <a:r>
              <a:rPr lang="cs-CZ" sz="2000" smtClean="0"/>
              <a:t>). </a:t>
            </a:r>
            <a:endParaRPr lang="cs-CZ" sz="2000" i="1" smtClean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Publikace výsledků testování hypotéz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smtClean="0"/>
              <a:t>Primárně udáváme velikost efektu, nejlépe intervalem spolehlivosti</a:t>
            </a:r>
          </a:p>
          <a:p>
            <a:pPr eaLnBrk="1" hangingPunct="1"/>
            <a:r>
              <a:rPr lang="cs-CZ" sz="2600" smtClean="0"/>
              <a:t>Sekundárně udáváme výsledek statistického testování</a:t>
            </a:r>
          </a:p>
          <a:p>
            <a:pPr lvl="1" eaLnBrk="1" hangingPunct="1"/>
            <a:r>
              <a:rPr lang="cs-CZ" sz="2200" smtClean="0"/>
              <a:t>udáváme získanou hodnotu </a:t>
            </a:r>
            <a:r>
              <a:rPr lang="cs-CZ" sz="2200" i="1" smtClean="0"/>
              <a:t>p</a:t>
            </a:r>
            <a:r>
              <a:rPr lang="cs-CZ" sz="2200" smtClean="0"/>
              <a:t>  (Sig.) </a:t>
            </a:r>
          </a:p>
          <a:p>
            <a:pPr lvl="1" eaLnBrk="1" hangingPunct="1"/>
            <a:r>
              <a:rPr lang="cs-CZ" sz="2200" smtClean="0"/>
              <a:t>uvádíme i testovou statistiku (i se stupni volnosti) –  </a:t>
            </a:r>
            <a:r>
              <a:rPr lang="cs-CZ" sz="2200" i="1" smtClean="0"/>
              <a:t>r</a:t>
            </a:r>
            <a:r>
              <a:rPr lang="cs-CZ" sz="2200" smtClean="0"/>
              <a:t>, </a:t>
            </a:r>
            <a:r>
              <a:rPr lang="cs-CZ" sz="2200" i="1" smtClean="0"/>
              <a:t>t</a:t>
            </a:r>
            <a:r>
              <a:rPr lang="cs-CZ" sz="2200" smtClean="0"/>
              <a:t>(</a:t>
            </a:r>
            <a:r>
              <a:rPr lang="cs-CZ" sz="2200" i="1" smtClean="0">
                <a:latin typeface="Symbol" pitchFamily="18" charset="2"/>
              </a:rPr>
              <a:t>n</a:t>
            </a:r>
            <a:r>
              <a:rPr lang="cs-CZ" sz="2200" smtClean="0"/>
              <a:t>), </a:t>
            </a:r>
            <a:r>
              <a:rPr lang="cs-CZ" sz="2200" i="1" smtClean="0"/>
              <a:t>F</a:t>
            </a:r>
            <a:r>
              <a:rPr lang="cs-CZ" sz="2200" smtClean="0"/>
              <a:t> (</a:t>
            </a:r>
            <a:r>
              <a:rPr lang="cs-CZ" sz="2200" i="1" smtClean="0">
                <a:latin typeface="Symbol" pitchFamily="18" charset="2"/>
              </a:rPr>
              <a:t>n</a:t>
            </a:r>
            <a:r>
              <a:rPr lang="cs-CZ" sz="2200" baseline="-25000" smtClean="0"/>
              <a:t>1</a:t>
            </a:r>
            <a:r>
              <a:rPr lang="cs-CZ" sz="2200" smtClean="0"/>
              <a:t>,</a:t>
            </a:r>
            <a:r>
              <a:rPr lang="cs-CZ" sz="2200" i="1" smtClean="0">
                <a:latin typeface="Symbol" pitchFamily="18" charset="2"/>
              </a:rPr>
              <a:t>n</a:t>
            </a:r>
            <a:r>
              <a:rPr lang="cs-CZ" sz="2200" baseline="-25000" smtClean="0"/>
              <a:t>2</a:t>
            </a:r>
            <a:r>
              <a:rPr lang="cs-CZ" sz="2200" smtClean="0"/>
              <a:t>), </a:t>
            </a:r>
            <a:r>
              <a:rPr lang="cs-CZ" sz="2200" i="1" smtClean="0">
                <a:latin typeface="Symbol" pitchFamily="18" charset="2"/>
              </a:rPr>
              <a:t>c</a:t>
            </a:r>
            <a:r>
              <a:rPr lang="cs-CZ" sz="2200" baseline="30000" smtClean="0"/>
              <a:t>2</a:t>
            </a:r>
            <a:r>
              <a:rPr lang="cs-CZ" sz="2200" smtClean="0"/>
              <a:t>, M-W </a:t>
            </a:r>
            <a:r>
              <a:rPr lang="cs-CZ" sz="2200" i="1" smtClean="0"/>
              <a:t>U</a:t>
            </a:r>
            <a:r>
              <a:rPr lang="cs-CZ" sz="2200" smtClean="0"/>
              <a:t>…</a:t>
            </a:r>
          </a:p>
          <a:p>
            <a:pPr eaLnBrk="1" hangingPunct="1"/>
            <a:r>
              <a:rPr lang="cs-CZ" sz="2600" smtClean="0"/>
              <a:t>Interpretujeme nejlépe interval spolehlivosti. Výsledek statistického testování interpretujeme vzhledem k použité nulové hypotéze.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Testy normality rozložení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smtClean="0"/>
              <a:t>Kolmogorov-Smirnov s Lillieforsovou korekcí, Shapiro-Wilk, D</a:t>
            </a:r>
            <a:r>
              <a:rPr lang="en-US" sz="2000" smtClean="0"/>
              <a:t>’Agostino-Pearson a </a:t>
            </a:r>
            <a:r>
              <a:rPr lang="cs-CZ" sz="2000" smtClean="0"/>
              <a:t>jiné</a:t>
            </a:r>
          </a:p>
          <a:p>
            <a:pPr eaLnBrk="1" hangingPunct="1"/>
            <a:r>
              <a:rPr lang="cs-CZ" sz="2000" smtClean="0"/>
              <a:t>Testují </a:t>
            </a:r>
            <a:r>
              <a:rPr lang="cs-CZ" sz="2000" i="1" smtClean="0"/>
              <a:t>H</a:t>
            </a:r>
            <a:r>
              <a:rPr lang="cs-CZ" sz="2000" baseline="-25000" smtClean="0"/>
              <a:t>0</a:t>
            </a:r>
            <a:r>
              <a:rPr lang="cs-CZ" sz="2000" smtClean="0"/>
              <a:t>, že rozložení proměnné se neliší od normálního rozložení</a:t>
            </a:r>
          </a:p>
          <a:p>
            <a:pPr lvl="1" eaLnBrk="1" hangingPunct="1"/>
            <a:r>
              <a:rPr lang="cs-CZ" sz="1800" smtClean="0"/>
              <a:t>jsou to jedny z tzv. </a:t>
            </a:r>
            <a:r>
              <a:rPr lang="cs-CZ" sz="1800" b="1" smtClean="0"/>
              <a:t>testů dobré shody</a:t>
            </a:r>
            <a:r>
              <a:rPr lang="cs-CZ" sz="1800" smtClean="0"/>
              <a:t> (goodness-of-fit tests)</a:t>
            </a:r>
          </a:p>
          <a:p>
            <a:pPr lvl="1" eaLnBrk="1" hangingPunct="1"/>
            <a:r>
              <a:rPr lang="cs-CZ" sz="1800" smtClean="0"/>
              <a:t>testovaná </a:t>
            </a:r>
            <a:r>
              <a:rPr lang="cs-CZ" sz="1800" i="1" smtClean="0"/>
              <a:t>H</a:t>
            </a:r>
            <a:r>
              <a:rPr lang="cs-CZ" sz="1800" baseline="-25000" smtClean="0"/>
              <a:t>0</a:t>
            </a:r>
            <a:r>
              <a:rPr lang="cs-CZ" sz="1800" smtClean="0"/>
              <a:t> je shoda; tj. </a:t>
            </a:r>
            <a:r>
              <a:rPr lang="cs-CZ" sz="1800" i="1" smtClean="0"/>
              <a:t>p</a:t>
            </a:r>
            <a:r>
              <a:rPr lang="en-US" sz="1800" smtClean="0"/>
              <a:t>&lt;</a:t>
            </a:r>
            <a:r>
              <a:rPr lang="cs-CZ" sz="1800" i="1" smtClean="0">
                <a:latin typeface="Symbol" pitchFamily="18" charset="2"/>
              </a:rPr>
              <a:t>a</a:t>
            </a:r>
            <a:r>
              <a:rPr lang="cs-CZ" sz="1800" smtClean="0"/>
              <a:t>  = příliš velká odchylka od normality</a:t>
            </a:r>
          </a:p>
          <a:p>
            <a:pPr eaLnBrk="1" hangingPunct="1"/>
            <a:r>
              <a:rPr lang="en-US" sz="2000" b="1" smtClean="0"/>
              <a:t>J</a:t>
            </a:r>
            <a:r>
              <a:rPr lang="cs-CZ" sz="2000" b="1" smtClean="0"/>
              <a:t>ejich užívání je kontroverzní</a:t>
            </a:r>
          </a:p>
          <a:p>
            <a:pPr lvl="1" eaLnBrk="1" hangingPunct="1"/>
            <a:r>
              <a:rPr lang="cs-CZ" sz="1800" smtClean="0"/>
              <a:t>na malých vzorcích nenormalitu nedetekují (</a:t>
            </a:r>
            <a:r>
              <a:rPr lang="en-US" sz="1800" smtClean="0"/>
              <a:t>p</a:t>
            </a:r>
            <a:r>
              <a:rPr lang="cs-CZ" sz="1800" smtClean="0"/>
              <a:t>ř</a:t>
            </a:r>
            <a:r>
              <a:rPr lang="en-US" sz="1800" smtClean="0"/>
              <a:t>i </a:t>
            </a:r>
            <a:r>
              <a:rPr lang="cs-CZ" sz="1800" i="1" smtClean="0"/>
              <a:t>n</a:t>
            </a:r>
            <a:r>
              <a:rPr lang="en-US" sz="1800" smtClean="0"/>
              <a:t>=20, 1-</a:t>
            </a:r>
            <a:r>
              <a:rPr lang="en-US" sz="1700" i="1" smtClean="0">
                <a:latin typeface="Symbol" pitchFamily="18" charset="2"/>
              </a:rPr>
              <a:t>b</a:t>
            </a:r>
            <a:r>
              <a:rPr lang="en-US" sz="1800" smtClean="0"/>
              <a:t> &lt; 0,5)</a:t>
            </a:r>
            <a:endParaRPr lang="cs-CZ" sz="1800" smtClean="0"/>
          </a:p>
          <a:p>
            <a:pPr lvl="1" eaLnBrk="1" hangingPunct="1"/>
            <a:r>
              <a:rPr lang="cs-CZ" sz="1800" smtClean="0"/>
              <a:t>na velkých vzorcích (n</a:t>
            </a:r>
            <a:r>
              <a:rPr lang="en-US" sz="1800" smtClean="0"/>
              <a:t> &gt; 1000)</a:t>
            </a:r>
            <a:r>
              <a:rPr lang="cs-CZ" sz="1800" smtClean="0"/>
              <a:t> jsou naopak extrémně přísné </a:t>
            </a:r>
          </a:p>
          <a:p>
            <a:pPr lvl="1" eaLnBrk="1" hangingPunct="1"/>
            <a:r>
              <a:rPr lang="cs-CZ" sz="1800" i="1" smtClean="0"/>
              <a:t>t</a:t>
            </a:r>
            <a:r>
              <a:rPr lang="cs-CZ" sz="1800" smtClean="0"/>
              <a:t>-testy a ANOVA jsou proti narušení normality robustní, takže nám obvykle stačí konstatovat unimodalitu bez extrémního zešikmení</a:t>
            </a:r>
          </a:p>
          <a:p>
            <a:pPr lvl="1" eaLnBrk="1" hangingPunct="1"/>
            <a:r>
              <a:rPr lang="cs-CZ" sz="1800" smtClean="0"/>
              <a:t>pro rozhodování mezi použitím parametrických a neparametrických testů volíme spíše </a:t>
            </a:r>
            <a:r>
              <a:rPr lang="cs-CZ" sz="1800" b="1" smtClean="0"/>
              <a:t>úroveň měření</a:t>
            </a:r>
            <a:r>
              <a:rPr lang="cs-CZ" sz="1800" smtClean="0"/>
              <a:t> a velikost vzorku</a:t>
            </a:r>
          </a:p>
          <a:p>
            <a:pPr eaLnBrk="1" hangingPunct="1">
              <a:buFont typeface="Wingdings" pitchFamily="2" charset="2"/>
              <a:buNone/>
            </a:pPr>
            <a:endParaRPr lang="cs-CZ" sz="12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200" smtClean="0"/>
              <a:t>AJ: tests of (univariate) normality, goodness-of-fit tests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smtClean="0"/>
              <a:t>Více: </a:t>
            </a:r>
            <a:r>
              <a:rPr lang="cs-CZ" sz="1200" smtClean="0">
                <a:hlinkClick r:id="rId3"/>
              </a:rPr>
              <a:t>http://www.psy.surrey.ac.uk/cfs/p8.htm</a:t>
            </a:r>
            <a:r>
              <a:rPr lang="cs-CZ" sz="1200" smtClean="0"/>
              <a:t>, http://www.graphpad.com/library/BiostatsSpecial/article_197.htm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>
                <a:latin typeface="Symbol" pitchFamily="18" charset="2"/>
              </a:rPr>
              <a:t>c</a:t>
            </a:r>
            <a:r>
              <a:rPr lang="cs-CZ" baseline="30000" smtClean="0">
                <a:latin typeface="Segoe UI" pitchFamily="34" charset="0"/>
              </a:rPr>
              <a:t>2</a:t>
            </a:r>
            <a:r>
              <a:rPr lang="cs-CZ" smtClean="0">
                <a:latin typeface="Segoe UI" pitchFamily="34" charset="0"/>
              </a:rPr>
              <a:t> – test dobré shody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6075" cy="44624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Liší se empirické četnosti nějakých jevů od teoreticky očekávaných četností?</a:t>
            </a:r>
          </a:p>
          <a:p>
            <a:pPr lvl="1" eaLnBrk="1" hangingPunct="1">
              <a:defRPr/>
            </a:pPr>
            <a:r>
              <a:rPr lang="cs-CZ" sz="1400" smtClean="0">
                <a:latin typeface="Segoe UI" pitchFamily="34" charset="0"/>
              </a:rPr>
              <a:t>Házení kostkou – kolikrát padne 1,2,…</a:t>
            </a:r>
          </a:p>
          <a:p>
            <a:pPr lvl="1" eaLnBrk="1" hangingPunct="1">
              <a:defRPr/>
            </a:pPr>
            <a:r>
              <a:rPr lang="cs-CZ" sz="1400" smtClean="0">
                <a:latin typeface="Segoe UI" pitchFamily="34" charset="0"/>
              </a:rPr>
              <a:t>Preference politických stran ve volbách…</a:t>
            </a:r>
          </a:p>
          <a:p>
            <a:pPr lvl="1" eaLnBrk="1" hangingPunct="1">
              <a:defRPr/>
            </a:pPr>
            <a:r>
              <a:rPr lang="cs-CZ" sz="1400" smtClean="0">
                <a:latin typeface="Segoe UI" pitchFamily="34" charset="0"/>
              </a:rPr>
              <a:t>Tedy jedna nominální proměnná, jeden výběr </a:t>
            </a:r>
          </a:p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Testujeme pravděpodobnost daného rozdílu mezi empirickými a očekávanými hodnotami v rámci jednoho výběru</a:t>
            </a:r>
          </a:p>
          <a:p>
            <a:pPr lvl="1" eaLnBrk="1" hangingPunct="1">
              <a:defRPr/>
            </a:pPr>
            <a:endParaRPr lang="cs-CZ" sz="1400" smtClean="0">
              <a:latin typeface="Segoe UI" pitchFamily="34" charset="0"/>
            </a:endParaRPr>
          </a:p>
          <a:p>
            <a:pPr eaLnBrk="1" hangingPunct="1">
              <a:defRPr/>
            </a:pPr>
            <a:r>
              <a:rPr lang="cs-CZ" sz="1700" i="1" smtClean="0">
                <a:latin typeface="Segoe UI" pitchFamily="34" charset="0"/>
              </a:rPr>
              <a:t>H</a:t>
            </a:r>
            <a:r>
              <a:rPr lang="cs-CZ" sz="1700" baseline="-25000" smtClean="0">
                <a:latin typeface="Segoe UI" pitchFamily="34" charset="0"/>
              </a:rPr>
              <a:t>0</a:t>
            </a:r>
            <a:r>
              <a:rPr lang="cs-CZ" sz="1700" smtClean="0">
                <a:latin typeface="Segoe UI" pitchFamily="34" charset="0"/>
              </a:rPr>
              <a:t>: </a:t>
            </a:r>
            <a:r>
              <a:rPr lang="cs-CZ" sz="1700" i="1" smtClean="0">
                <a:latin typeface="Segoe UI" pitchFamily="34" charset="0"/>
              </a:rPr>
              <a:t>F</a:t>
            </a:r>
            <a:r>
              <a:rPr lang="cs-CZ" sz="1700" smtClean="0">
                <a:latin typeface="Segoe UI" pitchFamily="34" charset="0"/>
              </a:rPr>
              <a:t>(</a:t>
            </a:r>
            <a:r>
              <a:rPr lang="cs-CZ" sz="1700" i="1" smtClean="0">
                <a:latin typeface="Segoe UI" pitchFamily="34" charset="0"/>
              </a:rPr>
              <a:t>x</a:t>
            </a:r>
            <a:r>
              <a:rPr lang="cs-CZ" sz="1700" smtClean="0">
                <a:latin typeface="Segoe UI" pitchFamily="34" charset="0"/>
              </a:rPr>
              <a:t>) = </a:t>
            </a:r>
            <a:r>
              <a:rPr lang="cs-CZ" sz="1700" i="1" smtClean="0">
                <a:latin typeface="Segoe UI" pitchFamily="34" charset="0"/>
              </a:rPr>
              <a:t>F</a:t>
            </a:r>
            <a:r>
              <a:rPr lang="cs-CZ" sz="1700" i="1" baseline="-25000" smtClean="0">
                <a:latin typeface="Segoe UI" pitchFamily="34" charset="0"/>
              </a:rPr>
              <a:t>0</a:t>
            </a:r>
            <a:r>
              <a:rPr lang="cs-CZ" sz="1700" smtClean="0">
                <a:latin typeface="Segoe UI" pitchFamily="34" charset="0"/>
              </a:rPr>
              <a:t>(</a:t>
            </a:r>
            <a:r>
              <a:rPr lang="cs-CZ" sz="1700" i="1" smtClean="0">
                <a:latin typeface="Segoe UI" pitchFamily="34" charset="0"/>
              </a:rPr>
              <a:t>x</a:t>
            </a:r>
            <a:r>
              <a:rPr lang="cs-CZ" sz="1700" smtClean="0">
                <a:latin typeface="Segoe UI" pitchFamily="34" charset="0"/>
              </a:rPr>
              <a:t>) vs. H</a:t>
            </a:r>
            <a:r>
              <a:rPr lang="cs-CZ" sz="1700" baseline="-25000" smtClean="0">
                <a:latin typeface="Segoe UI" pitchFamily="34" charset="0"/>
              </a:rPr>
              <a:t>1</a:t>
            </a:r>
            <a:r>
              <a:rPr lang="cs-CZ" sz="1700" smtClean="0">
                <a:latin typeface="Segoe UI" pitchFamily="34" charset="0"/>
              </a:rPr>
              <a:t>: </a:t>
            </a:r>
            <a:r>
              <a:rPr lang="cs-CZ" sz="1700" i="1" smtClean="0">
                <a:latin typeface="Segoe UI" pitchFamily="34" charset="0"/>
              </a:rPr>
              <a:t>F</a:t>
            </a:r>
            <a:r>
              <a:rPr lang="cs-CZ" sz="1700" smtClean="0">
                <a:latin typeface="Segoe UI" pitchFamily="34" charset="0"/>
              </a:rPr>
              <a:t>(x) ≠ </a:t>
            </a:r>
            <a:r>
              <a:rPr lang="cs-CZ" sz="1700" i="1" smtClean="0">
                <a:latin typeface="Segoe UI" pitchFamily="34" charset="0"/>
              </a:rPr>
              <a:t>F</a:t>
            </a:r>
            <a:r>
              <a:rPr lang="cs-CZ" sz="1700" i="1" baseline="-25000" smtClean="0">
                <a:latin typeface="Segoe UI" pitchFamily="34" charset="0"/>
              </a:rPr>
              <a:t>0</a:t>
            </a:r>
            <a:r>
              <a:rPr lang="cs-CZ" sz="1700" smtClean="0">
                <a:latin typeface="Segoe UI" pitchFamily="34" charset="0"/>
              </a:rPr>
              <a:t>(x)</a:t>
            </a:r>
          </a:p>
          <a:p>
            <a:pPr lvl="1" eaLnBrk="1" hangingPunct="1">
              <a:defRPr/>
            </a:pPr>
            <a:endParaRPr lang="cs-CZ" sz="1100" smtClean="0">
              <a:latin typeface="Segoe UI" pitchFamily="34" charset="0"/>
            </a:endParaRPr>
          </a:p>
          <a:p>
            <a:pPr lvl="1" eaLnBrk="1" hangingPunct="1">
              <a:defRPr/>
            </a:pPr>
            <a:endParaRPr lang="cs-CZ" sz="1100" smtClean="0">
              <a:latin typeface="Segoe UI" pitchFamily="34" charset="0"/>
            </a:endParaRPr>
          </a:p>
          <a:p>
            <a:pPr lvl="1" eaLnBrk="1" hangingPunct="1">
              <a:defRPr/>
            </a:pPr>
            <a:r>
              <a:rPr lang="cs-CZ" sz="1100" i="1" smtClean="0">
                <a:latin typeface="Segoe UI" pitchFamily="34" charset="0"/>
              </a:rPr>
              <a:t>k</a:t>
            </a:r>
            <a:r>
              <a:rPr lang="cs-CZ" sz="1100" smtClean="0">
                <a:latin typeface="Segoe UI" pitchFamily="34" charset="0"/>
              </a:rPr>
              <a:t> je počet kategorií, </a:t>
            </a:r>
            <a:r>
              <a:rPr lang="cs-CZ" sz="1100" i="1" smtClean="0">
                <a:latin typeface="Segoe UI" pitchFamily="34" charset="0"/>
              </a:rPr>
              <a:t>n </a:t>
            </a:r>
            <a:r>
              <a:rPr lang="cs-CZ" sz="1100" smtClean="0">
                <a:latin typeface="Segoe UI" pitchFamily="34" charset="0"/>
              </a:rPr>
              <a:t>velikost vzorku, </a:t>
            </a:r>
            <a:r>
              <a:rPr lang="cs-CZ" sz="1100" i="1" smtClean="0">
                <a:latin typeface="Segoe UI" pitchFamily="34" charset="0"/>
              </a:rPr>
              <a:t>n</a:t>
            </a:r>
            <a:r>
              <a:rPr lang="cs-CZ" sz="1100" baseline="-25000" smtClean="0">
                <a:latin typeface="Segoe UI" pitchFamily="34" charset="0"/>
              </a:rPr>
              <a:t>i </a:t>
            </a:r>
            <a:r>
              <a:rPr lang="cs-CZ" sz="1100" smtClean="0">
                <a:latin typeface="Segoe UI" pitchFamily="34" charset="0"/>
              </a:rPr>
              <a:t>pozorovaná četnost v kat. i, </a:t>
            </a:r>
            <a:r>
              <a:rPr lang="cs-CZ" sz="1100" i="1" smtClean="0">
                <a:latin typeface="Segoe UI" pitchFamily="34" charset="0"/>
              </a:rPr>
              <a:t>p</a:t>
            </a:r>
            <a:r>
              <a:rPr lang="cs-CZ" sz="1100" baseline="-25000" smtClean="0">
                <a:latin typeface="Segoe UI" pitchFamily="34" charset="0"/>
              </a:rPr>
              <a:t>i </a:t>
            </a:r>
            <a:r>
              <a:rPr lang="cs-CZ" sz="1100" i="1" smtClean="0">
                <a:latin typeface="Segoe UI" pitchFamily="34" charset="0"/>
              </a:rPr>
              <a:t> </a:t>
            </a:r>
            <a:r>
              <a:rPr lang="cs-CZ" sz="1100" smtClean="0">
                <a:latin typeface="Segoe UI" pitchFamily="34" charset="0"/>
              </a:rPr>
              <a:t>teoretická pravděpodnost jevu v kategorii (0 až 1); ∑n</a:t>
            </a:r>
            <a:r>
              <a:rPr lang="cs-CZ" sz="1100" baseline="-25000" smtClean="0">
                <a:latin typeface="Segoe UI" pitchFamily="34" charset="0"/>
              </a:rPr>
              <a:t>i</a:t>
            </a:r>
            <a:r>
              <a:rPr lang="cs-CZ" sz="1100" smtClean="0">
                <a:latin typeface="Segoe UI" pitchFamily="34" charset="0"/>
              </a:rPr>
              <a:t> = ∑np</a:t>
            </a:r>
            <a:r>
              <a:rPr lang="cs-CZ" sz="1100" baseline="-25000" smtClean="0">
                <a:latin typeface="Segoe UI" pitchFamily="34" charset="0"/>
              </a:rPr>
              <a:t>i</a:t>
            </a:r>
            <a:r>
              <a:rPr lang="cs-CZ" sz="1100" smtClean="0">
                <a:latin typeface="Segoe UI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Rozdělení </a:t>
            </a:r>
            <a:r>
              <a:rPr lang="cs-CZ" sz="1700" i="1" smtClean="0">
                <a:latin typeface="Symbol" pitchFamily="18" charset="2"/>
              </a:rPr>
              <a:t>c</a:t>
            </a:r>
            <a:r>
              <a:rPr lang="cs-CZ" sz="1700" baseline="30000" smtClean="0">
                <a:latin typeface="Segoe UI" pitchFamily="34" charset="0"/>
              </a:rPr>
              <a:t>2</a:t>
            </a:r>
            <a:r>
              <a:rPr lang="cs-CZ" sz="1700" smtClean="0">
                <a:latin typeface="Segoe UI" pitchFamily="34" charset="0"/>
              </a:rPr>
              <a:t>; stupně volnosti df = </a:t>
            </a:r>
            <a:r>
              <a:rPr lang="cs-CZ" sz="1700" i="1" smtClean="0">
                <a:latin typeface="Segoe UI" pitchFamily="34" charset="0"/>
              </a:rPr>
              <a:t>k</a:t>
            </a:r>
            <a:r>
              <a:rPr lang="cs-CZ" sz="1700" smtClean="0">
                <a:latin typeface="Segoe UI" pitchFamily="34" charset="0"/>
              </a:rPr>
              <a:t>-1</a:t>
            </a:r>
          </a:p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Překoná-li hodnota </a:t>
            </a:r>
            <a:r>
              <a:rPr lang="cs-CZ" sz="1700" i="1" smtClean="0">
                <a:latin typeface="Symbol" pitchFamily="18" charset="2"/>
              </a:rPr>
              <a:t>c</a:t>
            </a:r>
            <a:r>
              <a:rPr lang="cs-CZ" sz="1700" baseline="30000" smtClean="0">
                <a:latin typeface="Segoe UI" pitchFamily="34" charset="0"/>
              </a:rPr>
              <a:t>2</a:t>
            </a:r>
            <a:r>
              <a:rPr lang="cs-CZ" sz="1700" smtClean="0">
                <a:latin typeface="Segoe UI" pitchFamily="34" charset="0"/>
              </a:rPr>
              <a:t> kritickou mez, </a:t>
            </a:r>
            <a:r>
              <a:rPr lang="cs-CZ" sz="1700" i="1" smtClean="0">
                <a:latin typeface="Segoe UI" pitchFamily="34" charset="0"/>
              </a:rPr>
              <a:t>H</a:t>
            </a:r>
            <a:r>
              <a:rPr lang="cs-CZ" sz="1700" baseline="-25000" smtClean="0">
                <a:latin typeface="Segoe UI" pitchFamily="34" charset="0"/>
              </a:rPr>
              <a:t>0 </a:t>
            </a:r>
            <a:r>
              <a:rPr lang="cs-CZ" sz="1700" smtClean="0">
                <a:latin typeface="Segoe UI" pitchFamily="34" charset="0"/>
              </a:rPr>
              <a:t>zamítáme.</a:t>
            </a:r>
          </a:p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Pro získání pravděpodobnosti </a:t>
            </a:r>
            <a:r>
              <a:rPr lang="cs-CZ" sz="1700" i="1" smtClean="0">
                <a:latin typeface="Symbol" pitchFamily="18" charset="2"/>
              </a:rPr>
              <a:t>c</a:t>
            </a:r>
            <a:r>
              <a:rPr lang="cs-CZ" sz="1700" baseline="30000" smtClean="0">
                <a:latin typeface="Segoe UI" pitchFamily="34" charset="0"/>
              </a:rPr>
              <a:t>2</a:t>
            </a:r>
            <a:r>
              <a:rPr lang="cs-CZ" sz="1700" smtClean="0">
                <a:latin typeface="Segoe UI" pitchFamily="34" charset="0"/>
              </a:rPr>
              <a:t> CHIDIST(x,volnost); CHIINV(prst, volnost)</a:t>
            </a:r>
          </a:p>
          <a:p>
            <a:pPr eaLnBrk="1" hangingPunct="1">
              <a:defRPr/>
            </a:pPr>
            <a:r>
              <a:rPr lang="cs-CZ" sz="1700" smtClean="0">
                <a:latin typeface="Segoe UI" pitchFamily="34" charset="0"/>
              </a:rPr>
              <a:t>Očekávané četnosti… při uniformním rozložení 1:1:1…; nebo libovolně teoreticky odvozené (10:24:32…)</a:t>
            </a:r>
          </a:p>
          <a:p>
            <a:pPr eaLnBrk="1" hangingPunct="1">
              <a:defRPr/>
            </a:pPr>
            <a:r>
              <a:rPr lang="cs-CZ" sz="1700" smtClean="0">
                <a:solidFill>
                  <a:srgbClr val="FF0000"/>
                </a:solidFill>
                <a:latin typeface="Segoe UI" pitchFamily="34" charset="0"/>
              </a:rPr>
              <a:t>N</a:t>
            </a:r>
            <a:r>
              <a:rPr lang="cs-CZ" sz="1700" baseline="-25000" smtClean="0">
                <a:solidFill>
                  <a:srgbClr val="FF0000"/>
                </a:solidFill>
                <a:latin typeface="Segoe UI" pitchFamily="34" charset="0"/>
              </a:rPr>
              <a:t>i</a:t>
            </a:r>
            <a:r>
              <a:rPr lang="cs-CZ" sz="1700" smtClean="0">
                <a:solidFill>
                  <a:srgbClr val="FF0000"/>
                </a:solidFill>
                <a:latin typeface="Segoe UI" pitchFamily="34" charset="0"/>
              </a:rPr>
              <a:t> i NP</a:t>
            </a:r>
            <a:r>
              <a:rPr lang="cs-CZ" sz="1700" baseline="-25000" smtClean="0">
                <a:solidFill>
                  <a:srgbClr val="FF0000"/>
                </a:solidFill>
                <a:latin typeface="Segoe UI" pitchFamily="34" charset="0"/>
              </a:rPr>
              <a:t>i  </a:t>
            </a:r>
            <a:r>
              <a:rPr lang="cs-CZ" sz="1700" smtClean="0">
                <a:solidFill>
                  <a:srgbClr val="FF0000"/>
                </a:solidFill>
                <a:latin typeface="Segoe UI" pitchFamily="34" charset="0"/>
              </a:rPr>
              <a:t>vždy jako četnosti; nikdy ne procenta = relativní četnosti (ztráta informace o velikosti vzorku.</a:t>
            </a:r>
            <a:endParaRPr lang="el-GR" sz="1700" baseline="-25000" smtClean="0">
              <a:latin typeface="Segoe U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22888" y="2878138"/>
          <a:ext cx="2520950" cy="965200"/>
        </p:xfrm>
        <a:graphic>
          <a:graphicData uri="http://schemas.openxmlformats.org/presentationml/2006/ole">
            <p:oleObj spid="_x0000_s120834" name="Rovnice" r:id="rId3" imgW="1193760" imgH="457200" progId="Equation.3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39750" y="6237288"/>
            <a:ext cx="806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/>
              <a:t>AJ: Chi-square</a:t>
            </a:r>
            <a:r>
              <a:rPr lang="ru-RU" sz="1000"/>
              <a:t> </a:t>
            </a:r>
            <a:r>
              <a:rPr lang="cs-CZ" sz="1000"/>
              <a:t>goodness-of-fit test, observed (empirical) frequency vs. expected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</TotalTime>
  <Words>9286</Words>
  <Application>Microsoft Office PowerPoint</Application>
  <PresentationFormat>Předvádění na obrazovce (4:3)</PresentationFormat>
  <Paragraphs>1417</Paragraphs>
  <Slides>118</Slides>
  <Notes>62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118</vt:i4>
      </vt:variant>
    </vt:vector>
  </HeadingPairs>
  <TitlesOfParts>
    <vt:vector size="124" baseType="lpstr">
      <vt:lpstr>Původ</vt:lpstr>
      <vt:lpstr>Graf</vt:lpstr>
      <vt:lpstr>Tabulka</vt:lpstr>
      <vt:lpstr>Rovnice</vt:lpstr>
      <vt:lpstr>Graph</vt:lpstr>
      <vt:lpstr>Worksheet</vt:lpstr>
      <vt:lpstr>Přípravný kurz - kvantitativní výzkum</vt:lpstr>
      <vt:lpstr>Celkový plán</vt:lpstr>
      <vt:lpstr>Hiles: 8 „faktů“ o výzkumu</vt:lpstr>
      <vt:lpstr>Snímek 4</vt:lpstr>
      <vt:lpstr>Snímek 5</vt:lpstr>
      <vt:lpstr>Snímek 6</vt:lpstr>
      <vt:lpstr>K teorii, konstruktům, hypotézám a modelům</vt:lpstr>
      <vt:lpstr>K externí validitě - reprezentativnosti</vt:lpstr>
      <vt:lpstr>Snímek 9</vt:lpstr>
      <vt:lpstr>Snímek 10</vt:lpstr>
      <vt:lpstr>Snímek 11</vt:lpstr>
      <vt:lpstr>Experimentování - základy</vt:lpstr>
      <vt:lpstr>Experimentování – praktické fíčury</vt:lpstr>
      <vt:lpstr>Experimentování v „terénu“</vt:lpstr>
      <vt:lpstr>Výběrová šetření (surveys)</vt:lpstr>
      <vt:lpstr>Výběrová šetření – praktické aspekty</vt:lpstr>
      <vt:lpstr>Rekapitulace výzkumného kontextu</vt:lpstr>
      <vt:lpstr>STATISTIKA</vt:lpstr>
      <vt:lpstr>Co je to vlastně statistika?</vt:lpstr>
      <vt:lpstr>K čemu je statistika jako taková?</vt:lpstr>
      <vt:lpstr>Data, proměnné</vt:lpstr>
      <vt:lpstr>Vznik dat - měření</vt:lpstr>
      <vt:lpstr>Chyby měření</vt:lpstr>
      <vt:lpstr>Úrovně měření (typy měřítka, škály)</vt:lpstr>
      <vt:lpstr>Další typy proměnných</vt:lpstr>
      <vt:lpstr>Snímek 26</vt:lpstr>
      <vt:lpstr>Jaké hodnoty máme v datech?</vt:lpstr>
      <vt:lpstr>Snímek 28</vt:lpstr>
      <vt:lpstr>Snímek 29</vt:lpstr>
      <vt:lpstr>Grafické podoby tabulky četností </vt:lpstr>
      <vt:lpstr>Sloupcový diagram</vt:lpstr>
      <vt:lpstr>Histogram</vt:lpstr>
      <vt:lpstr>Diagram „stonek a list“</vt:lpstr>
      <vt:lpstr>Rozložení rozdělení, distribuce četností</vt:lpstr>
      <vt:lpstr>Tvar rozložení četností</vt:lpstr>
      <vt:lpstr>Normální (Gaussovo) rozložení</vt:lpstr>
      <vt:lpstr>Pravděpodobnostní rozložení náhodné proměnné </vt:lpstr>
      <vt:lpstr>Kumulativní histogram</vt:lpstr>
      <vt:lpstr>Popis rozložení pomocí percentilů</vt:lpstr>
      <vt:lpstr>Shrnutí</vt:lpstr>
      <vt:lpstr>Snímek 41</vt:lpstr>
      <vt:lpstr>Centrální tendence (=střední hodnoty, umístění)</vt:lpstr>
      <vt:lpstr>Modus, medián a průměr </vt:lpstr>
      <vt:lpstr>Tcelkem Stem-and-Leaf Plot</vt:lpstr>
      <vt:lpstr>Míry variability (rozptýlenosti)</vt:lpstr>
      <vt:lpstr>Rozpětí, rozptyl, směrodatná ochylka</vt:lpstr>
      <vt:lpstr>Tcelkem Stem-and-Leaf Plot</vt:lpstr>
      <vt:lpstr>Ukazatele centrální tendence a variability - poznámky</vt:lpstr>
      <vt:lpstr>Boxplot – krabicový graf s anténami</vt:lpstr>
      <vt:lpstr>Volba popisných statistik</vt:lpstr>
      <vt:lpstr>Myšlenka korelace</vt:lpstr>
      <vt:lpstr>Kontingenční tabulka</vt:lpstr>
      <vt:lpstr>Grafická zobrazení dvourozměrného rozdělení</vt:lpstr>
      <vt:lpstr>Bodový graf - scatterplot</vt:lpstr>
      <vt:lpstr>Různé podoby/druhy vztahu</vt:lpstr>
      <vt:lpstr>Lineární souvislost, vztah</vt:lpstr>
      <vt:lpstr>Těsnost vztahu</vt:lpstr>
      <vt:lpstr>Kovariance (=sdílený rozptyl)</vt:lpstr>
      <vt:lpstr>Korelace (=standardizovaný sdílený rozptyl)</vt:lpstr>
      <vt:lpstr>Vlastnosti popsaného koeficientu korelace I. </vt:lpstr>
      <vt:lpstr>Vlastnosti Pearsonova koeficientu korelace II.</vt:lpstr>
      <vt:lpstr>Vlastnosti Pearsonova koeficientu korelace III.</vt:lpstr>
      <vt:lpstr>Korelační koeficienty pro pořadová data</vt:lpstr>
      <vt:lpstr>Korelační koeficienty další</vt:lpstr>
      <vt:lpstr>Využití korelací v konstrukci psychologických testů</vt:lpstr>
      <vt:lpstr> Vztah mezi třemi proměnnými  Parciální a semiparciální korelace</vt:lpstr>
      <vt:lpstr>Snímek 67</vt:lpstr>
      <vt:lpstr>Jak ale rozdělovat ty rozptyly?</vt:lpstr>
      <vt:lpstr>Korelace mezi hlasitostí a výdrží , kontrolujeme-li statisticky* alkohol je…</vt:lpstr>
      <vt:lpstr>Snímek 70</vt:lpstr>
      <vt:lpstr>Výběr – od deskripce k indukci</vt:lpstr>
      <vt:lpstr>Statistiky a parametry</vt:lpstr>
      <vt:lpstr>Výběrové rozložení a sm. chyba</vt:lpstr>
      <vt:lpstr>Výběrové rozložení (odhadu) průměru</vt:lpstr>
      <vt:lpstr>Studentovo t -rozložení</vt:lpstr>
      <vt:lpstr>Výběrové rozložení dalších statistik</vt:lpstr>
      <vt:lpstr>Bodové vs. intervalové odhady</vt:lpstr>
      <vt:lpstr>Příklad konstrukce intervalu spolehlivosti pro průměr 1</vt:lpstr>
      <vt:lpstr>Snímek 79</vt:lpstr>
      <vt:lpstr>Příklad konstrukce intervalu spolehlivosti pro průměr 2</vt:lpstr>
      <vt:lpstr>Interpretace intervalu spolehlivosti</vt:lpstr>
      <vt:lpstr>Od vzorku k populaci a zpět</vt:lpstr>
      <vt:lpstr>Hypotézy</vt:lpstr>
      <vt:lpstr>Statistický test hypotézy</vt:lpstr>
      <vt:lpstr>Jak vysoká P(D |H ) je nutná k přijetí H?</vt:lpstr>
      <vt:lpstr>Terminologická vložka</vt:lpstr>
      <vt:lpstr>Postup testování statistické hypotézy</vt:lpstr>
      <vt:lpstr>Příklad – jednovýběrový t-test</vt:lpstr>
      <vt:lpstr>Dichotomizace výsledků výzkumu</vt:lpstr>
      <vt:lpstr>Problémy statistického testování H</vt:lpstr>
      <vt:lpstr>Základní výzkumné otázky/hypotézy</vt:lpstr>
      <vt:lpstr>Přehledy statistických testů</vt:lpstr>
      <vt:lpstr>Př.: Testy na rozdíly 2 středních hodnot </vt:lpstr>
      <vt:lpstr>Srovnání 2 nezávislých průměrů: t -test </vt:lpstr>
      <vt:lpstr>Velikost účinku/efektu</vt:lpstr>
      <vt:lpstr>Síla testu</vt:lpstr>
      <vt:lpstr>Publikace výsledků testování hypotéz</vt:lpstr>
      <vt:lpstr>Testy normality rozložení</vt:lpstr>
      <vt:lpstr>c2 – test dobré shody</vt:lpstr>
      <vt:lpstr>Ve kterém měste by jste žili nejraději?</vt:lpstr>
      <vt:lpstr>Snímek 101</vt:lpstr>
      <vt:lpstr>Omezení t-testu (i jeho  nPar alternativ)</vt:lpstr>
      <vt:lpstr>Řešení = Analýza rozptylu (ANOVA)</vt:lpstr>
      <vt:lpstr>Terminologická vložka - ANOVA</vt:lpstr>
      <vt:lpstr>Princip ANOVY 1.</vt:lpstr>
      <vt:lpstr>Princip ANOVY – F -test </vt:lpstr>
      <vt:lpstr>Fisherovo-Snedecorovo F-rozložení</vt:lpstr>
      <vt:lpstr>Princip ANOVY – dělení rozptylu.</vt:lpstr>
      <vt:lpstr>Velikost účinku (efektu)</vt:lpstr>
      <vt:lpstr>Předpoklady použití ANOVY</vt:lpstr>
      <vt:lpstr>Snímek 111</vt:lpstr>
      <vt:lpstr>Životní spokojenost a rodina</vt:lpstr>
      <vt:lpstr>Kontrasty</vt:lpstr>
      <vt:lpstr>Post-hoc testy (simultánní porovnávání)</vt:lpstr>
      <vt:lpstr>Faktoriální ANOVA</vt:lpstr>
      <vt:lpstr>Analýza kovariance</vt:lpstr>
      <vt:lpstr>MANOVA</vt:lpstr>
      <vt:lpstr>Shrnutí</vt:lpstr>
    </vt:vector>
  </TitlesOfParts>
  <Company>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Přípravný kurz - kvantitativní výzkum</dc:title>
  <dc:creator>Standa Ježek</dc:creator>
  <cp:lastModifiedBy>Standa Ježek</cp:lastModifiedBy>
  <cp:revision>33</cp:revision>
  <dcterms:created xsi:type="dcterms:W3CDTF">2011-05-03T13:39:17Z</dcterms:created>
  <dcterms:modified xsi:type="dcterms:W3CDTF">2011-05-04T13:12:56Z</dcterms:modified>
</cp:coreProperties>
</file>