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97" r:id="rId4"/>
    <p:sldId id="258" r:id="rId5"/>
    <p:sldId id="260" r:id="rId6"/>
    <p:sldId id="295" r:id="rId7"/>
    <p:sldId id="294" r:id="rId8"/>
    <p:sldId id="262" r:id="rId9"/>
    <p:sldId id="263" r:id="rId10"/>
    <p:sldId id="266" r:id="rId11"/>
    <p:sldId id="267" r:id="rId12"/>
    <p:sldId id="298" r:id="rId13"/>
    <p:sldId id="264" r:id="rId14"/>
    <p:sldId id="277" r:id="rId15"/>
    <p:sldId id="275" r:id="rId16"/>
    <p:sldId id="278" r:id="rId17"/>
    <p:sldId id="279" r:id="rId18"/>
    <p:sldId id="282" r:id="rId19"/>
    <p:sldId id="293" r:id="rId20"/>
    <p:sldId id="299" r:id="rId21"/>
    <p:sldId id="300" r:id="rId22"/>
    <p:sldId id="301" r:id="rId23"/>
    <p:sldId id="302" r:id="rId24"/>
    <p:sldId id="322" r:id="rId25"/>
    <p:sldId id="306" r:id="rId26"/>
    <p:sldId id="305" r:id="rId27"/>
    <p:sldId id="321" r:id="rId28"/>
    <p:sldId id="307" r:id="rId29"/>
    <p:sldId id="323" r:id="rId30"/>
    <p:sldId id="324" r:id="rId31"/>
    <p:sldId id="314" r:id="rId32"/>
    <p:sldId id="325" r:id="rId33"/>
    <p:sldId id="327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049" autoAdjust="0"/>
    <p:restoredTop sz="69710" autoAdjust="0"/>
  </p:normalViewPr>
  <p:slideViewPr>
    <p:cSldViewPr>
      <p:cViewPr varScale="1">
        <p:scale>
          <a:sx n="91" d="100"/>
          <a:sy n="91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D2978F-458E-4AB4-94C3-3E8B0472370A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0D41EE-5EBD-4A8D-8036-EA0E8A378F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nit%C5%99n%C3%AD_uch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1876" TargetMode="External"/><Relationship Id="rId13" Type="http://schemas.openxmlformats.org/officeDocument/2006/relationships/hyperlink" Target="http://cs.wikipedia.org/wiki/Nerv" TargetMode="External"/><Relationship Id="rId18" Type="http://schemas.openxmlformats.org/officeDocument/2006/relationships/hyperlink" Target="http://cs.wikipedia.org/wiki/Energie" TargetMode="External"/><Relationship Id="rId3" Type="http://schemas.openxmlformats.org/officeDocument/2006/relationships/hyperlink" Target="http://cs.wikipedia.org/wiki/Latina" TargetMode="External"/><Relationship Id="rId7" Type="http://schemas.openxmlformats.org/officeDocument/2006/relationships/hyperlink" Target="http://cs.wikipedia.org/wiki/1822" TargetMode="External"/><Relationship Id="rId12" Type="http://schemas.openxmlformats.org/officeDocument/2006/relationships/hyperlink" Target="http://cs.wikipedia.org/wiki/Sign%C3%A1l" TargetMode="External"/><Relationship Id="rId17" Type="http://schemas.openxmlformats.org/officeDocument/2006/relationships/hyperlink" Target="http://cs.wikipedia.org/wiki/Zvuk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://cs.wikipedia.org/w/index.php?title=Cortiho_org%C3%A1n&amp;action=edit&amp;section=1" TargetMode="External"/><Relationship Id="rId20" Type="http://schemas.openxmlformats.org/officeDocument/2006/relationships/hyperlink" Target="http://cs.wikipedia.org/wiki/Mozek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/index.php?title=Alfonso_Corti&amp;action=edit&amp;redlink=1" TargetMode="External"/><Relationship Id="rId11" Type="http://schemas.openxmlformats.org/officeDocument/2006/relationships/hyperlink" Target="http://cs.wikipedia.org/wiki/Mechanick%C3%A1_energie" TargetMode="External"/><Relationship Id="rId5" Type="http://schemas.openxmlformats.org/officeDocument/2006/relationships/hyperlink" Target="http://cs.wikipedia.org/wiki/Anatomie" TargetMode="External"/><Relationship Id="rId15" Type="http://schemas.openxmlformats.org/officeDocument/2006/relationships/hyperlink" Target="http://cs.wikipedia.org/wiki/Rezonan%C4%8Dn%C3%AD_frekvence" TargetMode="External"/><Relationship Id="rId10" Type="http://schemas.openxmlformats.org/officeDocument/2006/relationships/hyperlink" Target="http://cs.wikipedia.org/wiki/Smyslov%C3%BD_org%C3%A1n" TargetMode="External"/><Relationship Id="rId19" Type="http://schemas.openxmlformats.org/officeDocument/2006/relationships/hyperlink" Target="http://cs.wikipedia.org/w/index.php?title=VIII._hlavov%C3%BD_nerv&amp;action=edit&amp;redlink=1" TargetMode="External"/><Relationship Id="rId4" Type="http://schemas.openxmlformats.org/officeDocument/2006/relationships/hyperlink" Target="http://cs.wikipedia.org/wiki/Ucho" TargetMode="External"/><Relationship Id="rId9" Type="http://schemas.openxmlformats.org/officeDocument/2006/relationships/hyperlink" Target="http://cs.wikipedia.org/wiki/Bu%C5%88ka" TargetMode="External"/><Relationship Id="rId14" Type="http://schemas.openxmlformats.org/officeDocument/2006/relationships/hyperlink" Target="http://cs.wikipedia.org/wiki/Frekven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odmann_area_39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Parietal_lobe" TargetMode="External"/><Relationship Id="rId4" Type="http://schemas.openxmlformats.org/officeDocument/2006/relationships/hyperlink" Target="http://en.wikipedia.org/wiki/Brodmann_area_40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thmoid_bone" TargetMode="External"/><Relationship Id="rId13" Type="http://schemas.openxmlformats.org/officeDocument/2006/relationships/hyperlink" Target="http://en.wikipedia.org/wiki/Alzheimer's_disease" TargetMode="External"/><Relationship Id="rId18" Type="http://schemas.openxmlformats.org/officeDocument/2006/relationships/hyperlink" Target="http://en.wikipedia.org/wiki/Post-perfusion_syndrome" TargetMode="External"/><Relationship Id="rId26" Type="http://schemas.openxmlformats.org/officeDocument/2006/relationships/hyperlink" Target="http://en.wikipedia.org/wiki/Cadmium_poisoning" TargetMode="External"/><Relationship Id="rId3" Type="http://schemas.openxmlformats.org/officeDocument/2006/relationships/hyperlink" Target="http://en.wikipedia.org/wiki/Sinusitis" TargetMode="External"/><Relationship Id="rId21" Type="http://schemas.openxmlformats.org/officeDocument/2006/relationships/hyperlink" Target="http://en.wikipedia.org/wiki/Olfactory_nerve" TargetMode="External"/><Relationship Id="rId34" Type="http://schemas.openxmlformats.org/officeDocument/2006/relationships/hyperlink" Target="http://en.wikipedia.org/wiki/Meningioma" TargetMode="External"/><Relationship Id="rId7" Type="http://schemas.openxmlformats.org/officeDocument/2006/relationships/hyperlink" Target="http://en.wikipedia.org/wiki/Hypothyroidism" TargetMode="External"/><Relationship Id="rId12" Type="http://schemas.openxmlformats.org/officeDocument/2006/relationships/hyperlink" Target="http://en.wikipedia.org/wiki/Parkinson's_disease" TargetMode="External"/><Relationship Id="rId17" Type="http://schemas.openxmlformats.org/officeDocument/2006/relationships/hyperlink" Target="http://en.wikipedia.org/wiki/Kallmann_syndrome" TargetMode="External"/><Relationship Id="rId25" Type="http://schemas.openxmlformats.org/officeDocument/2006/relationships/hyperlink" Target="http://en.wikipedia.org/wiki/Foster_Kennedy_syndrome" TargetMode="External"/><Relationship Id="rId33" Type="http://schemas.openxmlformats.org/officeDocument/2006/relationships/hyperlink" Target="http://en.wikipedia.org/wiki/Sella_turcica" TargetMode="External"/><Relationship Id="rId2" Type="http://schemas.openxmlformats.org/officeDocument/2006/relationships/slide" Target="../slides/slide30.xml"/><Relationship Id="rId16" Type="http://schemas.openxmlformats.org/officeDocument/2006/relationships/hyperlink" Target="http://en.wikipedia.org/wiki/Cadmium" TargetMode="External"/><Relationship Id="rId20" Type="http://schemas.openxmlformats.org/officeDocument/2006/relationships/hyperlink" Target="http://en.wikipedia.org/wiki/Tracheostomy" TargetMode="External"/><Relationship Id="rId29" Type="http://schemas.openxmlformats.org/officeDocument/2006/relationships/hyperlink" Target="http://en.wikipedia.org/wiki/Schizophreni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Hypogonadotropic_hypogonadism" TargetMode="External"/><Relationship Id="rId11" Type="http://schemas.openxmlformats.org/officeDocument/2006/relationships/hyperlink" Target="http://en.wikipedia.org/wiki/Frontal_lobe" TargetMode="External"/><Relationship Id="rId24" Type="http://schemas.openxmlformats.org/officeDocument/2006/relationships/hyperlink" Target="http://en.wikipedia.org/wiki/Samter's_triad" TargetMode="External"/><Relationship Id="rId32" Type="http://schemas.openxmlformats.org/officeDocument/2006/relationships/hyperlink" Target="http://en.wikipedia.org/wiki/Idiopathic_intracranial_hypertension" TargetMode="External"/><Relationship Id="rId37" Type="http://schemas.openxmlformats.org/officeDocument/2006/relationships/hyperlink" Target="http://en.wikipedia.org/wiki/Alpha_blocker" TargetMode="External"/><Relationship Id="rId5" Type="http://schemas.openxmlformats.org/officeDocument/2006/relationships/hyperlink" Target="http://en.wikipedia.org/wiki/Nasal_polyps" TargetMode="External"/><Relationship Id="rId15" Type="http://schemas.openxmlformats.org/officeDocument/2006/relationships/hyperlink" Target="http://en.wikipedia.org/wiki/Methacrylate" TargetMode="External"/><Relationship Id="rId23" Type="http://schemas.openxmlformats.org/officeDocument/2006/relationships/hyperlink" Target="http://en.wikipedia.org/wiki/Recreational_drug_use" TargetMode="External"/><Relationship Id="rId28" Type="http://schemas.openxmlformats.org/officeDocument/2006/relationships/hyperlink" Target="http://en.wikipedia.org/wiki/Neurotropic_virus" TargetMode="External"/><Relationship Id="rId36" Type="http://schemas.openxmlformats.org/officeDocument/2006/relationships/hyperlink" Target="http://en.wikipedia.org/wiki/Adrenergic_agonist" TargetMode="External"/><Relationship Id="rId10" Type="http://schemas.openxmlformats.org/officeDocument/2006/relationships/hyperlink" Target="http://en.wikipedia.org/wiki/Tumors" TargetMode="External"/><Relationship Id="rId19" Type="http://schemas.openxmlformats.org/officeDocument/2006/relationships/hyperlink" Target="http://en.wikipedia.org/wiki/Laryngectomy" TargetMode="External"/><Relationship Id="rId31" Type="http://schemas.openxmlformats.org/officeDocument/2006/relationships/hyperlink" Target="http://en.wikipedia.org/wiki/Zinc_deficiency" TargetMode="External"/><Relationship Id="rId4" Type="http://schemas.openxmlformats.org/officeDocument/2006/relationships/hyperlink" Target="http://en.wikipedia.org/wiki/Common_cold" TargetMode="External"/><Relationship Id="rId9" Type="http://schemas.openxmlformats.org/officeDocument/2006/relationships/hyperlink" Target="http://en.wikipedia.org/wiki/Dementia_with_Lewy_bodies" TargetMode="External"/><Relationship Id="rId14" Type="http://schemas.openxmlformats.org/officeDocument/2006/relationships/hyperlink" Target="http://en.wikipedia.org/wiki/Acrylate" TargetMode="External"/><Relationship Id="rId22" Type="http://schemas.openxmlformats.org/officeDocument/2006/relationships/hyperlink" Target="http://en.wikipedia.org/wiki/Insufflation_(medicine)" TargetMode="External"/><Relationship Id="rId27" Type="http://schemas.openxmlformats.org/officeDocument/2006/relationships/hyperlink" Target="http://en.wikipedia.org/wiki/Tobacco_smoking" TargetMode="External"/><Relationship Id="rId30" Type="http://schemas.openxmlformats.org/officeDocument/2006/relationships/hyperlink" Target="http://en.wikipedia.org/wiki/Pernicious_anemia" TargetMode="External"/><Relationship Id="rId35" Type="http://schemas.openxmlformats.org/officeDocument/2006/relationships/hyperlink" Target="http://en.wikipedia.org/wiki/Refsum's_disease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%C5%98asnat%C3%A9_t%C4%9Bl%C3%ADsko&amp;action=edit&amp;redlink=1" TargetMode="External"/><Relationship Id="rId13" Type="http://schemas.openxmlformats.org/officeDocument/2006/relationships/hyperlink" Target="http://cs.wikipedia.org/wiki/Ty%C4%8Dinka_(oko)" TargetMode="External"/><Relationship Id="rId18" Type="http://schemas.openxmlformats.org/officeDocument/2006/relationships/hyperlink" Target="http://cs.wikipedia.org/wiki/T%C5%99i" TargetMode="External"/><Relationship Id="rId3" Type="http://schemas.openxmlformats.org/officeDocument/2006/relationships/hyperlink" Target="http://cs.wikipedia.org/wiki/B%C4%9Blima" TargetMode="External"/><Relationship Id="rId21" Type="http://schemas.openxmlformats.org/officeDocument/2006/relationships/hyperlink" Target="http://cs.wikipedia.org/wiki/Slep%C3%A1_skvrna" TargetMode="External"/><Relationship Id="rId7" Type="http://schemas.openxmlformats.org/officeDocument/2006/relationships/hyperlink" Target="http://cs.wikipedia.org/w/index.php?title=%C5%BDivnatka&amp;action=edit&amp;redlink=1" TargetMode="External"/><Relationship Id="rId12" Type="http://schemas.openxmlformats.org/officeDocument/2006/relationships/hyperlink" Target="http://cs.wikipedia.org/wiki/S%C3%ADtnice" TargetMode="External"/><Relationship Id="rId17" Type="http://schemas.openxmlformats.org/officeDocument/2006/relationships/hyperlink" Target="http://cs.wikipedia.org/wiki/%C4%8C%C3%ADpek_(oko)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cs.wikipedia.org/w/index.php?title=Opsin&amp;action=edit&amp;redlink=1" TargetMode="External"/><Relationship Id="rId20" Type="http://schemas.openxmlformats.org/officeDocument/2006/relationships/hyperlink" Target="http://cs.wikipedia.org/wiki/%C5%BDlut%C3%A1_skvrn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Astigmatismus_(medic%C3%ADna)" TargetMode="External"/><Relationship Id="rId11" Type="http://schemas.openxmlformats.org/officeDocument/2006/relationships/hyperlink" Target="http://cs.wikipedia.org/wiki/%C4%8Co%C4%8Dka_(oko)" TargetMode="External"/><Relationship Id="rId5" Type="http://schemas.openxmlformats.org/officeDocument/2006/relationships/hyperlink" Target="http://cs.wikipedia.org/wiki/Rohovkov%C3%BD_reflex" TargetMode="External"/><Relationship Id="rId15" Type="http://schemas.openxmlformats.org/officeDocument/2006/relationships/hyperlink" Target="http://cs.wikipedia.org/wiki/Vitam%C3%ADn_A" TargetMode="External"/><Relationship Id="rId10" Type="http://schemas.openxmlformats.org/officeDocument/2006/relationships/hyperlink" Target="http://cs.wikipedia.org/wiki/Zornice" TargetMode="External"/><Relationship Id="rId19" Type="http://schemas.openxmlformats.org/officeDocument/2006/relationships/hyperlink" Target="http://cs.wikipedia.org/wiki/Citlivost" TargetMode="External"/><Relationship Id="rId4" Type="http://schemas.openxmlformats.org/officeDocument/2006/relationships/hyperlink" Target="http://cs.wikipedia.org/wiki/Rohovka" TargetMode="External"/><Relationship Id="rId9" Type="http://schemas.openxmlformats.org/officeDocument/2006/relationships/hyperlink" Target="http://cs.wikipedia.org/wiki/Duhovka_(oko)" TargetMode="External"/><Relationship Id="rId14" Type="http://schemas.openxmlformats.org/officeDocument/2006/relationships/hyperlink" Target="http://cs.wikipedia.org/wiki/Rodopsin" TargetMode="External"/><Relationship Id="rId22" Type="http://schemas.openxmlformats.org/officeDocument/2006/relationships/hyperlink" Target="http://cs.wikipedia.org/wiki/Sklivec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Horizont%C3%A1ln%C3%AD_bu%C5%88ka&amp;action=edit&amp;redlink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/index.php?title=Amakrinn%C3%AD_bu%C5%88ka&amp;action=edit&amp;redlink=1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itam%C3%ADn_A" TargetMode="External"/><Relationship Id="rId13" Type="http://schemas.openxmlformats.org/officeDocument/2006/relationships/hyperlink" Target="http://cs.wikipedia.org/wiki/%C5%BDlut%C3%A1_skvrna" TargetMode="External"/><Relationship Id="rId3" Type="http://schemas.openxmlformats.org/officeDocument/2006/relationships/hyperlink" Target="http://cs.wikipedia.org/wiki/Pigment" TargetMode="External"/><Relationship Id="rId7" Type="http://schemas.openxmlformats.org/officeDocument/2006/relationships/hyperlink" Target="http://cs.wikipedia.org/wiki/Ty%C4%8Dinka_(oko)" TargetMode="External"/><Relationship Id="rId12" Type="http://schemas.openxmlformats.org/officeDocument/2006/relationships/hyperlink" Target="http://cs.wikipedia.org/wiki/Citlivos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/index.php?title=Jodopsin&amp;action=edit&amp;redlink=1" TargetMode="External"/><Relationship Id="rId11" Type="http://schemas.openxmlformats.org/officeDocument/2006/relationships/hyperlink" Target="http://cs.wikipedia.org/wiki/T%C5%99i" TargetMode="External"/><Relationship Id="rId5" Type="http://schemas.openxmlformats.org/officeDocument/2006/relationships/hyperlink" Target="http://cs.wikipedia.org/wiki/Mozek" TargetMode="External"/><Relationship Id="rId10" Type="http://schemas.openxmlformats.org/officeDocument/2006/relationships/hyperlink" Target="http://cs.wikipedia.org/wiki/%C4%8C%C3%ADpek_(oko)" TargetMode="External"/><Relationship Id="rId4" Type="http://schemas.openxmlformats.org/officeDocument/2006/relationships/hyperlink" Target="http://cs.wikipedia.org/wiki/Rodopsin" TargetMode="External"/><Relationship Id="rId9" Type="http://schemas.openxmlformats.org/officeDocument/2006/relationships/hyperlink" Target="http://cs.wikipedia.org/w/index.php?title=Opsin&amp;action=edit&amp;redlink=1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udokopytn%C3%ADk" TargetMode="External"/><Relationship Id="rId7" Type="http://schemas.openxmlformats.org/officeDocument/2006/relationships/hyperlink" Target="http://cs.wikipedia.org/wiki/Dravc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Prim%C3%A1ti" TargetMode="External"/><Relationship Id="rId5" Type="http://schemas.openxmlformats.org/officeDocument/2006/relationships/hyperlink" Target="http://cs.wikipedia.org/wiki/%C5%A0elmy" TargetMode="External"/><Relationship Id="rId4" Type="http://schemas.openxmlformats.org/officeDocument/2006/relationships/hyperlink" Target="http://cs.wikipedia.org/wiki/Kytovci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b="1" dirty="0" smtClean="0"/>
              <a:t>Čití </a:t>
            </a:r>
            <a:r>
              <a:rPr lang="cs-CZ" dirty="0" smtClean="0"/>
              <a:t>– </a:t>
            </a:r>
            <a:r>
              <a:rPr lang="cs-CZ" dirty="0" smtClean="0"/>
              <a:t>působení</a:t>
            </a:r>
            <a:r>
              <a:rPr lang="cs-CZ" baseline="0" dirty="0" smtClean="0"/>
              <a:t> a příjem fyzikálních podnětů</a:t>
            </a:r>
            <a:endParaRPr lang="cs-CZ" b="1" dirty="0" smtClean="0"/>
          </a:p>
          <a:p>
            <a:pPr>
              <a:spcBef>
                <a:spcPct val="0"/>
              </a:spcBef>
            </a:pPr>
            <a:r>
              <a:rPr lang="cs-CZ" b="1" dirty="0" smtClean="0"/>
              <a:t>Vnímání</a:t>
            </a:r>
            <a:r>
              <a:rPr lang="cs-CZ" dirty="0" smtClean="0"/>
              <a:t> – interpretace vnějšího světa - v součinnosti s pamětí, jazykem dalšími senzorickými systémy –konstrukce subjektivně zakoušené reality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err="1" smtClean="0"/>
              <a:t>Propriocepce</a:t>
            </a:r>
            <a:r>
              <a:rPr lang="cs-CZ" dirty="0" smtClean="0"/>
              <a:t> – tělesné čití – smysl pro polohu a pohyb částí končetin.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Transdukce - Působení</a:t>
            </a:r>
            <a:r>
              <a:rPr lang="cs-CZ" baseline="0" dirty="0" smtClean="0"/>
              <a:t> fyzikálního podnětu na receptor – vzniká </a:t>
            </a:r>
            <a:r>
              <a:rPr lang="cs-CZ" b="1" baseline="0" dirty="0" smtClean="0"/>
              <a:t>receptorový potenciál </a:t>
            </a:r>
            <a:r>
              <a:rPr lang="cs-CZ" baseline="0" dirty="0" smtClean="0"/>
              <a:t>– čím silnější je podnět, tím silnější je i receptorový potenciál, pokud dosáhne určité prahové hodnoty, vzbudí na neuronu akční potenciál.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Čití a vnímání nelze jednoduše oddělit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Transdukce – převod nebo kódování fyzikální energie na nervové vzruchy……</a:t>
            </a:r>
          </a:p>
          <a:p>
            <a:pPr>
              <a:spcBef>
                <a:spcPct val="0"/>
              </a:spcBef>
            </a:pPr>
            <a:endParaRPr lang="cs-CZ" b="1" dirty="0" smtClean="0"/>
          </a:p>
          <a:p>
            <a:pPr>
              <a:spcBef>
                <a:spcPct val="0"/>
              </a:spcBef>
            </a:pPr>
            <a:r>
              <a:rPr lang="cs-CZ" b="1" dirty="0" smtClean="0"/>
              <a:t>Čich – nepřepojuje se v talamu.</a:t>
            </a:r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1D1C27-3512-499C-BB03-D70D8D48BC1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Levou polovinu mozku zajímá zraková informace z pravé poloviny světa</a:t>
            </a:r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59CAB0-46D0-4766-859A-7359D7872ED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Pretektální oblast středního mozku– součást dráhy reflexů, které ovládají </a:t>
            </a:r>
            <a:r>
              <a:rPr lang="cs-CZ" b="1" smtClean="0"/>
              <a:t>průsvit zornice</a:t>
            </a:r>
            <a:r>
              <a:rPr lang="cs-CZ" smtClean="0"/>
              <a:t>.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Retikulární formace mostu a středního mostu – slouží k řízení </a:t>
            </a:r>
            <a:r>
              <a:rPr lang="cs-CZ" b="1" smtClean="0"/>
              <a:t>pohybů očí</a:t>
            </a:r>
            <a:r>
              <a:rPr lang="cs-CZ" smtClean="0"/>
              <a:t>.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Hypotalamus – regulace cirkadiánních rytmů. Projekcemi do suprachiasmatického jádra pricházejí světelné podněty pro cyklické změny řady vnitřních funkcí vázaných na střídání noci a dne.</a:t>
            </a:r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2A76D4-601A-4DD6-84B5-89417887EDE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err="1" smtClean="0"/>
              <a:t>LGN</a:t>
            </a:r>
            <a:r>
              <a:rPr lang="cs-CZ" dirty="0" smtClean="0"/>
              <a:t> přijímá informace z obou očí, ty jsou ale zpracovány v odlišných vrstvách </a:t>
            </a:r>
            <a:r>
              <a:rPr lang="cs-CZ" dirty="0" err="1" smtClean="0"/>
              <a:t>LGN</a:t>
            </a:r>
            <a:r>
              <a:rPr lang="cs-CZ" dirty="0" smtClean="0"/>
              <a:t>. Mozek tedy zachovává informace z očí separátně. Separátně jsou také zpracovávány informace o různých modalitách (pohyb, barva, tvar, kontrast). Budujeme si vizuální mapy.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U makaků bylo zjištěno </a:t>
            </a:r>
            <a:r>
              <a:rPr lang="cs-CZ" b="1" dirty="0" smtClean="0"/>
              <a:t>32 oblastí </a:t>
            </a:r>
            <a:r>
              <a:rPr lang="cs-CZ" dirty="0" smtClean="0"/>
              <a:t>souvisejících se zrakovou informací. 25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z nich zpracovává zrakové informace, 7 má další funkce, kupříkladu integrace</a:t>
            </a:r>
          </a:p>
          <a:p>
            <a:pPr>
              <a:spcBef>
                <a:spcPct val="0"/>
              </a:spcBef>
            </a:pPr>
            <a:r>
              <a:rPr lang="cs-CZ" dirty="0" err="1" smtClean="0"/>
              <a:t>95DYJEVSKÝ</a:t>
            </a:r>
            <a:r>
              <a:rPr lang="cs-CZ" dirty="0" smtClean="0"/>
              <a:t>,I. – </a:t>
            </a:r>
            <a:r>
              <a:rPr lang="cs-CZ" dirty="0" err="1" smtClean="0"/>
              <a:t>DRUGA</a:t>
            </a:r>
            <a:r>
              <a:rPr lang="cs-CZ" dirty="0" smtClean="0"/>
              <a:t>, R. – MRÁZKOVÁ, O. </a:t>
            </a:r>
            <a:r>
              <a:rPr lang="cs-CZ" i="1" dirty="0" smtClean="0"/>
              <a:t>Funkční anatomie člověka. Praha: </a:t>
            </a:r>
            <a:r>
              <a:rPr lang="cs-CZ" i="1" dirty="0" err="1" smtClean="0"/>
              <a:t>Grada</a:t>
            </a:r>
            <a:r>
              <a:rPr lang="cs-CZ" i="1" dirty="0" smtClean="0"/>
              <a:t> </a:t>
            </a:r>
            <a:r>
              <a:rPr lang="cs-CZ" i="1" dirty="0" err="1" smtClean="0"/>
              <a:t>Publishing</a:t>
            </a:r>
            <a:r>
              <a:rPr lang="cs-CZ" i="1" dirty="0" smtClean="0"/>
              <a:t>,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s.r.o. 664 s. </a:t>
            </a:r>
            <a:r>
              <a:rPr lang="cs-CZ" dirty="0" err="1" smtClean="0"/>
              <a:t>ISBN</a:t>
            </a:r>
            <a:r>
              <a:rPr lang="cs-CZ" dirty="0" smtClean="0"/>
              <a:t> 80-7169-681-1. s. 564.</a:t>
            </a:r>
          </a:p>
          <a:p>
            <a:pPr>
              <a:spcBef>
                <a:spcPct val="0"/>
              </a:spcBef>
            </a:pPr>
            <a:r>
              <a:rPr lang="cs-CZ" dirty="0" err="1" smtClean="0"/>
              <a:t>96Tamtéž</a:t>
            </a:r>
            <a:r>
              <a:rPr lang="cs-CZ" dirty="0" smtClean="0"/>
              <a:t>. s. 614.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41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vizuálních informací s jinými smyslovými informacemi a s </a:t>
            </a:r>
            <a:r>
              <a:rPr lang="cs-CZ" dirty="0" err="1" smtClean="0"/>
              <a:t>motorikou</a:t>
            </a:r>
            <a:r>
              <a:rPr lang="cs-CZ" dirty="0" smtClean="0"/>
              <a:t>.</a:t>
            </a:r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16B40-2737-4731-A0FF-8525A2794D8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Z </a:t>
            </a:r>
            <a:r>
              <a:rPr lang="cs-CZ" dirty="0" err="1" smtClean="0"/>
              <a:t>BA17</a:t>
            </a:r>
            <a:r>
              <a:rPr lang="cs-CZ" dirty="0" smtClean="0"/>
              <a:t> jdou dvě hlavní projekce přes </a:t>
            </a:r>
            <a:r>
              <a:rPr lang="cs-CZ" dirty="0" err="1" smtClean="0"/>
              <a:t>BA18</a:t>
            </a:r>
            <a:r>
              <a:rPr lang="cs-CZ" dirty="0" smtClean="0"/>
              <a:t>, která je hned za ní – jedna jde do </a:t>
            </a:r>
            <a:r>
              <a:rPr lang="cs-CZ" b="1" dirty="0" smtClean="0"/>
              <a:t>parietálního lobu</a:t>
            </a:r>
            <a:r>
              <a:rPr lang="cs-CZ" dirty="0" smtClean="0"/>
              <a:t>, který nám zodpoví otázku, kde se co nachází v prostoru a druhá do </a:t>
            </a:r>
            <a:r>
              <a:rPr lang="cs-CZ" b="1" dirty="0" smtClean="0"/>
              <a:t>temporálního lobu</a:t>
            </a:r>
            <a:r>
              <a:rPr lang="cs-CZ" dirty="0" smtClean="0"/>
              <a:t>, která nám zodpoví otázku, co ta věc je. 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Zde jsou pak oblasti, které analyzují různé tvary – např. tváře, jedno centrum pro </a:t>
            </a:r>
            <a:r>
              <a:rPr lang="cs-CZ" dirty="0" err="1" smtClean="0"/>
              <a:t>anfás</a:t>
            </a:r>
            <a:r>
              <a:rPr lang="cs-CZ" dirty="0" smtClean="0"/>
              <a:t>, jedno pro profil. V temporální oblasti je oblast </a:t>
            </a:r>
            <a:r>
              <a:rPr lang="cs-CZ" dirty="0" err="1" smtClean="0"/>
              <a:t>V4</a:t>
            </a:r>
            <a:r>
              <a:rPr lang="cs-CZ" dirty="0" smtClean="0"/>
              <a:t>, která má kritickou úlohu, při zpracovávání barev.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b="1" dirty="0" smtClean="0"/>
              <a:t>Paralelní zpracování zrakové informace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450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859C8C-C167-4FE3-AE54-D68B3D1583C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Akinetopsia</a:t>
            </a:r>
            <a:r>
              <a:rPr lang="en-US" smtClean="0"/>
              <a:t>, also known as </a:t>
            </a:r>
            <a:r>
              <a:rPr lang="en-US" b="1" smtClean="0"/>
              <a:t>cerebral akinetopsia</a:t>
            </a:r>
            <a:r>
              <a:rPr lang="en-US" smtClean="0"/>
              <a:t> or </a:t>
            </a:r>
            <a:r>
              <a:rPr lang="en-US" b="1" smtClean="0"/>
              <a:t>motion blindness</a:t>
            </a:r>
            <a:r>
              <a:rPr lang="cs-CZ" b="1" smtClean="0"/>
              <a:t>. </a:t>
            </a:r>
            <a:r>
              <a:rPr lang="en-US" smtClean="0"/>
              <a:t>is an extremely rare neuropsychological disorder in which a patient cannot perceive motion in their visual field, despite being able to see stationary objects without issue.</a:t>
            </a:r>
            <a:endParaRPr lang="cs-CZ" smtClean="0"/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Vs. </a:t>
            </a:r>
            <a:r>
              <a:rPr lang="cs-CZ" b="1" smtClean="0"/>
              <a:t>Anómie</a:t>
            </a:r>
            <a:r>
              <a:rPr lang="cs-CZ" smtClean="0"/>
              <a:t>.</a:t>
            </a:r>
          </a:p>
        </p:txBody>
      </p:sp>
      <p:sp>
        <p:nvSpPr>
          <p:cNvPr id="471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E3048F-C788-4253-B8B2-019A8CF782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Neexistuje centrum v mozku, jehož poškození by zničilo tuto funkci</a:t>
            </a:r>
          </a:p>
          <a:p>
            <a:pPr>
              <a:spcBef>
                <a:spcPct val="0"/>
              </a:spcBef>
            </a:pPr>
            <a:r>
              <a:rPr lang="cs-CZ" smtClean="0"/>
              <a:t>– jak jsou jednotlivé rysy objektů spojeny bez časové ztráty? 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– kdo a jak vlastně vnímá </a:t>
            </a:r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BBE7F5-C267-4324-A794-BA357C925FA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12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05CDED-C9CA-4A0E-985A-744B2B4C553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b="1" dirty="0" smtClean="0"/>
              <a:t>Co je horší, ztráta zraku nebo sluchu???? </a:t>
            </a:r>
            <a:r>
              <a:rPr lang="cs-CZ" dirty="0" smtClean="0"/>
              <a:t>Zrak odděluje od věcí, zrak odděluje od věcí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b="1" dirty="0" smtClean="0"/>
              <a:t>Nejcitlivější smysl </a:t>
            </a:r>
            <a:r>
              <a:rPr lang="cs-CZ" dirty="0" smtClean="0"/>
              <a:t>člověka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Frekvence – počet vlnových délek za sekundu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Čistota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Poštovní holuby, sloni slyší </a:t>
            </a:r>
            <a:r>
              <a:rPr lang="cs-CZ" b="1" dirty="0" smtClean="0"/>
              <a:t>nižší frekvence</a:t>
            </a:r>
            <a:r>
              <a:rPr lang="cs-CZ" dirty="0" smtClean="0"/>
              <a:t>. Psi, netopýři, delfíni – </a:t>
            </a:r>
            <a:r>
              <a:rPr lang="cs-CZ" b="1" dirty="0" smtClean="0"/>
              <a:t>vyšší frekvence</a:t>
            </a:r>
            <a:r>
              <a:rPr lang="cs-CZ" dirty="0" smtClean="0"/>
              <a:t>…..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err="1" smtClean="0"/>
              <a:t>120db</a:t>
            </a:r>
            <a:r>
              <a:rPr lang="cs-CZ" dirty="0" smtClean="0"/>
              <a:t> jsou bolestivé a mohou vyvolat trvalé postižení – </a:t>
            </a:r>
            <a:r>
              <a:rPr lang="cs-CZ" dirty="0" err="1" smtClean="0"/>
              <a:t>tinnitus</a:t>
            </a:r>
            <a:r>
              <a:rPr lang="cs-CZ" dirty="0" smtClean="0"/>
              <a:t> (5% populace) – hlučné koncerty</a:t>
            </a:r>
          </a:p>
          <a:p>
            <a:pPr>
              <a:spcBef>
                <a:spcPct val="0"/>
              </a:spcBef>
            </a:pPr>
            <a:endParaRPr lang="cs-CZ" b="1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Za zvukem otáčíme hlavu – aby zvukové vlny mohly projít do našeho ucha</a:t>
            </a:r>
            <a:r>
              <a:rPr lang="cs-CZ" dirty="0" smtClean="0"/>
              <a:t>. Jiná zvířata mohou natáčet uši.</a:t>
            </a:r>
            <a:endParaRPr lang="cs-CZ" dirty="0" smtClean="0"/>
          </a:p>
          <a:p>
            <a:pPr>
              <a:spcBef>
                <a:spcPct val="0"/>
              </a:spcBef>
            </a:pPr>
            <a:endParaRPr lang="cs-CZ" b="1" dirty="0" smtClean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07B947-E712-4378-A992-6BED9BBAD80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dirty="0" smtClean="0"/>
              <a:t>středoušní kůstky (nejmenší v lidském těle) zesilují (asi </a:t>
            </a:r>
            <a:r>
              <a:rPr lang="cs-CZ" sz="1100" dirty="0" err="1" smtClean="0"/>
              <a:t>30x</a:t>
            </a:r>
            <a:r>
              <a:rPr lang="cs-CZ" sz="1100" dirty="0" smtClean="0"/>
              <a:t>) a </a:t>
            </a:r>
            <a:r>
              <a:rPr lang="cs-CZ" sz="1100" b="1" dirty="0" smtClean="0"/>
              <a:t>přenášejí chvění bubínku </a:t>
            </a:r>
            <a:r>
              <a:rPr lang="cs-CZ" sz="1100" dirty="0" smtClean="0"/>
              <a:t>systémem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1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dirty="0" err="1" smtClean="0"/>
              <a:t>Středokušní</a:t>
            </a:r>
            <a:r>
              <a:rPr lang="cs-CZ" sz="1100" dirty="0" smtClean="0"/>
              <a:t> kůstky převádějí zvuk z prostředí o nízkém vlnovém odporu (vzduch) do prostředí s vysokým vlnovým odporem (kapalina). Z velké plochy bubínku (</a:t>
            </a:r>
            <a:r>
              <a:rPr lang="cs-CZ" sz="1100" dirty="0" err="1" smtClean="0"/>
              <a:t>50mm2</a:t>
            </a:r>
            <a:r>
              <a:rPr lang="cs-CZ" sz="1100" dirty="0" smtClean="0"/>
              <a:t>) je zvuk převáděn na malou plochu (oválné okénko, </a:t>
            </a:r>
            <a:r>
              <a:rPr lang="cs-CZ" sz="1100" dirty="0" err="1" smtClean="0"/>
              <a:t>3mm2</a:t>
            </a:r>
            <a:r>
              <a:rPr lang="cs-CZ" sz="1100" dirty="0" smtClean="0"/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1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dirty="0" smtClean="0"/>
              <a:t>Hlemýžď - kostěný oddíl </a:t>
            </a:r>
            <a:r>
              <a:rPr lang="cs-CZ" sz="1100" dirty="0" smtClean="0">
                <a:hlinkClick r:id="rId3" action="ppaction://hlinkfile" tooltip="Vnitřní ucho"/>
              </a:rPr>
              <a:t>vnitřního ucha</a:t>
            </a:r>
            <a:r>
              <a:rPr lang="cs-CZ" sz="1100" dirty="0" smtClean="0">
                <a:latin typeface="Arial" charset="0"/>
              </a:rPr>
              <a:t>  -kostěný kanálek v něm je uložen spirálovitý kanál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1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dirty="0" smtClean="0">
                <a:latin typeface="Arial" charset="0"/>
              </a:rPr>
              <a:t>V uchu je také 1800 eferentních nervových drah, které </a:t>
            </a:r>
            <a:r>
              <a:rPr lang="cs-CZ" sz="1100" dirty="0" err="1" smtClean="0">
                <a:latin typeface="Arial" charset="0"/>
              </a:rPr>
              <a:t>dokáží</a:t>
            </a:r>
            <a:r>
              <a:rPr lang="cs-CZ" sz="1100" dirty="0" smtClean="0">
                <a:latin typeface="Arial" charset="0"/>
              </a:rPr>
              <a:t> tlumit příjem určitých kmitočtů a tak </a:t>
            </a:r>
            <a:r>
              <a:rPr lang="cs-CZ" sz="1100" b="1" dirty="0" smtClean="0">
                <a:latin typeface="Arial" charset="0"/>
              </a:rPr>
              <a:t>odfiltrovat</a:t>
            </a:r>
            <a:r>
              <a:rPr lang="cs-CZ" sz="1100" dirty="0" smtClean="0">
                <a:latin typeface="Arial" charset="0"/>
              </a:rPr>
              <a:t> rušivé hluky z okolí!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100" dirty="0" smtClean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1700" dirty="0" smtClean="0"/>
              <a:t>Cesta zvuku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1300" dirty="0" smtClean="0"/>
              <a:t>Vedení vzduchem – boltec, zevní zvukovod, bubínek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1300" dirty="0" smtClean="0"/>
              <a:t>Mechanický přenos – bubínek, středoušní kůstky, membrána oválného okénka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1300" dirty="0" smtClean="0"/>
              <a:t>Vedení tekutinou – perilymfa a endolymfa kochley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1300" dirty="0" smtClean="0"/>
              <a:t>Transdukce – vnitřní vláskové </a:t>
            </a:r>
            <a:r>
              <a:rPr lang="cs-CZ" sz="1300" dirty="0" err="1" smtClean="0"/>
              <a:t>bb</a:t>
            </a:r>
            <a:r>
              <a:rPr lang="cs-CZ" sz="1300" dirty="0" smtClean="0"/>
              <a:t>. – receptorový potenciál – generátorový potenciál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1300" dirty="0" smtClean="0"/>
              <a:t>Elektrický přenos – </a:t>
            </a:r>
            <a:r>
              <a:rPr lang="cs-CZ" sz="1300" dirty="0" err="1" smtClean="0"/>
              <a:t>AP</a:t>
            </a:r>
            <a:r>
              <a:rPr lang="cs-CZ" sz="1300" dirty="0" smtClean="0"/>
              <a:t> na prvním neuronu sluchové dráhy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1300" dirty="0" smtClean="0"/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1100" dirty="0" smtClean="0"/>
              <a:t>Perilymfou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11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2600" dirty="0" smtClean="0"/>
              <a:t>Vestibulární aparát - Význam - </a:t>
            </a:r>
            <a:r>
              <a:rPr lang="cs-CZ" sz="2600" b="1" dirty="0" smtClean="0"/>
              <a:t>registruje pozici a pohyb hlavy v prostoru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2600" dirty="0" smtClean="0"/>
              <a:t>D</a:t>
            </a:r>
            <a:r>
              <a:rPr lang="cs-CZ" sz="1100" dirty="0" smtClean="0"/>
              <a:t>vě komponenty vnímání pohybu 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</a:pPr>
            <a:r>
              <a:rPr lang="cs-CZ" sz="1100" dirty="0" smtClean="0"/>
              <a:t>Detekce rotace – tj. </a:t>
            </a:r>
            <a:r>
              <a:rPr lang="cs-CZ" sz="1100" b="1" dirty="0" smtClean="0"/>
              <a:t>úhlové (radiálního) zrychlení</a:t>
            </a:r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</a:pPr>
            <a:r>
              <a:rPr lang="cs-CZ" sz="1100" dirty="0" smtClean="0"/>
              <a:t>Detekce lineárního pohybu - tj. </a:t>
            </a:r>
            <a:r>
              <a:rPr lang="cs-CZ" sz="1100" b="1" dirty="0" smtClean="0"/>
              <a:t>lineární zrychlení</a:t>
            </a:r>
            <a:endParaRPr lang="cs-CZ" sz="1100" dirty="0" smtClean="0"/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1300" dirty="0" smtClean="0"/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1300" dirty="0" smtClean="0"/>
          </a:p>
          <a:p>
            <a:pPr marL="639763" lvl="1" indent="-273050">
              <a:lnSpc>
                <a:spcPct val="8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13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100" dirty="0" smtClean="0"/>
          </a:p>
        </p:txBody>
      </p:sp>
      <p:sp>
        <p:nvSpPr>
          <p:cNvPr id="552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690CC0-9FA8-4984-B9B4-34C1AF2C304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b="1" smtClean="0"/>
              <a:t>Cortiho orgán</a:t>
            </a:r>
            <a:r>
              <a:rPr lang="cs-CZ" sz="1100" smtClean="0"/>
              <a:t> (</a:t>
            </a:r>
            <a:r>
              <a:rPr lang="cs-CZ" sz="1100" smtClean="0">
                <a:hlinkClick r:id="rId3" action="ppaction://hlinkfile" tooltip="Latina"/>
              </a:rPr>
              <a:t>latinsky</a:t>
            </a:r>
            <a:r>
              <a:rPr lang="cs-CZ" sz="1100" smtClean="0"/>
              <a:t> </a:t>
            </a:r>
            <a:r>
              <a:rPr lang="cs-CZ" sz="1100" i="1" smtClean="0"/>
              <a:t>organum spirale</a:t>
            </a:r>
            <a:r>
              <a:rPr lang="cs-CZ" sz="1100" smtClean="0"/>
              <a:t>) je soubor struktur v přepážce hlemýždě vnitřního </a:t>
            </a:r>
            <a:r>
              <a:rPr lang="cs-CZ" sz="1100" smtClean="0">
                <a:hlinkClick r:id="rId4" action="ppaction://hlinkfile" tooltip="Ucho"/>
              </a:rPr>
              <a:t>ucha</a:t>
            </a:r>
            <a:r>
              <a:rPr lang="cs-CZ" sz="1100" smtClean="0"/>
              <a:t>. Orgán je nazván po italském </a:t>
            </a:r>
            <a:r>
              <a:rPr lang="cs-CZ" sz="1100" smtClean="0">
                <a:hlinkClick r:id="rId5" action="ppaction://hlinkfile" tooltip="Anatomie"/>
              </a:rPr>
              <a:t>anatomu</a:t>
            </a:r>
            <a:r>
              <a:rPr lang="cs-CZ" sz="1100" smtClean="0"/>
              <a:t> </a:t>
            </a:r>
            <a:r>
              <a:rPr lang="cs-CZ" sz="1100" smtClean="0">
                <a:hlinkClick r:id="rId6" action="ppaction://hlinkfile" tooltip="Alfonso Corti (stránka neexistuje)"/>
              </a:rPr>
              <a:t>Alfonsu Cortim</a:t>
            </a:r>
            <a:r>
              <a:rPr lang="cs-CZ" sz="1100" smtClean="0"/>
              <a:t> (</a:t>
            </a:r>
            <a:r>
              <a:rPr lang="cs-CZ" sz="1100" smtClean="0">
                <a:hlinkClick r:id="rId7" action="ppaction://hlinkfile"/>
              </a:rPr>
              <a:t>1822</a:t>
            </a:r>
            <a:r>
              <a:rPr lang="cs-CZ" sz="1100" smtClean="0"/>
              <a:t>–</a:t>
            </a:r>
            <a:r>
              <a:rPr lang="cs-CZ" sz="1100" smtClean="0">
                <a:hlinkClick r:id="rId8" action="ppaction://hlinkfile"/>
              </a:rPr>
              <a:t>1876</a:t>
            </a:r>
            <a:r>
              <a:rPr lang="cs-CZ" sz="1100" smtClean="0"/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smtClean="0"/>
              <a:t>Nejdůležitější součástí jsou vláskové </a:t>
            </a:r>
            <a:r>
              <a:rPr lang="cs-CZ" sz="1100" smtClean="0">
                <a:hlinkClick r:id="rId9" action="ppaction://hlinkfile" tooltip="Buňka"/>
              </a:rPr>
              <a:t>buňky</a:t>
            </a:r>
            <a:r>
              <a:rPr lang="cs-CZ" sz="1100" smtClean="0"/>
              <a:t> (sluchové </a:t>
            </a:r>
            <a:r>
              <a:rPr lang="cs-CZ" sz="1100" smtClean="0">
                <a:hlinkClick r:id="rId10" action="ppaction://hlinkfile" tooltip="Smyslový orgán"/>
              </a:rPr>
              <a:t>receptory</a:t>
            </a:r>
            <a:r>
              <a:rPr lang="cs-CZ" sz="1100" smtClean="0"/>
              <a:t>), v nichž dochází k převodu </a:t>
            </a:r>
            <a:r>
              <a:rPr lang="cs-CZ" sz="1100" smtClean="0">
                <a:hlinkClick r:id="rId11" action="ppaction://hlinkfile" tooltip="Mechanická energie"/>
              </a:rPr>
              <a:t>mechanické energie</a:t>
            </a:r>
            <a:r>
              <a:rPr lang="cs-CZ" sz="1100" smtClean="0"/>
              <a:t> zvukových vln na elektrický </a:t>
            </a:r>
            <a:r>
              <a:rPr lang="cs-CZ" sz="1100" smtClean="0">
                <a:hlinkClick r:id="rId12" action="ppaction://hlinkfile"/>
              </a:rPr>
              <a:t>signál</a:t>
            </a:r>
            <a:r>
              <a:rPr lang="cs-CZ" sz="1100" smtClean="0"/>
              <a:t>. Ten je z vláskových buněk předáván transmiterem na vlákna sluchového </a:t>
            </a:r>
            <a:r>
              <a:rPr lang="cs-CZ" sz="1100" smtClean="0">
                <a:hlinkClick r:id="rId13" action="ppaction://hlinkfile" tooltip="Nerv"/>
              </a:rPr>
              <a:t>nervu</a:t>
            </a:r>
            <a:r>
              <a:rPr lang="cs-CZ" sz="1100" smtClean="0"/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1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b="1" smtClean="0"/>
              <a:t>25 000 vláskových buněk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100" b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smtClean="0"/>
              <a:t>Pokud je </a:t>
            </a:r>
            <a:r>
              <a:rPr lang="cs-CZ" sz="1100" smtClean="0">
                <a:hlinkClick r:id="rId14" action="ppaction://hlinkfile"/>
              </a:rPr>
              <a:t>frekvence</a:t>
            </a:r>
            <a:r>
              <a:rPr lang="cs-CZ" sz="1100" smtClean="0"/>
              <a:t> akustického vlnění rovna </a:t>
            </a:r>
            <a:r>
              <a:rPr lang="cs-CZ" sz="1100" smtClean="0">
                <a:hlinkClick r:id="rId15" action="ppaction://hlinkfile" tooltip="Rezonanční frekvence"/>
              </a:rPr>
              <a:t>rezonanční frekvenci</a:t>
            </a:r>
            <a:r>
              <a:rPr lang="cs-CZ" sz="1100" smtClean="0"/>
              <a:t> malého úseku bazilární membrány, dochází v daném místě k velkému přenostu energie a tím k rozkmitání daného úseku bazilární membrány.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smtClean="0"/>
              <a:t/>
            </a:r>
            <a:br>
              <a:rPr lang="cs-CZ" sz="1100" smtClean="0"/>
            </a:br>
            <a:endParaRPr lang="cs-CZ" sz="11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b="1" smtClean="0"/>
              <a:t>[</a:t>
            </a:r>
            <a:r>
              <a:rPr lang="cs-CZ" sz="1100" b="1" smtClean="0">
                <a:hlinkClick r:id="rId16" action="ppaction://hlinkfile" tooltip="Editace sekce: Biofyzika slyšení"/>
              </a:rPr>
              <a:t>editovat</a:t>
            </a:r>
            <a:r>
              <a:rPr lang="cs-CZ" sz="1100" b="1" smtClean="0"/>
              <a:t>] Biofyzika slyšení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smtClean="0"/>
              <a:t>Princip tonotopického vnímání ve vnitřním uchu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100" smtClean="0"/>
              <a:t>Bazilární membrána Cortiho orgánu, která je na schematickém obrázku žlutě, má malou šířku na začátku hlemýždě a směrem ke konci hlemýždě se rozšiřuje. Je-li do prostoru vnitřního ucha přivedeno </a:t>
            </a:r>
            <a:r>
              <a:rPr lang="cs-CZ" sz="1100" smtClean="0">
                <a:hlinkClick r:id="rId17" action="ppaction://hlinkfile" tooltip="Zvuk"/>
              </a:rPr>
              <a:t>akustické vlnění</a:t>
            </a:r>
            <a:r>
              <a:rPr lang="cs-CZ" sz="1100" smtClean="0"/>
              <a:t>, dochází mimo k přenosu mechanické </a:t>
            </a:r>
            <a:r>
              <a:rPr lang="cs-CZ" sz="1100" smtClean="0">
                <a:hlinkClick r:id="rId18" action="ppaction://hlinkfile"/>
              </a:rPr>
              <a:t>energie</a:t>
            </a:r>
            <a:r>
              <a:rPr lang="cs-CZ" sz="1100" smtClean="0"/>
              <a:t> z tekutiny (tzv. perilymfy) mimo jiné i na bazilární membránu a k jejímu rozkmitání. Množství energie, která přestoupí však závisí na místních mechanických vlastnostech bazilární membrány. Pokud je </a:t>
            </a:r>
            <a:r>
              <a:rPr lang="cs-CZ" sz="1100" smtClean="0">
                <a:hlinkClick r:id="rId14" action="ppaction://hlinkfile"/>
              </a:rPr>
              <a:t>frekvence</a:t>
            </a:r>
            <a:r>
              <a:rPr lang="cs-CZ" sz="1100" smtClean="0"/>
              <a:t> akustického vlnění rovna </a:t>
            </a:r>
            <a:r>
              <a:rPr lang="cs-CZ" sz="1100" smtClean="0">
                <a:hlinkClick r:id="rId15" action="ppaction://hlinkfile" tooltip="Rezonanční frekvence"/>
              </a:rPr>
              <a:t>rezonanční frekvenci</a:t>
            </a:r>
            <a:r>
              <a:rPr lang="cs-CZ" sz="1100" smtClean="0"/>
              <a:t> malého úseku bazilární membrány, dochází v daném místě k velkému přenostu energie a tím k rozkmitání daného úseku bazilární membrány. Tento rozkmit je vnímán vláskovými buňkami, převeden na </a:t>
            </a:r>
            <a:r>
              <a:rPr lang="cs-CZ" sz="1100" smtClean="0">
                <a:hlinkClick r:id="rId13" action="ppaction://hlinkfile" tooltip="Nerv"/>
              </a:rPr>
              <a:t>nervové</a:t>
            </a:r>
            <a:r>
              <a:rPr lang="cs-CZ" sz="1100" smtClean="0"/>
              <a:t> impulzy a cestou </a:t>
            </a:r>
            <a:r>
              <a:rPr lang="cs-CZ" sz="1100" smtClean="0">
                <a:hlinkClick r:id="rId19" action="ppaction://hlinkfile" tooltip="VIII. hlavový nerv (stránka neexistuje)"/>
              </a:rPr>
              <a:t>VIII. hlavového nervu</a:t>
            </a:r>
            <a:r>
              <a:rPr lang="cs-CZ" sz="1100" smtClean="0"/>
              <a:t> (</a:t>
            </a:r>
            <a:r>
              <a:rPr lang="cs-CZ" sz="1100" i="1" smtClean="0"/>
              <a:t>nervus vestibulocochlearis</a:t>
            </a:r>
            <a:r>
              <a:rPr lang="cs-CZ" sz="1100" smtClean="0"/>
              <a:t>) přenesen do </a:t>
            </a:r>
            <a:r>
              <a:rPr lang="cs-CZ" sz="1100" smtClean="0">
                <a:hlinkClick r:id="rId20" action="ppaction://hlinkfile" tooltip="Mozek"/>
              </a:rPr>
              <a:t>mozku</a:t>
            </a:r>
            <a:r>
              <a:rPr lang="cs-CZ" sz="1100" smtClean="0"/>
              <a:t> k dalšímu zpracování a vyhodnocení. Pokud se však frekvence akustického vlnění liší od rezonanční frekvence daného místa bazilární membrány, dochází jen k malému přenosu energie, bazilární membrána se rozkmitá jen nepatrně a nedochází ke vzniku nervového impulzu.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100" smtClean="0"/>
          </a:p>
        </p:txBody>
      </p:sp>
      <p:sp>
        <p:nvSpPr>
          <p:cNvPr id="573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731EA4-BBF9-4FD2-92CD-62A70B0D331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Nepoznáme rozdíl mezi 50kg a 50kg a 100g ale poznáme rozdíl mezi 100g a 200g.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9164F-97D6-4691-8146-8C809775A10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However, there is an absence of consistent definitions as to its location.</a:t>
            </a:r>
            <a:r>
              <a:rPr lang="en-US" baseline="30000" smtClean="0">
                <a:hlinkClick r:id="rId3" action="ppaction://hlinkfile"/>
              </a:rPr>
              <a:t>[1]</a:t>
            </a:r>
            <a:r>
              <a:rPr lang="en-US" smtClean="0"/>
              <a:t> Some identify it with the unimodal auditory association in the superior temporal gyrus anterior to the primary auditory cortex.</a:t>
            </a:r>
            <a:r>
              <a:rPr lang="en-US" baseline="30000" smtClean="0">
                <a:hlinkClick r:id="rId4" action="ppaction://hlinkfile"/>
              </a:rPr>
              <a:t>[2]</a:t>
            </a:r>
            <a:r>
              <a:rPr lang="en-US" smtClean="0"/>
              <a:t> Others include also adjacent parts of the heteromodal cortex in </a:t>
            </a:r>
            <a:r>
              <a:rPr lang="en-US" smtClean="0">
                <a:hlinkClick r:id="rId3" action="ppaction://hlinkfile" tooltip="Brodmann area 39"/>
              </a:rPr>
              <a:t>BA 39</a:t>
            </a:r>
            <a:r>
              <a:rPr lang="en-US" smtClean="0"/>
              <a:t> and </a:t>
            </a:r>
            <a:r>
              <a:rPr lang="en-US" smtClean="0">
                <a:hlinkClick r:id="rId4" action="ppaction://hlinkfile" tooltip="Brodmann area 40"/>
              </a:rPr>
              <a:t>BA40</a:t>
            </a:r>
            <a:r>
              <a:rPr lang="en-US" smtClean="0"/>
              <a:t> in the </a:t>
            </a:r>
            <a:r>
              <a:rPr lang="en-US" smtClean="0">
                <a:hlinkClick r:id="rId5" action="ppaction://hlinkfile"/>
              </a:rPr>
              <a:t>parietal lobe</a:t>
            </a:r>
            <a:r>
              <a:rPr lang="en-US" smtClean="0"/>
              <a:t>.</a:t>
            </a:r>
            <a:r>
              <a:rPr lang="en-US" baseline="30000" smtClean="0">
                <a:hlinkClick r:id="" action="ppaction://hlinkfile"/>
              </a:rPr>
              <a:t>[3]</a:t>
            </a:r>
            <a:endParaRPr lang="en-US" smtClean="0"/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A5BAB7-7701-4DCA-87BD-725D3BDEF2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Do každého ucha dostáváme trochu jinou akustickou informaci s časovým zpožděním a menší intenzitou.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Nejprve se rozpouští v hlenu R, O a pak se váží na specifické receptory</a:t>
            </a:r>
          </a:p>
          <a:p>
            <a:endParaRPr lang="cs-CZ" dirty="0" smtClean="0"/>
          </a:p>
          <a:p>
            <a:r>
              <a:rPr lang="cs-CZ" dirty="0" smtClean="0"/>
              <a:t>Jedna smyslová buňka je citlivá na více pachových látek (ne všechny), přičemž každá buňka má své vlastní spektrum, které se částečně překrývá se </a:t>
            </a:r>
            <a:r>
              <a:rPr lang="cs-CZ" dirty="0" err="1" smtClean="0"/>
              <a:t>psektrem</a:t>
            </a:r>
            <a:r>
              <a:rPr lang="cs-CZ" dirty="0" smtClean="0"/>
              <a:t> ostatních </a:t>
            </a:r>
            <a:r>
              <a:rPr lang="cs-CZ" dirty="0" err="1" smtClean="0"/>
              <a:t>buňěk</a:t>
            </a:r>
            <a:r>
              <a:rPr lang="cs-CZ" dirty="0" smtClean="0"/>
              <a:t>. Jedna látka tak dráždí specifické populace receptorů.</a:t>
            </a:r>
          </a:p>
          <a:p>
            <a:endParaRPr lang="cs-CZ" dirty="0" smtClean="0"/>
          </a:p>
          <a:p>
            <a:r>
              <a:rPr lang="cs-CZ" dirty="0" smtClean="0"/>
              <a:t>Existuje zřejmě asi 200-400 typů lidských </a:t>
            </a:r>
            <a:r>
              <a:rPr lang="cs-CZ" dirty="0" smtClean="0"/>
              <a:t>receptorů</a:t>
            </a:r>
          </a:p>
          <a:p>
            <a:endParaRPr lang="cs-CZ" dirty="0" smtClean="0"/>
          </a:p>
          <a:p>
            <a:r>
              <a:rPr lang="cs-CZ" dirty="0" smtClean="0"/>
              <a:t>Nepoužíváme čich ke značkování teritoria, stopování kořisti, signalizaci</a:t>
            </a:r>
            <a:r>
              <a:rPr lang="cs-CZ" baseline="0" dirty="0" smtClean="0"/>
              <a:t> nebezpečí, získávání dominantního postavení v hierarchii.</a:t>
            </a:r>
          </a:p>
          <a:p>
            <a:endParaRPr lang="cs-CZ" baseline="0" dirty="0" smtClean="0"/>
          </a:p>
          <a:p>
            <a:r>
              <a:rPr lang="cs-CZ" baseline="0" dirty="0" smtClean="0"/>
              <a:t>Proto pach snadno přináší paměťové reminiscence a ovlivňuje naše cítění.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sz="800" b="1" smtClean="0"/>
              <a:t>Anosmie</a:t>
            </a:r>
            <a:r>
              <a:rPr lang="cs-CZ" sz="800" smtClean="0"/>
              <a:t> - Úbytek čichu může vést k depresi nebo útlumu sexuálního libida. </a:t>
            </a:r>
            <a:r>
              <a:rPr lang="cs-CZ" sz="800" b="1" smtClean="0"/>
              <a:t>Parosmie</a:t>
            </a:r>
            <a:r>
              <a:rPr lang="cs-CZ" sz="800" smtClean="0"/>
              <a:t> – cítění pachů - </a:t>
            </a:r>
          </a:p>
          <a:p>
            <a:pPr>
              <a:lnSpc>
                <a:spcPct val="80000"/>
              </a:lnSpc>
            </a:pPr>
            <a:r>
              <a:rPr lang="cs-CZ" sz="800" b="1" smtClean="0"/>
              <a:t>Hyposmie</a:t>
            </a:r>
            <a:r>
              <a:rPr lang="cs-CZ" sz="800" smtClean="0"/>
              <a:t> – snížená schopnost cítit pachy.</a:t>
            </a:r>
          </a:p>
          <a:p>
            <a:pPr>
              <a:lnSpc>
                <a:spcPct val="80000"/>
              </a:lnSpc>
            </a:pPr>
            <a:endParaRPr lang="cs-CZ" sz="800" smtClean="0"/>
          </a:p>
          <a:p>
            <a:pPr>
              <a:lnSpc>
                <a:spcPct val="80000"/>
              </a:lnSpc>
            </a:pPr>
            <a:r>
              <a:rPr lang="cs-CZ" sz="800" smtClean="0"/>
              <a:t>Upper respiratory tract infection (e.g., </a:t>
            </a:r>
            <a:r>
              <a:rPr lang="cs-CZ" sz="800" smtClean="0">
                <a:hlinkClick r:id="rId3"/>
              </a:rPr>
              <a:t>sinusitis</a:t>
            </a:r>
            <a:r>
              <a:rPr lang="cs-CZ" sz="800" smtClean="0"/>
              <a:t> or the </a:t>
            </a:r>
            <a:r>
              <a:rPr lang="cs-CZ" sz="800" smtClean="0">
                <a:hlinkClick r:id="rId4"/>
              </a:rPr>
              <a:t>common cold</a:t>
            </a:r>
            <a:r>
              <a:rPr lang="cs-CZ" sz="800" smtClean="0"/>
              <a:t>)</a:t>
            </a:r>
            <a:r>
              <a:rPr lang="cs-CZ" sz="800" smtClean="0">
                <a:hlinkClick r:id="" action="ppaction://noaction"/>
              </a:rPr>
              <a:t>[3]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5" tooltip="Nasal polyps"/>
              </a:rPr>
              <a:t>Nasal polyps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/>
              <a:t>Idiopathic </a:t>
            </a:r>
            <a:r>
              <a:rPr lang="cs-CZ" sz="800" smtClean="0">
                <a:hlinkClick r:id="rId6" tooltip="Hypogonadotropic hypogonadism"/>
              </a:rPr>
              <a:t>hypogonadotropic hypogonadism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7"/>
              </a:rPr>
              <a:t>Hypothyroidism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/>
              <a:t>Head trauma, damage to the </a:t>
            </a:r>
            <a:r>
              <a:rPr lang="cs-CZ" sz="800" smtClean="0">
                <a:hlinkClick r:id="rId8"/>
              </a:rPr>
              <a:t>ethmoid bone</a:t>
            </a:r>
            <a:r>
              <a:rPr lang="cs-CZ" sz="800" smtClean="0">
                <a:hlinkClick r:id="" action="ppaction://noaction"/>
              </a:rPr>
              <a:t>[4]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9"/>
              </a:rPr>
              <a:t>Dementia with Lewy bodies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10" tooltip="Tumors"/>
              </a:rPr>
              <a:t>Tumors</a:t>
            </a:r>
            <a:r>
              <a:rPr lang="cs-CZ" sz="800" smtClean="0"/>
              <a:t> of the </a:t>
            </a:r>
            <a:r>
              <a:rPr lang="cs-CZ" sz="800" smtClean="0">
                <a:hlinkClick r:id="rId11"/>
              </a:rPr>
              <a:t>frontal lobe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12"/>
              </a:rPr>
              <a:t>Parkinson's disease</a:t>
            </a:r>
            <a:r>
              <a:rPr lang="cs-CZ" sz="800" smtClean="0">
                <a:hlinkClick r:id="" action="ppaction://noaction"/>
              </a:rPr>
              <a:t>[5]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13"/>
              </a:rPr>
              <a:t>Alzheimer's disease</a:t>
            </a:r>
            <a:r>
              <a:rPr lang="cs-CZ" sz="800" smtClean="0">
                <a:hlinkClick r:id="" action="ppaction://noaction"/>
              </a:rPr>
              <a:t>[6]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/>
              <a:t>Toxins (especially </a:t>
            </a:r>
            <a:r>
              <a:rPr lang="cs-CZ" sz="800" smtClean="0">
                <a:hlinkClick r:id="rId14" tooltip="Acrylate"/>
              </a:rPr>
              <a:t>acrylates</a:t>
            </a:r>
            <a:r>
              <a:rPr lang="cs-CZ" sz="800" smtClean="0"/>
              <a:t>, </a:t>
            </a:r>
            <a:r>
              <a:rPr lang="cs-CZ" sz="800" smtClean="0">
                <a:hlinkClick r:id="rId15" tooltip="Methacrylate"/>
              </a:rPr>
              <a:t>methacrylates</a:t>
            </a:r>
            <a:r>
              <a:rPr lang="cs-CZ" sz="800" smtClean="0">
                <a:hlinkClick r:id="" action="ppaction://noaction"/>
              </a:rPr>
              <a:t>[7]</a:t>
            </a:r>
            <a:r>
              <a:rPr lang="cs-CZ" sz="800" smtClean="0"/>
              <a:t> and </a:t>
            </a:r>
            <a:r>
              <a:rPr lang="cs-CZ" sz="800" smtClean="0">
                <a:hlinkClick r:id="rId16"/>
              </a:rPr>
              <a:t>cadmium</a:t>
            </a:r>
            <a:r>
              <a:rPr lang="cs-CZ" sz="800" smtClean="0">
                <a:hlinkClick r:id="" action="ppaction://noaction"/>
              </a:rPr>
              <a:t>[8][9]</a:t>
            </a:r>
            <a:r>
              <a:rPr lang="cs-CZ" sz="800" smtClean="0"/>
              <a:t>) </a:t>
            </a:r>
          </a:p>
          <a:p>
            <a:pPr>
              <a:lnSpc>
                <a:spcPct val="80000"/>
              </a:lnSpc>
            </a:pPr>
            <a:r>
              <a:rPr lang="cs-CZ" sz="800" smtClean="0"/>
              <a:t>Old age</a:t>
            </a:r>
            <a:r>
              <a:rPr lang="cs-CZ" sz="800" smtClean="0">
                <a:hlinkClick r:id="" action="ppaction://noaction"/>
              </a:rPr>
              <a:t>[10]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17"/>
              </a:rPr>
              <a:t>Kallmann syndrome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18" tooltip="Post-perfusion syndrome"/>
              </a:rPr>
              <a:t>Post-perfusion syndrome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19"/>
              </a:rPr>
              <a:t>Laryngectomy</a:t>
            </a:r>
            <a:r>
              <a:rPr lang="cs-CZ" sz="800" smtClean="0"/>
              <a:t> with permanent </a:t>
            </a:r>
            <a:r>
              <a:rPr lang="cs-CZ" sz="800" smtClean="0">
                <a:hlinkClick r:id="rId20" tooltip="Tracheostomy"/>
              </a:rPr>
              <a:t>tracheostomy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/>
              <a:t>Esthesioneuroblastoma is an exceedingly rare cancerous tumor that originates in or near the </a:t>
            </a:r>
            <a:r>
              <a:rPr lang="cs-CZ" sz="800" smtClean="0">
                <a:hlinkClick r:id="rId21"/>
              </a:rPr>
              <a:t>olfactory nerve</a:t>
            </a:r>
            <a:r>
              <a:rPr lang="cs-CZ" sz="800" smtClean="0"/>
              <a:t>. Symptoms are anosmia (loss of sense of smell) often accompanied by chronic </a:t>
            </a:r>
            <a:r>
              <a:rPr lang="cs-CZ" sz="800" smtClean="0">
                <a:hlinkClick r:id="rId3"/>
              </a:rPr>
              <a:t>sinusitis</a:t>
            </a:r>
            <a:r>
              <a:rPr lang="cs-CZ" sz="800" smtClean="0"/>
              <a:t>.</a:t>
            </a:r>
            <a:r>
              <a:rPr lang="cs-CZ" sz="800" smtClean="0">
                <a:hlinkClick r:id="" action="ppaction://noaction"/>
              </a:rPr>
              <a:t>[11]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22" tooltip="Insufflation (medicine)"/>
              </a:rPr>
              <a:t>Intranasal</a:t>
            </a:r>
            <a:r>
              <a:rPr lang="cs-CZ" sz="800" smtClean="0"/>
              <a:t> </a:t>
            </a:r>
            <a:r>
              <a:rPr lang="cs-CZ" sz="800" smtClean="0">
                <a:hlinkClick r:id="rId23" tooltip="Recreational drug use"/>
              </a:rPr>
              <a:t>drug use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24" tooltip="Samter's triad"/>
              </a:rPr>
              <a:t>Samter's triad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25"/>
              </a:rPr>
              <a:t>Foster Kennedy syndrome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26"/>
              </a:rPr>
              <a:t>Cadmium poisoning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27" tooltip="Tobacco smoking"/>
              </a:rPr>
              <a:t>Smoking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28"/>
              </a:rPr>
              <a:t>Neurotropic virus</a:t>
            </a:r>
            <a:r>
              <a:rPr lang="cs-CZ" sz="800" smtClean="0">
                <a:hlinkClick r:id="" action="ppaction://noaction"/>
              </a:rPr>
              <a:t>[12]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29"/>
              </a:rPr>
              <a:t>Schizophrenia</a:t>
            </a:r>
            <a:r>
              <a:rPr lang="cs-CZ" sz="800" smtClean="0">
                <a:hlinkClick r:id="" action="ppaction://noaction"/>
              </a:rPr>
              <a:t>[13]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30"/>
              </a:rPr>
              <a:t>Pernicious anemia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31"/>
              </a:rPr>
              <a:t>Zinc deficiency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32"/>
              </a:rPr>
              <a:t>Idiopathic intracranial hypertension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33" tooltip="Sella turcica"/>
              </a:rPr>
              <a:t>Suprasellar</a:t>
            </a:r>
            <a:r>
              <a:rPr lang="cs-CZ" sz="800" smtClean="0"/>
              <a:t> </a:t>
            </a:r>
            <a:r>
              <a:rPr lang="cs-CZ" sz="800" smtClean="0">
                <a:hlinkClick r:id="rId34"/>
              </a:rPr>
              <a:t>meningioma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35" tooltip="Refsum's disease"/>
              </a:rPr>
              <a:t>Refsum's disease</a:t>
            </a:r>
            <a:r>
              <a:rPr lang="cs-CZ" sz="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hlinkClick r:id="rId36" tooltip="Adrenergic agonist"/>
              </a:rPr>
              <a:t>Adrenergic agonists</a:t>
            </a:r>
            <a:r>
              <a:rPr lang="cs-CZ" sz="800" smtClean="0"/>
              <a:t> or withdrawal from </a:t>
            </a:r>
            <a:r>
              <a:rPr lang="cs-CZ" sz="800" smtClean="0">
                <a:hlinkClick r:id="rId37" tooltip="Alpha blocker"/>
              </a:rPr>
              <a:t>alpha blockers</a:t>
            </a:r>
            <a:r>
              <a:rPr lang="cs-CZ" sz="800" smtClean="0"/>
              <a:t> (vasoconstriction)</a:t>
            </a:r>
          </a:p>
          <a:p>
            <a:pPr>
              <a:lnSpc>
                <a:spcPct val="80000"/>
              </a:lnSpc>
            </a:pPr>
            <a:endParaRPr lang="cs-CZ" sz="8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Chuťové počitky mohou být vyvolány pouze látkami které se mohou rozpouštět ve slinách.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Je jich asi 10 000</a:t>
            </a:r>
          </a:p>
          <a:p>
            <a:endParaRPr lang="cs-CZ" dirty="0" smtClean="0"/>
          </a:p>
          <a:p>
            <a:r>
              <a:rPr lang="cs-CZ" sz="1200" dirty="0" smtClean="0"/>
              <a:t>Do</a:t>
            </a:r>
            <a:r>
              <a:rPr lang="cs-CZ" sz="1200" baseline="0" dirty="0" smtClean="0"/>
              <a:t> kůry přes </a:t>
            </a:r>
            <a:r>
              <a:rPr lang="cs-CZ" sz="1200" dirty="0" smtClean="0"/>
              <a:t>hlavové nervy – </a:t>
            </a:r>
            <a:r>
              <a:rPr lang="cs-CZ" sz="1200" dirty="0" err="1" smtClean="0"/>
              <a:t>medulla</a:t>
            </a:r>
            <a:r>
              <a:rPr lang="cs-CZ" sz="1200" dirty="0" smtClean="0"/>
              <a:t> </a:t>
            </a:r>
            <a:r>
              <a:rPr lang="cs-CZ" sz="1200" dirty="0" err="1" smtClean="0"/>
              <a:t>oblongata</a:t>
            </a:r>
            <a:r>
              <a:rPr lang="cs-CZ" sz="1200" dirty="0" smtClean="0"/>
              <a:t>, - thalamus)</a:t>
            </a:r>
          </a:p>
          <a:p>
            <a:endParaRPr lang="cs-CZ" sz="1200" dirty="0" smtClean="0"/>
          </a:p>
          <a:p>
            <a:r>
              <a:rPr lang="cs-CZ" sz="1200" dirty="0" smtClean="0"/>
              <a:t>Úbytek chuti, stejně jako čichu je s věkem normální…..</a:t>
            </a:r>
          </a:p>
          <a:p>
            <a:endParaRPr lang="cs-CZ" sz="1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Informace o chuti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z předních 2/3 jazyka -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facialis</a:t>
            </a:r>
            <a:r>
              <a:rPr lang="cs-CZ" dirty="0" smtClean="0"/>
              <a:t>, VII. </a:t>
            </a:r>
            <a:r>
              <a:rPr lang="cs-CZ" dirty="0" err="1" smtClean="0"/>
              <a:t>HN</a:t>
            </a:r>
            <a:endParaRPr lang="cs-CZ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a ze zadní třetiny jazyka - n. </a:t>
            </a:r>
            <a:r>
              <a:rPr lang="cs-CZ" dirty="0" err="1" smtClean="0"/>
              <a:t>glossopharyngeus</a:t>
            </a:r>
            <a:r>
              <a:rPr lang="cs-CZ" dirty="0" smtClean="0"/>
              <a:t>, IX.</a:t>
            </a:r>
            <a:r>
              <a:rPr lang="cs-CZ" dirty="0" err="1" smtClean="0"/>
              <a:t>HN</a:t>
            </a:r>
            <a:endParaRPr lang="cs-CZ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mimojazykové pohárky - n. vagus, X.</a:t>
            </a:r>
            <a:r>
              <a:rPr lang="cs-CZ" dirty="0" err="1" smtClean="0"/>
              <a:t>HN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Prostřednictvím nervů je informace vedena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do prodloužené míchy –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tractus</a:t>
            </a:r>
            <a:r>
              <a:rPr lang="cs-CZ" dirty="0" smtClean="0"/>
              <a:t> </a:t>
            </a:r>
            <a:r>
              <a:rPr lang="cs-CZ" dirty="0" err="1" smtClean="0"/>
              <a:t>solitarii</a:t>
            </a:r>
            <a:endParaRPr lang="cs-CZ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Dále cestou </a:t>
            </a:r>
            <a:r>
              <a:rPr lang="cs-CZ" dirty="0" err="1" smtClean="0"/>
              <a:t>lemniscus</a:t>
            </a:r>
            <a:r>
              <a:rPr lang="cs-CZ" dirty="0" smtClean="0"/>
              <a:t> med. do thalamu (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ventralis</a:t>
            </a:r>
            <a:r>
              <a:rPr lang="cs-CZ" dirty="0" smtClean="0"/>
              <a:t> </a:t>
            </a:r>
            <a:r>
              <a:rPr lang="cs-CZ" dirty="0" err="1" smtClean="0"/>
              <a:t>posteromedialis</a:t>
            </a:r>
            <a:r>
              <a:rPr lang="cs-CZ" dirty="0" smtClean="0"/>
              <a:t>)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Projekce do dvou korových oblastí </a:t>
            </a:r>
          </a:p>
          <a:p>
            <a:pPr marL="915670" lvl="2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Dolní část </a:t>
            </a:r>
            <a:r>
              <a:rPr lang="cs-CZ" dirty="0" err="1" smtClean="0"/>
              <a:t>gyrus</a:t>
            </a:r>
            <a:r>
              <a:rPr lang="cs-CZ" dirty="0" smtClean="0"/>
              <a:t> </a:t>
            </a:r>
            <a:r>
              <a:rPr lang="cs-CZ" dirty="0" err="1" smtClean="0"/>
              <a:t>postcentralis</a:t>
            </a:r>
            <a:r>
              <a:rPr lang="cs-CZ" dirty="0" smtClean="0"/>
              <a:t> (S I) </a:t>
            </a:r>
          </a:p>
          <a:p>
            <a:pPr marL="915670" lvl="2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Kůra inzuly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Projekce z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tractus</a:t>
            </a:r>
            <a:r>
              <a:rPr lang="cs-CZ" dirty="0" smtClean="0"/>
              <a:t> </a:t>
            </a:r>
            <a:r>
              <a:rPr lang="cs-CZ" dirty="0" err="1" smtClean="0"/>
              <a:t>solitarii</a:t>
            </a:r>
            <a:r>
              <a:rPr lang="cs-CZ" dirty="0" smtClean="0"/>
              <a:t>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Do </a:t>
            </a:r>
            <a:r>
              <a:rPr lang="cs-CZ" dirty="0" err="1" smtClean="0"/>
              <a:t>pontinní</a:t>
            </a:r>
            <a:r>
              <a:rPr lang="cs-CZ" dirty="0" smtClean="0"/>
              <a:t> chuťové oblasti (</a:t>
            </a:r>
            <a:r>
              <a:rPr lang="cs-CZ" dirty="0" err="1" smtClean="0"/>
              <a:t>ncl.parabrachialis</a:t>
            </a:r>
            <a:r>
              <a:rPr lang="cs-CZ" dirty="0" smtClean="0"/>
              <a:t>)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Dále  do </a:t>
            </a:r>
            <a:r>
              <a:rPr lang="cs-CZ" dirty="0" err="1" smtClean="0"/>
              <a:t>LS</a:t>
            </a:r>
            <a:r>
              <a:rPr lang="cs-CZ" dirty="0" smtClean="0"/>
              <a:t> a </a:t>
            </a:r>
            <a:r>
              <a:rPr lang="cs-CZ" dirty="0" err="1" smtClean="0"/>
              <a:t>hypothalamu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D41EE-5EBD-4A8D-8036-EA0E8A378FC3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Chirurg Wilder Penfield – 1947 dráždil elektrickou sondou odkryté části mozkové kůry epileptických pacientů a sledoval, co se děje. Okcipitální kůra – spatřili blikající světélka, barvy, hvězdy, body, kolečka. Motorická kůra – záškuby svalů, jazyka, Senzitivní kůru, cítili brnění, mrazení apod.</a:t>
            </a:r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D38AFD-3F8F-4698-9B29-32779C97214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A laterální plocha hemisféry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B mediální plocha hemisféry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Teplé barvy – motorické oblasti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Studené barvy – senzitivní oblasti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17DAFF-BA15-45BA-A2A9-D716C45333F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Dravci nemají jen jednu žlutou skvrnu, takže když loví běžící myš, tak nemusí hýbat hlavou.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Jako lidé se zabýváme tvarem a barvou věcí, ale jiná zvířata vyplňující jiné ekologické niky mají jiné senzorické systémy. </a:t>
            </a:r>
          </a:p>
          <a:p>
            <a:pPr marL="259589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 smtClean="0"/>
          </a:p>
          <a:p>
            <a:pPr marL="259589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 smtClean="0"/>
              <a:t>Světlo – elektromagnetické vlnění. Kvantová teorie světla – za různých experimentálních podmínek se chová jako světlo, jinak jako částice</a:t>
            </a:r>
          </a:p>
          <a:p>
            <a:pPr marL="259589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 smtClean="0"/>
          </a:p>
          <a:p>
            <a:pPr marL="259589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 smtClean="0"/>
              <a:t>Viditelné světlo má 380-760 nanometrů</a:t>
            </a:r>
          </a:p>
          <a:p>
            <a:pPr marL="259589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 smtClean="0"/>
          </a:p>
          <a:p>
            <a:pPr marL="259589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3 základní fyzikální vlastnosti světla</a:t>
            </a:r>
          </a:p>
          <a:p>
            <a:pPr marL="866499" lvl="2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Délka světelné vlny - barva</a:t>
            </a:r>
          </a:p>
          <a:p>
            <a:pPr marL="866499" lvl="2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Amplituda světla (intenzita) - jas</a:t>
            </a:r>
          </a:p>
          <a:p>
            <a:pPr marL="866499" lvl="2" indent="-259589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Čirost světla – počet vlnových délek, které světlo tvoří – sytost barvy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195C9C-B5D1-49A5-8166-9513138961B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Když světlo projde </a:t>
            </a:r>
            <a:r>
              <a:rPr lang="cs-CZ" sz="500" b="1" dirty="0" smtClean="0"/>
              <a:t>rohovkou</a:t>
            </a:r>
            <a:r>
              <a:rPr lang="cs-CZ" sz="500" dirty="0" smtClean="0"/>
              <a:t> (průhledná svrchní vrstva buněk, kterými prochází světlo), pak je </a:t>
            </a:r>
            <a:r>
              <a:rPr lang="cs-CZ" sz="500" b="1" dirty="0" smtClean="0"/>
              <a:t>čočka</a:t>
            </a:r>
            <a:r>
              <a:rPr lang="cs-CZ" sz="500" dirty="0" smtClean="0"/>
              <a:t>, což je vnitřní průhledná flexibilní struktura, která umožňuje různě vzdáleným objektům, aby byly zaměřeny. Pak je </a:t>
            </a:r>
            <a:r>
              <a:rPr lang="cs-CZ" sz="500" b="1" dirty="0" smtClean="0"/>
              <a:t>zornice</a:t>
            </a:r>
            <a:r>
              <a:rPr lang="cs-CZ" sz="500" dirty="0" smtClean="0"/>
              <a:t>, což je proměnlivá štěrbina, kterými prochází světlo do oka – je to černá díra uprostřed našich očí. Otevírá se, aby v šeru vpustila do oka více světla a zavírá se, aby ochránila </a:t>
            </a:r>
            <a:r>
              <a:rPr lang="cs-CZ" sz="500" dirty="0" err="1" smtClean="0"/>
              <a:t>neuronální</a:t>
            </a:r>
            <a:r>
              <a:rPr lang="cs-CZ" sz="500" dirty="0" smtClean="0"/>
              <a:t> sítnici při prudkém světle, aby nebyly poškozeny (a nenahrazeny). Kolem zornice je duhovka, které mají různou barvu (hnědá, modrá), a která reguluje funkcí zornice.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500" dirty="0" smtClean="0">
              <a:latin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None/>
            </a:pPr>
            <a:r>
              <a:rPr lang="cs-CZ" sz="500" b="1" dirty="0" smtClean="0">
                <a:latin typeface="Arial" charset="0"/>
              </a:rPr>
              <a:t>Slzy</a:t>
            </a:r>
            <a:r>
              <a:rPr lang="cs-CZ" sz="500" dirty="0" smtClean="0">
                <a:latin typeface="Arial" charset="0"/>
              </a:rPr>
              <a:t> – zlepšují optické vlastnosti rohovky. Jsou produkovány slznými žlázami, uloženými zevně nahoře v očnici, roztírány reflexními pohyby víčka a odváděny oběma slznými kanálky. Vyrovnávají nerovnosti, odplavují nečistoty, chrání rohovku před vysycháním, obsahují imunoglobulin A na ochranu proti infekci.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None/>
            </a:pPr>
            <a:endParaRPr lang="cs-CZ" sz="500" dirty="0" smtClean="0">
              <a:latin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None/>
            </a:pPr>
            <a:r>
              <a:rPr lang="cs-CZ" sz="500" b="1" dirty="0" smtClean="0">
                <a:latin typeface="Arial" charset="0"/>
              </a:rPr>
              <a:t>Adaptace na tmu:</a:t>
            </a:r>
          </a:p>
          <a:p>
            <a:pPr marL="273050" indent="-273050">
              <a:lnSpc>
                <a:spcPct val="90000"/>
              </a:lnSpc>
            </a:pPr>
            <a:r>
              <a:rPr lang="cs-CZ" sz="900" dirty="0" smtClean="0">
                <a:latin typeface="Arial" charset="0"/>
              </a:rPr>
              <a:t>Při setmění - šeru dojde k rozšíření zornice, aby se do oka dostalo co nejvíc světla. Citlivost oka na světlo se zvyšuje. </a:t>
            </a:r>
            <a:r>
              <a:rPr lang="cs-CZ" sz="900" b="1" dirty="0" smtClean="0">
                <a:latin typeface="Arial" charset="0"/>
              </a:rPr>
              <a:t>Protože jsou čípky méně citlivé, ve tmě přestáváme vidět barvy. </a:t>
            </a:r>
            <a:r>
              <a:rPr lang="cs-CZ" sz="900" dirty="0" smtClean="0">
                <a:latin typeface="Arial" charset="0"/>
              </a:rPr>
              <a:t>Trvá </a:t>
            </a:r>
            <a:r>
              <a:rPr lang="cs-CZ" sz="900" dirty="0" smtClean="0">
                <a:latin typeface="Arial" charset="0"/>
              </a:rPr>
              <a:t>asi 20 minut.</a:t>
            </a:r>
            <a:r>
              <a:rPr lang="cs-CZ" sz="900" b="1" dirty="0" smtClean="0">
                <a:latin typeface="Arial" charset="0"/>
              </a:rPr>
              <a:t> </a:t>
            </a:r>
            <a:r>
              <a:rPr lang="cs-CZ" sz="900" b="1" dirty="0" smtClean="0">
                <a:latin typeface="Arial" charset="0"/>
              </a:rPr>
              <a:t>A) průsvit zornice B) chemickou</a:t>
            </a:r>
            <a:r>
              <a:rPr lang="cs-CZ" sz="900" b="1" baseline="0" dirty="0" smtClean="0">
                <a:latin typeface="Arial" charset="0"/>
              </a:rPr>
              <a:t> cestou (rozpad pigmentu za intenzivního světla – </a:t>
            </a:r>
            <a:r>
              <a:rPr lang="cs-CZ" sz="900" b="1" baseline="0" dirty="0" err="1" smtClean="0">
                <a:latin typeface="Arial" charset="0"/>
              </a:rPr>
              <a:t>sdržování</a:t>
            </a:r>
            <a:r>
              <a:rPr lang="cs-CZ" sz="900" b="1" baseline="0" dirty="0" smtClean="0">
                <a:latin typeface="Arial" charset="0"/>
              </a:rPr>
              <a:t> pigmentu za tmy) C) prostorová, časová sumace </a:t>
            </a:r>
            <a:endParaRPr lang="cs-CZ" sz="900" b="1" dirty="0" smtClean="0">
              <a:latin typeface="Arial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sz="900" dirty="0" smtClean="0">
                <a:latin typeface="Arial" charset="0"/>
              </a:rPr>
              <a:t>Někteří živočichové (šelmy, zvířata s noční aktivitou, žralok, ale i kráva nebo kůň) mají za sítnicí vrstvu buněk (nebo vláken) schopných odrážet světlo. Tato vlákna umožňují lepší vidění za šera, protože světelné paprsky, které projdou sítnicí, se odrazí a procházejí sítnicí zase nazpět, takže mohou podráždit fotoreceptory dvakrát.</a:t>
            </a:r>
          </a:p>
          <a:p>
            <a:pPr marL="273050" indent="-273050">
              <a:lnSpc>
                <a:spcPct val="90000"/>
              </a:lnSpc>
            </a:pPr>
            <a:r>
              <a:rPr lang="cs-CZ" sz="900" dirty="0" smtClean="0">
                <a:latin typeface="Arial" charset="0"/>
              </a:rPr>
              <a:t>Odražené světlo je příčinou „svítících očí“ těchto zvířat.</a:t>
            </a:r>
          </a:p>
          <a:p>
            <a:pPr marL="273050" indent="-273050">
              <a:lnSpc>
                <a:spcPct val="90000"/>
              </a:lnSpc>
            </a:pPr>
            <a:endParaRPr lang="cs-CZ" sz="500" dirty="0" smtClean="0">
              <a:latin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/>
              <a:t>Bělima (</a:t>
            </a:r>
            <a:r>
              <a:rPr lang="cs-CZ" sz="500" dirty="0" err="1" smtClean="0">
                <a:hlinkClick r:id="rId3" action="ppaction://hlinkfile" tooltip="Bělima"/>
              </a:rPr>
              <a:t>sclera</a:t>
            </a:r>
            <a:r>
              <a:rPr lang="cs-CZ" sz="500" dirty="0" smtClean="0"/>
              <a:t>) – tuhá, bílá vazivová blána (u dětí namodralá, ve stáří zažloutlá od kapének tuku). Tloušťka se pohybuje kolem 0,3 – 2 mm a zaujímá 4/5 povrchu oční koule. Do bělimy se upínají okohybné svaly, vzadu ji prostupuje zrakový nerv a vpředu přechází v rohovku.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4" action="ppaction://hlinkfile"/>
              </a:rPr>
              <a:t>Rohovka</a:t>
            </a:r>
            <a:r>
              <a:rPr lang="cs-CZ" sz="500" dirty="0" smtClean="0"/>
              <a:t> (</a:t>
            </a:r>
            <a:r>
              <a:rPr lang="cs-CZ" sz="500" dirty="0" err="1" smtClean="0"/>
              <a:t>cornea</a:t>
            </a:r>
            <a:r>
              <a:rPr lang="cs-CZ" sz="500" dirty="0" smtClean="0"/>
              <a:t>) – orgán v přední části oka. Je inervována, ale není prostoupena cévami. Je vyklenutější než bělima (má podobu hodinového sklíčka). Při dotyku rohovky se vybavuje nepodmíněný </a:t>
            </a:r>
            <a:r>
              <a:rPr lang="cs-CZ" sz="500" dirty="0" smtClean="0">
                <a:hlinkClick r:id="rId5" action="ppaction://hlinkfile" tooltip="Rohovkový reflex"/>
              </a:rPr>
              <a:t>reflex</a:t>
            </a:r>
            <a:r>
              <a:rPr lang="cs-CZ" sz="500" dirty="0" smtClean="0"/>
              <a:t> – sevření víček. Špatné zakřivení rohovky způsobuje onemocnění zvané </a:t>
            </a:r>
            <a:r>
              <a:rPr lang="cs-CZ" sz="500" dirty="0" smtClean="0">
                <a:hlinkClick r:id="rId6" action="ppaction://hlinkfile" tooltip="Astigmatismus (medicína)"/>
              </a:rPr>
              <a:t>astigmatismus</a:t>
            </a:r>
            <a:r>
              <a:rPr lang="cs-CZ" sz="500" dirty="0" smtClean="0"/>
              <a:t>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err="1" smtClean="0">
                <a:hlinkClick r:id="rId7" action="ppaction://hlinkfile" tooltip="Živnatka (stránka neexistuje)"/>
              </a:rPr>
              <a:t>Živnatka</a:t>
            </a:r>
            <a:r>
              <a:rPr lang="cs-CZ" sz="500" dirty="0" smtClean="0"/>
              <a:t> (uvea) - obsahuje velké množství cév a pigmentových buněk, Má hnědočervenou barvu a v zadní části je tvořena cévnatkou (</a:t>
            </a:r>
            <a:r>
              <a:rPr lang="cs-CZ" sz="500" dirty="0" err="1" smtClean="0"/>
              <a:t>choroidea</a:t>
            </a:r>
            <a:r>
              <a:rPr lang="cs-CZ" sz="500" dirty="0" smtClean="0"/>
              <a:t>). Vpředu přechází v řasnaté tělísko.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8" action="ppaction://hlinkfile" tooltip="Řasnaté tělísko (stránka neexistuje)"/>
              </a:rPr>
              <a:t>Řasnaté tělísko</a:t>
            </a:r>
            <a:r>
              <a:rPr lang="cs-CZ" sz="500" dirty="0" smtClean="0"/>
              <a:t> (corpus </a:t>
            </a:r>
            <a:r>
              <a:rPr lang="cs-CZ" sz="500" dirty="0" err="1" smtClean="0"/>
              <a:t>ciliare</a:t>
            </a:r>
            <a:r>
              <a:rPr lang="cs-CZ" sz="500" dirty="0" smtClean="0"/>
              <a:t>) </a:t>
            </a:r>
            <a:r>
              <a:rPr lang="cs-CZ" sz="500" dirty="0" smtClean="0">
                <a:latin typeface="Arial" charset="0"/>
              </a:rPr>
              <a:t>(</a:t>
            </a:r>
            <a:r>
              <a:rPr lang="cs-CZ" sz="500" dirty="0" err="1" smtClean="0">
                <a:latin typeface="Arial" charset="0"/>
              </a:rPr>
              <a:t>zonula</a:t>
            </a:r>
            <a:r>
              <a:rPr lang="cs-CZ" sz="500" dirty="0" smtClean="0">
                <a:latin typeface="Arial" charset="0"/>
              </a:rPr>
              <a:t>?) </a:t>
            </a:r>
            <a:r>
              <a:rPr lang="cs-CZ" sz="500" dirty="0" smtClean="0"/>
              <a:t>– paprsčitě uspořádaný val z hladké svaloviny. Na povrchu má četné výběžky, na něž je tenkými vlákny zavěšena čočka. Stahy svalstva mění zakřivení svalstva, což způsobuje potřebnou akomodaci (zakřivení) čočky. Z krve protékající vlásečnicemi řasnatého tělíska se filtrací tvoří komorová voda, která vyživuje </a:t>
            </a:r>
            <a:r>
              <a:rPr lang="cs-CZ" sz="500" dirty="0" err="1" smtClean="0"/>
              <a:t>bezcévnaté</a:t>
            </a:r>
            <a:r>
              <a:rPr lang="cs-CZ" sz="500" dirty="0" smtClean="0"/>
              <a:t> části oka a udržuje jeho tvar.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9" action="ppaction://hlinkfile" tooltip="Duhovka (oko)"/>
              </a:rPr>
              <a:t>Duhovka</a:t>
            </a:r>
            <a:r>
              <a:rPr lang="cs-CZ" sz="500" dirty="0" smtClean="0"/>
              <a:t> (iris) – má tvar kruhového terčíku z hladkého svalstva. Kruhový otvor uprostřed duhovky se nazývá </a:t>
            </a:r>
            <a:r>
              <a:rPr lang="cs-CZ" sz="500" dirty="0" smtClean="0">
                <a:hlinkClick r:id="rId10" action="ppaction://hlinkfile"/>
              </a:rPr>
              <a:t>zornice</a:t>
            </a:r>
            <a:r>
              <a:rPr lang="cs-CZ" sz="500" dirty="0" smtClean="0"/>
              <a:t> (zřítelnice, pupila). Paprsčitě nebo kruhovitě uspořádaná svalovina rozšiřuje nebo zužuje zornici. V duhovce jsou pigmentové buňky, jejichž množství a hloubka uložení určují její barvu (modré mají pigmentu nejméně, hnědé a černé nejvíce). Tato pigmentová vrstva zabraňuje, aby paprsky vnikaly do oka jinudy než zornicí.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10" action="ppaction://hlinkfile"/>
              </a:rPr>
              <a:t>Zornice</a:t>
            </a:r>
            <a:r>
              <a:rPr lang="cs-CZ" sz="500" dirty="0" smtClean="0"/>
              <a:t> (pupila) je kruhový otvor uprostřed duhovky. Pozorovatel v ní může vidět svůj obraz.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11" action="ppaction://hlinkfile" tooltip="Čočka (oko)"/>
              </a:rPr>
              <a:t>Čočka</a:t>
            </a:r>
            <a:r>
              <a:rPr lang="cs-CZ" sz="500" dirty="0" smtClean="0"/>
              <a:t> (</a:t>
            </a:r>
            <a:r>
              <a:rPr lang="cs-CZ" sz="500" dirty="0" err="1" smtClean="0"/>
              <a:t>lens</a:t>
            </a:r>
            <a:r>
              <a:rPr lang="cs-CZ" sz="500" dirty="0" smtClean="0"/>
              <a:t>) – 4 mm silný orgán zavěšený na řasnatém tělísku. Čočka je průhledná dvojvypuklá (bikonvexní) spojka s více zakřivenou zadní plochou. Její funkcí je lámat paprsky tak, aby se sbíhaly na sítnici, čímž napomáhá k přesnému vidění.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12" action="ppaction://hlinkfile"/>
              </a:rPr>
              <a:t>Sítnice</a:t>
            </a:r>
            <a:r>
              <a:rPr lang="cs-CZ" sz="500" dirty="0" smtClean="0"/>
              <a:t> (retina) – jemná několikavrstevná blána silná asi 0,2 – 0,4 mm. Jsou v ní umístěny jednak gangliové a bipolární nervové buňky jednak vlastní smyslové buňky sítnice tyčinky a čípky.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13" action="ppaction://hlinkfile" tooltip="Tyčinka (oko)"/>
              </a:rPr>
              <a:t>Tyčinky</a:t>
            </a:r>
            <a:r>
              <a:rPr lang="cs-CZ" sz="500" dirty="0" smtClean="0"/>
              <a:t> – asi 130 milionů buněk, které rozlišují pouze odstíny šedi. Jsou citlivější na světlo, čímž umožňují vidění za šera. Jejich činnost umožňuje oční purpur – </a:t>
            </a:r>
            <a:r>
              <a:rPr lang="cs-CZ" sz="500" dirty="0" smtClean="0">
                <a:hlinkClick r:id="rId14" action="ppaction://hlinkfile"/>
              </a:rPr>
              <a:t>rodopsin</a:t>
            </a:r>
            <a:r>
              <a:rPr lang="cs-CZ" sz="500" dirty="0" smtClean="0"/>
              <a:t> (</a:t>
            </a:r>
            <a:r>
              <a:rPr lang="cs-CZ" sz="500" dirty="0" smtClean="0">
                <a:hlinkClick r:id="rId15" action="ppaction://hlinkfile"/>
              </a:rPr>
              <a:t>vitamín A</a:t>
            </a:r>
            <a:r>
              <a:rPr lang="cs-CZ" sz="500" dirty="0" smtClean="0"/>
              <a:t> a bílkovina </a:t>
            </a:r>
            <a:r>
              <a:rPr lang="cs-CZ" sz="500" dirty="0" smtClean="0">
                <a:hlinkClick r:id="rId16" action="ppaction://hlinkfile" tooltip="Opsin (stránka neexistuje)"/>
              </a:rPr>
              <a:t>opsin</a:t>
            </a:r>
            <a:r>
              <a:rPr lang="cs-CZ" sz="500" dirty="0" smtClean="0"/>
              <a:t>). Nenacházejí se ve žluté skvrně.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17" action="ppaction://hlinkfile" tooltip="Čípek (oko)"/>
              </a:rPr>
              <a:t>Čípky</a:t>
            </a:r>
            <a:r>
              <a:rPr lang="cs-CZ" sz="500" dirty="0" smtClean="0"/>
              <a:t> – asi 7 milionů buněk umožňujících barevné vidění (modrá, zelená a červená). </a:t>
            </a:r>
            <a:r>
              <a:rPr lang="cs-CZ" sz="500" dirty="0" smtClean="0">
                <a:hlinkClick r:id="rId15" action="ppaction://hlinkfile"/>
              </a:rPr>
              <a:t>Vitamín A</a:t>
            </a:r>
            <a:r>
              <a:rPr lang="cs-CZ" sz="500" dirty="0" smtClean="0"/>
              <a:t> se zde váže na </a:t>
            </a:r>
            <a:r>
              <a:rPr lang="cs-CZ" sz="500" dirty="0" smtClean="0">
                <a:hlinkClick r:id="rId18" action="ppaction://hlinkfile" tooltip="Tři"/>
              </a:rPr>
              <a:t>tři</a:t>
            </a:r>
            <a:r>
              <a:rPr lang="cs-CZ" sz="500" dirty="0" smtClean="0"/>
              <a:t> různé opsiny (</a:t>
            </a:r>
            <a:r>
              <a:rPr lang="cs-CZ" sz="500" dirty="0" smtClean="0">
                <a:hlinkClick r:id="rId19" action="ppaction://hlinkfile"/>
              </a:rPr>
              <a:t>citlivost</a:t>
            </a:r>
            <a:r>
              <a:rPr lang="cs-CZ" sz="500" dirty="0" smtClean="0"/>
              <a:t> na červené, zelené a modré světlo). Největší nakupení čípků je asi 4 mm od slepé skvrny na mírně vkleslém místě sítnice, tzv. </a:t>
            </a:r>
            <a:r>
              <a:rPr lang="cs-CZ" sz="500" dirty="0" smtClean="0">
                <a:hlinkClick r:id="rId20" action="ppaction://hlinkfile" tooltip="Žlutá skvrna"/>
              </a:rPr>
              <a:t>žlutá skvrna</a:t>
            </a:r>
            <a:r>
              <a:rPr lang="cs-CZ" sz="500" dirty="0" smtClean="0"/>
              <a:t> (místo nejostřejšího vidění).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21" action="ppaction://hlinkfile"/>
              </a:rPr>
              <a:t>Slepá skvrna</a:t>
            </a:r>
            <a:r>
              <a:rPr lang="cs-CZ" sz="500" dirty="0" smtClean="0"/>
              <a:t> – místo kde vystupuje z oční koule zrakový nerv, je bez tyčinek a čípků.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cs-CZ" sz="500" dirty="0" smtClean="0">
                <a:hlinkClick r:id="rId22" action="ppaction://hlinkfile"/>
              </a:rPr>
              <a:t>Sklivec</a:t>
            </a:r>
            <a:r>
              <a:rPr lang="cs-CZ" sz="500" dirty="0" smtClean="0"/>
              <a:t> (corpus </a:t>
            </a:r>
            <a:r>
              <a:rPr lang="cs-CZ" sz="500" dirty="0" err="1" smtClean="0"/>
              <a:t>vitreum</a:t>
            </a:r>
            <a:r>
              <a:rPr lang="cs-CZ" sz="500" dirty="0" smtClean="0"/>
              <a:t>) – rosolovitá průhledná hmota, která vyplňuje většinu vnitřního prostoru oční koule.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500" dirty="0" smtClean="0"/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500" b="1" dirty="0" smtClean="0"/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endParaRPr lang="cs-CZ" sz="500" b="1" dirty="0" smtClean="0"/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b="1" dirty="0" smtClean="0"/>
              <a:t>Stavba oční koule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Oční koule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Bělima 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Rohovka 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Cévnatka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řasnaté těleso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Závěsný aparát čočky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Duhovka, zornice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Čočka 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"/>
            </a:pPr>
            <a:r>
              <a:rPr lang="cs-CZ" sz="500" dirty="0" smtClean="0"/>
              <a:t>Sklivec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endParaRPr lang="cs-CZ" sz="500" dirty="0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79F486-7186-476D-851F-C0F92F97958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Až 2/3 oka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Sítnice – žlutý skvrna veliká jako </a:t>
            </a:r>
            <a:r>
              <a:rPr lang="cs-CZ" b="1" dirty="0" smtClean="0"/>
              <a:t>špendlíková hlavička</a:t>
            </a:r>
            <a:r>
              <a:rPr lang="cs-CZ" dirty="0" smtClean="0"/>
              <a:t>. Nakupeny </a:t>
            </a:r>
            <a:r>
              <a:rPr lang="cs-CZ" b="1" dirty="0" smtClean="0"/>
              <a:t>čípky</a:t>
            </a:r>
            <a:r>
              <a:rPr lang="cs-CZ" dirty="0" smtClean="0"/>
              <a:t> – umožňující ostré vidění.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Sítnice tenká vrstva v zadní části oka, obsahující receptory a nervové buňky.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Co je účelem žluté skvrny? Zaostřovat objekty v jasném světle. Zde je spojen vždy jeden čípek s jedním interneuronem. Není to tedy systém příliš senzitivní, ale je speciálně dobrý v rozlišování na objektů na sítnici bod po bodu.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Sítnice (retina) –šest vrstev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Pigmentový epitel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6 okohybných svalů – </a:t>
            </a:r>
            <a:r>
              <a:rPr lang="cs-CZ" sz="1000" dirty="0" smtClean="0"/>
              <a:t>4 přímé a 2 šikmé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Přídatné orgány oční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Autoři výzkumu studovali sítnice králíků, které jsou velmi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podobné lidským, přičemž se jim podařilo pořídit záznam procesů v gangliových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buňkách. Domnívají se, že sítnice vykonává významné předzpracování informací, než 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vyšle do specifických oblastí mozku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Otáčíme hlavou za objekty, abychom je viděli </a:t>
            </a:r>
            <a:r>
              <a:rPr lang="cs-CZ" b="1" dirty="0" smtClean="0"/>
              <a:t>ostře</a:t>
            </a:r>
            <a:r>
              <a:rPr lang="cs-CZ" dirty="0" smtClean="0"/>
              <a:t> – pokud je máme na periferii, vidíme je neostře.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B76BDC-D0E1-4CEF-9E88-086E8CA8E6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>
                <a:hlinkClick r:id="rId3" action="ppaction://hlinkfile" tooltip="Horizontální buňka (stránka neexistuje)"/>
              </a:rPr>
              <a:t>Horizontální buňky</a:t>
            </a:r>
            <a:r>
              <a:rPr lang="cs-CZ" dirty="0" smtClean="0"/>
              <a:t>, </a:t>
            </a:r>
            <a:r>
              <a:rPr lang="cs-CZ" dirty="0" err="1" smtClean="0">
                <a:hlinkClick r:id="rId4" action="ppaction://hlinkfile" tooltip="Amakrinní buňka (stránka neexistuje)"/>
              </a:rPr>
              <a:t>amakrinní</a:t>
            </a:r>
            <a:r>
              <a:rPr lang="cs-CZ" dirty="0" smtClean="0">
                <a:hlinkClick r:id="rId4" action="ppaction://hlinkfile" tooltip="Amakrinní buňka (stránka neexistuje)"/>
              </a:rPr>
              <a:t> buňky</a:t>
            </a:r>
            <a:r>
              <a:rPr lang="cs-CZ" dirty="0" smtClean="0"/>
              <a:t> - Asociační buňky propojující mezi sebou jednotlivé bipolární, případně gangliové buňky. 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Když světlo projde </a:t>
            </a:r>
            <a:r>
              <a:rPr lang="cs-CZ" b="1" dirty="0" smtClean="0"/>
              <a:t>rohovkou</a:t>
            </a:r>
            <a:r>
              <a:rPr lang="cs-CZ" dirty="0" smtClean="0"/>
              <a:t> (průhledná svrchní vrstva buněk, kterými prochází světlo), pak je </a:t>
            </a:r>
            <a:r>
              <a:rPr lang="cs-CZ" b="1" dirty="0" smtClean="0"/>
              <a:t>čočka</a:t>
            </a:r>
            <a:r>
              <a:rPr lang="cs-CZ" dirty="0" smtClean="0"/>
              <a:t>, což je vnitřní průhledná flexibilní struktura, která umožňuje různě vzdáleným objektům, aby byly zaměřeny. Pak je </a:t>
            </a:r>
            <a:r>
              <a:rPr lang="cs-CZ" b="1" dirty="0" smtClean="0"/>
              <a:t>zornice</a:t>
            </a:r>
            <a:r>
              <a:rPr lang="cs-CZ" dirty="0" smtClean="0"/>
              <a:t>, což je proměnlivá štěrbina, kterými prochází světlo do oka – je to černá díra uprostřed našich očí. Otevírá se, aby v šeru vpustila do oka více světla a zavírá se, aby ochránila </a:t>
            </a:r>
            <a:r>
              <a:rPr lang="cs-CZ" dirty="0" err="1" smtClean="0"/>
              <a:t>neuronální</a:t>
            </a:r>
            <a:r>
              <a:rPr lang="cs-CZ" dirty="0" smtClean="0"/>
              <a:t> sítnici při prudkém světle, aby nebyly poškozeny (a nenahrazeny). Kolem zornice jsou struktury, které mají různou barvu (hnědá, modrá). 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Axony sítnicových ganglií opouští oko v optickém disku (slepá skvrna), kde formují optický nerv. Když se koukneme kolem, není jediné místo v našem zorném poli, které by chybělo. Mozek toto slepé místo dokonstruován.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Sítnice obsahuje fotoreceptory, interneurony a projekční neurony (sítnicové ganglia). 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681277-8BCF-4352-BF4D-987B6EEABF0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Tyčinky jsou delší, tenké, válcovité buňky citlivé na světlo.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Čípky jsou </a:t>
            </a:r>
            <a:r>
              <a:rPr lang="cs-CZ" dirty="0" err="1" smtClean="0"/>
              <a:t>kratčí</a:t>
            </a:r>
            <a:r>
              <a:rPr lang="cs-CZ" dirty="0" smtClean="0"/>
              <a:t> silnější, kuželovité buňky, které jsou při vysokém stupni osvětlení citlivé na barvu.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Normální vidění je trichromatické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Vlastní vnímání světla je založeno na citlivosti zrakových </a:t>
            </a:r>
            <a:r>
              <a:rPr lang="cs-CZ" b="1" dirty="0" smtClean="0">
                <a:hlinkClick r:id="rId3" action="ppaction://hlinkfile" tooltip="Pigment"/>
              </a:rPr>
              <a:t>pigmentů</a:t>
            </a:r>
            <a:r>
              <a:rPr lang="cs-CZ" b="1" dirty="0" smtClean="0"/>
              <a:t> (např. </a:t>
            </a:r>
            <a:r>
              <a:rPr lang="cs-CZ" b="1" dirty="0" smtClean="0">
                <a:hlinkClick r:id="rId4" action="ppaction://hlinkfile"/>
              </a:rPr>
              <a:t>rodopsin</a:t>
            </a:r>
            <a:r>
              <a:rPr lang="cs-CZ" dirty="0" smtClean="0"/>
              <a:t>) na světlo. Světlem se zrakové pigmenty rozkládají, čímž zahájí řetěz chemických reakcí, které vedou k převedení signálu na elektrický potenciál, vzruch, který přenáší informaci do zrakových center </a:t>
            </a:r>
            <a:r>
              <a:rPr lang="cs-CZ" dirty="0" smtClean="0">
                <a:hlinkClick r:id="rId5" action="ppaction://hlinkfile" tooltip="Mozek"/>
              </a:rPr>
              <a:t>mozku</a:t>
            </a:r>
            <a:r>
              <a:rPr lang="cs-CZ" dirty="0" smtClean="0"/>
              <a:t>. Fotoreceptory lidského oka jsou citlivé na světelné vlny v rozsahu 400 – 760 </a:t>
            </a:r>
            <a:r>
              <a:rPr lang="cs-CZ" dirty="0" err="1" smtClean="0"/>
              <a:t>nm</a:t>
            </a: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¨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Rodopsin je zřejmě nejvýznamnější oční pigment zodpovědný za vnímání světla, ale nikoliv jediný. V čípkách se vyskytují především tzv. </a:t>
            </a:r>
            <a:r>
              <a:rPr lang="cs-CZ" dirty="0" err="1" smtClean="0">
                <a:hlinkClick r:id="rId6" action="ppaction://hlinkfile" tooltip="Jodopsin (stránka neexistuje)"/>
              </a:rPr>
              <a:t>jodopsiny</a:t>
            </a:r>
            <a:r>
              <a:rPr lang="cs-CZ" dirty="0" smtClean="0"/>
              <a:t>, které umožňují barevné vidění. Mechanismus jejich funkce však je podobný.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hlinkClick r:id="rId7" action="ppaction://hlinkfile" tooltip="Tyčinka (oko)"/>
              </a:rPr>
              <a:t>Tyčinky</a:t>
            </a:r>
            <a:r>
              <a:rPr lang="cs-CZ" dirty="0" smtClean="0"/>
              <a:t> – asi 130 milionů buněk, které rozlišují pouze odstíny šedi. Jsou citlivější na světlo, čímž umožňují vidění za šera. Jejich činnost umožňuje oční purpur – </a:t>
            </a:r>
            <a:r>
              <a:rPr lang="cs-CZ" dirty="0" smtClean="0">
                <a:hlinkClick r:id="rId4" action="ppaction://hlinkfile"/>
              </a:rPr>
              <a:t>rodopsin</a:t>
            </a:r>
            <a:r>
              <a:rPr lang="cs-CZ" dirty="0" smtClean="0"/>
              <a:t> (</a:t>
            </a:r>
            <a:r>
              <a:rPr lang="cs-CZ" dirty="0" smtClean="0">
                <a:hlinkClick r:id="rId8" action="ppaction://hlinkfile"/>
              </a:rPr>
              <a:t>vitamín A</a:t>
            </a:r>
            <a:r>
              <a:rPr lang="cs-CZ" dirty="0" smtClean="0"/>
              <a:t> a bílkovina </a:t>
            </a:r>
            <a:r>
              <a:rPr lang="cs-CZ" dirty="0" smtClean="0">
                <a:hlinkClick r:id="rId9" action="ppaction://hlinkfile" tooltip="Opsin (stránka neexistuje)"/>
              </a:rPr>
              <a:t>opsin</a:t>
            </a:r>
            <a:r>
              <a:rPr lang="cs-CZ" dirty="0" smtClean="0"/>
              <a:t>). Nenacházejí se ve žluté skvrně.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hlinkClick r:id="rId10" action="ppaction://hlinkfile" tooltip="Čípek (oko)"/>
              </a:rPr>
              <a:t>Čípky</a:t>
            </a:r>
            <a:r>
              <a:rPr lang="cs-CZ" dirty="0" smtClean="0"/>
              <a:t> – asi 7 milionů buněk umožňujících barevné vidění (modrá, zelená a červená). </a:t>
            </a:r>
            <a:r>
              <a:rPr lang="cs-CZ" dirty="0" smtClean="0">
                <a:hlinkClick r:id="rId8" action="ppaction://hlinkfile"/>
              </a:rPr>
              <a:t>Vitamín A</a:t>
            </a:r>
            <a:r>
              <a:rPr lang="cs-CZ" dirty="0" smtClean="0"/>
              <a:t> se zde váže na </a:t>
            </a:r>
            <a:r>
              <a:rPr lang="cs-CZ" dirty="0" smtClean="0">
                <a:hlinkClick r:id="rId11" action="ppaction://hlinkfile" tooltip="Tři"/>
              </a:rPr>
              <a:t>tři</a:t>
            </a:r>
            <a:r>
              <a:rPr lang="cs-CZ" dirty="0" smtClean="0"/>
              <a:t> různé opsiny (</a:t>
            </a:r>
            <a:r>
              <a:rPr lang="cs-CZ" dirty="0" smtClean="0">
                <a:hlinkClick r:id="rId12" action="ppaction://hlinkfile"/>
              </a:rPr>
              <a:t>citlivost</a:t>
            </a:r>
            <a:r>
              <a:rPr lang="cs-CZ" dirty="0" smtClean="0"/>
              <a:t> na červené, zelené a modré světlo). Největší nakupení čípků je asi 4 mm od slepé skvrny na mírně vkleslém místě sítnice, tzv. </a:t>
            </a:r>
            <a:r>
              <a:rPr lang="cs-CZ" dirty="0" smtClean="0">
                <a:hlinkClick r:id="rId13" action="ppaction://hlinkfile" tooltip="Žlutá skvrna"/>
              </a:rPr>
              <a:t>žlutá skvrna</a:t>
            </a:r>
            <a:r>
              <a:rPr lang="cs-CZ" dirty="0" smtClean="0"/>
              <a:t> (místo nejostřejšího vidění).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BBB1C-3922-4087-8695-A832320AF2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Vnímání prostoru je umožněno polohou očí, kdy do každého oka dopadá mírně odlišný obraz, z nichž se v mozku skládá prostorový obraz prostředí. Částečně ho ovlivňuje i zaostřování oční čočky, které pomáhá odhadnout vzdálenost, takže i jednooký člověk má určitou prostorovou orientaci.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Pokud má živočich oči po stranách hlavy, získává tím široký přehled okolí (a možnost uvidět včas hrozící nebezpečí), který je však velmi plochý (</a:t>
            </a:r>
            <a:r>
              <a:rPr lang="cs-CZ" smtClean="0">
                <a:hlinkClick r:id="rId3" action="ppaction://hlinkfile" tooltip="Sudokopytník"/>
              </a:rPr>
              <a:t>kopytníci</a:t>
            </a:r>
            <a:r>
              <a:rPr lang="cs-CZ" smtClean="0"/>
              <a:t>, </a:t>
            </a:r>
            <a:r>
              <a:rPr lang="cs-CZ" smtClean="0">
                <a:hlinkClick r:id="rId4" action="ppaction://hlinkfile"/>
              </a:rPr>
              <a:t>kytovci</a:t>
            </a:r>
            <a:r>
              <a:rPr lang="cs-CZ" smtClean="0"/>
              <a:t> aj.). Naopak poloha očí vedle sebe umožňuje dokonalý prostorový přehled, ale užší rozhled (</a:t>
            </a:r>
            <a:r>
              <a:rPr lang="cs-CZ" smtClean="0">
                <a:hlinkClick r:id="rId5" action="ppaction://hlinkfile" tooltip="Šelmy"/>
              </a:rPr>
              <a:t>šelmy</a:t>
            </a:r>
            <a:r>
              <a:rPr lang="cs-CZ" smtClean="0"/>
              <a:t>, </a:t>
            </a:r>
            <a:r>
              <a:rPr lang="cs-CZ" smtClean="0">
                <a:hlinkClick r:id="rId6" action="ppaction://hlinkfile"/>
              </a:rPr>
              <a:t>primáti</a:t>
            </a:r>
            <a:r>
              <a:rPr lang="cs-CZ" smtClean="0"/>
              <a:t>, </a:t>
            </a:r>
            <a:r>
              <a:rPr lang="cs-CZ" smtClean="0">
                <a:hlinkClick r:id="rId7" action="ppaction://hlinkfile"/>
              </a:rPr>
              <a:t>dravci</a:t>
            </a:r>
            <a:r>
              <a:rPr lang="cs-CZ" smtClean="0"/>
              <a:t>).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0553B-E53E-4230-90AC-E3292E66CF3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CCA2-1505-4EB9-98C5-76EA53E39E4C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EC67-5FD6-46CF-835C-7C6989DEB6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6A30-F01A-4F0B-A7B7-1ED91693C621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DE88-A032-4A06-A844-C5D6A5CA6D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93BE-C294-4CD9-A954-CB3F316ACB41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1635-E680-4198-945E-65D314D9D5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43AE-0A0D-43D9-BC2F-4B40B13B6347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2610-E8DA-44EC-AC75-1D2104E53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1774-5F9B-4505-AABA-F13802186F4A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E11D-1DA9-444E-8B9A-EDAD6006EB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3904-F222-4CC3-957E-A97A6C09B852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04E7-DEB9-4D7C-8A37-FA605C2717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EFF7-F1AE-42E6-A553-888247986FFE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38DA-8FFD-43BC-9076-35B8CFE037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03DB-8B65-421E-A516-6177DA78A8B8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6467-724D-47E1-A4B4-5B14CEB8D0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7400-7692-4DE7-8209-B60DCA380B2B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0FD8-3E2B-4AEB-96F8-0046AB51E8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C675-7161-4454-91FF-FD8CF1EF3DC9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78CB-B929-42DE-AF62-DF75CD80AA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30F5-4C6E-4C5F-A798-BEF5CB5243DE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6331-22E7-4074-91C8-81CBAF4FCC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0B8B-ADF2-4371-B83E-A93F9A63053B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F9CF2-84FB-4D0F-A164-33F90685C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08241-AA62-4BB5-BA4F-9CB40CD25A2A}" type="datetimeFigureOut">
              <a:rPr lang="cs-CZ"/>
              <a:pPr>
                <a:defRPr/>
              </a:pPr>
              <a:t>22.3.2011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DBF23E-7B03-4C35-AFB2-5137677499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5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Senzorické systémy</a:t>
            </a:r>
            <a:endParaRPr lang="cs-CZ" dirty="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cs-CZ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3500438" cy="1143000"/>
          </a:xfrm>
        </p:spPr>
        <p:txBody>
          <a:bodyPr/>
          <a:lstStyle/>
          <a:p>
            <a:r>
              <a:rPr lang="cs-CZ" b="1" smtClean="0"/>
              <a:t>Sítnice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14875" y="785813"/>
            <a:ext cx="4000500" cy="17145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Tyčinky a čípky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Bipolární buňky </a:t>
            </a:r>
            <a:r>
              <a:rPr lang="cs-CZ" dirty="0" smtClean="0"/>
              <a:t>(interneurony)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Gangliové buňky</a:t>
            </a:r>
            <a:r>
              <a:rPr lang="cs-CZ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21820" r="6367" b="13972"/>
          <a:stretch>
            <a:fillRect/>
          </a:stretch>
        </p:blipFill>
        <p:spPr>
          <a:xfrm>
            <a:off x="357188" y="2500313"/>
            <a:ext cx="6858000" cy="41433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RECEPTOROVÉ BUŇKY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2000250"/>
            <a:ext cx="7900988" cy="47085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Tyčinky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Skotopické (noční) vidění – černobílé vidění při špatném světle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Vysoce citlivé na světlo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Celkový počet  120 mil.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Zrakový pigment </a:t>
            </a:r>
            <a:r>
              <a:rPr lang="cs-CZ" dirty="0" err="1" smtClean="0"/>
              <a:t>Rhodopsin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Čípky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Fotopické (denní) vidění – citlivé na barvu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Celkový počet 6 mil.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Tři druhy čípků – 3 různé pigmenty umožňující barevné vidění (červené, zelené, modré světlo)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Nejvíce soustředěny ve žluté skvrně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Tyčinky a čípky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39243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Obrázek 5" descr="002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214563"/>
            <a:ext cx="24828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2857500" y="1000125"/>
            <a:ext cx="4143375" cy="1133475"/>
          </a:xfrm>
        </p:spPr>
        <p:txBody>
          <a:bodyPr/>
          <a:lstStyle/>
          <a:p>
            <a:r>
              <a:rPr lang="cs-CZ" b="1" smtClean="0"/>
              <a:t>ZORNÉ POLE</a:t>
            </a:r>
            <a:endParaRPr lang="cs-CZ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5643563" y="3714750"/>
            <a:ext cx="3000375" cy="2286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Každé oko dostává informace z obou polí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Každé oko hledí na objekt z jiného úhlu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hloubka percepce předmětů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/>
          </a:p>
        </p:txBody>
      </p:sp>
      <p:pic>
        <p:nvPicPr>
          <p:cNvPr id="34819" name="Obrázek 3" descr="http://thalamus.wustl.edu/course/bvi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13"/>
            <a:ext cx="52149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ZRAKOVÁ DRÁHA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Multisynaptická</a:t>
            </a:r>
          </a:p>
          <a:p>
            <a:r>
              <a:rPr lang="cs-CZ" smtClean="0"/>
              <a:t>1. neuron – fotoreceptory sítnice</a:t>
            </a:r>
          </a:p>
          <a:p>
            <a:r>
              <a:rPr lang="cs-CZ" smtClean="0"/>
              <a:t>2. neuron – bipolární buňky</a:t>
            </a:r>
          </a:p>
          <a:p>
            <a:r>
              <a:rPr lang="cs-CZ" smtClean="0"/>
              <a:t>3. neuron – gangliové buňky – axony gangliových buněk tvoří zrakový nerv</a:t>
            </a:r>
          </a:p>
          <a:p>
            <a:pPr lvl="1"/>
            <a:r>
              <a:rPr lang="cs-CZ" smtClean="0"/>
              <a:t>80% vláken jde do thalamu (corpus geniculatum laterale – CGL)</a:t>
            </a:r>
          </a:p>
          <a:p>
            <a:pPr lvl="1"/>
            <a:r>
              <a:rPr lang="cs-CZ" smtClean="0"/>
              <a:t>20% vláken – do středního mozku</a:t>
            </a:r>
          </a:p>
          <a:p>
            <a:r>
              <a:rPr lang="cs-CZ" smtClean="0"/>
              <a:t>4. neuron – z CGL do primární zrakové oblasti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cs-CZ" b="1" smtClean="0"/>
              <a:t>Umístění dráhy v mozku</a:t>
            </a:r>
          </a:p>
        </p:txBody>
      </p:sp>
      <p:sp>
        <p:nvSpPr>
          <p:cNvPr id="37890" name="Zástupný symbol pro obsah 5"/>
          <p:cNvSpPr>
            <a:spLocks noGrp="1"/>
          </p:cNvSpPr>
          <p:nvPr>
            <p:ph sz="half" idx="2"/>
          </p:nvPr>
        </p:nvSpPr>
        <p:spPr>
          <a:xfrm>
            <a:off x="5643563" y="1920875"/>
            <a:ext cx="3214687" cy="4365625"/>
          </a:xfrm>
        </p:spPr>
        <p:txBody>
          <a:bodyPr/>
          <a:lstStyle/>
          <a:p>
            <a:r>
              <a:rPr lang="cs-CZ" sz="2400" smtClean="0"/>
              <a:t>Zrakové nervy obou očí se stýkají v místě (</a:t>
            </a:r>
            <a:r>
              <a:rPr lang="cs-CZ" sz="2400" b="1" smtClean="0"/>
              <a:t>chiasma</a:t>
            </a:r>
            <a:r>
              <a:rPr lang="cs-CZ" sz="2400" smtClean="0"/>
              <a:t>)</a:t>
            </a:r>
          </a:p>
          <a:p>
            <a:r>
              <a:rPr lang="cs-CZ" sz="2400" smtClean="0"/>
              <a:t>Částečně se kříží</a:t>
            </a:r>
          </a:p>
          <a:p>
            <a:r>
              <a:rPr lang="cs-CZ" sz="2400" smtClean="0"/>
              <a:t>Přepojují se v corpus geniculatum laterale v </a:t>
            </a:r>
            <a:r>
              <a:rPr lang="cs-CZ" sz="2400" b="1" smtClean="0"/>
              <a:t>talamu</a:t>
            </a:r>
          </a:p>
          <a:p>
            <a:r>
              <a:rPr lang="cs-CZ" sz="2400" smtClean="0"/>
              <a:t>Směřují do zrakové projekční kůry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2829" t="2934" r="37029" b="52446"/>
          <a:stretch>
            <a:fillRect/>
          </a:stretch>
        </p:blipFill>
        <p:spPr>
          <a:xfrm>
            <a:off x="142875" y="2000250"/>
            <a:ext cx="5214938" cy="36242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cs-CZ" b="1" smtClean="0"/>
              <a:t>KOLATERÁLY ZRAKOVÉ DRÁHY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3543300" cy="44338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Střední mozek (</a:t>
            </a:r>
            <a:r>
              <a:rPr lang="cs-CZ" dirty="0" err="1" smtClean="0"/>
              <a:t>pretektum</a:t>
            </a:r>
            <a:r>
              <a:rPr lang="cs-CZ" dirty="0" smtClean="0"/>
              <a:t>)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Regulace průsvitu zornice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Retikulární formace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Řízení pohybů očí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err="1" smtClean="0"/>
              <a:t>Hypothalamus</a:t>
            </a:r>
            <a:r>
              <a:rPr lang="cs-CZ" dirty="0" smtClean="0"/>
              <a:t>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Regulace </a:t>
            </a:r>
            <a:r>
              <a:rPr lang="cs-CZ" smtClean="0"/>
              <a:t>cirkadiánních rytmů</a:t>
            </a:r>
            <a:endParaRPr lang="cs-CZ" dirty="0" smtClean="0"/>
          </a:p>
        </p:txBody>
      </p:sp>
      <p:pic>
        <p:nvPicPr>
          <p:cNvPr id="39939" name="obrázek 21" descr="An external file that holds a picture, illustration, etc., usually as some form of binary object. The name of referred object is ch12f2.jpg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000375"/>
            <a:ext cx="51435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PROJEKČNÍ OBLASTI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Primární zraková oblast </a:t>
            </a:r>
            <a:r>
              <a:rPr lang="cs-CZ" smtClean="0"/>
              <a:t>má charakteristickou retinotopii (vizuální mapu)</a:t>
            </a:r>
          </a:p>
          <a:p>
            <a:r>
              <a:rPr lang="cs-CZ" smtClean="0"/>
              <a:t>Z primární zrakové kůry se informace dostává do </a:t>
            </a:r>
            <a:r>
              <a:rPr lang="cs-CZ" b="1" smtClean="0"/>
              <a:t>sekundární zrakové kůry </a:t>
            </a:r>
            <a:endParaRPr lang="cs-CZ" smtClean="0"/>
          </a:p>
          <a:p>
            <a:pPr lvl="1"/>
            <a:r>
              <a:rPr lang="cs-CZ" smtClean="0"/>
              <a:t>Spojuje jednotlivé počitky v ucelený zrakový vjem</a:t>
            </a:r>
          </a:p>
          <a:p>
            <a:pPr lvl="1"/>
            <a:r>
              <a:rPr lang="cs-CZ" smtClean="0"/>
              <a:t>Oblasti dalšího zpracování obrazu</a:t>
            </a:r>
          </a:p>
          <a:p>
            <a:pPr lvl="3"/>
            <a:r>
              <a:rPr lang="cs-CZ" smtClean="0"/>
              <a:t>Parastriální korová oblast (area 18) – kolem prim.kůry</a:t>
            </a:r>
          </a:p>
          <a:p>
            <a:pPr lvl="3"/>
            <a:r>
              <a:rPr lang="cs-CZ" smtClean="0"/>
              <a:t>Mediotemporální korová oblast (area 19)</a:t>
            </a:r>
          </a:p>
          <a:p>
            <a:pPr lvl="3"/>
            <a:r>
              <a:rPr lang="cs-CZ" smtClean="0"/>
              <a:t>Inferotemporální korová oblast (area 20, 21)</a:t>
            </a:r>
          </a:p>
          <a:p>
            <a:pPr lvl="3"/>
            <a:r>
              <a:rPr lang="cs-CZ" smtClean="0"/>
              <a:t>Zadní parietální oblast (area 7a)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7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cs-CZ" b="1" smtClean="0"/>
              <a:t>ZPRACOVÁNÍ ZRAKOVÉ INF.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285750" y="2143125"/>
            <a:ext cx="4357688" cy="45005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Dorzální cesta</a:t>
            </a:r>
            <a:r>
              <a:rPr lang="cs-CZ" dirty="0" smtClean="0"/>
              <a:t> – velké buňky sítnice (</a:t>
            </a:r>
            <a:r>
              <a:rPr lang="cs-CZ" dirty="0" err="1" smtClean="0"/>
              <a:t>Magno</a:t>
            </a:r>
            <a:r>
              <a:rPr lang="cs-CZ" dirty="0" smtClean="0"/>
              <a:t> systém)</a:t>
            </a:r>
            <a:endParaRPr lang="cs-CZ" sz="2000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zevní strana temenních laloků </a:t>
            </a:r>
            <a:endParaRPr lang="cs-CZ" sz="2800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rozlišování prostoru a pohybu 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kde se co nachází a co to dělá</a:t>
            </a:r>
            <a:endParaRPr lang="cs-CZ" sz="2800" b="1" dirty="0" smtClean="0"/>
          </a:p>
          <a:p>
            <a:pPr marL="273050" lvl="1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cs-CZ" b="1" dirty="0" smtClean="0"/>
              <a:t>Ventrální cesta –</a:t>
            </a:r>
            <a:r>
              <a:rPr lang="cs-CZ" dirty="0" smtClean="0"/>
              <a:t>malé buňky sítnice (</a:t>
            </a:r>
            <a:r>
              <a:rPr lang="cs-CZ" dirty="0" err="1" smtClean="0"/>
              <a:t>Parvo</a:t>
            </a:r>
            <a:r>
              <a:rPr lang="cs-CZ" dirty="0" smtClean="0"/>
              <a:t> systém)</a:t>
            </a:r>
            <a:endParaRPr lang="cs-CZ" sz="2000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spodní a vnitřní strana spánkového laloku</a:t>
            </a:r>
            <a:endParaRPr lang="cs-CZ" sz="2800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rozeznává barvy a jemnější detaily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co to je a jaké to je</a:t>
            </a:r>
            <a:endParaRPr lang="cs-CZ" sz="2800" b="1" dirty="0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928938"/>
            <a:ext cx="4038600" cy="24241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NARUŠENÍ</a:t>
            </a:r>
            <a:endParaRPr lang="cs-CZ" smtClean="0"/>
          </a:p>
        </p:txBody>
      </p:sp>
      <p:sp>
        <p:nvSpPr>
          <p:cNvPr id="46082" name="Zástupný symbol pro obsah 9"/>
          <p:cNvSpPr>
            <a:spLocks noGrp="1"/>
          </p:cNvSpPr>
          <p:nvPr>
            <p:ph idx="1"/>
          </p:nvPr>
        </p:nvSpPr>
        <p:spPr>
          <a:xfrm>
            <a:off x="1785938" y="1935163"/>
            <a:ext cx="5357812" cy="4389437"/>
          </a:xfrm>
        </p:spPr>
        <p:txBody>
          <a:bodyPr/>
          <a:lstStyle/>
          <a:p>
            <a:r>
              <a:rPr lang="cs-CZ" smtClean="0"/>
              <a:t>Léze okcipitotemporální kůry</a:t>
            </a:r>
          </a:p>
          <a:p>
            <a:pPr lvl="1"/>
            <a:r>
              <a:rPr lang="cs-CZ" smtClean="0"/>
              <a:t>Objektagnozie – nerozpoznávání předmětů</a:t>
            </a:r>
          </a:p>
          <a:p>
            <a:pPr lvl="1"/>
            <a:r>
              <a:rPr lang="cs-CZ" smtClean="0"/>
              <a:t>Prosopagnozie – nerozpoznávání obličejů</a:t>
            </a:r>
          </a:p>
          <a:p>
            <a:pPr lvl="1"/>
            <a:r>
              <a:rPr lang="cs-CZ" smtClean="0"/>
              <a:t>Achromatopsie – ztráta barevného vidění</a:t>
            </a:r>
          </a:p>
          <a:p>
            <a:r>
              <a:rPr lang="cs-CZ" smtClean="0"/>
              <a:t>Léze okcipitoparietální kůry</a:t>
            </a:r>
          </a:p>
          <a:p>
            <a:pPr lvl="1"/>
            <a:r>
              <a:rPr lang="cs-CZ" smtClean="0"/>
              <a:t>Akinetopsie – pohybová slepota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Senzorické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Získáváme znalost o světě – vnitřním a </a:t>
            </a:r>
            <a:r>
              <a:rPr lang="cs-CZ" dirty="0" smtClean="0"/>
              <a:t>vnějším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Přijímáme cca 10</a:t>
            </a:r>
            <a:r>
              <a:rPr lang="cs-CZ" baseline="30000" dirty="0" smtClean="0"/>
              <a:t>9 </a:t>
            </a:r>
            <a:r>
              <a:rPr lang="cs-CZ" dirty="0" smtClean="0"/>
              <a:t>bitů/sec informací, jen malá část vstupuje do vědomí (desítky až stovky) </a:t>
            </a:r>
            <a:endParaRPr lang="cs-CZ" baseline="30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5 smyslů? – sluch, čich, chuť, zrak má dva subsystémy (denní světlo, noční podmínky), hmat několik subsystémů (tlak, bolest, teplo, zima) + rovnovážný (vestibulární) systém a </a:t>
            </a:r>
            <a:r>
              <a:rPr lang="cs-CZ" dirty="0" err="1" smtClean="0"/>
              <a:t>propriocepce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čití vs. vnímání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receptorová buňka (</a:t>
            </a:r>
            <a:r>
              <a:rPr lang="cs-CZ" b="1" dirty="0" smtClean="0"/>
              <a:t>receptor</a:t>
            </a:r>
            <a:r>
              <a:rPr lang="cs-CZ" dirty="0" smtClean="0"/>
              <a:t>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 smtClean="0"/>
              <a:t>	absolutní práh, rozdílový práh, </a:t>
            </a:r>
            <a:r>
              <a:rPr lang="cs-CZ" b="1" dirty="0" smtClean="0"/>
              <a:t>transdukce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Aferentní dráha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Přepojení (thalamus), křížení v průběhu, kolaterály a spoje s jinými centry </a:t>
            </a:r>
            <a:r>
              <a:rPr lang="cs-CZ" dirty="0" err="1" smtClean="0"/>
              <a:t>CNS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Projekce v mozkové kůře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Primární projekční oblast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Další zpracování (</a:t>
            </a:r>
            <a:r>
              <a:rPr lang="cs-CZ" dirty="0" err="1" smtClean="0"/>
              <a:t>unimodální</a:t>
            </a:r>
            <a:r>
              <a:rPr lang="cs-CZ" dirty="0" smtClean="0"/>
              <a:t>, </a:t>
            </a:r>
            <a:r>
              <a:rPr lang="cs-CZ" dirty="0" err="1" smtClean="0"/>
              <a:t>heteromodální</a:t>
            </a:r>
            <a:r>
              <a:rPr lang="cs-CZ" dirty="0" smtClean="0"/>
              <a:t> asociační oblasti)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Záhady a oblast zkoumání součastné neurovědy </a:t>
            </a:r>
            <a:endParaRPr lang="cs-CZ" dirty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Binding problem</a:t>
            </a:r>
          </a:p>
          <a:p>
            <a:endParaRPr lang="cs-CZ" smtClean="0"/>
          </a:p>
          <a:p>
            <a:r>
              <a:rPr lang="cs-CZ" smtClean="0"/>
              <a:t>Problém homunkula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772400" cy="1826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mtClean="0"/>
              <a:t>AUDITORNÍ SYSTÉM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5857875" y="285750"/>
            <a:ext cx="2828925" cy="1357313"/>
          </a:xfrm>
        </p:spPr>
        <p:txBody>
          <a:bodyPr/>
          <a:lstStyle/>
          <a:p>
            <a:pPr algn="ctr"/>
            <a:r>
              <a:rPr lang="cs-CZ" b="1" smtClean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0" y="1214438"/>
            <a:ext cx="7258050" cy="55006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Verbální komunikace a sociální interakce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Zvukové vlnění 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Lidské ucho registruje </a:t>
            </a:r>
            <a:r>
              <a:rPr lang="cs-CZ" b="1" dirty="0" smtClean="0"/>
              <a:t>zvuk o frekvenci 16 -20000 Hz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Vnímání zvuku je limitována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Prahem slyšení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Prahem bolesti 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3 hlavní vlastnosti vnímaného zvuku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Frekvence (kmitočet) - výška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Amplituda – hlasitost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Komplexita - čistota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>
          <a:xfrm>
            <a:off x="2428875" y="500063"/>
            <a:ext cx="6257925" cy="1143000"/>
          </a:xfrm>
        </p:spPr>
        <p:txBody>
          <a:bodyPr/>
          <a:lstStyle/>
          <a:p>
            <a:r>
              <a:rPr lang="cs-CZ" b="1" smtClean="0"/>
              <a:t>ZEVNÍ A STŘEDNÍ UCHO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4375" y="2143125"/>
            <a:ext cx="2643188" cy="4211638"/>
          </a:xfrm>
        </p:spPr>
        <p:txBody>
          <a:bodyPr>
            <a:normAutofit/>
          </a:bodyPr>
          <a:lstStyle/>
          <a:p>
            <a:r>
              <a:rPr lang="cs-CZ" sz="1400" b="1" smtClean="0"/>
              <a:t>3 části ucha </a:t>
            </a:r>
          </a:p>
          <a:p>
            <a:pPr lvl="1" indent="-273050">
              <a:buClr>
                <a:srgbClr val="0BD0D9"/>
              </a:buClr>
            </a:pPr>
            <a:r>
              <a:rPr lang="cs-CZ" sz="1400" smtClean="0"/>
              <a:t>zevní ucho</a:t>
            </a:r>
          </a:p>
          <a:p>
            <a:pPr lvl="1" indent="-273050">
              <a:buClr>
                <a:srgbClr val="0BD0D9"/>
              </a:buClr>
            </a:pPr>
            <a:r>
              <a:rPr lang="cs-CZ" sz="1400" smtClean="0"/>
              <a:t>střední ucho</a:t>
            </a:r>
          </a:p>
          <a:p>
            <a:pPr lvl="1" indent="-273050">
              <a:buClr>
                <a:srgbClr val="0BD0D9"/>
              </a:buClr>
            </a:pPr>
            <a:r>
              <a:rPr lang="cs-CZ" sz="1400" smtClean="0"/>
              <a:t>vnitřní ucho</a:t>
            </a:r>
          </a:p>
          <a:p>
            <a:r>
              <a:rPr lang="cs-CZ" sz="1400" smtClean="0"/>
              <a:t>Zevní ucho  </a:t>
            </a:r>
          </a:p>
          <a:p>
            <a:pPr lvl="1" indent="-273050">
              <a:buClr>
                <a:srgbClr val="0BD0D9"/>
              </a:buClr>
            </a:pPr>
            <a:r>
              <a:rPr lang="cs-CZ" sz="1400" smtClean="0"/>
              <a:t>Zevní zvukovod </a:t>
            </a:r>
          </a:p>
          <a:p>
            <a:pPr lvl="1" indent="-273050">
              <a:buClr>
                <a:srgbClr val="0BD0D9"/>
              </a:buClr>
            </a:pPr>
            <a:r>
              <a:rPr lang="cs-CZ" sz="1400" smtClean="0"/>
              <a:t>Bubínek</a:t>
            </a:r>
          </a:p>
          <a:p>
            <a:r>
              <a:rPr lang="cs-CZ" sz="1400" smtClean="0"/>
              <a:t>Střední ucho </a:t>
            </a:r>
          </a:p>
          <a:p>
            <a:pPr lvl="1" indent="-273050">
              <a:buClr>
                <a:srgbClr val="0BD0D9"/>
              </a:buClr>
            </a:pPr>
            <a:r>
              <a:rPr lang="cs-CZ" sz="1400" smtClean="0"/>
              <a:t>Středoušní kůstky (kladivo, kovadlinka, třmínek)</a:t>
            </a:r>
          </a:p>
          <a:p>
            <a:r>
              <a:rPr lang="cs-CZ" sz="1400" smtClean="0"/>
              <a:t>Vnitřní ucho </a:t>
            </a:r>
          </a:p>
          <a:p>
            <a:pPr lvl="1" indent="-273050"/>
            <a:r>
              <a:rPr lang="cs-CZ" sz="1400" smtClean="0"/>
              <a:t>Oválné okénko </a:t>
            </a:r>
          </a:p>
          <a:p>
            <a:pPr lvl="1" indent="-273050"/>
            <a:r>
              <a:rPr lang="cs-CZ" sz="1400" smtClean="0"/>
              <a:t>Hlemýžď a jeho tekutiny (endolymfa, perilimfa)</a:t>
            </a:r>
          </a:p>
          <a:p>
            <a:pPr lvl="1" indent="-273050">
              <a:buClr>
                <a:srgbClr val="0BD0D9"/>
              </a:buClr>
            </a:pPr>
            <a:endParaRPr lang="cs-CZ" sz="1400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919" t="32402" r="4179" b="15302"/>
          <a:stretch>
            <a:fillRect/>
          </a:stretch>
        </p:blipFill>
        <p:spPr>
          <a:xfrm>
            <a:off x="4000500" y="2000250"/>
            <a:ext cx="5143500" cy="4071938"/>
          </a:xfrm>
        </p:spPr>
      </p:pic>
      <p:sp>
        <p:nvSpPr>
          <p:cNvPr id="54276" name="Obdélník 4"/>
          <p:cNvSpPr>
            <a:spLocks noChangeArrowheads="1"/>
          </p:cNvSpPr>
          <p:nvPr/>
        </p:nvSpPr>
        <p:spPr bwMode="auto">
          <a:xfrm>
            <a:off x="5572125" y="6143625"/>
            <a:ext cx="3286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Hlemýžď (cochlea)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200" smtClean="0"/>
              <a:t>Cochlea</a:t>
            </a:r>
          </a:p>
        </p:txBody>
      </p:sp>
      <p:pic>
        <p:nvPicPr>
          <p:cNvPr id="82948" name="Picture 4" descr="HearingPhysiology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852738"/>
            <a:ext cx="3278187" cy="3702050"/>
          </a:xfrm>
        </p:spPr>
      </p:pic>
      <p:pic>
        <p:nvPicPr>
          <p:cNvPr id="82950" name="Picture 2" descr="aud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3933825"/>
            <a:ext cx="4429125" cy="1751013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>
          <a:xfrm>
            <a:off x="785813" y="704850"/>
            <a:ext cx="2714625" cy="1652588"/>
          </a:xfrm>
        </p:spPr>
        <p:txBody>
          <a:bodyPr/>
          <a:lstStyle/>
          <a:p>
            <a:r>
              <a:rPr lang="cs-CZ" b="1" smtClean="0"/>
              <a:t>CORTIHO </a:t>
            </a:r>
            <a:br>
              <a:rPr lang="cs-CZ" b="1" smtClean="0"/>
            </a:br>
            <a:r>
              <a:rPr lang="cs-CZ" b="1" smtClean="0"/>
              <a:t>ORGÁN</a:t>
            </a:r>
          </a:p>
        </p:txBody>
      </p:sp>
      <p:sp>
        <p:nvSpPr>
          <p:cNvPr id="56322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63" y="2571750"/>
            <a:ext cx="3286125" cy="3786188"/>
          </a:xfrm>
        </p:spPr>
        <p:txBody>
          <a:bodyPr/>
          <a:lstStyle/>
          <a:p>
            <a:r>
              <a:rPr lang="cs-CZ" sz="1600" smtClean="0"/>
              <a:t>Receptory - vláskové buňky – převod mechanické energie vln v elektrický signál</a:t>
            </a:r>
          </a:p>
          <a:p>
            <a:r>
              <a:rPr lang="cs-CZ" sz="1600" smtClean="0"/>
              <a:t>Vláskové buňky se rozkmitávají chvěním tekutiny v různých částech hlemýždě různě 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071688"/>
            <a:ext cx="4597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Sluchová kůra</a:t>
            </a:r>
          </a:p>
        </p:txBody>
      </p:sp>
      <p:sp>
        <p:nvSpPr>
          <p:cNvPr id="583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4829180" cy="4389437"/>
          </a:xfrm>
        </p:spPr>
        <p:txBody>
          <a:bodyPr/>
          <a:lstStyle/>
          <a:p>
            <a:r>
              <a:rPr lang="cs-CZ" dirty="0" smtClean="0"/>
              <a:t>Přes přepojení v thalamu (corpus </a:t>
            </a:r>
            <a:r>
              <a:rPr lang="cs-CZ" dirty="0" err="1" smtClean="0"/>
              <a:t>genuculatum</a:t>
            </a:r>
            <a:r>
              <a:rPr lang="cs-CZ" dirty="0" smtClean="0"/>
              <a:t> </a:t>
            </a:r>
            <a:r>
              <a:rPr lang="cs-CZ" dirty="0" err="1" smtClean="0"/>
              <a:t>mediale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Primární sluchová korová oblast – BA 41, 42 – </a:t>
            </a:r>
            <a:r>
              <a:rPr lang="cs-CZ" dirty="0" err="1" smtClean="0"/>
              <a:t>Heschlovy</a:t>
            </a:r>
            <a:r>
              <a:rPr lang="cs-CZ" dirty="0" smtClean="0"/>
              <a:t> závity</a:t>
            </a:r>
          </a:p>
          <a:p>
            <a:r>
              <a:rPr lang="cs-CZ" dirty="0" smtClean="0"/>
              <a:t>Sekundární sluchové oblasti (BA 22)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854450"/>
            <a:ext cx="37147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cs-CZ" b="1" smtClean="0"/>
              <a:t>ZPRACOVÁNÍ ZVUKOVÉ INF.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35163"/>
            <a:ext cx="8401050" cy="43894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000" dirty="0" smtClean="0"/>
              <a:t>Při vedení zvukové informace je nutno kódovat</a:t>
            </a:r>
          </a:p>
          <a:p>
            <a:pPr>
              <a:lnSpc>
                <a:spcPct val="80000"/>
              </a:lnSpc>
            </a:pPr>
            <a:r>
              <a:rPr lang="cs-CZ" sz="2000" b="1" dirty="0" smtClean="0"/>
              <a:t>Výšku zvuku </a:t>
            </a:r>
            <a:r>
              <a:rPr lang="cs-CZ" sz="2000" b="1" dirty="0" smtClean="0"/>
              <a:t>(frekvenci</a:t>
            </a:r>
            <a:r>
              <a:rPr lang="cs-CZ" sz="2000" b="1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/>
              <a:t>Zobrazeny na kochley odděleně 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/>
              <a:t>vedeny odděleně a centrálně identifikovány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/>
              <a:t>Jemné rozlišování – </a:t>
            </a:r>
            <a:r>
              <a:rPr lang="cs-CZ" sz="1900" dirty="0" err="1" smtClean="0"/>
              <a:t>angl</a:t>
            </a:r>
            <a:r>
              <a:rPr lang="cs-CZ" sz="1900" dirty="0" smtClean="0"/>
              <a:t>. vylaďování (</a:t>
            </a:r>
            <a:r>
              <a:rPr lang="cs-CZ" sz="1900" dirty="0" err="1" smtClean="0"/>
              <a:t>tunning</a:t>
            </a:r>
            <a:r>
              <a:rPr lang="cs-CZ" sz="19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/>
              <a:t>Každé sluchové vlákno má nízký práh pro „svůj“ kmitočet</a:t>
            </a:r>
          </a:p>
          <a:p>
            <a:pPr>
              <a:lnSpc>
                <a:spcPct val="80000"/>
              </a:lnSpc>
            </a:pPr>
            <a:r>
              <a:rPr lang="cs-CZ" sz="2000" b="1" dirty="0" smtClean="0"/>
              <a:t>Hlasitost 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/>
              <a:t>Vyšší intenzita  (amplituda) - zvýšení frekvence </a:t>
            </a:r>
            <a:r>
              <a:rPr lang="cs-CZ" sz="1900" dirty="0" err="1" smtClean="0"/>
              <a:t>AP</a:t>
            </a:r>
            <a:endParaRPr lang="cs-CZ" sz="1900" dirty="0" smtClean="0"/>
          </a:p>
          <a:p>
            <a:pPr>
              <a:lnSpc>
                <a:spcPct val="80000"/>
              </a:lnSpc>
            </a:pPr>
            <a:r>
              <a:rPr lang="cs-CZ" sz="2000" b="1" dirty="0" smtClean="0"/>
              <a:t>Směr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/>
              <a:t>Odvrácené ucho – časové zpoždění a menší intenzita</a:t>
            </a:r>
          </a:p>
          <a:p>
            <a:pPr>
              <a:lnSpc>
                <a:spcPct val="80000"/>
              </a:lnSpc>
            </a:pPr>
            <a:r>
              <a:rPr lang="cs-CZ" sz="2000" b="1" dirty="0" smtClean="0"/>
              <a:t>Vzdálenost od zdroje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/>
              <a:t>Vysoké frekvence při přenosu zvuku více tlumeny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/>
              <a:t>Delší trasa zvuku – menší podíl vysokých frekvencí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mtClean="0"/>
              <a:t>ČICHOVÉ ÚSTROJÍ</a:t>
            </a:r>
            <a:endParaRPr lang="cs-CZ"/>
          </a:p>
        </p:txBody>
      </p:sp>
      <p:sp>
        <p:nvSpPr>
          <p:cNvPr id="60418" name="Zástupný symbol pro text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/>
            <a:endParaRPr lang="cs-CZ" sz="32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Rectangle 10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cs-CZ" smtClean="0"/>
              <a:t>Čich</a:t>
            </a:r>
          </a:p>
        </p:txBody>
      </p:sp>
      <p:sp>
        <p:nvSpPr>
          <p:cNvPr id="88071" name="Rectangle 7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r>
              <a:rPr lang="cs-CZ" sz="1700" dirty="0" smtClean="0"/>
              <a:t>Receptor – čichové chemoreceptory </a:t>
            </a:r>
            <a:r>
              <a:rPr lang="cs-CZ" sz="1700" dirty="0" err="1" smtClean="0"/>
              <a:t>neuroepitelu</a:t>
            </a:r>
            <a:r>
              <a:rPr lang="cs-CZ" sz="1700" dirty="0" smtClean="0"/>
              <a:t> </a:t>
            </a:r>
            <a:r>
              <a:rPr lang="cs-CZ" sz="1700" b="1" dirty="0" err="1" smtClean="0"/>
              <a:t>regio</a:t>
            </a:r>
            <a:r>
              <a:rPr lang="cs-CZ" sz="1700" b="1" dirty="0" smtClean="0"/>
              <a:t> </a:t>
            </a:r>
            <a:r>
              <a:rPr lang="cs-CZ" sz="1700" b="1" dirty="0" err="1" smtClean="0"/>
              <a:t>olfactoria</a:t>
            </a:r>
            <a:r>
              <a:rPr lang="cs-CZ" sz="1700" dirty="0" smtClean="0"/>
              <a:t> v hlenu čichové sliznice v nosní dutině</a:t>
            </a:r>
          </a:p>
          <a:p>
            <a:r>
              <a:rPr lang="cs-CZ" sz="1700" dirty="0" smtClean="0"/>
              <a:t>Dendrity těchto bipolárních buněk mají na konci 5 – 20 vlásků (</a:t>
            </a:r>
            <a:r>
              <a:rPr lang="cs-CZ" sz="1700" dirty="0" err="1" smtClean="0"/>
              <a:t>cilií</a:t>
            </a:r>
            <a:r>
              <a:rPr lang="cs-CZ" sz="1700" dirty="0" smtClean="0"/>
              <a:t>)</a:t>
            </a:r>
          </a:p>
          <a:p>
            <a:r>
              <a:rPr lang="cs-CZ" sz="1700" dirty="0" smtClean="0"/>
              <a:t>Pachové chemické látky se přenášejí vzduchem a váží se na specifické populace receptorů</a:t>
            </a:r>
          </a:p>
          <a:p>
            <a:r>
              <a:rPr lang="cs-CZ" sz="1700" dirty="0" smtClean="0"/>
              <a:t>Člověk je </a:t>
            </a:r>
            <a:r>
              <a:rPr lang="cs-CZ" sz="1700" dirty="0" err="1" smtClean="0"/>
              <a:t>mikrosmatický</a:t>
            </a:r>
            <a:r>
              <a:rPr lang="cs-CZ" sz="1700" dirty="0" smtClean="0"/>
              <a:t> – s nízkou schopností čichové percepce</a:t>
            </a:r>
          </a:p>
          <a:p>
            <a:pPr>
              <a:lnSpc>
                <a:spcPct val="80000"/>
              </a:lnSpc>
            </a:pPr>
            <a:r>
              <a:rPr lang="cs-CZ" sz="1700" dirty="0" smtClean="0"/>
              <a:t>Základná vůně (Éterová, čpavá, mentolová, hnilobná, květinová, pižmová a kafrová)</a:t>
            </a:r>
          </a:p>
          <a:p>
            <a:r>
              <a:rPr lang="cs-CZ" sz="1700" dirty="0" smtClean="0"/>
              <a:t>Bez přepojení v talamu informace zpracovány v čichovém </a:t>
            </a:r>
            <a:r>
              <a:rPr lang="cs-CZ" sz="1700" dirty="0" err="1" smtClean="0"/>
              <a:t>bulbu</a:t>
            </a:r>
            <a:r>
              <a:rPr lang="cs-CZ" sz="1700" dirty="0" smtClean="0"/>
              <a:t> (</a:t>
            </a:r>
            <a:r>
              <a:rPr lang="cs-CZ" sz="1700" b="1" dirty="0" err="1" smtClean="0"/>
              <a:t>bulbus</a:t>
            </a:r>
            <a:r>
              <a:rPr lang="cs-CZ" sz="1700" b="1" dirty="0" smtClean="0"/>
              <a:t> </a:t>
            </a:r>
            <a:r>
              <a:rPr lang="cs-CZ" sz="1700" b="1" dirty="0" err="1" smtClean="0"/>
              <a:t>olfactorius</a:t>
            </a:r>
            <a:r>
              <a:rPr lang="cs-CZ" sz="1700" dirty="0" smtClean="0"/>
              <a:t>)</a:t>
            </a:r>
          </a:p>
          <a:p>
            <a:r>
              <a:rPr lang="cs-CZ" sz="1700" dirty="0" smtClean="0"/>
              <a:t>Projekce do limbického systému, </a:t>
            </a:r>
            <a:r>
              <a:rPr lang="cs-CZ" sz="1700" dirty="0" err="1" smtClean="0"/>
              <a:t>hypothalamu</a:t>
            </a:r>
            <a:r>
              <a:rPr lang="cs-CZ" sz="1700" dirty="0" smtClean="0"/>
              <a:t>, kůry…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4767263" y="1431925"/>
            <a:ext cx="340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88084" name="Picture 20" descr="8fe0fec78ff94f9_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2492375"/>
            <a:ext cx="3560762" cy="3560763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Absolutní, rozdílové prahy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457200" y="3857625"/>
            <a:ext cx="8229600" cy="2466975"/>
          </a:xfrm>
        </p:spPr>
        <p:txBody>
          <a:bodyPr/>
          <a:lstStyle/>
          <a:p>
            <a:endParaRPr lang="cs-CZ" smtClean="0"/>
          </a:p>
          <a:p>
            <a:r>
              <a:rPr lang="cs-CZ" smtClean="0"/>
              <a:t>Rozdílové prahy - Weberův zákon – nejmenší rozdílový práh roste s intenzitou podnětu. Např. 2% procenta pro intenzitu jasu, 10% pro hlasitost, 20% pro chuť soli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000250"/>
            <a:ext cx="57245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200" smtClean="0"/>
              <a:t>Úloha čichu</a:t>
            </a:r>
          </a:p>
          <a:p>
            <a:pPr>
              <a:lnSpc>
                <a:spcPct val="90000"/>
              </a:lnSpc>
            </a:pPr>
            <a:r>
              <a:rPr lang="cs-CZ" sz="2200" smtClean="0"/>
              <a:t>aktivace sekrece slin a žaludeční šťávy příjemnými vůněmi jídla, upozornění, že je jídlo zkažené</a:t>
            </a:r>
          </a:p>
          <a:p>
            <a:pPr>
              <a:lnSpc>
                <a:spcPct val="90000"/>
              </a:lnSpc>
            </a:pPr>
            <a:r>
              <a:rPr lang="cs-CZ" sz="2200" smtClean="0"/>
              <a:t>Sexuální chování, výběr partnera (feromony)</a:t>
            </a:r>
          </a:p>
          <a:p>
            <a:pPr>
              <a:lnSpc>
                <a:spcPct val="90000"/>
              </a:lnSpc>
            </a:pPr>
            <a:r>
              <a:rPr lang="cs-CZ" sz="2200" smtClean="0"/>
              <a:t>Vliv na afekty (libosti, nelibosti)</a:t>
            </a:r>
          </a:p>
          <a:p>
            <a:pPr>
              <a:lnSpc>
                <a:spcPct val="90000"/>
              </a:lnSpc>
            </a:pPr>
            <a:r>
              <a:rPr lang="cs-CZ" sz="2200" smtClean="0"/>
              <a:t>Sociální komunikace (rodina, nepřítel, nemoc)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sz="2200" smtClean="0"/>
          </a:p>
          <a:p>
            <a:pPr>
              <a:lnSpc>
                <a:spcPct val="80000"/>
              </a:lnSpc>
            </a:pPr>
            <a:r>
              <a:rPr lang="cs-CZ" sz="2000" smtClean="0"/>
              <a:t>Ženy jsou více „čichové“ než muži (větší aktivace příslušných čichových oblastí při percepci čichového podnětu)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sz="22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200" smtClean="0"/>
              <a:t>Narušení čichu</a:t>
            </a:r>
          </a:p>
          <a:p>
            <a:pPr>
              <a:lnSpc>
                <a:spcPct val="90000"/>
              </a:lnSpc>
            </a:pPr>
            <a:r>
              <a:rPr lang="cs-CZ" sz="2200" smtClean="0"/>
              <a:t>Hyposmie, anosmie, parosmie</a:t>
            </a:r>
          </a:p>
          <a:p>
            <a:pPr>
              <a:lnSpc>
                <a:spcPct val="90000"/>
              </a:lnSpc>
            </a:pPr>
            <a:endParaRPr lang="cs-CZ" sz="22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mtClean="0"/>
              <a:t>VNÍMÁNÍ CHUTI</a:t>
            </a:r>
            <a:endParaRPr lang="cs-CZ"/>
          </a:p>
        </p:txBody>
      </p:sp>
      <p:sp>
        <p:nvSpPr>
          <p:cNvPr id="67586" name="Zástupný symbol pro text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/>
            <a:endParaRPr lang="cs-CZ" sz="32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Chuť</a:t>
            </a:r>
            <a:endParaRPr lang="cs-CZ" dirty="0" smtClean="0"/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5400684" cy="4389437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Chuťové pohárky – </a:t>
            </a:r>
            <a:r>
              <a:rPr lang="cs-CZ" sz="1600" dirty="0" smtClean="0"/>
              <a:t>receptory (chemoreceptory) </a:t>
            </a:r>
            <a:r>
              <a:rPr lang="cs-CZ" sz="1600" dirty="0" smtClean="0"/>
              <a:t>chuti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Rozeznávají  </a:t>
            </a:r>
            <a:r>
              <a:rPr lang="cs-CZ" sz="1600" dirty="0" smtClean="0"/>
              <a:t>4 základní chutě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Sladkou – nejvíce těchto receptorů na špičce jazyka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Slanou – po stranách jazyka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Hořkou – při kořeni jazyka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Kyselou – po stranách </a:t>
            </a:r>
            <a:r>
              <a:rPr lang="cs-CZ" sz="1600" dirty="0" smtClean="0"/>
              <a:t>jazyka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cs-CZ" sz="1600" dirty="0" smtClean="0"/>
              <a:t>- Kombinací </a:t>
            </a:r>
            <a:r>
              <a:rPr lang="cs-CZ" sz="1600" dirty="0" smtClean="0"/>
              <a:t>těchto základních </a:t>
            </a:r>
            <a:r>
              <a:rPr lang="cs-CZ" sz="1600" dirty="0" smtClean="0"/>
              <a:t>chutí v kůře </a:t>
            </a:r>
            <a:r>
              <a:rPr lang="cs-CZ" sz="1600" dirty="0" smtClean="0"/>
              <a:t>vznikají všechny rozmanité chuti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Maximum chuťových pohárků </a:t>
            </a:r>
            <a:r>
              <a:rPr lang="cs-CZ" sz="1600" dirty="0" smtClean="0"/>
              <a:t>je na jazyku (dále na patře, konci krku)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Projekce </a:t>
            </a:r>
            <a:r>
              <a:rPr lang="cs-CZ" sz="1600" dirty="0" smtClean="0"/>
              <a:t>do dvou korových </a:t>
            </a:r>
            <a:r>
              <a:rPr lang="cs-CZ" sz="1600" dirty="0" smtClean="0"/>
              <a:t>oblastí</a:t>
            </a:r>
            <a:endParaRPr lang="cs-CZ" sz="1600" dirty="0" smtClean="0"/>
          </a:p>
          <a:p>
            <a:pPr marL="915670" lvl="2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Dolní část </a:t>
            </a:r>
            <a:r>
              <a:rPr lang="cs-CZ" sz="1600" dirty="0" err="1" smtClean="0"/>
              <a:t>gyrus</a:t>
            </a:r>
            <a:r>
              <a:rPr lang="cs-CZ" sz="1600" dirty="0" smtClean="0"/>
              <a:t> </a:t>
            </a:r>
            <a:r>
              <a:rPr lang="cs-CZ" sz="1600" dirty="0" err="1" smtClean="0"/>
              <a:t>postcentralis</a:t>
            </a:r>
            <a:r>
              <a:rPr lang="cs-CZ" sz="16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Další projekce do </a:t>
            </a:r>
            <a:r>
              <a:rPr lang="cs-CZ" sz="1600" dirty="0" err="1" smtClean="0"/>
              <a:t>hypothalamu</a:t>
            </a:r>
            <a:r>
              <a:rPr lang="cs-CZ" sz="1600" dirty="0" smtClean="0"/>
              <a:t>, limbického systému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K dalšímu rozlišení chuti přispívají čichové vjemy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Děti mají více chuťových pohárků než dospělí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Narušení – </a:t>
            </a:r>
            <a:r>
              <a:rPr lang="cs-CZ" sz="1600" dirty="0" err="1" smtClean="0"/>
              <a:t>Hypogeusie</a:t>
            </a:r>
            <a:r>
              <a:rPr lang="cs-CZ" sz="1600" dirty="0" smtClean="0"/>
              <a:t>, Ageuzie </a:t>
            </a:r>
            <a:endParaRPr lang="cs-CZ" sz="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1600" dirty="0" smtClean="0"/>
          </a:p>
          <a:p>
            <a:endParaRPr lang="cs-CZ" sz="1600" dirty="0" smtClean="0"/>
          </a:p>
        </p:txBody>
      </p:sp>
      <p:pic>
        <p:nvPicPr>
          <p:cNvPr id="5" name="Obrázek 4" descr="chut-_schema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39" y="3357562"/>
            <a:ext cx="3309961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3_19 k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70088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914400" y="396240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Čich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736725" y="4613275"/>
            <a:ext cx="110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Sluch 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051050" y="5084763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Temporální kůra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323850" y="1268413"/>
            <a:ext cx="234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Frontální kůra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2117725" y="727075"/>
            <a:ext cx="96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333399"/>
                </a:solidFill>
                <a:latin typeface="Constantia" pitchFamily="18" charset="0"/>
              </a:rPr>
              <a:t>Chuť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2743200" y="304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333399"/>
                </a:solidFill>
                <a:latin typeface="Constantia" pitchFamily="18" charset="0"/>
              </a:rPr>
              <a:t>Kontrola </a:t>
            </a:r>
            <a:r>
              <a:rPr lang="cs-CZ" sz="2400" b="1" dirty="0" smtClean="0">
                <a:solidFill>
                  <a:srgbClr val="333399"/>
                </a:solidFill>
                <a:latin typeface="Constantia" pitchFamily="18" charset="0"/>
              </a:rPr>
              <a:t>motoriky</a:t>
            </a:r>
            <a:endParaRPr lang="cs-CZ" sz="2400" b="1" dirty="0">
              <a:solidFill>
                <a:srgbClr val="333399"/>
              </a:solidFill>
              <a:latin typeface="Constantia" pitchFamily="18" charset="0"/>
            </a:endParaRPr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5292725" y="692150"/>
            <a:ext cx="235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333399"/>
                </a:solidFill>
                <a:latin typeface="Constantia" pitchFamily="18" charset="0"/>
              </a:rPr>
              <a:t>Centrální </a:t>
            </a:r>
            <a:r>
              <a:rPr lang="cs-CZ" sz="2400" b="1" dirty="0">
                <a:solidFill>
                  <a:srgbClr val="333399"/>
                </a:solidFill>
                <a:latin typeface="Constantia" pitchFamily="18" charset="0"/>
              </a:rPr>
              <a:t>rýha</a:t>
            </a:r>
          </a:p>
        </p:txBody>
      </p:sp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5983288" y="1268413"/>
            <a:ext cx="316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333399"/>
                </a:solidFill>
                <a:latin typeface="Constantia" pitchFamily="18" charset="0"/>
              </a:rPr>
              <a:t>Hmat, kožní smysly</a:t>
            </a:r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7756525" y="2860675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Zrak </a:t>
            </a:r>
          </a:p>
        </p:txBody>
      </p:sp>
      <p:sp>
        <p:nvSpPr>
          <p:cNvPr id="51211" name="Text Box 13"/>
          <p:cNvSpPr txBox="1">
            <a:spLocks noChangeArrowheads="1"/>
          </p:cNvSpPr>
          <p:nvPr/>
        </p:nvSpPr>
        <p:spPr bwMode="auto">
          <a:xfrm>
            <a:off x="7162800" y="4267200"/>
            <a:ext cx="1804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Occipitální</a:t>
            </a:r>
          </a:p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kůra</a:t>
            </a:r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65532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Mozeček </a:t>
            </a:r>
          </a:p>
        </p:txBody>
      </p:sp>
      <p:sp>
        <p:nvSpPr>
          <p:cNvPr id="51213" name="Text Box 15"/>
          <p:cNvSpPr txBox="1">
            <a:spLocks noChangeArrowheads="1"/>
          </p:cNvSpPr>
          <p:nvPr/>
        </p:nvSpPr>
        <p:spPr bwMode="auto">
          <a:xfrm>
            <a:off x="5562600" y="6019800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33399"/>
                </a:solidFill>
                <a:latin typeface="Constantia" pitchFamily="18" charset="0"/>
              </a:rPr>
              <a:t>Mícha </a:t>
            </a:r>
          </a:p>
        </p:txBody>
      </p:sp>
      <p:sp>
        <p:nvSpPr>
          <p:cNvPr id="51214" name="Oval 16"/>
          <p:cNvSpPr>
            <a:spLocks noChangeArrowheads="1"/>
          </p:cNvSpPr>
          <p:nvPr/>
        </p:nvSpPr>
        <p:spPr bwMode="auto">
          <a:xfrm>
            <a:off x="1676400" y="434340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15" name="Oval 17"/>
          <p:cNvSpPr>
            <a:spLocks noChangeArrowheads="1"/>
          </p:cNvSpPr>
          <p:nvPr/>
        </p:nvSpPr>
        <p:spPr bwMode="auto">
          <a:xfrm>
            <a:off x="838200" y="373380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16" name="Oval 18"/>
          <p:cNvSpPr>
            <a:spLocks noChangeArrowheads="1"/>
          </p:cNvSpPr>
          <p:nvPr/>
        </p:nvSpPr>
        <p:spPr bwMode="auto">
          <a:xfrm>
            <a:off x="7772400" y="259080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17" name="Oval 19"/>
          <p:cNvSpPr>
            <a:spLocks noChangeArrowheads="1"/>
          </p:cNvSpPr>
          <p:nvPr/>
        </p:nvSpPr>
        <p:spPr bwMode="auto">
          <a:xfrm>
            <a:off x="2057400" y="45720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18" name="Oval 20"/>
          <p:cNvSpPr>
            <a:spLocks noChangeArrowheads="1"/>
          </p:cNvSpPr>
          <p:nvPr/>
        </p:nvSpPr>
        <p:spPr bwMode="auto">
          <a:xfrm>
            <a:off x="6011863" y="1052513"/>
            <a:ext cx="3132137" cy="10080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19" name="Text Box 21"/>
          <p:cNvSpPr txBox="1">
            <a:spLocks noChangeArrowheads="1"/>
          </p:cNvSpPr>
          <p:nvPr/>
        </p:nvSpPr>
        <p:spPr bwMode="auto">
          <a:xfrm>
            <a:off x="6548438" y="2060575"/>
            <a:ext cx="2595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err="1" smtClean="0">
                <a:solidFill>
                  <a:srgbClr val="333399"/>
                </a:solidFill>
                <a:latin typeface="Constantia" pitchFamily="18" charset="0"/>
              </a:rPr>
              <a:t>Postcentrální</a:t>
            </a:r>
            <a:r>
              <a:rPr lang="cs-CZ" sz="2400" dirty="0" smtClean="0">
                <a:solidFill>
                  <a:srgbClr val="333399"/>
                </a:solidFill>
                <a:latin typeface="Constantia" pitchFamily="18" charset="0"/>
              </a:rPr>
              <a:t> </a:t>
            </a:r>
            <a:r>
              <a:rPr lang="cs-CZ" sz="2400" dirty="0">
                <a:solidFill>
                  <a:srgbClr val="333399"/>
                </a:solidFill>
                <a:latin typeface="Constantia" pitchFamily="18" charset="0"/>
              </a:rPr>
              <a:t>rýha</a:t>
            </a:r>
          </a:p>
        </p:txBody>
      </p:sp>
      <p:sp>
        <p:nvSpPr>
          <p:cNvPr id="51220" name="Oval 22"/>
          <p:cNvSpPr>
            <a:spLocks noChangeArrowheads="1"/>
          </p:cNvSpPr>
          <p:nvPr/>
        </p:nvSpPr>
        <p:spPr bwMode="auto">
          <a:xfrm>
            <a:off x="2843213" y="0"/>
            <a:ext cx="2832100" cy="9001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21" name="Text Box 23"/>
          <p:cNvSpPr txBox="1">
            <a:spLocks noChangeArrowheads="1"/>
          </p:cNvSpPr>
          <p:nvPr/>
        </p:nvSpPr>
        <p:spPr bwMode="auto">
          <a:xfrm>
            <a:off x="381000" y="6096000"/>
            <a:ext cx="413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latin typeface="Constantia" pitchFamily="18" charset="0"/>
              </a:rPr>
              <a:t>Funkční oblasti mozkové kůry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Primární korové oblasti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71688"/>
            <a:ext cx="36639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ovéPole 5"/>
          <p:cNvSpPr txBox="1">
            <a:spLocks noChangeArrowheads="1"/>
          </p:cNvSpPr>
          <p:nvPr/>
        </p:nvSpPr>
        <p:spPr bwMode="auto">
          <a:xfrm>
            <a:off x="785813" y="5643563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Primární vizuální, auditorní, senzitivní a motorická oblast.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86375" y="428625"/>
            <a:ext cx="3786188" cy="6429375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>
                <a:solidFill>
                  <a:srgbClr val="FF0000"/>
                </a:solidFill>
              </a:rPr>
              <a:t>1</a:t>
            </a:r>
            <a:r>
              <a:rPr lang="cs-CZ" dirty="0" smtClean="0"/>
              <a:t>	</a:t>
            </a:r>
            <a:r>
              <a:rPr lang="cs-CZ" sz="2900" b="1" dirty="0" smtClean="0">
                <a:solidFill>
                  <a:srgbClr val="FF0000"/>
                </a:solidFill>
              </a:rPr>
              <a:t>primární motorická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rgbClr val="FF0000"/>
                </a:solidFill>
              </a:rPr>
              <a:t>2	</a:t>
            </a:r>
            <a:r>
              <a:rPr lang="cs-CZ" sz="2900" dirty="0" err="1" smtClean="0">
                <a:solidFill>
                  <a:srgbClr val="FF0000"/>
                </a:solidFill>
              </a:rPr>
              <a:t>premotorická</a:t>
            </a:r>
            <a:r>
              <a:rPr lang="cs-CZ" sz="2900" dirty="0" smtClean="0">
                <a:solidFill>
                  <a:srgbClr val="FF0000"/>
                </a:solidFill>
              </a:rPr>
              <a:t>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rgbClr val="FF0000"/>
                </a:solidFill>
              </a:rPr>
              <a:t>3 	frontální okohybné pole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rgbClr val="FF0000"/>
                </a:solidFill>
              </a:rPr>
              <a:t>4	</a:t>
            </a:r>
            <a:r>
              <a:rPr lang="cs-CZ" sz="2900" dirty="0" err="1" smtClean="0">
                <a:solidFill>
                  <a:srgbClr val="FF0000"/>
                </a:solidFill>
              </a:rPr>
              <a:t>Brocova</a:t>
            </a:r>
            <a:r>
              <a:rPr lang="cs-CZ" sz="2900" dirty="0" smtClean="0">
                <a:solidFill>
                  <a:srgbClr val="FF0000"/>
                </a:solidFill>
              </a:rPr>
              <a:t> motorické centrum řeči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rgbClr val="FF0000"/>
                </a:solidFill>
              </a:rPr>
              <a:t>5	</a:t>
            </a:r>
            <a:r>
              <a:rPr lang="cs-CZ" sz="2900" dirty="0" err="1" smtClean="0">
                <a:solidFill>
                  <a:srgbClr val="FF0000"/>
                </a:solidFill>
              </a:rPr>
              <a:t>suplemetární</a:t>
            </a:r>
            <a:r>
              <a:rPr lang="cs-CZ" sz="2900" dirty="0" smtClean="0">
                <a:solidFill>
                  <a:srgbClr val="FF0000"/>
                </a:solidFill>
              </a:rPr>
              <a:t> motorická korová 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6 	</a:t>
            </a:r>
            <a:r>
              <a:rPr lang="cs-CZ" sz="2900" b="1" dirty="0" smtClean="0">
                <a:solidFill>
                  <a:schemeClr val="accent1">
                    <a:lumMod val="75000"/>
                  </a:schemeClr>
                </a:solidFill>
              </a:rPr>
              <a:t>primární senzitivní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7 	sekundární senzitivní korová 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8 	suplementární senzitivní korová 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9 	</a:t>
            </a:r>
            <a:r>
              <a:rPr lang="cs-CZ" sz="2900" b="1" dirty="0" smtClean="0">
                <a:solidFill>
                  <a:schemeClr val="accent1">
                    <a:lumMod val="75000"/>
                  </a:schemeClr>
                </a:solidFill>
              </a:rPr>
              <a:t>primární zraková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10  	sekundární zraková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11 	suplementární zraková korová 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12 	</a:t>
            </a:r>
            <a:r>
              <a:rPr lang="cs-CZ" sz="2900" b="1" dirty="0" smtClean="0">
                <a:solidFill>
                  <a:schemeClr val="accent1">
                    <a:lumMod val="75000"/>
                  </a:schemeClr>
                </a:solidFill>
              </a:rPr>
              <a:t>primární sluchová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13 	sekundární sluchová korová 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14 	suplementární sluchová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15 	</a:t>
            </a:r>
            <a:r>
              <a:rPr lang="cs-CZ" sz="2900" b="1" dirty="0" smtClean="0">
                <a:solidFill>
                  <a:schemeClr val="accent1">
                    <a:lumMod val="75000"/>
                  </a:schemeClr>
                </a:solidFill>
              </a:rPr>
              <a:t>chuťová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16 	vestibulární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17 	</a:t>
            </a:r>
            <a:r>
              <a:rPr lang="cs-CZ" sz="2900" b="1" dirty="0" smtClean="0">
                <a:solidFill>
                  <a:schemeClr val="accent1">
                    <a:lumMod val="75000"/>
                  </a:schemeClr>
                </a:solidFill>
              </a:rPr>
              <a:t>primární čichová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18	 sekundární čichová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rgbClr val="FFCC00"/>
                </a:solidFill>
              </a:rPr>
              <a:t>19 	limbická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/>
              <a:t>20 	frontální asociační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/>
              <a:t>21 	parietální asociační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/>
              <a:t>22 	</a:t>
            </a:r>
            <a:r>
              <a:rPr lang="cs-CZ" sz="2900" dirty="0" err="1" smtClean="0"/>
              <a:t>Wernickeho</a:t>
            </a:r>
            <a:r>
              <a:rPr lang="cs-CZ" sz="2900" dirty="0" smtClean="0"/>
              <a:t> gnostické a asociační 	centrum řeči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/>
              <a:t>23 	temporální asociační korová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/>
              <a:t>24 	okcipitální asociační korová oblast</a:t>
            </a:r>
            <a:endParaRPr lang="cs-CZ" sz="29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0327" t="5064" r="1183" b="30380"/>
          <a:stretch>
            <a:fillRect/>
          </a:stretch>
        </p:blipFill>
        <p:spPr>
          <a:xfrm>
            <a:off x="0" y="1000125"/>
            <a:ext cx="5184775" cy="52149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8370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mtClean="0"/>
              <a:t>SYSTÉM ZRAKOVÉHO VNÍMÁNÍ</a:t>
            </a:r>
            <a:endParaRPr lang="cs-CZ"/>
          </a:p>
        </p:txBody>
      </p:sp>
      <p:sp>
        <p:nvSpPr>
          <p:cNvPr id="18435" name="Zástupný symbol pro text 4"/>
          <p:cNvSpPr>
            <a:spLocks noGrp="1"/>
          </p:cNvSpPr>
          <p:nvPr>
            <p:ph type="body" idx="1"/>
          </p:nvPr>
        </p:nvSpPr>
        <p:spPr>
          <a:xfrm>
            <a:off x="928688" y="3714750"/>
            <a:ext cx="7373937" cy="500063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32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25" y="1935163"/>
            <a:ext cx="7686675" cy="45656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u člověka dominantní smysl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 smtClean="0"/>
              <a:t>	- 90% informací o vnějším světě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 smtClean="0"/>
              <a:t>	- až 1/3 mozkové kůry věnována zraku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příjem a zpracování signálů ve formě fotonů viditelného spektra</a:t>
            </a:r>
          </a:p>
          <a:p>
            <a:pPr marL="259589" indent="-259589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3 základní fyzikální vlastnosti světla</a:t>
            </a:r>
          </a:p>
          <a:p>
            <a:pPr marL="866499" lvl="2" indent="-259589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Délka světelné vlny - barva</a:t>
            </a:r>
          </a:p>
          <a:p>
            <a:pPr marL="866499" lvl="2" indent="-259589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Amplituda světla (intenzita) - jas</a:t>
            </a:r>
          </a:p>
          <a:p>
            <a:pPr marL="866499" lvl="2" indent="-259589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Čirost světla – počet vlnových délek, které světlo tvoří – sytost barvy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Vnímání světla prostřednictvím fotoreceptorů v sítnici oka (tyčinky a čípky)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5072063" y="714375"/>
            <a:ext cx="3500437" cy="1143000"/>
          </a:xfrm>
        </p:spPr>
        <p:txBody>
          <a:bodyPr/>
          <a:lstStyle/>
          <a:p>
            <a:pPr algn="ctr"/>
            <a:r>
              <a:rPr lang="cs-CZ" b="1" smtClean="0"/>
              <a:t>OKO</a:t>
            </a:r>
            <a:endParaRPr lang="cs-CZ" smtClean="0"/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 l="8839"/>
          <a:stretch>
            <a:fillRect/>
          </a:stretch>
        </p:blipFill>
        <p:spPr bwMode="auto">
          <a:xfrm>
            <a:off x="214313" y="1285875"/>
            <a:ext cx="4643437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487988" y="2008188"/>
            <a:ext cx="275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87988" y="1792288"/>
            <a:ext cx="2736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  <a:p>
            <a:pPr>
              <a:buFontTx/>
              <a:buChar char="•"/>
            </a:pPr>
            <a:r>
              <a:rPr lang="cs-CZ"/>
              <a:t>Adaptace na blízko / dálku</a:t>
            </a:r>
          </a:p>
          <a:p>
            <a:endParaRPr lang="cs-CZ"/>
          </a:p>
          <a:p>
            <a:pPr>
              <a:buFontTx/>
              <a:buChar char="•"/>
            </a:pPr>
            <a:r>
              <a:rPr lang="cs-CZ"/>
              <a:t>Adaptace na světlo / tmu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4"/>
          <p:cNvSpPr>
            <a:spLocks noGrp="1"/>
          </p:cNvSpPr>
          <p:nvPr>
            <p:ph type="title"/>
          </p:nvPr>
        </p:nvSpPr>
        <p:spPr>
          <a:xfrm>
            <a:off x="500063" y="857250"/>
            <a:ext cx="3643312" cy="1143000"/>
          </a:xfrm>
        </p:spPr>
        <p:txBody>
          <a:bodyPr/>
          <a:lstStyle/>
          <a:p>
            <a:r>
              <a:rPr lang="cs-CZ" b="1" smtClean="0"/>
              <a:t>Sítnice</a:t>
            </a:r>
          </a:p>
        </p:txBody>
      </p:sp>
      <p:pic>
        <p:nvPicPr>
          <p:cNvPr id="27650" name="Obrázek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929063"/>
            <a:ext cx="57594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500063" y="2071688"/>
            <a:ext cx="3929062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1033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latin typeface="+mn-lt"/>
              </a:rPr>
              <a:t>Obraz na sítnici je reálný, převrácený a zmenšený </a:t>
            </a:r>
          </a:p>
          <a:p>
            <a:pPr marL="641033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latin typeface="+mn-lt"/>
              </a:rPr>
              <a:t>Žlutá skvrna – v centru sítnice. Zde soustředěny čípky – umožňuje ostré vidění.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3470</TotalTime>
  <Words>2592</Words>
  <Application>Microsoft Office PowerPoint</Application>
  <PresentationFormat>Předvádění na obrazovce (4:3)</PresentationFormat>
  <Paragraphs>492</Paragraphs>
  <Slides>33</Slides>
  <Notes>25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Tok</vt:lpstr>
      <vt:lpstr>Senzorické systémy</vt:lpstr>
      <vt:lpstr>Senzorické systémy</vt:lpstr>
      <vt:lpstr>Absolutní, rozdílové prahy</vt:lpstr>
      <vt:lpstr>Primární korové oblasti</vt:lpstr>
      <vt:lpstr>Snímek 5</vt:lpstr>
      <vt:lpstr>SYSTÉM ZRAKOVÉHO VNÍMÁNÍ</vt:lpstr>
      <vt:lpstr>ZRAK</vt:lpstr>
      <vt:lpstr>OKO</vt:lpstr>
      <vt:lpstr>Sítnice</vt:lpstr>
      <vt:lpstr>Sítnice</vt:lpstr>
      <vt:lpstr>RECEPTOROVÉ BUŇKY</vt:lpstr>
      <vt:lpstr>Tyčinky a čípky</vt:lpstr>
      <vt:lpstr>ZORNÉ POLE</vt:lpstr>
      <vt:lpstr>ZRAKOVÁ DRÁHA</vt:lpstr>
      <vt:lpstr>Umístění dráhy v mozku</vt:lpstr>
      <vt:lpstr>KOLATERÁLY ZRAKOVÉ DRÁHY</vt:lpstr>
      <vt:lpstr>PROJEKČNÍ OBLASTI</vt:lpstr>
      <vt:lpstr>ZPRACOVÁNÍ ZRAKOVÉ INF.</vt:lpstr>
      <vt:lpstr>NARUŠENÍ</vt:lpstr>
      <vt:lpstr>Záhady a oblast zkoumání součastné neurovědy </vt:lpstr>
      <vt:lpstr>AUDITORNÍ SYSTÉM</vt:lpstr>
      <vt:lpstr>SLUCH</vt:lpstr>
      <vt:lpstr>ZEVNÍ A STŘEDNÍ UCHO</vt:lpstr>
      <vt:lpstr>Hlemýžď (cochlea)</vt:lpstr>
      <vt:lpstr>CORTIHO  ORGÁN</vt:lpstr>
      <vt:lpstr>Sluchová kůra</vt:lpstr>
      <vt:lpstr>ZPRACOVÁNÍ ZVUKOVÉ INF.</vt:lpstr>
      <vt:lpstr>ČICHOVÉ ÚSTROJÍ</vt:lpstr>
      <vt:lpstr>Čich</vt:lpstr>
      <vt:lpstr>Snímek 30</vt:lpstr>
      <vt:lpstr>VNÍMÁNÍ CHUTI</vt:lpstr>
      <vt:lpstr>Chuť</vt:lpstr>
      <vt:lpstr>Snímek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Senzorické systémy</dc:title>
  <dc:creator>Adam</dc:creator>
  <cp:lastModifiedBy>Adam</cp:lastModifiedBy>
  <cp:revision>18</cp:revision>
  <dcterms:created xsi:type="dcterms:W3CDTF">2011-03-19T21:09:55Z</dcterms:created>
  <dcterms:modified xsi:type="dcterms:W3CDTF">2011-03-22T20:26:45Z</dcterms:modified>
</cp:coreProperties>
</file>