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60" r:id="rId3"/>
    <p:sldId id="290" r:id="rId4"/>
    <p:sldId id="261" r:id="rId5"/>
    <p:sldId id="262" r:id="rId6"/>
    <p:sldId id="263" r:id="rId7"/>
    <p:sldId id="264" r:id="rId8"/>
    <p:sldId id="265" r:id="rId9"/>
    <p:sldId id="266" r:id="rId10"/>
    <p:sldId id="267" r:id="rId11"/>
    <p:sldId id="268" r:id="rId12"/>
    <p:sldId id="269" r:id="rId13"/>
    <p:sldId id="270" r:id="rId14"/>
    <p:sldId id="271" r:id="rId15"/>
    <p:sldId id="274" r:id="rId16"/>
    <p:sldId id="273" r:id="rId17"/>
    <p:sldId id="275" r:id="rId18"/>
    <p:sldId id="272" r:id="rId19"/>
    <p:sldId id="287" r:id="rId20"/>
    <p:sldId id="276" r:id="rId21"/>
    <p:sldId id="309" r:id="rId22"/>
    <p:sldId id="277" r:id="rId23"/>
    <p:sldId id="278" r:id="rId24"/>
    <p:sldId id="286" r:id="rId25"/>
    <p:sldId id="289" r:id="rId26"/>
    <p:sldId id="279" r:id="rId27"/>
    <p:sldId id="280" r:id="rId28"/>
    <p:sldId id="281" r:id="rId29"/>
    <p:sldId id="282" r:id="rId30"/>
    <p:sldId id="284" r:id="rId31"/>
    <p:sldId id="292" r:id="rId32"/>
    <p:sldId id="293" r:id="rId33"/>
    <p:sldId id="303" r:id="rId34"/>
    <p:sldId id="295" r:id="rId35"/>
    <p:sldId id="304" r:id="rId36"/>
    <p:sldId id="307" r:id="rId37"/>
    <p:sldId id="308" r:id="rId38"/>
    <p:sldId id="306" r:id="rId39"/>
    <p:sldId id="296" r:id="rId40"/>
    <p:sldId id="297" r:id="rId41"/>
    <p:sldId id="298" r:id="rId42"/>
    <p:sldId id="300" r:id="rId43"/>
    <p:sldId id="299" r:id="rId44"/>
    <p:sldId id="301" r:id="rId45"/>
    <p:sldId id="302" r:id="rId46"/>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665" autoAdjust="0"/>
    <p:restoredTop sz="76667" autoAdjust="0"/>
  </p:normalViewPr>
  <p:slideViewPr>
    <p:cSldViewPr>
      <p:cViewPr varScale="1">
        <p:scale>
          <a:sx n="91" d="100"/>
          <a:sy n="91" d="100"/>
        </p:scale>
        <p:origin x="-1614" y="-114"/>
      </p:cViewPr>
      <p:guideLst>
        <p:guide orient="horz" pos="2160"/>
        <p:guide pos="2880"/>
      </p:guideLst>
    </p:cSldViewPr>
  </p:slideViewPr>
  <p:notesTextViewPr>
    <p:cViewPr>
      <p:scale>
        <a:sx n="100" d="100"/>
        <a:sy n="100" d="100"/>
      </p:scale>
      <p:origin x="0" y="744"/>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876EE79-ED9D-41D8-BAE1-CDDE4FD9AB9D}" type="datetimeFigureOut">
              <a:rPr lang="cs-CZ"/>
              <a:pPr>
                <a:defRPr/>
              </a:pPr>
              <a:t>22.3.2011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127C846-24E8-49FB-A49B-36354EE63D0C}"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s.wikipedia.org/wiki/Hypothalamu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cs.wikipedia.org/wiki/Moze%C4%8De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cs.wikipedia.org/w/index.php?title=Ko%C5%BEn%C3%AD_deriv%C3%A1t&amp;action=edit&amp;redlink=1" TargetMode="External"/><Relationship Id="rId13" Type="http://schemas.openxmlformats.org/officeDocument/2006/relationships/hyperlink" Target="http://cs.wikipedia.org/wiki/Moze%C4%8Dek" TargetMode="External"/><Relationship Id="rId18" Type="http://schemas.openxmlformats.org/officeDocument/2006/relationships/hyperlink" Target="http://cs.wikipedia.org/wiki/Vzdu%C5%A1nicovci" TargetMode="External"/><Relationship Id="rId26" Type="http://schemas.openxmlformats.org/officeDocument/2006/relationships/hyperlink" Target="http://cs.wikipedia.org/wiki/Neur%C3%A1ln%C3%AD_li%C5%A1ta" TargetMode="External"/><Relationship Id="rId3" Type="http://schemas.openxmlformats.org/officeDocument/2006/relationships/hyperlink" Target="http://cs.wikipedia.org/wiki/Z%C3%A1rode%C4%8Dn%C3%BD_list" TargetMode="External"/><Relationship Id="rId21" Type="http://schemas.openxmlformats.org/officeDocument/2006/relationships/hyperlink" Target="http://cs.wikipedia.org/w/index.php?title=Neurula&amp;action=edit&amp;redlink=1" TargetMode="External"/><Relationship Id="rId7" Type="http://schemas.openxmlformats.org/officeDocument/2006/relationships/hyperlink" Target="http://cs.wikipedia.org/wiki/Poko%C5%BEka_(%C5%BEivo%C4%8Dichov%C3%A9)" TargetMode="External"/><Relationship Id="rId12" Type="http://schemas.openxmlformats.org/officeDocument/2006/relationships/hyperlink" Target="http://cs.wikipedia.org/w/index.php?title=%C4%8Cichov%C3%A1_bu%C5%88ka&amp;action=edit&amp;redlink=1" TargetMode="External"/><Relationship Id="rId17" Type="http://schemas.openxmlformats.org/officeDocument/2006/relationships/hyperlink" Target="http://cs.wikipedia.org/wiki/Nadledvinka" TargetMode="External"/><Relationship Id="rId25" Type="http://schemas.openxmlformats.org/officeDocument/2006/relationships/hyperlink" Target="http://cs.wikipedia.org/wiki/Neuroektoderm" TargetMode="External"/><Relationship Id="rId2" Type="http://schemas.openxmlformats.org/officeDocument/2006/relationships/slide" Target="../slides/slide32.xml"/><Relationship Id="rId16" Type="http://schemas.openxmlformats.org/officeDocument/2006/relationships/hyperlink" Target="http://cs.wikipedia.org/w/index.php?title=D%C5%99e%C5%88_nadledvinek&amp;action=edit&amp;redlink=1" TargetMode="External"/><Relationship Id="rId20" Type="http://schemas.openxmlformats.org/officeDocument/2006/relationships/hyperlink" Target="http://cs.wikipedia.org/wiki/Triblastica" TargetMode="External"/><Relationship Id="rId1" Type="http://schemas.openxmlformats.org/officeDocument/2006/relationships/notesMaster" Target="../notesMasters/notesMaster1.xml"/><Relationship Id="rId6" Type="http://schemas.openxmlformats.org/officeDocument/2006/relationships/hyperlink" Target="http://cs.wikipedia.org/wiki/Epitel" TargetMode="External"/><Relationship Id="rId11" Type="http://schemas.openxmlformats.org/officeDocument/2006/relationships/hyperlink" Target="http://cs.wikipedia.org/wiki/Za%C5%BE%C3%ADvac%C3%AD_trubice" TargetMode="External"/><Relationship Id="rId24" Type="http://schemas.openxmlformats.org/officeDocument/2006/relationships/hyperlink" Target="http://cs.wikipedia.org/wiki/%C4%8Co%C4%8Dka_(oko)" TargetMode="External"/><Relationship Id="rId5" Type="http://schemas.openxmlformats.org/officeDocument/2006/relationships/hyperlink" Target="http://cs.wikipedia.org/wiki/Entoderm" TargetMode="External"/><Relationship Id="rId15" Type="http://schemas.openxmlformats.org/officeDocument/2006/relationships/hyperlink" Target="http://cs.wikipedia.org/wiki/%C4%8C%C3%ADpky" TargetMode="External"/><Relationship Id="rId23" Type="http://schemas.openxmlformats.org/officeDocument/2006/relationships/hyperlink" Target="http://cs.wikipedia.org/wiki/Rohovka" TargetMode="External"/><Relationship Id="rId10" Type="http://schemas.openxmlformats.org/officeDocument/2006/relationships/hyperlink" Target="http://cs.wikipedia.org/wiki/Nehet" TargetMode="External"/><Relationship Id="rId19" Type="http://schemas.openxmlformats.org/officeDocument/2006/relationships/hyperlink" Target="http://cs.wikipedia.org/wiki/Vzdu%C5%A1nice" TargetMode="External"/><Relationship Id="rId4" Type="http://schemas.openxmlformats.org/officeDocument/2006/relationships/hyperlink" Target="http://cs.wikipedia.org/wiki/Gastrula" TargetMode="External"/><Relationship Id="rId9" Type="http://schemas.openxmlformats.org/officeDocument/2006/relationships/hyperlink" Target="http://cs.wikipedia.org/wiki/Vlas" TargetMode="External"/><Relationship Id="rId14" Type="http://schemas.openxmlformats.org/officeDocument/2006/relationships/hyperlink" Target="http://cs.wikipedia.org/wiki/Ty%C4%8Dinka_(oko)" TargetMode="External"/><Relationship Id="rId22" Type="http://schemas.openxmlformats.org/officeDocument/2006/relationships/hyperlink" Target="http://cs.wikipedia.org/wiki/Nervov%C3%A1_soustav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cs.wikipedia.org/wiki/Inteligence" TargetMode="External"/><Relationship Id="rId3" Type="http://schemas.openxmlformats.org/officeDocument/2006/relationships/hyperlink" Target="http://en.wikipedia.org/wiki/2007" TargetMode="External"/><Relationship Id="rId7" Type="http://schemas.openxmlformats.org/officeDocument/2006/relationships/hyperlink" Target="http://en.wikipedia.org/w/index.php?title=Afference&amp;action=edit&amp;redlink=1"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en.wikipedia.org/wiki/Fractionator" TargetMode="External"/><Relationship Id="rId5" Type="http://schemas.openxmlformats.org/officeDocument/2006/relationships/hyperlink" Target="http://en.wikipedia.org/wiki/Stereology" TargetMode="External"/><Relationship Id="rId4" Type="http://schemas.openxmlformats.org/officeDocument/2006/relationships/hyperlink" Target="http://en.wikipedia.org/wiki/Oxford_University"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cs.wikipedia.org/wiki/Perifern%C3%AD_nerv" TargetMode="External"/><Relationship Id="rId3" Type="http://schemas.openxmlformats.org/officeDocument/2006/relationships/hyperlink" Target="http://en.wikipedia.org/wiki/2007" TargetMode="External"/><Relationship Id="rId7" Type="http://schemas.openxmlformats.org/officeDocument/2006/relationships/hyperlink" Target="http://cs.wikipedia.org/wiki/Sval"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en.wikipedia.org/wiki/Fractionator" TargetMode="External"/><Relationship Id="rId11" Type="http://schemas.openxmlformats.org/officeDocument/2006/relationships/hyperlink" Target="http://en.wikipedia.org/w/index.php?title=Afference&amp;action=edit&amp;redlink=1" TargetMode="External"/><Relationship Id="rId5" Type="http://schemas.openxmlformats.org/officeDocument/2006/relationships/hyperlink" Target="http://en.wikipedia.org/wiki/Stereology" TargetMode="External"/><Relationship Id="rId10" Type="http://schemas.openxmlformats.org/officeDocument/2006/relationships/hyperlink" Target="http://en.wikipedia.org/wiki/Degenerative_disease" TargetMode="External"/><Relationship Id="rId4" Type="http://schemas.openxmlformats.org/officeDocument/2006/relationships/hyperlink" Target="http://en.wikipedia.org/wiki/Oxford_University" TargetMode="External"/><Relationship Id="rId9" Type="http://schemas.openxmlformats.org/officeDocument/2006/relationships/hyperlink" Target="http://cs.wikipedia.org/wiki/Glukokortikoidy"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cs.wikipedia.org/wiki/Sval" TargetMode="External"/><Relationship Id="rId3" Type="http://schemas.openxmlformats.org/officeDocument/2006/relationships/hyperlink" Target="http://cs.wikipedia.org/wiki/Inteligence" TargetMode="External"/><Relationship Id="rId7" Type="http://schemas.openxmlformats.org/officeDocument/2006/relationships/hyperlink" Target="http://cs.wikipedia.org/wiki/Poruchy_hybnosti"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cs.wikipedia.org/wiki/Psychika" TargetMode="External"/><Relationship Id="rId5" Type="http://schemas.openxmlformats.org/officeDocument/2006/relationships/hyperlink" Target="http://cs.wikipedia.org/wiki/Epilepsie" TargetMode="External"/><Relationship Id="rId4" Type="http://schemas.openxmlformats.org/officeDocument/2006/relationships/hyperlink" Target="http://cs.wikipedia.org/w/index.php?title=Smyslov%C3%A9_vady&amp;action=edit&amp;redlink=1" TargetMode="External"/><Relationship Id="rId9" Type="http://schemas.openxmlformats.org/officeDocument/2006/relationships/hyperlink" Target="http://cs.wikipedia.org/wiki/Perifern%C3%AD_nerv"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cs.wikipedia.org/wiki/Energie" TargetMode="External"/><Relationship Id="rId13" Type="http://schemas.openxmlformats.org/officeDocument/2006/relationships/hyperlink" Target="http://cs.wikipedia.org/wiki/Infarkt_myokardu" TargetMode="External"/><Relationship Id="rId3" Type="http://schemas.openxmlformats.org/officeDocument/2006/relationships/hyperlink" Target="http://cs.wikipedia.org/wiki/Glukokortikoidy" TargetMode="External"/><Relationship Id="rId7" Type="http://schemas.openxmlformats.org/officeDocument/2006/relationships/hyperlink" Target="http://cs.wikipedia.org/wiki/Glykogen" TargetMode="External"/><Relationship Id="rId12" Type="http://schemas.openxmlformats.org/officeDocument/2006/relationships/hyperlink" Target="http://cs.wikipedia.org/wiki/Ischemick%C3%A1_choroba_srde%C4%8Dn%C3%AD"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cs.wikipedia.org/wiki/Metabolismus" TargetMode="External"/><Relationship Id="rId11" Type="http://schemas.openxmlformats.org/officeDocument/2006/relationships/hyperlink" Target="http://cs.wikipedia.org/wiki/Diabetes_mellitus" TargetMode="External"/><Relationship Id="rId5" Type="http://schemas.openxmlformats.org/officeDocument/2006/relationships/hyperlink" Target="http://cs.wikipedia.org/w/index.php?title=Kortizon&amp;action=edit&amp;redlink=1" TargetMode="External"/><Relationship Id="rId15" Type="http://schemas.openxmlformats.org/officeDocument/2006/relationships/hyperlink" Target="http://cs.wikipedia.org/wiki/Astma" TargetMode="External"/><Relationship Id="rId10" Type="http://schemas.openxmlformats.org/officeDocument/2006/relationships/hyperlink" Target="http://cs.wikipedia.org/wiki/Tuky" TargetMode="External"/><Relationship Id="rId4" Type="http://schemas.openxmlformats.org/officeDocument/2006/relationships/hyperlink" Target="http://cs.wikipedia.org/wiki/Kortizol" TargetMode="External"/><Relationship Id="rId9" Type="http://schemas.openxmlformats.org/officeDocument/2006/relationships/hyperlink" Target="http://cs.wikipedia.org/wiki/Gluk%C3%B3za" TargetMode="External"/><Relationship Id="rId14" Type="http://schemas.openxmlformats.org/officeDocument/2006/relationships/hyperlink" Target="http://cs.wikipedia.org/wiki/Slizni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s.wikipedia.org/wiki/Nervov%C3%A1_soustava" TargetMode="External"/><Relationship Id="rId7" Type="http://schemas.openxmlformats.org/officeDocument/2006/relationships/hyperlink" Target="http://cs.wikipedia.org/w/index.php?title=Podmi%C5%88ov%C3%A1n%C3%AD&amp;action=edit&amp;redlink=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cs.wikipedia.org/wiki/U%C4%8Den%C3%AD" TargetMode="External"/><Relationship Id="rId5" Type="http://schemas.openxmlformats.org/officeDocument/2006/relationships/hyperlink" Target="http://cs.wikipedia.org/wiki/Receptor" TargetMode="External"/><Relationship Id="rId4" Type="http://schemas.openxmlformats.org/officeDocument/2006/relationships/hyperlink" Target="http://cs.wikipedia.org/wiki/Organismu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s.wikipedia.org/w/index.php?title=V%C3%AD%C4%8Dko_(oko)&amp;action=edit&amp;redlink=1" TargetMode="External"/><Relationship Id="rId7" Type="http://schemas.openxmlformats.org/officeDocument/2006/relationships/hyperlink" Target="http://cs.wikipedia.org/wiki/Prvn%C3%AD_pomoc"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cs.wikipedia.org/wiki/Tep" TargetMode="External"/><Relationship Id="rId5" Type="http://schemas.openxmlformats.org/officeDocument/2006/relationships/hyperlink" Target="http://cs.wikipedia.org/wiki/Reflex" TargetMode="External"/><Relationship Id="rId4" Type="http://schemas.openxmlformats.org/officeDocument/2006/relationships/hyperlink" Target="http://cs.wikipedia.org/wiki/Rohovka"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Light" TargetMode="External"/><Relationship Id="rId13" Type="http://schemas.openxmlformats.org/officeDocument/2006/relationships/hyperlink" Target="http://en.wikipedia.org/wiki/Blood_pressure" TargetMode="External"/><Relationship Id="rId18" Type="http://schemas.openxmlformats.org/officeDocument/2006/relationships/hyperlink" Target="http://en.wikipedia.org/wiki/Posttraumatic_stress_disorder" TargetMode="External"/><Relationship Id="rId26" Type="http://schemas.openxmlformats.org/officeDocument/2006/relationships/hyperlink" Target="http://cs.wikipedia.org/wiki/Tegmentum" TargetMode="External"/><Relationship Id="rId3" Type="http://schemas.openxmlformats.org/officeDocument/2006/relationships/hyperlink" Target="http://cs.wikipedia.org/wiki/Obratlovci" TargetMode="External"/><Relationship Id="rId21" Type="http://schemas.openxmlformats.org/officeDocument/2006/relationships/hyperlink" Target="http://cs.wikipedia.org/wiki/Hlava" TargetMode="External"/><Relationship Id="rId7" Type="http://schemas.openxmlformats.org/officeDocument/2006/relationships/hyperlink" Target="http://en.wikipedia.org/wiki/Stimulus" TargetMode="External"/><Relationship Id="rId12" Type="http://schemas.openxmlformats.org/officeDocument/2006/relationships/hyperlink" Target="http://en.wikipedia.org/wiki/Blinking" TargetMode="External"/><Relationship Id="rId17" Type="http://schemas.openxmlformats.org/officeDocument/2006/relationships/hyperlink" Target="http://en.wikipedia.org/wiki/Hyperexplexia" TargetMode="External"/><Relationship Id="rId25" Type="http://schemas.openxmlformats.org/officeDocument/2006/relationships/hyperlink" Target="http://cs.wikipedia.org/wiki/Mezimozek" TargetMode="External"/><Relationship Id="rId2" Type="http://schemas.openxmlformats.org/officeDocument/2006/relationships/slide" Target="../slides/slide9.xml"/><Relationship Id="rId16" Type="http://schemas.openxmlformats.org/officeDocument/2006/relationships/hyperlink" Target="http://en.wikipedia.org/wiki/Muscle" TargetMode="External"/><Relationship Id="rId20" Type="http://schemas.openxmlformats.org/officeDocument/2006/relationships/hyperlink" Target="http://cs.wikipedia.org/wiki/Ucho" TargetMode="External"/><Relationship Id="rId29" Type="http://schemas.openxmlformats.org/officeDocument/2006/relationships/hyperlink" Target="http://cs.wikipedia.org/w/index.php?title=Pedunculi_cerebrales&amp;action=edit&amp;redlink=1" TargetMode="External"/><Relationship Id="rId1" Type="http://schemas.openxmlformats.org/officeDocument/2006/relationships/notesMaster" Target="../notesMasters/notesMaster1.xml"/><Relationship Id="rId6" Type="http://schemas.openxmlformats.org/officeDocument/2006/relationships/hyperlink" Target="http://en.wikipedia.org/wiki/Response" TargetMode="External"/><Relationship Id="rId11" Type="http://schemas.openxmlformats.org/officeDocument/2006/relationships/hyperlink" Target="http://en.wikipedia.org/wiki/Human_leg" TargetMode="External"/><Relationship Id="rId24" Type="http://schemas.openxmlformats.org/officeDocument/2006/relationships/hyperlink" Target="http://cs.wikipedia.org/wiki/%C4%8Ctverhrbol%C3%AD" TargetMode="External"/><Relationship Id="rId5" Type="http://schemas.openxmlformats.org/officeDocument/2006/relationships/hyperlink" Target="http://cs.wikipedia.org/wiki/Oko" TargetMode="External"/><Relationship Id="rId15" Type="http://schemas.openxmlformats.org/officeDocument/2006/relationships/hyperlink" Target="http://en.wikipedia.org/wiki/Breath" TargetMode="External"/><Relationship Id="rId23" Type="http://schemas.openxmlformats.org/officeDocument/2006/relationships/hyperlink" Target="http://cs.wikipedia.org/wiki/Tektum" TargetMode="External"/><Relationship Id="rId28" Type="http://schemas.openxmlformats.org/officeDocument/2006/relationships/hyperlink" Target="http://cs.wikipedia.org/wiki/Dopamin" TargetMode="External"/><Relationship Id="rId10" Type="http://schemas.openxmlformats.org/officeDocument/2006/relationships/hyperlink" Target="http://en.wikipedia.org/wiki/Arm" TargetMode="External"/><Relationship Id="rId19" Type="http://schemas.openxmlformats.org/officeDocument/2006/relationships/hyperlink" Target="http://cs.wikipedia.org/w/index.php?title=St%C5%99edn%C3%AD_mozek&amp;action=edit&amp;section=6" TargetMode="External"/><Relationship Id="rId4" Type="http://schemas.openxmlformats.org/officeDocument/2006/relationships/hyperlink" Target="http://cs.wikipedia.org/w/index.php?title=Motorika&amp;action=edit&amp;redlink=1" TargetMode="External"/><Relationship Id="rId9" Type="http://schemas.openxmlformats.org/officeDocument/2006/relationships/hyperlink" Target="http://en.wikipedia.org/wiki/Human_beings" TargetMode="External"/><Relationship Id="rId14" Type="http://schemas.openxmlformats.org/officeDocument/2006/relationships/hyperlink" Target="http://en.wikipedia.org/wiki/Respiration_(physiology)" TargetMode="External"/><Relationship Id="rId22" Type="http://schemas.openxmlformats.org/officeDocument/2006/relationships/hyperlink" Target="http://cs.wikipedia.org/w/index.php?title=St%C5%99edn%C3%AD_mozek&amp;action=edit&amp;section=7" TargetMode="External"/><Relationship Id="rId27" Type="http://schemas.openxmlformats.org/officeDocument/2006/relationships/hyperlink" Target="http://cs.wikipedia.org/wiki/Substantia_nigra" TargetMode="External"/><Relationship Id="rId30" Type="http://schemas.openxmlformats.org/officeDocument/2006/relationships/hyperlink" Target="http://cs.wikipedia.org/wiki/Mozkov%C3%BD_kmen"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Cerebral_cortex" TargetMode="External"/><Relationship Id="rId13" Type="http://schemas.openxmlformats.org/officeDocument/2006/relationships/hyperlink" Target="http://en.wikipedia.org/wiki/Syndrome" TargetMode="External"/><Relationship Id="rId3" Type="http://schemas.openxmlformats.org/officeDocument/2006/relationships/hyperlink" Target="http://en.wikipedia.org/wiki/Medicine" TargetMode="External"/><Relationship Id="rId7" Type="http://schemas.openxmlformats.org/officeDocument/2006/relationships/hyperlink" Target="http://en.wikipedia.org/wiki/Coma" TargetMode="External"/><Relationship Id="rId12" Type="http://schemas.openxmlformats.org/officeDocument/2006/relationships/hyperlink" Target="http://en.wikipedia.org/wiki/Arousal" TargetMode="External"/><Relationship Id="rId17" Type="http://schemas.openxmlformats.org/officeDocument/2006/relationships/hyperlink" Target="http://en.wikipedia.org/wiki/Gastrointestinal" TargetMode="External"/><Relationship Id="rId2" Type="http://schemas.openxmlformats.org/officeDocument/2006/relationships/slide" Target="../slides/slide10.xml"/><Relationship Id="rId16" Type="http://schemas.openxmlformats.org/officeDocument/2006/relationships/hyperlink" Target="http://en.wikipedia.org/wiki/Feeding_tube" TargetMode="External"/><Relationship Id="rId1" Type="http://schemas.openxmlformats.org/officeDocument/2006/relationships/notesMaster" Target="../notesMasters/notesMaster1.xml"/><Relationship Id="rId6" Type="http://schemas.openxmlformats.org/officeDocument/2006/relationships/hyperlink" Target="http://en.wikipedia.org/wiki/Brain_damage" TargetMode="External"/><Relationship Id="rId11" Type="http://schemas.openxmlformats.org/officeDocument/2006/relationships/hyperlink" Target="http://en.wikipedia.org/wiki/Sleep" TargetMode="External"/><Relationship Id="rId5" Type="http://schemas.openxmlformats.org/officeDocument/2006/relationships/hyperlink" Target="http://en.wikipedia.org/wiki/Unconsciousness" TargetMode="External"/><Relationship Id="rId15" Type="http://schemas.openxmlformats.org/officeDocument/2006/relationships/hyperlink" Target="http://en.wikipedia.org/wiki/Stimulus_(physiology)" TargetMode="External"/><Relationship Id="rId10" Type="http://schemas.openxmlformats.org/officeDocument/2006/relationships/hyperlink" Target="http://en.wikipedia.org/wiki/Reticular_activating_system" TargetMode="External"/><Relationship Id="rId4" Type="http://schemas.openxmlformats.org/officeDocument/2006/relationships/hyperlink" Target="http://en.wikipedia.org/wiki/Greek_language" TargetMode="External"/><Relationship Id="rId9" Type="http://schemas.openxmlformats.org/officeDocument/2006/relationships/hyperlink" Target="http://en.wikipedia.org/wiki/Brainstem" TargetMode="External"/><Relationship Id="rId14" Type="http://schemas.openxmlformats.org/officeDocument/2006/relationships/hyperlink" Target="http://en.wikipedia.org/wiki/Vergenc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cs.wikipedia.org/wiki/Rukojm%C3%AD" TargetMode="External"/><Relationship Id="rId3" Type="http://schemas.openxmlformats.org/officeDocument/2006/relationships/hyperlink" Target="http://cs.wikipedia.org/wiki/Zran%C4%9Bn%C3%AD" TargetMode="External"/><Relationship Id="rId7" Type="http://schemas.openxmlformats.org/officeDocument/2006/relationships/hyperlink" Target="http://cs.wikipedia.org/w/index.php?title=Sebevra%C5%BEedn%C3%BD_atent%C3%A1tn%C3%ADk&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cs.wikipedia.org/wiki/Odst%C5%99elova%C4%8D" TargetMode="External"/><Relationship Id="rId5" Type="http://schemas.openxmlformats.org/officeDocument/2006/relationships/hyperlink" Target="http://cs.wikipedia.org/wiki/Sval" TargetMode="External"/><Relationship Id="rId10" Type="http://schemas.openxmlformats.org/officeDocument/2006/relationships/hyperlink" Target="http://cs.wikipedia.org/wiki/Opilec" TargetMode="External"/><Relationship Id="rId4" Type="http://schemas.openxmlformats.org/officeDocument/2006/relationships/hyperlink" Target="http://cs.wikipedia.org/w/index.php?title=Motorika&amp;action=edit&amp;redlink=1" TargetMode="External"/><Relationship Id="rId9" Type="http://schemas.openxmlformats.org/officeDocument/2006/relationships/hyperlink" Target="http://cs.wikipedia.org/wiki/Alkohol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vestibulární, </a:t>
            </a:r>
            <a:r>
              <a:rPr lang="cs-CZ" dirty="0" err="1" smtClean="0"/>
              <a:t>somatosenzorický</a:t>
            </a:r>
            <a:endParaRPr lang="cs-CZ" dirty="0"/>
          </a:p>
        </p:txBody>
      </p:sp>
      <p:sp>
        <p:nvSpPr>
          <p:cNvPr id="4" name="Zástupný symbol pro číslo snímku 3"/>
          <p:cNvSpPr>
            <a:spLocks noGrp="1"/>
          </p:cNvSpPr>
          <p:nvPr>
            <p:ph type="sldNum" sz="quarter" idx="10"/>
          </p:nvPr>
        </p:nvSpPr>
        <p:spPr/>
        <p:txBody>
          <a:bodyPr/>
          <a:lstStyle/>
          <a:p>
            <a:pPr>
              <a:defRPr/>
            </a:pPr>
            <a:fld id="{6127C846-24E8-49FB-A49B-36354EE63D0C}" type="slidenum">
              <a:rPr lang="cs-CZ" smtClean="0"/>
              <a:pPr>
                <a:defRPr/>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44387" name="Zástupný symbol pro poznámky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defTabSz="865289" fontAlgn="auto">
              <a:spcBef>
                <a:spcPts val="0"/>
              </a:spcBef>
              <a:spcAft>
                <a:spcPts val="0"/>
              </a:spcAft>
              <a:defRPr/>
            </a:pPr>
            <a:r>
              <a:rPr lang="cs-CZ" sz="1100" dirty="0"/>
              <a:t>talamus znamená v řečtině pokoj nebo </a:t>
            </a:r>
            <a:r>
              <a:rPr lang="cs-CZ" sz="1100" b="1" dirty="0"/>
              <a:t>předsíň</a:t>
            </a:r>
            <a:r>
              <a:rPr lang="cs-CZ" sz="1100" dirty="0"/>
              <a:t>. Až na pár výjimek všechny informace, které směřují do kůry, projdou nejprve talamem. Hypotalamus udržuje </a:t>
            </a:r>
            <a:r>
              <a:rPr lang="cs-CZ" sz="1100" dirty="0" err="1"/>
              <a:t>homeostázu</a:t>
            </a:r>
            <a:r>
              <a:rPr lang="cs-CZ" sz="1100" dirty="0"/>
              <a:t> v těle (např. teplota, pokud klesne, hypotalamus zařídí, aby opět stoupla a naopak.). Máme v těle tyto homeostatické mechanismy a hypotalamus je jedna z hlavních částí, která ji udržuje.</a:t>
            </a:r>
          </a:p>
          <a:p>
            <a:pPr defTabSz="865289" fontAlgn="auto">
              <a:spcBef>
                <a:spcPts val="0"/>
              </a:spcBef>
              <a:spcAft>
                <a:spcPts val="0"/>
              </a:spcAft>
              <a:defRPr/>
            </a:pPr>
            <a:endParaRPr lang="cs-CZ" dirty="0" smtClean="0"/>
          </a:p>
          <a:p>
            <a:pPr defTabSz="865289" fontAlgn="auto">
              <a:spcBef>
                <a:spcPts val="0"/>
              </a:spcBef>
              <a:spcAft>
                <a:spcPts val="0"/>
              </a:spcAft>
              <a:defRPr/>
            </a:pPr>
            <a:r>
              <a:rPr lang="cs-CZ" dirty="0" smtClean="0"/>
              <a:t>Seskupen do desítek </a:t>
            </a:r>
            <a:r>
              <a:rPr lang="cs-CZ" dirty="0" err="1" smtClean="0"/>
              <a:t>thalamických</a:t>
            </a:r>
            <a:r>
              <a:rPr lang="cs-CZ" dirty="0" smtClean="0"/>
              <a:t> jader.</a:t>
            </a:r>
          </a:p>
          <a:p>
            <a:pPr defTabSz="865289" fontAlgn="auto">
              <a:spcBef>
                <a:spcPts val="0"/>
              </a:spcBef>
              <a:spcAft>
                <a:spcPts val="0"/>
              </a:spcAft>
              <a:defRPr/>
            </a:pPr>
            <a:endParaRPr lang="cs-CZ" dirty="0" smtClean="0"/>
          </a:p>
          <a:p>
            <a:pPr defTabSz="865289" fontAlgn="auto">
              <a:spcBef>
                <a:spcPts val="0"/>
              </a:spcBef>
              <a:spcAft>
                <a:spcPts val="0"/>
              </a:spcAft>
              <a:defRPr/>
            </a:pPr>
            <a:r>
              <a:rPr lang="cs-CZ" dirty="0" smtClean="0"/>
              <a:t>Třídí, moduluje a integruje informace, ale hlavně je přepojuje do dalších oblastí mozku (kůry, hypotalamu, mozkového kmene, limbického systému, mozečku)</a:t>
            </a:r>
          </a:p>
          <a:p>
            <a:pPr defTabSz="865289" fontAlgn="auto">
              <a:spcBef>
                <a:spcPts val="0"/>
              </a:spcBef>
              <a:spcAft>
                <a:spcPts val="0"/>
              </a:spcAft>
              <a:defRPr/>
            </a:pPr>
            <a:endParaRPr lang="cs-CZ" dirty="0" smtClean="0"/>
          </a:p>
          <a:p>
            <a:pPr defTabSz="865289" fontAlgn="auto">
              <a:spcBef>
                <a:spcPts val="0"/>
              </a:spcBef>
              <a:spcAft>
                <a:spcPts val="0"/>
              </a:spcAft>
              <a:defRPr/>
            </a:pPr>
            <a:r>
              <a:rPr lang="cs-CZ" dirty="0" smtClean="0"/>
              <a:t>Rozhoduje, zda smyslové informace </a:t>
            </a:r>
            <a:r>
              <a:rPr lang="cs-CZ" b="1" dirty="0" smtClean="0"/>
              <a:t>vpustí do vědomí</a:t>
            </a:r>
            <a:r>
              <a:rPr lang="cs-CZ" dirty="0" smtClean="0"/>
              <a:t>, či budou zpracovány nevědomě.</a:t>
            </a:r>
          </a:p>
          <a:p>
            <a:pPr defTabSz="865289" fontAlgn="auto">
              <a:spcBef>
                <a:spcPts val="0"/>
              </a:spcBef>
              <a:spcAft>
                <a:spcPts val="0"/>
              </a:spcAft>
              <a:defRPr/>
            </a:pPr>
            <a:endParaRPr lang="cs-CZ" dirty="0" smtClean="0"/>
          </a:p>
          <a:p>
            <a:pPr defTabSz="865289" fontAlgn="auto">
              <a:spcBef>
                <a:spcPts val="0"/>
              </a:spcBef>
              <a:spcAft>
                <a:spcPts val="0"/>
              </a:spcAft>
              <a:defRPr/>
            </a:pPr>
            <a:r>
              <a:rPr lang="cs-CZ" dirty="0" smtClean="0"/>
              <a:t>Poškození se projeví změnou smyslovosti až bolestí.</a:t>
            </a:r>
          </a:p>
          <a:p>
            <a:pPr defTabSz="865289" fontAlgn="auto">
              <a:spcBef>
                <a:spcPts val="0"/>
              </a:spcBef>
              <a:spcAft>
                <a:spcPts val="0"/>
              </a:spcAft>
              <a:defRPr/>
            </a:pPr>
            <a:endParaRPr lang="cs-CZ" dirty="0" smtClean="0"/>
          </a:p>
          <a:p>
            <a:pPr defTabSz="865289" fontAlgn="auto">
              <a:spcBef>
                <a:spcPts val="0"/>
              </a:spcBef>
              <a:spcAft>
                <a:spcPts val="0"/>
              </a:spcAft>
              <a:defRPr/>
            </a:pPr>
            <a:r>
              <a:rPr lang="cs-CZ" dirty="0" smtClean="0"/>
              <a:t>V thalamu dochází k přepojování </a:t>
            </a:r>
            <a:r>
              <a:rPr lang="cs-CZ" dirty="0" err="1" smtClean="0"/>
              <a:t>aferentací</a:t>
            </a:r>
            <a:r>
              <a:rPr lang="cs-CZ" dirty="0" smtClean="0"/>
              <a:t>, které dále směřují do mozkové kůry – </a:t>
            </a:r>
            <a:r>
              <a:rPr lang="cs-CZ" i="1" dirty="0" smtClean="0"/>
              <a:t>senzitivní, zrakové, sluchové a chuťové</a:t>
            </a:r>
            <a:r>
              <a:rPr lang="cs-CZ" dirty="0" smtClean="0"/>
              <a:t>. Při poruchách thalamu dojde ke snížení prahu pro bolest, taková </a:t>
            </a:r>
            <a:r>
              <a:rPr lang="cs-CZ" b="1" i="1" dirty="0" smtClean="0"/>
              <a:t>bolest</a:t>
            </a:r>
            <a:r>
              <a:rPr lang="cs-CZ" dirty="0" smtClean="0"/>
              <a:t> se pak označuje jako </a:t>
            </a:r>
            <a:r>
              <a:rPr lang="cs-CZ" b="1" i="1" dirty="0" err="1" smtClean="0"/>
              <a:t>thalamická</a:t>
            </a:r>
            <a:r>
              <a:rPr lang="cs-CZ" dirty="0" smtClean="0"/>
              <a:t> a není dobře lékově zvládnutelná.</a:t>
            </a:r>
          </a:p>
          <a:p>
            <a:pPr defTabSz="865289" fontAlgn="auto">
              <a:spcBef>
                <a:spcPts val="0"/>
              </a:spcBef>
              <a:spcAft>
                <a:spcPts val="0"/>
              </a:spcAft>
              <a:defRPr/>
            </a:pPr>
            <a:r>
              <a:rPr lang="cs-CZ" dirty="0" smtClean="0"/>
              <a:t>Činnost thalamu je podřízena mozkové kůře. </a:t>
            </a:r>
            <a:r>
              <a:rPr lang="cs-CZ" i="1" dirty="0" err="1" smtClean="0"/>
              <a:t>Kortikothalamické</a:t>
            </a:r>
            <a:r>
              <a:rPr lang="cs-CZ" i="1" dirty="0" smtClean="0"/>
              <a:t> a </a:t>
            </a:r>
            <a:r>
              <a:rPr lang="cs-CZ" i="1" dirty="0" err="1" smtClean="0"/>
              <a:t>thalamokortikální</a:t>
            </a:r>
            <a:r>
              <a:rPr lang="cs-CZ" i="1" dirty="0" smtClean="0"/>
              <a:t> spoje</a:t>
            </a:r>
            <a:r>
              <a:rPr lang="cs-CZ" dirty="0" smtClean="0"/>
              <a:t> ovlivňují bdělý stav člověka.</a:t>
            </a:r>
          </a:p>
          <a:p>
            <a:pPr defTabSz="865289" fontAlgn="auto">
              <a:spcBef>
                <a:spcPts val="0"/>
              </a:spcBef>
              <a:spcAft>
                <a:spcPts val="0"/>
              </a:spcAft>
              <a:defRPr/>
            </a:pPr>
            <a:r>
              <a:rPr lang="cs-CZ" dirty="0" smtClean="0"/>
              <a:t>Stimuly, které do thalamu míří z </a:t>
            </a:r>
            <a:r>
              <a:rPr lang="cs-CZ" dirty="0" err="1" smtClean="0">
                <a:hlinkClick r:id="rId3" action="ppaction://hlinkfile" tooltip="Hypothalamus"/>
              </a:rPr>
              <a:t>hypothalamu</a:t>
            </a:r>
            <a:r>
              <a:rPr lang="cs-CZ" dirty="0" smtClean="0"/>
              <a:t> a zpětně i z limbické kůry, způsobí, že se thalamus podílí na některých vegetativních funkcích jako je </a:t>
            </a:r>
            <a:r>
              <a:rPr lang="cs-CZ" i="1" dirty="0" smtClean="0"/>
              <a:t>zblednutí</a:t>
            </a:r>
            <a:r>
              <a:rPr lang="cs-CZ" dirty="0" smtClean="0"/>
              <a:t> nebo </a:t>
            </a:r>
            <a:r>
              <a:rPr lang="cs-CZ" i="1" dirty="0" smtClean="0"/>
              <a:t>zčervenání v obličeji</a:t>
            </a:r>
            <a:r>
              <a:rPr lang="cs-CZ" dirty="0" smtClean="0"/>
              <a:t>, změny </a:t>
            </a:r>
            <a:r>
              <a:rPr lang="cs-CZ" i="1" dirty="0" smtClean="0"/>
              <a:t>ve frekvenci tepu</a:t>
            </a:r>
            <a:r>
              <a:rPr lang="cs-CZ" dirty="0" smtClean="0"/>
              <a:t>, dále na změnách nálady – </a:t>
            </a:r>
            <a:r>
              <a:rPr lang="cs-CZ" i="1" dirty="0" smtClean="0"/>
              <a:t>veselosti, smutku, zlosti</a:t>
            </a:r>
            <a:r>
              <a:rPr lang="cs-CZ" dirty="0" smtClean="0"/>
              <a:t> </a:t>
            </a:r>
            <a:r>
              <a:rPr lang="cs-CZ" i="1" dirty="0" smtClean="0"/>
              <a:t>nebo rozmrzelosti</a:t>
            </a:r>
            <a:r>
              <a:rPr lang="cs-CZ" dirty="0" smtClean="0"/>
              <a:t>. Tyto děje jsou v dospělosti tlumeny mozkovou kůrou, ale v plném rozsahu se projevují v dětském věku, kdy útlum není vyvinut nebo u lidí s poruchou funkce mozkové kůry.</a:t>
            </a:r>
          </a:p>
          <a:p>
            <a:pPr defTabSz="865289" fontAlgn="auto">
              <a:spcBef>
                <a:spcPts val="0"/>
              </a:spcBef>
              <a:spcAft>
                <a:spcPts val="0"/>
              </a:spcAft>
              <a:defRPr/>
            </a:pPr>
            <a:r>
              <a:rPr lang="cs-CZ" dirty="0" smtClean="0"/>
              <a:t>Thalamus se podílí také </a:t>
            </a:r>
            <a:r>
              <a:rPr lang="cs-CZ" i="1" dirty="0" smtClean="0"/>
              <a:t>na ovlivnění stoje a chůze</a:t>
            </a:r>
            <a:r>
              <a:rPr lang="cs-CZ" dirty="0" smtClean="0"/>
              <a:t>, prostřednictvím převodu vzruchů z mozečku do mozkové kůry. Při jeho poruše může vzniknout mírná </a:t>
            </a:r>
            <a:r>
              <a:rPr lang="cs-CZ" i="1" dirty="0" smtClean="0">
                <a:hlinkClick r:id="rId4" action="ppaction://hlinkfile" tooltip="Mozeček"/>
              </a:rPr>
              <a:t>mozečková ataxie</a:t>
            </a:r>
            <a:r>
              <a:rPr lang="cs-CZ" i="1" dirty="0" smtClean="0"/>
              <a:t>.</a:t>
            </a:r>
            <a:endParaRPr lang="cs-CZ" dirty="0" smtClean="0"/>
          </a:p>
          <a:p>
            <a:pPr defTabSz="865289" fontAlgn="auto">
              <a:spcBef>
                <a:spcPts val="0"/>
              </a:spcBef>
              <a:spcAft>
                <a:spcPts val="0"/>
              </a:spcAft>
              <a:defRPr/>
            </a:pPr>
            <a:endParaRPr lang="cs-CZ" dirty="0" smtClean="0"/>
          </a:p>
        </p:txBody>
      </p:sp>
      <p:sp>
        <p:nvSpPr>
          <p:cNvPr id="34819"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96EB7C-D7E1-4697-8AE0-F8068EFD7C00}" type="slidenum">
              <a:rPr lang="cs-CZ"/>
              <a:pPr fontAlgn="base">
                <a:spcBef>
                  <a:spcPct val="0"/>
                </a:spcBef>
                <a:spcAft>
                  <a:spcPct val="0"/>
                </a:spcAft>
              </a:pPr>
              <a:t>12</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Velikost </a:t>
            </a:r>
            <a:r>
              <a:rPr lang="cs-CZ" dirty="0" err="1" smtClean="0"/>
              <a:t>faloze</a:t>
            </a:r>
            <a:r>
              <a:rPr lang="cs-CZ" dirty="0" smtClean="0"/>
              <a:t>, asi </a:t>
            </a:r>
            <a:r>
              <a:rPr lang="cs-CZ" dirty="0" err="1" smtClean="0"/>
              <a:t>15gramů</a:t>
            </a:r>
            <a:r>
              <a:rPr lang="cs-CZ" dirty="0" smtClean="0"/>
              <a:t>, ale jeho význam</a:t>
            </a:r>
            <a:r>
              <a:rPr lang="cs-CZ" baseline="0" dirty="0" smtClean="0"/>
              <a:t> je veliký.</a:t>
            </a:r>
            <a:endParaRPr lang="cs-CZ" dirty="0" smtClean="0"/>
          </a:p>
          <a:p>
            <a:pPr>
              <a:spcBef>
                <a:spcPct val="0"/>
              </a:spcBef>
            </a:pPr>
            <a:endParaRPr lang="cs-CZ" dirty="0" smtClean="0"/>
          </a:p>
          <a:p>
            <a:pPr>
              <a:spcBef>
                <a:spcPct val="0"/>
              </a:spcBef>
            </a:pPr>
            <a:r>
              <a:rPr lang="cs-CZ" dirty="0" smtClean="0"/>
              <a:t>Hypofýza </a:t>
            </a:r>
            <a:r>
              <a:rPr lang="cs-CZ" dirty="0" smtClean="0"/>
              <a:t>– adenohypofýza – </a:t>
            </a:r>
            <a:r>
              <a:rPr lang="cs-CZ" dirty="0" err="1" smtClean="0"/>
              <a:t>hypofýzotropní</a:t>
            </a:r>
            <a:r>
              <a:rPr lang="cs-CZ" dirty="0" smtClean="0"/>
              <a:t> </a:t>
            </a:r>
            <a:r>
              <a:rPr lang="cs-CZ" dirty="0" smtClean="0"/>
              <a:t>hormony (</a:t>
            </a:r>
            <a:r>
              <a:rPr lang="cs-CZ" dirty="0" err="1" smtClean="0"/>
              <a:t>statiny</a:t>
            </a:r>
            <a:r>
              <a:rPr lang="cs-CZ" dirty="0" smtClean="0"/>
              <a:t> - inhibují,</a:t>
            </a:r>
            <a:r>
              <a:rPr lang="cs-CZ" baseline="0" dirty="0" smtClean="0"/>
              <a:t> libertiny – aktivizují)</a:t>
            </a:r>
            <a:r>
              <a:rPr lang="cs-CZ" dirty="0" smtClean="0"/>
              <a:t>. </a:t>
            </a:r>
            <a:r>
              <a:rPr lang="cs-CZ" dirty="0" smtClean="0"/>
              <a:t>Jejich tvorba je zpětnovazebně regulována hladinou hormonu, který produkuje cílený orgán.</a:t>
            </a:r>
          </a:p>
          <a:p>
            <a:pPr>
              <a:spcBef>
                <a:spcPct val="0"/>
              </a:spcBef>
            </a:pPr>
            <a:endParaRPr lang="cs-CZ" dirty="0" smtClean="0"/>
          </a:p>
          <a:p>
            <a:pPr>
              <a:spcBef>
                <a:spcPct val="0"/>
              </a:spcBef>
            </a:pPr>
            <a:r>
              <a:rPr lang="cs-CZ" dirty="0" smtClean="0"/>
              <a:t>Obsahuje</a:t>
            </a:r>
            <a:r>
              <a:rPr lang="cs-CZ" baseline="0" dirty="0" smtClean="0"/>
              <a:t> termoreceptory (pocení nebo chladový třes), osmoreceptory, receptory na jednotlivé hormony. </a:t>
            </a:r>
            <a:r>
              <a:rPr lang="cs-CZ" baseline="0" dirty="0" err="1" smtClean="0"/>
              <a:t>Homeostáza</a:t>
            </a:r>
            <a:r>
              <a:rPr lang="cs-CZ" baseline="0" dirty="0" smtClean="0"/>
              <a:t> – na základě negativní zpětné vazby.</a:t>
            </a:r>
          </a:p>
          <a:p>
            <a:pPr>
              <a:spcBef>
                <a:spcPct val="0"/>
              </a:spcBef>
            </a:pPr>
            <a:endParaRPr lang="cs-CZ" baseline="0" dirty="0" smtClean="0"/>
          </a:p>
          <a:p>
            <a:pPr>
              <a:spcBef>
                <a:spcPct val="0"/>
              </a:spcBef>
            </a:pPr>
            <a:r>
              <a:rPr lang="cs-CZ" baseline="0" dirty="0" smtClean="0"/>
              <a:t>Hlad – centrum sytosti a centrum potravové – centrum sytosti signalizuje nedostatek cukru (glukózy)</a:t>
            </a:r>
          </a:p>
          <a:p>
            <a:pPr>
              <a:spcBef>
                <a:spcPct val="0"/>
              </a:spcBef>
            </a:pPr>
            <a:endParaRPr lang="cs-CZ" baseline="0" dirty="0" smtClean="0"/>
          </a:p>
          <a:p>
            <a:pPr>
              <a:spcBef>
                <a:spcPct val="0"/>
              </a:spcBef>
            </a:pPr>
            <a:r>
              <a:rPr lang="cs-CZ" baseline="0" dirty="0" smtClean="0"/>
              <a:t>Sex – reguluje menstruační cykly, zabezpečuje mužské sex. Chování. </a:t>
            </a:r>
          </a:p>
          <a:p>
            <a:pPr>
              <a:spcBef>
                <a:spcPct val="0"/>
              </a:spcBef>
            </a:pPr>
            <a:endParaRPr lang="cs-CZ" baseline="0" dirty="0" smtClean="0"/>
          </a:p>
          <a:p>
            <a:pPr>
              <a:spcBef>
                <a:spcPct val="0"/>
              </a:spcBef>
            </a:pPr>
            <a:r>
              <a:rPr lang="cs-CZ" baseline="0" dirty="0" err="1" smtClean="0"/>
              <a:t>ADH</a:t>
            </a:r>
            <a:r>
              <a:rPr lang="cs-CZ" baseline="0" dirty="0" smtClean="0"/>
              <a:t> – uvolňování </a:t>
            </a:r>
            <a:r>
              <a:rPr lang="cs-CZ" baseline="0" dirty="0" err="1" smtClean="0"/>
              <a:t>vasopresinu</a:t>
            </a:r>
            <a:r>
              <a:rPr lang="cs-CZ" baseline="0" dirty="0" smtClean="0"/>
              <a:t> (antidiuretický hormon) vede k zadržování vody v ledvinách.</a:t>
            </a:r>
          </a:p>
          <a:p>
            <a:pPr>
              <a:spcBef>
                <a:spcPct val="0"/>
              </a:spcBef>
            </a:pPr>
            <a:endParaRPr lang="cs-CZ" baseline="0" dirty="0" smtClean="0"/>
          </a:p>
          <a:p>
            <a:pPr>
              <a:spcBef>
                <a:spcPct val="0"/>
              </a:spcBef>
            </a:pPr>
            <a:endParaRPr lang="cs-CZ" dirty="0" smtClean="0"/>
          </a:p>
          <a:p>
            <a:pPr>
              <a:spcBef>
                <a:spcPct val="0"/>
              </a:spcBef>
            </a:pPr>
            <a:r>
              <a:rPr lang="cs-CZ" dirty="0" err="1" smtClean="0"/>
              <a:t>Homeostáza</a:t>
            </a:r>
            <a:r>
              <a:rPr lang="cs-CZ" dirty="0" smtClean="0"/>
              <a:t> – stálost vnitřního prostředí.</a:t>
            </a:r>
          </a:p>
          <a:p>
            <a:pPr>
              <a:spcBef>
                <a:spcPct val="0"/>
              </a:spcBef>
            </a:pPr>
            <a:endParaRPr lang="cs-CZ" dirty="0" smtClean="0"/>
          </a:p>
          <a:p>
            <a:pPr>
              <a:spcBef>
                <a:spcPct val="0"/>
              </a:spcBef>
            </a:pPr>
            <a:r>
              <a:rPr lang="cs-CZ" dirty="0" smtClean="0"/>
              <a:t>Regulace základních životních potřeb - </a:t>
            </a:r>
          </a:p>
        </p:txBody>
      </p:sp>
      <p:sp>
        <p:nvSpPr>
          <p:cNvPr id="368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510213-64B9-49FF-ADC4-68838BE86745}" type="slidenum">
              <a:rPr lang="cs-CZ"/>
              <a:pPr fontAlgn="base">
                <a:spcBef>
                  <a:spcPct val="0"/>
                </a:spcBef>
                <a:spcAft>
                  <a:spcPct val="0"/>
                </a:spcAft>
              </a:pPr>
              <a:t>13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91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 bazální ganglia (spodinové uzliny) – odděleny  vrstvou </a:t>
            </a:r>
            <a:r>
              <a:rPr lang="cs-CZ" b="1" smtClean="0"/>
              <a:t>bílé hmoty </a:t>
            </a:r>
          </a:p>
          <a:p>
            <a:pPr>
              <a:spcBef>
                <a:spcPct val="0"/>
              </a:spcBef>
            </a:pPr>
            <a:endParaRPr lang="cs-CZ" b="1" smtClean="0"/>
          </a:p>
          <a:p>
            <a:pPr>
              <a:spcBef>
                <a:spcPct val="0"/>
              </a:spcBef>
              <a:buFontTx/>
              <a:buChar char="-"/>
            </a:pPr>
            <a:r>
              <a:rPr lang="cs-CZ" smtClean="0"/>
              <a:t>Je to to, co lidé myslí tím, když se řekne </a:t>
            </a:r>
            <a:r>
              <a:rPr lang="cs-CZ" b="1" smtClean="0"/>
              <a:t>mozek</a:t>
            </a:r>
            <a:r>
              <a:rPr lang="cs-CZ" smtClean="0"/>
              <a:t>. Někteří savci nemají mozkovou kůru zbrázděnou</a:t>
            </a:r>
          </a:p>
          <a:p>
            <a:pPr>
              <a:spcBef>
                <a:spcPct val="0"/>
              </a:spcBef>
              <a:buFontTx/>
              <a:buChar char="-"/>
            </a:pPr>
            <a:endParaRPr lang="cs-CZ" smtClean="0"/>
          </a:p>
          <a:p>
            <a:pPr>
              <a:spcBef>
                <a:spcPct val="0"/>
              </a:spcBef>
              <a:buFontTx/>
              <a:buChar char="-"/>
            </a:pPr>
            <a:r>
              <a:rPr lang="cs-CZ" smtClean="0"/>
              <a:t>- uvědomování?</a:t>
            </a:r>
            <a:endParaRPr lang="en-US" smtClean="0"/>
          </a:p>
          <a:p>
            <a:pPr>
              <a:spcBef>
                <a:spcPct val="0"/>
              </a:spcBef>
            </a:pPr>
            <a:endParaRPr lang="cs-CZ" smtClean="0"/>
          </a:p>
        </p:txBody>
      </p:sp>
      <p:sp>
        <p:nvSpPr>
          <p:cNvPr id="3891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185329-8CA0-47A1-BB7F-0AAD6AF47478}" type="slidenum">
              <a:rPr lang="cs-CZ"/>
              <a:pPr fontAlgn="base">
                <a:spcBef>
                  <a:spcPct val="0"/>
                </a:spcBef>
                <a:spcAft>
                  <a:spcPct val="0"/>
                </a:spcAft>
              </a:pPr>
              <a:t>14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6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Okem není rozdíl příliš vidět. Kortex – je svrchní plášť. V neokortexu je jich 6, ve starších částech mozku, např. hipokampu jen 3 vrstvy</a:t>
            </a:r>
          </a:p>
          <a:p>
            <a:pPr>
              <a:spcBef>
                <a:spcPct val="0"/>
              </a:spcBef>
            </a:pPr>
            <a:endParaRPr lang="cs-CZ" smtClean="0"/>
          </a:p>
          <a:p>
            <a:pPr>
              <a:spcBef>
                <a:spcPct val="0"/>
              </a:spcBef>
            </a:pPr>
            <a:r>
              <a:rPr lang="cs-CZ" smtClean="0"/>
              <a:t>Zopakovat – dvě hemisféry – levá řídá pravou část, pravá řídí levou část</a:t>
            </a:r>
          </a:p>
          <a:p>
            <a:pPr>
              <a:spcBef>
                <a:spcPct val="0"/>
              </a:spcBef>
            </a:pPr>
            <a:endParaRPr lang="cs-CZ" smtClean="0"/>
          </a:p>
        </p:txBody>
      </p:sp>
      <p:sp>
        <p:nvSpPr>
          <p:cNvPr id="4096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0394DF-B137-4432-980B-054583ADA799}" type="slidenum">
              <a:rPr lang="cs-CZ"/>
              <a:pPr fontAlgn="base">
                <a:spcBef>
                  <a:spcPct val="0"/>
                </a:spcBef>
                <a:spcAft>
                  <a:spcPct val="0"/>
                </a:spcAft>
              </a:pPr>
              <a:t>15</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ástupný symbol pro obrázek snímku 1"/>
          <p:cNvSpPr>
            <a:spLocks noGrp="1" noRot="1" noChangeAspect="1"/>
          </p:cNvSpPr>
          <p:nvPr>
            <p:ph type="sldImg"/>
          </p:nvPr>
        </p:nvSpPr>
        <p:spPr bwMode="auto">
          <a:noFill/>
          <a:ln>
            <a:solidFill>
              <a:srgbClr val="000000"/>
            </a:solidFill>
            <a:miter lim="800000"/>
            <a:headEnd/>
            <a:tailEnd/>
          </a:ln>
        </p:spPr>
      </p:sp>
      <p:sp>
        <p:nvSpPr>
          <p:cNvPr id="4505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smtClean="0"/>
              <a:t>Rolandova</a:t>
            </a:r>
            <a:r>
              <a:rPr lang="cs-CZ" smtClean="0"/>
              <a:t> centrální rýha odděluje frontální lalok od parietálního. </a:t>
            </a:r>
            <a:r>
              <a:rPr lang="cs-CZ" b="1" smtClean="0"/>
              <a:t>Sylviova</a:t>
            </a:r>
            <a:r>
              <a:rPr lang="cs-CZ" smtClean="0"/>
              <a:t> brázda odděluje temporální a frontální lalok. Také máme parietálně-occipitální rýhu. rýha oddělující temporální a parietální lalok</a:t>
            </a:r>
          </a:p>
          <a:p>
            <a:pPr>
              <a:spcBef>
                <a:spcPct val="0"/>
              </a:spcBef>
            </a:pPr>
            <a:endParaRPr lang="cs-CZ" smtClean="0"/>
          </a:p>
          <a:p>
            <a:pPr>
              <a:spcBef>
                <a:spcPct val="0"/>
              </a:spcBef>
            </a:pPr>
            <a:r>
              <a:rPr lang="cs-CZ" smtClean="0"/>
              <a:t>Rýhám, které oddělují jednotlivé laloky se říká </a:t>
            </a:r>
            <a:r>
              <a:rPr lang="cs-CZ" b="1" smtClean="0"/>
              <a:t>fisury</a:t>
            </a:r>
            <a:r>
              <a:rPr lang="cs-CZ" smtClean="0"/>
              <a:t>.</a:t>
            </a:r>
          </a:p>
        </p:txBody>
      </p:sp>
      <p:sp>
        <p:nvSpPr>
          <p:cNvPr id="45059"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B28F5E-9CC0-4A35-9FC1-E8AA05CAB20F}" type="slidenum">
              <a:rPr lang="cs-CZ"/>
              <a:pPr fontAlgn="base">
                <a:spcBef>
                  <a:spcPct val="0"/>
                </a:spcBef>
                <a:spcAft>
                  <a:spcPct val="0"/>
                </a:spcAft>
              </a:pPr>
              <a:t>18</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Zástupný symbol pro obrázek snímku 1"/>
          <p:cNvSpPr>
            <a:spLocks noGrp="1" noRot="1" noChangeAspect="1"/>
          </p:cNvSpPr>
          <p:nvPr>
            <p:ph type="sldImg"/>
          </p:nvPr>
        </p:nvSpPr>
        <p:spPr bwMode="auto">
          <a:noFill/>
          <a:ln>
            <a:solidFill>
              <a:srgbClr val="000000"/>
            </a:solidFill>
            <a:miter lim="800000"/>
            <a:headEnd/>
            <a:tailEnd/>
          </a:ln>
        </p:spPr>
      </p:sp>
      <p:sp>
        <p:nvSpPr>
          <p:cNvPr id="4710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Více funkcí. Součástí </a:t>
            </a:r>
            <a:r>
              <a:rPr lang="cs-CZ" b="1" smtClean="0"/>
              <a:t>čichového a chuťového systému</a:t>
            </a:r>
            <a:r>
              <a:rPr lang="cs-CZ" smtClean="0"/>
              <a:t>. Souvisí s </a:t>
            </a:r>
            <a:r>
              <a:rPr lang="cs-CZ" b="1" smtClean="0"/>
              <a:t>emoční inteligencí</a:t>
            </a:r>
            <a:r>
              <a:rPr lang="cs-CZ" smtClean="0"/>
              <a:t>. Neurony této struktury jsou u novorozenců velmi zralé a vyzrávají jako jedny z prvních – tato oblast je stimulována jemnými, laskavými, příjemnými doteky těla dítěte.</a:t>
            </a:r>
          </a:p>
        </p:txBody>
      </p:sp>
      <p:sp>
        <p:nvSpPr>
          <p:cNvPr id="4710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731CE3-816C-447D-B399-2959283A4AC6}" type="slidenum">
              <a:rPr lang="cs-CZ"/>
              <a:pPr fontAlgn="base">
                <a:spcBef>
                  <a:spcPct val="0"/>
                </a:spcBef>
                <a:spcAft>
                  <a:spcPct val="0"/>
                </a:spcAft>
              </a:pPr>
              <a:t>19</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Zástupný symbol pro obrázek snímku 1"/>
          <p:cNvSpPr>
            <a:spLocks noGrp="1" noRot="1" noChangeAspect="1"/>
          </p:cNvSpPr>
          <p:nvPr>
            <p:ph type="sldImg"/>
          </p:nvPr>
        </p:nvSpPr>
        <p:spPr bwMode="auto">
          <a:noFill/>
          <a:ln>
            <a:solidFill>
              <a:srgbClr val="000000"/>
            </a:solidFill>
            <a:miter lim="800000"/>
            <a:headEnd/>
            <a:tailEnd/>
          </a:ln>
        </p:spPr>
      </p:sp>
      <p:sp>
        <p:nvSpPr>
          <p:cNvPr id="4915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Komplexní funkcí – myšlení, plánování  - prefrontální oblast – řeč.</a:t>
            </a:r>
          </a:p>
          <a:p>
            <a:pPr>
              <a:spcBef>
                <a:spcPct val="0"/>
              </a:spcBef>
            </a:pPr>
            <a:endParaRPr lang="cs-CZ" smtClean="0"/>
          </a:p>
          <a:p>
            <a:pPr>
              <a:spcBef>
                <a:spcPct val="0"/>
              </a:spcBef>
            </a:pPr>
            <a:r>
              <a:rPr lang="cs-CZ" smtClean="0"/>
              <a:t>Asociařní oblasti </a:t>
            </a:r>
          </a:p>
        </p:txBody>
      </p:sp>
      <p:sp>
        <p:nvSpPr>
          <p:cNvPr id="4915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4B0AE1-45F2-42C0-8917-FB77BA7B2FAE}" type="slidenum">
              <a:rPr lang="cs-CZ"/>
              <a:pPr fontAlgn="base">
                <a:spcBef>
                  <a:spcPct val="0"/>
                </a:spcBef>
                <a:spcAft>
                  <a:spcPct val="0"/>
                </a:spcAft>
              </a:pPr>
              <a:t>20</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Zástupný symbol pro obrázek snímku 1"/>
          <p:cNvSpPr>
            <a:spLocks noGrp="1" noRot="1" noChangeAspect="1"/>
          </p:cNvSpPr>
          <p:nvPr>
            <p:ph type="sldImg"/>
          </p:nvPr>
        </p:nvSpPr>
        <p:spPr bwMode="auto">
          <a:noFill/>
          <a:ln>
            <a:solidFill>
              <a:srgbClr val="000000"/>
            </a:solidFill>
            <a:miter lim="800000"/>
            <a:headEnd/>
            <a:tailEnd/>
          </a:ln>
        </p:spPr>
      </p:sp>
      <p:sp>
        <p:nvSpPr>
          <p:cNvPr id="5222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Chirurg Wilder Penfield – 1947 dráždil elektrickou sondou odkryté části mozkové kůry epileptických pacientů a sledoval, co se děje. Okcipitální kůra – spatřili blikající světélka, barvy, hvězdy, body, kolečka. Motorická kůra – záškuby svalů, jazyka, Senzitivní kůru, cítili brnění, mrazení apod.</a:t>
            </a:r>
          </a:p>
        </p:txBody>
      </p:sp>
      <p:sp>
        <p:nvSpPr>
          <p:cNvPr id="5222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D38AFD-3F8F-4698-9B29-32779C972145}" type="slidenum">
              <a:rPr lang="cs-CZ"/>
              <a:pPr fontAlgn="base">
                <a:spcBef>
                  <a:spcPct val="0"/>
                </a:spcBef>
                <a:spcAft>
                  <a:spcPct val="0"/>
                </a:spcAft>
              </a:pPr>
              <a:t>22</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Pruhy šedé hmoty</a:t>
            </a:r>
            <a:r>
              <a:rPr lang="cs-CZ" baseline="0" dirty="0" smtClean="0"/>
              <a:t> spojující ocasaté jádro a </a:t>
            </a:r>
            <a:r>
              <a:rPr lang="cs-CZ" baseline="0" dirty="0" err="1" smtClean="0"/>
              <a:t>putamen</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pPr>
              <a:defRPr/>
            </a:pPr>
            <a:fld id="{6127C846-24E8-49FB-A49B-36354EE63D0C}" type="slidenum">
              <a:rPr lang="cs-CZ" smtClean="0"/>
              <a:pPr>
                <a:defRPr/>
              </a:pPr>
              <a:t>25</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Zástupný symbol pro obrázek snímku 1"/>
          <p:cNvSpPr>
            <a:spLocks noGrp="1" noRot="1" noChangeAspect="1"/>
          </p:cNvSpPr>
          <p:nvPr>
            <p:ph type="sldImg"/>
          </p:nvPr>
        </p:nvSpPr>
        <p:spPr bwMode="auto">
          <a:noFill/>
          <a:ln>
            <a:solidFill>
              <a:srgbClr val="000000"/>
            </a:solidFill>
            <a:miter lim="800000"/>
            <a:headEnd/>
            <a:tailEnd/>
          </a:ln>
        </p:spPr>
      </p:sp>
      <p:sp>
        <p:nvSpPr>
          <p:cNvPr id="5734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U nižších živočichů – mají BG nejvyšší fce</a:t>
            </a:r>
          </a:p>
          <a:p>
            <a:pPr>
              <a:spcBef>
                <a:spcPct val="0"/>
              </a:spcBef>
            </a:pPr>
            <a:endParaRPr lang="cs-CZ" smtClean="0"/>
          </a:p>
          <a:p>
            <a:pPr>
              <a:spcBef>
                <a:spcPct val="0"/>
              </a:spcBef>
            </a:pPr>
            <a:r>
              <a:rPr lang="cs-CZ" smtClean="0"/>
              <a:t>mají tlumivý vliv na korové a podkorové motorické fce</a:t>
            </a:r>
          </a:p>
        </p:txBody>
      </p:sp>
      <p:sp>
        <p:nvSpPr>
          <p:cNvPr id="5734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54A4D1-9C15-457D-9134-9E4BC9078185}" type="slidenum">
              <a:rPr lang="cs-CZ"/>
              <a:pPr fontAlgn="base">
                <a:spcBef>
                  <a:spcPct val="0"/>
                </a:spcBef>
                <a:spcAft>
                  <a:spcPct val="0"/>
                </a:spcAft>
              </a:pPr>
              <a:t>26</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Zástupný symbol pro obrázek snímku 1"/>
          <p:cNvSpPr>
            <a:spLocks noGrp="1" noRot="1" noChangeAspect="1"/>
          </p:cNvSpPr>
          <p:nvPr>
            <p:ph type="sldImg"/>
          </p:nvPr>
        </p:nvSpPr>
        <p:spPr bwMode="auto">
          <a:noFill/>
          <a:ln>
            <a:solidFill>
              <a:srgbClr val="000000"/>
            </a:solidFill>
            <a:miter lim="800000"/>
            <a:headEnd/>
            <a:tailEnd/>
          </a:ln>
        </p:spPr>
      </p:sp>
      <p:sp>
        <p:nvSpPr>
          <p:cNvPr id="1843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Zopakovat mediální – laterální.</a:t>
            </a:r>
          </a:p>
          <a:p>
            <a:pPr>
              <a:spcBef>
                <a:spcPct val="0"/>
              </a:spcBef>
            </a:pPr>
            <a:endParaRPr lang="cs-CZ" smtClean="0"/>
          </a:p>
          <a:p>
            <a:pPr>
              <a:spcBef>
                <a:spcPct val="0"/>
              </a:spcBef>
            </a:pPr>
            <a:r>
              <a:rPr lang="cs-CZ" smtClean="0"/>
              <a:t>Mozeček – zadní struktura mozku</a:t>
            </a:r>
          </a:p>
          <a:p>
            <a:pPr>
              <a:spcBef>
                <a:spcPct val="0"/>
              </a:spcBef>
            </a:pPr>
            <a:endParaRPr lang="cs-CZ" smtClean="0"/>
          </a:p>
          <a:p>
            <a:pPr>
              <a:spcBef>
                <a:spcPct val="0"/>
              </a:spcBef>
            </a:pPr>
            <a:r>
              <a:rPr lang="cs-CZ" smtClean="0"/>
              <a:t>Vyšší oblasti řídí oblasti nižší, </a:t>
            </a:r>
            <a:r>
              <a:rPr lang="cs-CZ" b="1" smtClean="0"/>
              <a:t>hierarchické</a:t>
            </a:r>
            <a:r>
              <a:rPr lang="cs-CZ" smtClean="0"/>
              <a:t> uspořádání. Kopíruje fylogenetický vývoj – čím níže daná struktura je, tím je fylogeneticky starší – neokortex nalézáme u savců – největší je u primátů, člověka, delfínů, velryb….. Nižší oblasti zpracovávají informace </a:t>
            </a:r>
            <a:r>
              <a:rPr lang="cs-CZ" b="1" smtClean="0"/>
              <a:t>nevědomě</a:t>
            </a:r>
            <a:r>
              <a:rPr lang="cs-CZ" smtClean="0"/>
              <a:t>, vyšší vědomě i nevědomě. </a:t>
            </a:r>
          </a:p>
          <a:p>
            <a:pPr>
              <a:spcBef>
                <a:spcPct val="0"/>
              </a:spcBef>
            </a:pPr>
            <a:r>
              <a:rPr lang="cs-CZ" smtClean="0"/>
              <a:t>.</a:t>
            </a:r>
          </a:p>
        </p:txBody>
      </p:sp>
      <p:sp>
        <p:nvSpPr>
          <p:cNvPr id="1843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7A7A8-E876-4D25-96B8-22854E7F61E8}" type="slidenum">
              <a:rPr lang="cs-CZ"/>
              <a:pPr fontAlgn="base">
                <a:spcBef>
                  <a:spcPct val="0"/>
                </a:spcBef>
                <a:spcAft>
                  <a:spcPct val="0"/>
                </a:spcAft>
              </a:pPr>
              <a:t>4</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Zástupný symbol pro obrázek snímku 1"/>
          <p:cNvSpPr>
            <a:spLocks noGrp="1" noRot="1" noChangeAspect="1"/>
          </p:cNvSpPr>
          <p:nvPr>
            <p:ph type="sldImg"/>
          </p:nvPr>
        </p:nvSpPr>
        <p:spPr bwMode="auto">
          <a:noFill/>
          <a:ln>
            <a:solidFill>
              <a:srgbClr val="000000"/>
            </a:solidFill>
            <a:miter lim="800000"/>
            <a:headEnd/>
            <a:tailEnd/>
          </a:ln>
        </p:spPr>
      </p:sp>
      <p:sp>
        <p:nvSpPr>
          <p:cNvPr id="5939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Narušení BG se může projevit </a:t>
            </a:r>
            <a:r>
              <a:rPr lang="cs-CZ" b="1" smtClean="0"/>
              <a:t>pestrou neurologickou symptomatikou</a:t>
            </a:r>
            <a:r>
              <a:rPr lang="cs-CZ" smtClean="0"/>
              <a:t>.</a:t>
            </a:r>
          </a:p>
          <a:p>
            <a:pPr>
              <a:spcBef>
                <a:spcPct val="0"/>
              </a:spcBef>
            </a:pPr>
            <a:endParaRPr lang="cs-CZ" smtClean="0"/>
          </a:p>
          <a:p>
            <a:pPr>
              <a:spcBef>
                <a:spcPct val="0"/>
              </a:spcBef>
            </a:pPr>
            <a:r>
              <a:rPr lang="cs-CZ" smtClean="0"/>
              <a:t>Choreatické onemocnění (Huntingtonova choroba)</a:t>
            </a:r>
          </a:p>
          <a:p>
            <a:pPr>
              <a:spcBef>
                <a:spcPct val="0"/>
              </a:spcBef>
            </a:pPr>
            <a:endParaRPr lang="cs-CZ" smtClean="0"/>
          </a:p>
          <a:p>
            <a:pPr>
              <a:spcBef>
                <a:spcPct val="0"/>
              </a:spcBef>
            </a:pPr>
            <a:r>
              <a:rPr lang="cs-CZ" smtClean="0"/>
              <a:t>Podkorová demence (např. demence u Parkinsonovy choroby – neprojevuje se primárně poruchami paměti, ale poruchou exekutivy).</a:t>
            </a:r>
          </a:p>
        </p:txBody>
      </p:sp>
      <p:sp>
        <p:nvSpPr>
          <p:cNvPr id="5939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56182-FF0D-430F-B196-78FAAD865593}" type="slidenum">
              <a:rPr lang="cs-CZ"/>
              <a:pPr fontAlgn="base">
                <a:spcBef>
                  <a:spcPct val="0"/>
                </a:spcBef>
                <a:spcAft>
                  <a:spcPct val="0"/>
                </a:spcAft>
              </a:pPr>
              <a:t>27</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624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Amygdala – přiřazuje událostem </a:t>
            </a:r>
            <a:r>
              <a:rPr lang="cs-CZ" dirty="0" err="1" smtClean="0"/>
              <a:t>emořní</a:t>
            </a:r>
            <a:r>
              <a:rPr lang="cs-CZ" dirty="0" smtClean="0"/>
              <a:t> význam, účastní se kódování emocionálních vzpomínek do paměti, spouští </a:t>
            </a:r>
            <a:r>
              <a:rPr lang="cs-CZ" dirty="0" err="1" smtClean="0"/>
              <a:t>stresvvou</a:t>
            </a:r>
            <a:r>
              <a:rPr lang="cs-CZ" dirty="0" smtClean="0"/>
              <a:t> reakci</a:t>
            </a:r>
          </a:p>
          <a:p>
            <a:pPr>
              <a:spcBef>
                <a:spcPct val="0"/>
              </a:spcBef>
            </a:pPr>
            <a:endParaRPr lang="cs-CZ" dirty="0" smtClean="0"/>
          </a:p>
          <a:p>
            <a:pPr>
              <a:spcBef>
                <a:spcPct val="0"/>
              </a:spcBef>
            </a:pPr>
            <a:r>
              <a:rPr lang="cs-CZ" dirty="0" smtClean="0"/>
              <a:t>Hipokampus – podílí se na </a:t>
            </a:r>
            <a:r>
              <a:rPr lang="cs-CZ" dirty="0" smtClean="0"/>
              <a:t>fixování paměti, převodu z paměti krátkodobé do dlouhodobé, </a:t>
            </a:r>
            <a:r>
              <a:rPr lang="cs-CZ" dirty="0" smtClean="0"/>
              <a:t>prostorové orientaci a paměti…..</a:t>
            </a:r>
          </a:p>
        </p:txBody>
      </p:sp>
      <p:sp>
        <p:nvSpPr>
          <p:cNvPr id="624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36B410-9DC3-477F-8B47-031CD07D7D11}" type="slidenum">
              <a:rPr lang="cs-CZ"/>
              <a:pPr fontAlgn="base">
                <a:spcBef>
                  <a:spcPct val="0"/>
                </a:spcBef>
                <a:spcAft>
                  <a:spcPct val="0"/>
                </a:spcAft>
              </a:pPr>
              <a:t>29</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Zástupný symbol pro obrázek snímku 1"/>
          <p:cNvSpPr>
            <a:spLocks noGrp="1" noRot="1" noChangeAspect="1"/>
          </p:cNvSpPr>
          <p:nvPr>
            <p:ph type="sldImg"/>
          </p:nvPr>
        </p:nvSpPr>
        <p:spPr bwMode="auto">
          <a:noFill/>
          <a:ln>
            <a:solidFill>
              <a:srgbClr val="000000"/>
            </a:solidFill>
            <a:miter lim="800000"/>
            <a:headEnd/>
            <a:tailEnd/>
          </a:ln>
        </p:spPr>
      </p:sp>
      <p:sp>
        <p:nvSpPr>
          <p:cNvPr id="6451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dirty="0" smtClean="0"/>
              <a:t>Senzorickým systémem </a:t>
            </a:r>
            <a:r>
              <a:rPr lang="cs-CZ" dirty="0" smtClean="0"/>
              <a:t>získáváme informace o světě. </a:t>
            </a:r>
            <a:endParaRPr lang="cs-CZ" dirty="0" smtClean="0"/>
          </a:p>
          <a:p>
            <a:pPr>
              <a:spcBef>
                <a:spcPct val="0"/>
              </a:spcBef>
            </a:pPr>
            <a:endParaRPr lang="cs-CZ" dirty="0" smtClean="0"/>
          </a:p>
          <a:p>
            <a:pPr marL="274320" lvl="1" indent="-274320" fontAlgn="auto">
              <a:spcAft>
                <a:spcPts val="0"/>
              </a:spcAft>
              <a:buClr>
                <a:schemeClr val="accent3"/>
              </a:buClr>
              <a:buSzPct val="95000"/>
              <a:buFont typeface="Wingdings 2"/>
              <a:buChar char=""/>
              <a:defRPr/>
            </a:pPr>
            <a:r>
              <a:rPr lang="cs-CZ" dirty="0" smtClean="0"/>
              <a:t>Účast na tvorbě paměťové stopy </a:t>
            </a:r>
          </a:p>
          <a:p>
            <a:pPr marL="274320" indent="-274320" fontAlgn="auto">
              <a:spcAft>
                <a:spcPts val="0"/>
              </a:spcAft>
              <a:buClr>
                <a:schemeClr val="accent3"/>
              </a:buClr>
              <a:buFont typeface="Wingdings 2"/>
              <a:buChar char=""/>
              <a:defRPr/>
            </a:pPr>
            <a:r>
              <a:rPr lang="cs-CZ" dirty="0" smtClean="0"/>
              <a:t>Účast na prostorové orientaci </a:t>
            </a:r>
          </a:p>
          <a:p>
            <a:pPr marL="274320" lvl="1" indent="-274320" fontAlgn="auto">
              <a:spcAft>
                <a:spcPts val="0"/>
              </a:spcAft>
              <a:buClr>
                <a:schemeClr val="accent3"/>
              </a:buClr>
              <a:buSzPct val="95000"/>
              <a:buFont typeface="Wingdings 2"/>
              <a:buChar char=""/>
              <a:defRPr/>
            </a:pPr>
            <a:r>
              <a:rPr lang="cs-CZ" dirty="0" smtClean="0"/>
              <a:t>Integrace funkčních změn při emocích </a:t>
            </a:r>
          </a:p>
          <a:p>
            <a:pPr marL="274320" lvl="1" indent="-274320" fontAlgn="auto">
              <a:spcAft>
                <a:spcPts val="0"/>
              </a:spcAft>
              <a:buClr>
                <a:schemeClr val="accent3"/>
              </a:buClr>
              <a:buSzPct val="95000"/>
              <a:buFont typeface="Wingdings 2"/>
              <a:buChar char=""/>
              <a:defRPr/>
            </a:pPr>
            <a:r>
              <a:rPr lang="cs-CZ" smtClean="0"/>
              <a:t>Chování zajišťující zachování jedince a rodu </a:t>
            </a:r>
          </a:p>
          <a:p>
            <a:pPr>
              <a:spcBef>
                <a:spcPct val="0"/>
              </a:spcBef>
            </a:pPr>
            <a:r>
              <a:rPr lang="cs-CZ" smtClean="0"/>
              <a:t>Díky </a:t>
            </a:r>
            <a:r>
              <a:rPr lang="cs-CZ" b="1" smtClean="0"/>
              <a:t>motorickému systému </a:t>
            </a:r>
            <a:r>
              <a:rPr lang="cs-CZ" smtClean="0"/>
              <a:t>ve světě můžeme jednat. </a:t>
            </a:r>
            <a:r>
              <a:rPr lang="cs-CZ" dirty="0" smtClean="0"/>
              <a:t>Díky limbickému systému se ve světě můžeme </a:t>
            </a:r>
            <a:r>
              <a:rPr lang="cs-CZ" b="1" dirty="0" smtClean="0"/>
              <a:t>angažovat</a:t>
            </a:r>
            <a:r>
              <a:rPr lang="cs-CZ" dirty="0" smtClean="0"/>
              <a:t> (</a:t>
            </a:r>
            <a:r>
              <a:rPr lang="cs-CZ" dirty="0" err="1" smtClean="0"/>
              <a:t>engaged</a:t>
            </a:r>
            <a:r>
              <a:rPr lang="cs-CZ" dirty="0" smtClean="0"/>
              <a:t>). </a:t>
            </a:r>
          </a:p>
        </p:txBody>
      </p:sp>
      <p:sp>
        <p:nvSpPr>
          <p:cNvPr id="6451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9F3770-556D-46FD-8890-540755FB02C0}" type="slidenum">
              <a:rPr lang="cs-CZ"/>
              <a:pPr fontAlgn="base">
                <a:spcBef>
                  <a:spcPct val="0"/>
                </a:spcBef>
                <a:spcAft>
                  <a:spcPct val="0"/>
                </a:spcAft>
              </a:pPr>
              <a:t>30</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Zástupný symbol pro obrázek snímku 1"/>
          <p:cNvSpPr>
            <a:spLocks noGrp="1" noRot="1" noChangeAspect="1"/>
          </p:cNvSpPr>
          <p:nvPr>
            <p:ph type="sldImg"/>
          </p:nvPr>
        </p:nvSpPr>
        <p:spPr bwMode="auto">
          <a:noFill/>
          <a:ln>
            <a:solidFill>
              <a:srgbClr val="000000"/>
            </a:solidFill>
            <a:miter lim="800000"/>
            <a:headEnd/>
            <a:tailEnd/>
          </a:ln>
        </p:spPr>
      </p:sp>
      <p:sp>
        <p:nvSpPr>
          <p:cNvPr id="6758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latin typeface="Arial" charset="0"/>
              </a:rPr>
              <a:t>Po spojení spermie a vajíčka vzniká </a:t>
            </a:r>
            <a:r>
              <a:rPr lang="cs-CZ" b="1" smtClean="0">
                <a:latin typeface="Arial" charset="0"/>
              </a:rPr>
              <a:t>zygota</a:t>
            </a:r>
            <a:r>
              <a:rPr lang="cs-CZ" smtClean="0">
                <a:latin typeface="Arial" charset="0"/>
              </a:rPr>
              <a:t>, ta se nejprve intenzivně dělí – vznikající buňky stejné tvarem, stavbou a funkcí, poté dochází k </a:t>
            </a:r>
            <a:r>
              <a:rPr lang="cs-CZ" b="1" smtClean="0">
                <a:latin typeface="Arial" charset="0"/>
              </a:rPr>
              <a:t>diferenciaci</a:t>
            </a:r>
            <a:r>
              <a:rPr lang="cs-CZ" smtClean="0">
                <a:latin typeface="Arial" charset="0"/>
              </a:rPr>
              <a:t> – tj. tvarovému a funkčnímu rozlišení. Kolem 5. a 6 dne vznikají tři zárodečné listy.</a:t>
            </a:r>
          </a:p>
          <a:p>
            <a:pPr>
              <a:spcBef>
                <a:spcPct val="0"/>
              </a:spcBef>
            </a:pPr>
            <a:endParaRPr lang="cs-CZ" smtClean="0">
              <a:latin typeface="Arial" charset="0"/>
            </a:endParaRPr>
          </a:p>
          <a:p>
            <a:pPr>
              <a:spcBef>
                <a:spcPct val="0"/>
              </a:spcBef>
            </a:pPr>
            <a:r>
              <a:rPr lang="cs-CZ" smtClean="0"/>
              <a:t>Vývoj mozku probíhá v </a:t>
            </a:r>
            <a:r>
              <a:rPr lang="cs-CZ" b="1" smtClean="0"/>
              <a:t>prenatálním</a:t>
            </a:r>
            <a:r>
              <a:rPr lang="cs-CZ" smtClean="0"/>
              <a:t>, ale také </a:t>
            </a:r>
            <a:r>
              <a:rPr lang="cs-CZ" b="1" smtClean="0"/>
              <a:t>postnatálním</a:t>
            </a:r>
            <a:r>
              <a:rPr lang="cs-CZ" smtClean="0"/>
              <a:t> období. </a:t>
            </a:r>
          </a:p>
          <a:p>
            <a:pPr>
              <a:spcBef>
                <a:spcPct val="0"/>
              </a:spcBef>
            </a:pPr>
            <a:endParaRPr lang="cs-CZ" smtClean="0"/>
          </a:p>
          <a:p>
            <a:pPr>
              <a:spcBef>
                <a:spcPct val="0"/>
              </a:spcBef>
            </a:pPr>
            <a:r>
              <a:rPr lang="cs-CZ" smtClean="0"/>
              <a:t>Proces vzniku neurální ploténky, valů a trubice se nazývá </a:t>
            </a:r>
            <a:r>
              <a:rPr lang="cs-CZ" b="1" smtClean="0"/>
              <a:t>neurulace</a:t>
            </a:r>
            <a:r>
              <a:rPr lang="cs-CZ" smtClean="0"/>
              <a:t>.</a:t>
            </a:r>
          </a:p>
          <a:p>
            <a:pPr>
              <a:spcBef>
                <a:spcPct val="0"/>
              </a:spcBef>
            </a:pPr>
            <a:endParaRPr lang="cs-CZ" smtClean="0"/>
          </a:p>
          <a:p>
            <a:pPr>
              <a:spcBef>
                <a:spcPct val="0"/>
              </a:spcBef>
            </a:pPr>
            <a:r>
              <a:rPr lang="cs-CZ" smtClean="0"/>
              <a:t>Ta má uprostřed díru, která jednou bude mozkovými komorami. Tento vývoj je uzavřen kolem 4tého týdne. Trubice je uzavřená po celé sv délce, až na tři místa.Anteriorní (neuropore) v jedné třetině od vršku (rhomboid fossa) a posteriorní.</a:t>
            </a:r>
          </a:p>
          <a:p>
            <a:pPr>
              <a:spcBef>
                <a:spcPct val="0"/>
              </a:spcBef>
            </a:pPr>
            <a:endParaRPr lang="cs-CZ" smtClean="0"/>
          </a:p>
          <a:p>
            <a:pPr>
              <a:spcBef>
                <a:spcPct val="0"/>
              </a:spcBef>
            </a:pPr>
            <a:r>
              <a:rPr lang="cs-CZ" smtClean="0"/>
              <a:t>Z neurální trubice se formuje mozek, míchá, periferní NS</a:t>
            </a:r>
          </a:p>
          <a:p>
            <a:pPr>
              <a:spcBef>
                <a:spcPct val="0"/>
              </a:spcBef>
            </a:pPr>
            <a:r>
              <a:rPr lang="cs-CZ" smtClean="0"/>
              <a:t>Ze zárodku se vyvíjejí tři zárodečné listy – entoderm, mezoderm, ektoderm. </a:t>
            </a:r>
            <a:r>
              <a:rPr lang="cs-CZ" b="1" smtClean="0"/>
              <a:t>Ektoderm</a:t>
            </a:r>
            <a:r>
              <a:rPr lang="cs-CZ" smtClean="0"/>
              <a:t> je vnější </a:t>
            </a:r>
            <a:r>
              <a:rPr lang="cs-CZ" smtClean="0">
                <a:hlinkClick r:id="rId3" action="ppaction://hlinkfile"/>
              </a:rPr>
              <a:t>zárodečný list</a:t>
            </a:r>
            <a:r>
              <a:rPr lang="cs-CZ" smtClean="0"/>
              <a:t>, který se vyvíjí ve stadiu </a:t>
            </a:r>
            <a:r>
              <a:rPr lang="cs-CZ" smtClean="0">
                <a:hlinkClick r:id="rId4" action="ppaction://hlinkfile" tooltip="Gastrula"/>
              </a:rPr>
              <a:t>gastruly</a:t>
            </a:r>
            <a:r>
              <a:rPr lang="cs-CZ" smtClean="0"/>
              <a:t> společně s </a:t>
            </a:r>
            <a:r>
              <a:rPr lang="cs-CZ" smtClean="0">
                <a:hlinkClick r:id="rId5" action="ppaction://hlinkfile" tooltip="Entoderm"/>
              </a:rPr>
              <a:t>entodermem</a:t>
            </a:r>
            <a:r>
              <a:rPr lang="cs-CZ" smtClean="0"/>
              <a:t>. Vzniká z něj většina </a:t>
            </a:r>
            <a:r>
              <a:rPr lang="cs-CZ" smtClean="0">
                <a:hlinkClick r:id="rId6" action="ppaction://hlinkfile" tooltip="Epitel"/>
              </a:rPr>
              <a:t>epitelů</a:t>
            </a:r>
            <a:r>
              <a:rPr lang="cs-CZ" smtClean="0"/>
              <a:t>, </a:t>
            </a:r>
            <a:r>
              <a:rPr lang="cs-CZ" smtClean="0">
                <a:hlinkClick r:id="rId7" action="ppaction://hlinkfile" tooltip="Pokožka (živočichové)"/>
              </a:rPr>
              <a:t>pokožka</a:t>
            </a:r>
            <a:r>
              <a:rPr lang="cs-CZ" smtClean="0"/>
              <a:t> a její </a:t>
            </a:r>
            <a:r>
              <a:rPr lang="cs-CZ" smtClean="0">
                <a:hlinkClick r:id="rId8" action="ppaction://hlinkfile" tooltip="Kožní derivát (stránka neexistuje)"/>
              </a:rPr>
              <a:t>deriváty</a:t>
            </a:r>
            <a:r>
              <a:rPr lang="cs-CZ" smtClean="0"/>
              <a:t> (</a:t>
            </a:r>
            <a:r>
              <a:rPr lang="cs-CZ" smtClean="0">
                <a:hlinkClick r:id="rId9" action="ppaction://hlinkfile" tooltip="Vlas"/>
              </a:rPr>
              <a:t>vlasy</a:t>
            </a:r>
            <a:r>
              <a:rPr lang="cs-CZ" smtClean="0"/>
              <a:t>, </a:t>
            </a:r>
            <a:r>
              <a:rPr lang="cs-CZ" smtClean="0">
                <a:hlinkClick r:id="rId10" action="ppaction://hlinkfile" tooltip="Nehet"/>
              </a:rPr>
              <a:t>nehty</a:t>
            </a:r>
            <a:r>
              <a:rPr lang="cs-CZ" smtClean="0"/>
              <a:t>), výstelka začátku a konce </a:t>
            </a:r>
            <a:r>
              <a:rPr lang="cs-CZ" smtClean="0">
                <a:hlinkClick r:id="rId11" action="ppaction://hlinkfile" tooltip="Zažívací trubice"/>
              </a:rPr>
              <a:t>zažívací trubice</a:t>
            </a:r>
            <a:r>
              <a:rPr lang="cs-CZ" smtClean="0"/>
              <a:t>, dále například </a:t>
            </a:r>
            <a:r>
              <a:rPr lang="cs-CZ" smtClean="0">
                <a:hlinkClick r:id="rId12" action="ppaction://hlinkfile" tooltip="Čichová buňka (stránka neexistuje)"/>
              </a:rPr>
              <a:t>čichové buňky</a:t>
            </a:r>
            <a:r>
              <a:rPr lang="cs-CZ" smtClean="0"/>
              <a:t>, </a:t>
            </a:r>
            <a:r>
              <a:rPr lang="cs-CZ" smtClean="0">
                <a:hlinkClick r:id="rId13" action="ppaction://hlinkfile"/>
              </a:rPr>
              <a:t>mozeček</a:t>
            </a:r>
            <a:r>
              <a:rPr lang="cs-CZ" smtClean="0"/>
              <a:t>, </a:t>
            </a:r>
            <a:r>
              <a:rPr lang="cs-CZ" smtClean="0">
                <a:hlinkClick r:id="rId14" action="ppaction://hlinkfile" tooltip="Tyčinka (oko)"/>
              </a:rPr>
              <a:t>tyčinky</a:t>
            </a:r>
            <a:r>
              <a:rPr lang="cs-CZ" smtClean="0"/>
              <a:t> a </a:t>
            </a:r>
            <a:r>
              <a:rPr lang="cs-CZ" smtClean="0">
                <a:hlinkClick r:id="rId15" action="ppaction://hlinkfile" tooltip="Čípky"/>
              </a:rPr>
              <a:t>čípky</a:t>
            </a:r>
            <a:r>
              <a:rPr lang="cs-CZ" smtClean="0"/>
              <a:t> a </a:t>
            </a:r>
            <a:r>
              <a:rPr lang="cs-CZ" smtClean="0">
                <a:hlinkClick r:id="rId16" action="ppaction://hlinkfile" tooltip="Dřeň nadledvinek (stránka neexistuje)"/>
              </a:rPr>
              <a:t>dřeň</a:t>
            </a:r>
            <a:r>
              <a:rPr lang="cs-CZ" smtClean="0"/>
              <a:t> </a:t>
            </a:r>
            <a:r>
              <a:rPr lang="cs-CZ" smtClean="0">
                <a:hlinkClick r:id="rId17" action="ppaction://hlinkfile" tooltip="Nadledvinka"/>
              </a:rPr>
              <a:t>nadledvinek</a:t>
            </a:r>
            <a:r>
              <a:rPr lang="cs-CZ" smtClean="0"/>
              <a:t>; u </a:t>
            </a:r>
            <a:r>
              <a:rPr lang="cs-CZ" smtClean="0">
                <a:hlinkClick r:id="rId18" action="ppaction://hlinkfile" tooltip="Vzdušnicovci"/>
              </a:rPr>
              <a:t>vzdušnicovců</a:t>
            </a:r>
            <a:r>
              <a:rPr lang="cs-CZ" smtClean="0"/>
              <a:t> </a:t>
            </a:r>
            <a:r>
              <a:rPr lang="cs-CZ" smtClean="0">
                <a:hlinkClick r:id="rId19" action="ppaction://hlinkfile"/>
              </a:rPr>
              <a:t>vzdušnice</a:t>
            </a:r>
            <a:r>
              <a:rPr lang="cs-CZ" smtClean="0"/>
              <a:t> a u </a:t>
            </a:r>
            <a:r>
              <a:rPr lang="cs-CZ" smtClean="0">
                <a:hlinkClick r:id="rId20" action="ppaction://hlinkfile" tooltip="Triblastica"/>
              </a:rPr>
              <a:t>triblastik</a:t>
            </a:r>
            <a:r>
              <a:rPr lang="cs-CZ" smtClean="0"/>
              <a:t> ve stadiu </a:t>
            </a:r>
            <a:r>
              <a:rPr lang="cs-CZ" smtClean="0">
                <a:hlinkClick r:id="rId21" action="ppaction://hlinkfile" tooltip="Neurula (stránka neexistuje)"/>
              </a:rPr>
              <a:t>neuruly</a:t>
            </a:r>
            <a:r>
              <a:rPr lang="cs-CZ" smtClean="0"/>
              <a:t> </a:t>
            </a:r>
            <a:r>
              <a:rPr lang="cs-CZ" smtClean="0">
                <a:hlinkClick r:id="rId22" action="ppaction://hlinkfile"/>
              </a:rPr>
              <a:t>nervová soustava</a:t>
            </a:r>
            <a:r>
              <a:rPr lang="cs-CZ" smtClean="0"/>
              <a:t>, </a:t>
            </a:r>
            <a:r>
              <a:rPr lang="cs-CZ" smtClean="0">
                <a:hlinkClick r:id="rId23" action="ppaction://hlinkfile"/>
              </a:rPr>
              <a:t>rohovka</a:t>
            </a:r>
            <a:r>
              <a:rPr lang="cs-CZ" smtClean="0"/>
              <a:t> a </a:t>
            </a:r>
            <a:r>
              <a:rPr lang="cs-CZ" smtClean="0">
                <a:hlinkClick r:id="rId24" action="ppaction://hlinkfile" tooltip="Čočka (oko)"/>
              </a:rPr>
              <a:t>čočka</a:t>
            </a:r>
            <a:r>
              <a:rPr lang="cs-CZ" smtClean="0"/>
              <a:t> oka.</a:t>
            </a:r>
          </a:p>
          <a:p>
            <a:pPr>
              <a:spcBef>
                <a:spcPct val="0"/>
              </a:spcBef>
            </a:pPr>
            <a:r>
              <a:rPr lang="cs-CZ" smtClean="0"/>
              <a:t>Specifickým typem ektodermu je </a:t>
            </a:r>
            <a:r>
              <a:rPr lang="cs-CZ" smtClean="0">
                <a:hlinkClick r:id="rId25" action="ppaction://hlinkfile"/>
              </a:rPr>
              <a:t>neuroektoderm</a:t>
            </a:r>
            <a:r>
              <a:rPr lang="cs-CZ" smtClean="0"/>
              <a:t>, z něhož vzniká </a:t>
            </a:r>
            <a:r>
              <a:rPr lang="cs-CZ" smtClean="0">
                <a:hlinkClick r:id="rId22" action="ppaction://hlinkfile"/>
              </a:rPr>
              <a:t>nervová soustava</a:t>
            </a:r>
            <a:r>
              <a:rPr lang="cs-CZ" smtClean="0"/>
              <a:t> a </a:t>
            </a:r>
            <a:r>
              <a:rPr lang="cs-CZ" smtClean="0">
                <a:hlinkClick r:id="rId26" action="ppaction://hlinkfile"/>
              </a:rPr>
              <a:t>neurální lišta</a:t>
            </a:r>
            <a:r>
              <a:rPr lang="cs-CZ" smtClean="0"/>
              <a:t>.</a:t>
            </a:r>
          </a:p>
          <a:p>
            <a:pPr>
              <a:spcBef>
                <a:spcPct val="0"/>
              </a:spcBef>
            </a:pPr>
            <a:endParaRPr lang="cs-CZ" smtClean="0"/>
          </a:p>
        </p:txBody>
      </p:sp>
      <p:sp>
        <p:nvSpPr>
          <p:cNvPr id="6758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434B96-F2DA-4B7A-8694-F6F3292B8569}" type="slidenum">
              <a:rPr lang="cs-CZ"/>
              <a:pPr fontAlgn="base">
                <a:spcBef>
                  <a:spcPct val="0"/>
                </a:spcBef>
                <a:spcAft>
                  <a:spcPct val="0"/>
                </a:spcAft>
              </a:pPr>
              <a:t>32</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Zástupný symbol pro obrázek snímku 1"/>
          <p:cNvSpPr>
            <a:spLocks noGrp="1" noRot="1" noChangeAspect="1"/>
          </p:cNvSpPr>
          <p:nvPr>
            <p:ph type="sldImg"/>
          </p:nvPr>
        </p:nvSpPr>
        <p:spPr bwMode="auto">
          <a:noFill/>
          <a:ln>
            <a:solidFill>
              <a:srgbClr val="000000"/>
            </a:solidFill>
            <a:miter lim="800000"/>
            <a:headEnd/>
            <a:tailEnd/>
          </a:ln>
        </p:spPr>
      </p:sp>
      <p:sp>
        <p:nvSpPr>
          <p:cNvPr id="6963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Fetální období (plodu) asi od 8. týdne</a:t>
            </a:r>
          </a:p>
        </p:txBody>
      </p:sp>
      <p:sp>
        <p:nvSpPr>
          <p:cNvPr id="6963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BBFA80-138C-4377-94B0-49B56388EB69}" type="slidenum">
              <a:rPr lang="cs-CZ"/>
              <a:pPr fontAlgn="base">
                <a:spcBef>
                  <a:spcPct val="0"/>
                </a:spcBef>
                <a:spcAft>
                  <a:spcPct val="0"/>
                </a:spcAft>
              </a:pPr>
              <a:t>33</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Zástupný symbol pro obrázek snímku 1"/>
          <p:cNvSpPr>
            <a:spLocks noGrp="1" noRot="1" noChangeAspect="1"/>
          </p:cNvSpPr>
          <p:nvPr>
            <p:ph type="sldImg"/>
          </p:nvPr>
        </p:nvSpPr>
        <p:spPr bwMode="auto">
          <a:noFill/>
          <a:ln>
            <a:solidFill>
              <a:srgbClr val="000000"/>
            </a:solidFill>
            <a:miter lim="800000"/>
            <a:headEnd/>
            <a:tailEnd/>
          </a:ln>
        </p:spPr>
      </p:sp>
      <p:sp>
        <p:nvSpPr>
          <p:cNvPr id="7168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Během prenatálního vývoje vznikají </a:t>
            </a:r>
            <a:r>
              <a:rPr lang="cs-CZ" b="1" smtClean="0"/>
              <a:t>stovky až tisíce nových neuronů za minutu</a:t>
            </a:r>
            <a:r>
              <a:rPr lang="cs-CZ" smtClean="0"/>
              <a:t>.</a:t>
            </a:r>
          </a:p>
          <a:p>
            <a:pPr>
              <a:spcBef>
                <a:spcPct val="0"/>
              </a:spcBef>
            </a:pPr>
            <a:endParaRPr lang="cs-CZ" smtClean="0"/>
          </a:p>
          <a:p>
            <a:pPr>
              <a:spcBef>
                <a:spcPct val="0"/>
              </a:spcBef>
            </a:pPr>
            <a:r>
              <a:rPr lang="cs-CZ" smtClean="0"/>
              <a:t>Růstové, trofní, neurotrofní faktory – látky </a:t>
            </a:r>
            <a:r>
              <a:rPr lang="cs-CZ" b="1" smtClean="0"/>
              <a:t>bílkovinné povahy</a:t>
            </a:r>
            <a:r>
              <a:rPr lang="cs-CZ" smtClean="0"/>
              <a:t>, které jsou pro vývoj, zrání a migraci neuronů nezbytné. Nejlépe prozkoumaný je mozkový růstový faktor BDNF (Brain-Derived Neurotrophic Factor).</a:t>
            </a:r>
          </a:p>
          <a:p>
            <a:pPr>
              <a:spcBef>
                <a:spcPct val="0"/>
              </a:spcBef>
            </a:pPr>
            <a:endParaRPr lang="cs-CZ" smtClean="0"/>
          </a:p>
          <a:p>
            <a:pPr>
              <a:spcBef>
                <a:spcPct val="0"/>
              </a:spcBef>
            </a:pPr>
            <a:r>
              <a:rPr lang="cs-CZ" smtClean="0"/>
              <a:t>– v některých částech mozku umírá až 70% neuronů </a:t>
            </a:r>
          </a:p>
          <a:p>
            <a:pPr>
              <a:spcBef>
                <a:spcPct val="0"/>
              </a:spcBef>
            </a:pPr>
            <a:endParaRPr lang="cs-CZ" smtClean="0"/>
          </a:p>
          <a:p>
            <a:pPr>
              <a:spcBef>
                <a:spcPct val="0"/>
              </a:spcBef>
            </a:pPr>
            <a:r>
              <a:rPr lang="en-US" smtClean="0"/>
              <a:t>The </a:t>
            </a:r>
            <a:r>
              <a:rPr lang="en-US" b="1" smtClean="0"/>
              <a:t>brain continues to grow</a:t>
            </a:r>
            <a:r>
              <a:rPr lang="en-US" smtClean="0"/>
              <a:t> with the aid of </a:t>
            </a:r>
            <a:r>
              <a:rPr lang="en-US" b="1" smtClean="0"/>
              <a:t>glial cells</a:t>
            </a:r>
            <a:r>
              <a:rPr lang="en-US" smtClean="0"/>
              <a:t>. These cells do not carry any nerve impulses but are responsible for many important functions like insulating nerve cells with myelin. Other functions performed by the glial cells include transmitting nutrition to neurons and holding them in place, digesting parts of dead neurons and providing them with physical support. </a:t>
            </a:r>
            <a:endParaRPr lang="cs-CZ" smtClean="0"/>
          </a:p>
          <a:p>
            <a:pPr>
              <a:spcBef>
                <a:spcPct val="0"/>
              </a:spcBef>
            </a:pPr>
            <a:endParaRPr lang="cs-CZ" smtClean="0"/>
          </a:p>
          <a:p>
            <a:pPr>
              <a:spcBef>
                <a:spcPct val="0"/>
              </a:spcBef>
            </a:pPr>
            <a:r>
              <a:rPr lang="en-US" smtClean="0"/>
              <a:t>In a study conducted in </a:t>
            </a:r>
            <a:r>
              <a:rPr lang="en-US" smtClean="0">
                <a:hlinkClick r:id="rId3" action="ppaction://hlinkfile"/>
              </a:rPr>
              <a:t>2007</a:t>
            </a:r>
            <a:r>
              <a:rPr lang="en-US" smtClean="0"/>
              <a:t> by </a:t>
            </a:r>
            <a:r>
              <a:rPr lang="en-US" smtClean="0">
                <a:hlinkClick r:id="rId4" action="ppaction://hlinkfile" tooltip="Oxford University"/>
              </a:rPr>
              <a:t>Oxford University</a:t>
            </a:r>
            <a:r>
              <a:rPr lang="en-US" smtClean="0"/>
              <a:t>, it was found that by comparing 8 newborn human brains with those of 8 adult brains using estimates based upon size and gathering from </a:t>
            </a:r>
            <a:r>
              <a:rPr lang="en-US" smtClean="0">
                <a:hlinkClick r:id="rId5" action="ppaction://hlinkfile" tooltip="Stereology"/>
              </a:rPr>
              <a:t>stereological</a:t>
            </a:r>
            <a:r>
              <a:rPr lang="en-US" smtClean="0"/>
              <a:t> </a:t>
            </a:r>
            <a:r>
              <a:rPr lang="en-US" smtClean="0">
                <a:hlinkClick r:id="rId6" action="ppaction://hlinkfile" tooltip="Fractionator"/>
              </a:rPr>
              <a:t>fractionation</a:t>
            </a:r>
            <a:r>
              <a:rPr lang="en-US" baseline="30000" smtClean="0">
                <a:hlinkClick r:id="rId7" action="ppaction://hlinkfile"/>
              </a:rPr>
              <a:t>[2]</a:t>
            </a:r>
            <a:r>
              <a:rPr lang="en-US" smtClean="0"/>
              <a:t>, showed that on average, adult neuron estimates were 41% lower than those of the newborn. </a:t>
            </a:r>
            <a:r>
              <a:rPr lang="en-US" baseline="30000" smtClean="0">
                <a:hlinkClick r:id="rId8" action="ppaction://hlinkfile"/>
              </a:rPr>
              <a:t>[3][4]</a:t>
            </a:r>
            <a:endParaRPr lang="en-US" smtClean="0"/>
          </a:p>
          <a:p>
            <a:pPr>
              <a:spcBef>
                <a:spcPct val="0"/>
              </a:spcBef>
            </a:pPr>
            <a:r>
              <a:rPr lang="en-US" smtClean="0"/>
              <a:t>However, in terms of glial cells, adults had far larger estimates than those in newborns; 36.3 million on average in adult brains, compared to 10.6 million in the newborn </a:t>
            </a:r>
          </a:p>
          <a:p>
            <a:pPr>
              <a:spcBef>
                <a:spcPct val="0"/>
              </a:spcBef>
            </a:pPr>
            <a:endParaRPr lang="cs-CZ" smtClean="0"/>
          </a:p>
          <a:p>
            <a:pPr>
              <a:spcBef>
                <a:spcPct val="0"/>
              </a:spcBef>
            </a:pPr>
            <a:endParaRPr lang="cs-CZ" smtClean="0"/>
          </a:p>
        </p:txBody>
      </p:sp>
      <p:sp>
        <p:nvSpPr>
          <p:cNvPr id="7168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FF2CA2-5E7E-4386-A0E9-13B14EA0266A}" type="slidenum">
              <a:rPr lang="cs-CZ"/>
              <a:pPr fontAlgn="base">
                <a:spcBef>
                  <a:spcPct val="0"/>
                </a:spcBef>
                <a:spcAft>
                  <a:spcPct val="0"/>
                </a:spcAft>
              </a:pPr>
              <a:t>34</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Zástupný symbol pro obrázek snímku 1"/>
          <p:cNvSpPr>
            <a:spLocks noGrp="1" noRot="1" noChangeAspec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92500"/>
          </a:bodyPr>
          <a:lstStyle/>
          <a:p>
            <a:pPr fontAlgn="auto">
              <a:spcBef>
                <a:spcPts val="0"/>
              </a:spcBef>
              <a:spcAft>
                <a:spcPts val="0"/>
              </a:spcAft>
              <a:defRPr/>
            </a:pPr>
            <a:r>
              <a:rPr lang="cs-CZ" dirty="0" smtClean="0"/>
              <a:t>Neurity</a:t>
            </a:r>
            <a:r>
              <a:rPr lang="cs-CZ" baseline="0" dirty="0" smtClean="0"/>
              <a:t> se postupně </a:t>
            </a:r>
            <a:r>
              <a:rPr lang="cs-CZ" baseline="0" dirty="0" err="1" smtClean="0"/>
              <a:t>myelinizují</a:t>
            </a: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cs-CZ" dirty="0" smtClean="0"/>
              <a:t>Počet </a:t>
            </a:r>
            <a:r>
              <a:rPr lang="cs-CZ" dirty="0" smtClean="0"/>
              <a:t>spojů ve zrakovém </a:t>
            </a:r>
            <a:r>
              <a:rPr lang="cs-CZ" dirty="0" err="1" smtClean="0"/>
              <a:t>kortexu</a:t>
            </a:r>
            <a:r>
              <a:rPr lang="cs-CZ" dirty="0" smtClean="0"/>
              <a:t>. V prenatálním období je spojů méně, ale mozek přesto funguje. Na konci jednoho roku má dítě ve visuálním </a:t>
            </a:r>
            <a:r>
              <a:rPr lang="cs-CZ" dirty="0" err="1" smtClean="0"/>
              <a:t>kortexu</a:t>
            </a:r>
            <a:r>
              <a:rPr lang="cs-CZ" dirty="0" smtClean="0"/>
              <a:t> dvakrát více spojů.</a:t>
            </a:r>
          </a:p>
          <a:p>
            <a:pPr fontAlgn="auto">
              <a:spcBef>
                <a:spcPts val="0"/>
              </a:spcBef>
              <a:spcAft>
                <a:spcPts val="0"/>
              </a:spcAft>
              <a:defRPr/>
            </a:pPr>
            <a:r>
              <a:rPr lang="cs-CZ" dirty="0" smtClean="0"/>
              <a:t> </a:t>
            </a:r>
          </a:p>
          <a:p>
            <a:pPr fontAlgn="auto">
              <a:spcBef>
                <a:spcPts val="0"/>
              </a:spcBef>
              <a:spcAft>
                <a:spcPts val="0"/>
              </a:spcAft>
              <a:defRPr/>
            </a:pPr>
            <a:r>
              <a:rPr lang="cs-CZ" dirty="0" smtClean="0"/>
              <a:t>Tento vzorec nárůstu a úbytku neuronů platí pro všechny oblasti mozku, ale vrcholu křivky je pro různé oblasti mozku dosaženo </a:t>
            </a:r>
            <a:r>
              <a:rPr lang="cs-CZ" b="1" dirty="0" smtClean="0"/>
              <a:t>v jiném věku dítěte</a:t>
            </a:r>
            <a:r>
              <a:rPr lang="cs-CZ" dirty="0" smtClean="0"/>
              <a:t>. </a:t>
            </a:r>
          </a:p>
          <a:p>
            <a:pPr fontAlgn="auto">
              <a:spcBef>
                <a:spcPts val="0"/>
              </a:spcBef>
              <a:spcAft>
                <a:spcPts val="0"/>
              </a:spcAft>
              <a:defRPr/>
            </a:pPr>
            <a:endParaRPr lang="cs-CZ" dirty="0" smtClean="0"/>
          </a:p>
          <a:p>
            <a:pPr fontAlgn="auto">
              <a:spcBef>
                <a:spcPts val="0"/>
              </a:spcBef>
              <a:spcAft>
                <a:spcPts val="0"/>
              </a:spcAft>
              <a:defRPr/>
            </a:pPr>
            <a:r>
              <a:rPr lang="cs-CZ" dirty="0" smtClean="0"/>
              <a:t>Emoční vývoj – velmi důležité první dva roky . </a:t>
            </a:r>
            <a:r>
              <a:rPr lang="cs-CZ" dirty="0" err="1" smtClean="0"/>
              <a:t>Prefrontální</a:t>
            </a:r>
            <a:r>
              <a:rPr lang="cs-CZ" dirty="0" smtClean="0"/>
              <a:t> </a:t>
            </a:r>
            <a:r>
              <a:rPr lang="cs-CZ" dirty="0" err="1" smtClean="0"/>
              <a:t>kortex</a:t>
            </a:r>
            <a:r>
              <a:rPr lang="cs-CZ" dirty="0" smtClean="0"/>
              <a:t> – osobnost, plánování, exekutivní funkce dozrává v adolescenci.</a:t>
            </a:r>
          </a:p>
          <a:p>
            <a:pPr fontAlgn="auto">
              <a:spcBef>
                <a:spcPts val="0"/>
              </a:spcBef>
              <a:spcAft>
                <a:spcPts val="0"/>
              </a:spcAft>
              <a:defRPr/>
            </a:pPr>
            <a:endParaRPr lang="cs-CZ" dirty="0" smtClean="0"/>
          </a:p>
          <a:p>
            <a:pPr fontAlgn="auto">
              <a:spcBef>
                <a:spcPts val="0"/>
              </a:spcBef>
              <a:spcAft>
                <a:spcPts val="0"/>
              </a:spcAft>
              <a:defRPr/>
            </a:pPr>
            <a:r>
              <a:rPr lang="en-US" dirty="0" smtClean="0"/>
              <a:t>The purpose of synaptic pruning is believed to be to remove unnecessary neuronal structures from the brain; as the human brain develops, the need to understand more complex structures becomes much more pertinent, and simpler associations formed at childhood are thought to be replaced by complex structures</a:t>
            </a: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en-US" dirty="0" smtClean="0"/>
              <a:t>The weight of a baby's brain at birth is approximately </a:t>
            </a:r>
            <a:r>
              <a:rPr lang="en-US" b="1" dirty="0" smtClean="0"/>
              <a:t>300 grams</a:t>
            </a:r>
            <a:r>
              <a:rPr lang="en-US" dirty="0" smtClean="0"/>
              <a:t>, whereas when her brain brain is fully developed as an adult, it will weigh approximately </a:t>
            </a:r>
            <a:r>
              <a:rPr lang="en-US" b="1" dirty="0" smtClean="0"/>
              <a:t>1400 grams</a:t>
            </a:r>
            <a:r>
              <a:rPr lang="en-US" dirty="0" smtClean="0"/>
              <a:t>. As the brain grows it becomes </a:t>
            </a:r>
            <a:r>
              <a:rPr lang="en-US" b="1" dirty="0" smtClean="0"/>
              <a:t>denser</a:t>
            </a:r>
            <a:r>
              <a:rPr lang="en-US" dirty="0" smtClean="0"/>
              <a:t> and by the age of the </a:t>
            </a:r>
            <a:r>
              <a:rPr lang="en-US" b="1" dirty="0" smtClean="0"/>
              <a:t>3 it reaches about 90% of it's adult size</a:t>
            </a:r>
            <a:r>
              <a:rPr lang="en-US" dirty="0" smtClean="0"/>
              <a:t>. The brain will </a:t>
            </a:r>
            <a:r>
              <a:rPr lang="en-US" dirty="0" err="1" smtClean="0"/>
              <a:t>reache</a:t>
            </a:r>
            <a:r>
              <a:rPr lang="en-US" dirty="0" smtClean="0"/>
              <a:t> it's adult capacity at around the age of </a:t>
            </a:r>
            <a:r>
              <a:rPr lang="en-US" b="1" dirty="0" smtClean="0"/>
              <a:t>9-14 years</a:t>
            </a:r>
            <a:r>
              <a:rPr lang="en-US" dirty="0" smtClean="0"/>
              <a:t>. </a:t>
            </a: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en-US" dirty="0" smtClean="0"/>
              <a:t>In a study conducted in </a:t>
            </a:r>
            <a:r>
              <a:rPr lang="en-US" dirty="0" smtClean="0">
                <a:hlinkClick r:id="rId3" action="ppaction://hlinkfile"/>
              </a:rPr>
              <a:t>2007</a:t>
            </a:r>
            <a:r>
              <a:rPr lang="en-US" dirty="0" smtClean="0"/>
              <a:t> by </a:t>
            </a:r>
            <a:r>
              <a:rPr lang="en-US" dirty="0" smtClean="0">
                <a:hlinkClick r:id="rId4" action="ppaction://hlinkfile" tooltip="Oxford University"/>
              </a:rPr>
              <a:t>Oxford University</a:t>
            </a:r>
            <a:r>
              <a:rPr lang="en-US" dirty="0" smtClean="0"/>
              <a:t>, it was found that by comparing 8 newborn human brains with those of 8 adult brains using estimates based upon size and gathering from </a:t>
            </a:r>
            <a:r>
              <a:rPr lang="en-US" dirty="0" smtClean="0">
                <a:hlinkClick r:id="rId5" action="ppaction://hlinkfile" tooltip="Stereology"/>
              </a:rPr>
              <a:t>stereological</a:t>
            </a:r>
            <a:r>
              <a:rPr lang="en-US" dirty="0" smtClean="0"/>
              <a:t> </a:t>
            </a:r>
            <a:r>
              <a:rPr lang="en-US" dirty="0" smtClean="0">
                <a:hlinkClick r:id="rId6" action="ppaction://hlinkfile" tooltip="Fractionator"/>
              </a:rPr>
              <a:t>fractionation</a:t>
            </a:r>
            <a:r>
              <a:rPr lang="en-US" baseline="30000" dirty="0" smtClean="0">
                <a:hlinkClick r:id="rId7" action="ppaction://hlinkfile"/>
              </a:rPr>
              <a:t>[2]</a:t>
            </a:r>
            <a:r>
              <a:rPr lang="en-US" dirty="0" smtClean="0"/>
              <a:t>, showed that on average, adult neuron estimates were 41% lower than those of the newborn. </a:t>
            </a:r>
            <a:r>
              <a:rPr lang="en-US" baseline="30000" dirty="0" smtClean="0">
                <a:hlinkClick r:id="rId8" action="ppaction://hlinkfile"/>
              </a:rPr>
              <a:t>[3][4]</a:t>
            </a:r>
            <a:endParaRPr lang="en-US" dirty="0" smtClean="0"/>
          </a:p>
          <a:p>
            <a:pPr fontAlgn="auto">
              <a:spcBef>
                <a:spcPts val="0"/>
              </a:spcBef>
              <a:spcAft>
                <a:spcPts val="0"/>
              </a:spcAft>
              <a:defRPr/>
            </a:pPr>
            <a:r>
              <a:rPr lang="en-US" dirty="0" smtClean="0"/>
              <a:t>However, in terms of </a:t>
            </a:r>
            <a:r>
              <a:rPr lang="en-US" dirty="0" err="1" smtClean="0"/>
              <a:t>glial</a:t>
            </a:r>
            <a:r>
              <a:rPr lang="en-US" dirty="0" smtClean="0"/>
              <a:t> cells, adults had far larger estimates than those in newborns; 36.3 million on average in adult brains, compared to 10.6 million in the newborn samples.</a:t>
            </a:r>
            <a:r>
              <a:rPr lang="en-US" baseline="30000" dirty="0" smtClean="0">
                <a:hlinkClick r:id="rId9" action="ppaction://hlinkfile"/>
              </a:rPr>
              <a:t>[3][4]</a:t>
            </a:r>
            <a:r>
              <a:rPr lang="en-US" dirty="0" smtClean="0"/>
              <a:t> The structure of the brain is thought to change when </a:t>
            </a:r>
            <a:r>
              <a:rPr lang="en-US" dirty="0" smtClean="0">
                <a:hlinkClick r:id="rId10" action="ppaction://hlinkfile" tooltip="Degenerative disease"/>
              </a:rPr>
              <a:t>degeneration</a:t>
            </a:r>
            <a:r>
              <a:rPr lang="en-US" dirty="0" smtClean="0"/>
              <a:t> and </a:t>
            </a:r>
            <a:r>
              <a:rPr lang="en-US" dirty="0" err="1" smtClean="0">
                <a:hlinkClick r:id="rId11" action="ppaction://hlinkfile" tooltip="Afference (page does not exist)"/>
              </a:rPr>
              <a:t>deafferentation</a:t>
            </a:r>
            <a:r>
              <a:rPr lang="en-US" dirty="0" smtClean="0"/>
              <a:t> occur in postnatal situations, although these phenomena have not </a:t>
            </a: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cs-CZ" dirty="0" smtClean="0"/>
              <a:t>Vlčí děti – pokud v kritické senzitivní periodě nedojde k adekvátní zkušenost, nedojde k vývoji funkce a její vývoj v průběhu dalšího vývoje je ztížený až nemožný</a:t>
            </a:r>
          </a:p>
          <a:p>
            <a:pPr fontAlgn="auto">
              <a:spcBef>
                <a:spcPts val="0"/>
              </a:spcBef>
              <a:spcAft>
                <a:spcPts val="0"/>
              </a:spcAft>
              <a:defRPr/>
            </a:pPr>
            <a:endParaRPr lang="cs-CZ" dirty="0" smtClean="0"/>
          </a:p>
          <a:p>
            <a:pPr fontAlgn="auto">
              <a:spcBef>
                <a:spcPts val="0"/>
              </a:spcBef>
              <a:spcAft>
                <a:spcPts val="0"/>
              </a:spcAft>
              <a:defRPr/>
            </a:pPr>
            <a:r>
              <a:rPr lang="cs-CZ" dirty="0" smtClean="0"/>
              <a:t>Selhání </a:t>
            </a:r>
            <a:r>
              <a:rPr lang="cs-CZ" dirty="0" err="1" smtClean="0"/>
              <a:t>pruningu</a:t>
            </a:r>
            <a:r>
              <a:rPr lang="cs-CZ" dirty="0" smtClean="0"/>
              <a:t> má vliv u schizofrenie – jeden z kognitivních příznaků schizofrenie je, že tito jedinci </a:t>
            </a:r>
            <a:r>
              <a:rPr lang="cs-CZ" dirty="0" err="1" smtClean="0"/>
              <a:t>nedokáží</a:t>
            </a:r>
            <a:r>
              <a:rPr lang="cs-CZ" dirty="0" smtClean="0"/>
              <a:t> filtrovat významné od nevýznamného a vše se jeví jako významné, nebo potenciálně mající význam  (zvláštní význam může mít, že jsou otevřené dveře, že moderátor v televizi má modré tričko apod.)</a:t>
            </a:r>
            <a:endParaRPr lang="en-US" dirty="0" smtClean="0"/>
          </a:p>
          <a:p>
            <a:pPr fontAlgn="auto">
              <a:spcBef>
                <a:spcPts val="0"/>
              </a:spcBef>
              <a:spcAft>
                <a:spcPts val="0"/>
              </a:spcAft>
              <a:defRPr/>
            </a:pPr>
            <a:endParaRPr lang="cs-CZ" dirty="0"/>
          </a:p>
        </p:txBody>
      </p:sp>
      <p:sp>
        <p:nvSpPr>
          <p:cNvPr id="7475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65CD85-5AA2-48EA-AD6C-60EB8043DD87}" type="slidenum">
              <a:rPr lang="cs-CZ"/>
              <a:pPr fontAlgn="base">
                <a:spcBef>
                  <a:spcPct val="0"/>
                </a:spcBef>
                <a:spcAft>
                  <a:spcPct val="0"/>
                </a:spcAft>
              </a:pPr>
              <a:t>36</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Zástupný symbol pro obrázek snímku 1"/>
          <p:cNvSpPr>
            <a:spLocks noGrp="1" noRot="1" noChangeAspect="1"/>
          </p:cNvSpPr>
          <p:nvPr>
            <p:ph type="sldImg"/>
          </p:nvPr>
        </p:nvSpPr>
        <p:spPr bwMode="auto">
          <a:noFill/>
          <a:ln>
            <a:solidFill>
              <a:srgbClr val="000000"/>
            </a:solidFill>
            <a:miter lim="800000"/>
            <a:headEnd/>
            <a:tailEnd/>
          </a:ln>
        </p:spPr>
      </p:sp>
      <p:sp>
        <p:nvSpPr>
          <p:cNvPr id="7680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Poruchy řeči, smyslové vady</a:t>
            </a:r>
          </a:p>
          <a:p>
            <a:pPr>
              <a:spcBef>
                <a:spcPct val="0"/>
              </a:spcBef>
            </a:pPr>
            <a:endParaRPr lang="cs-CZ" smtClean="0"/>
          </a:p>
          <a:p>
            <a:pPr>
              <a:spcBef>
                <a:spcPct val="0"/>
              </a:spcBef>
            </a:pPr>
            <a:r>
              <a:rPr lang="cs-CZ" smtClean="0"/>
              <a:t>Těžké vývojové vady neslučitelné ze životem končí potratem.</a:t>
            </a:r>
          </a:p>
          <a:p>
            <a:pPr>
              <a:spcBef>
                <a:spcPct val="0"/>
              </a:spcBef>
            </a:pPr>
            <a:endParaRPr lang="cs-CZ" smtClean="0"/>
          </a:p>
          <a:p>
            <a:pPr>
              <a:spcBef>
                <a:spcPct val="0"/>
              </a:spcBef>
            </a:pPr>
            <a:r>
              <a:rPr lang="cs-CZ" smtClean="0"/>
              <a:t>Nahoře anencefalus – neuzravření mozkové trubice, většínou končí potratem nebo krátce po narození – nezravřený mozek – fungující mozkový kmen.</a:t>
            </a:r>
          </a:p>
          <a:p>
            <a:pPr>
              <a:spcBef>
                <a:spcPct val="0"/>
              </a:spcBef>
            </a:pPr>
            <a:endParaRPr lang="cs-CZ" smtClean="0"/>
          </a:p>
          <a:p>
            <a:pPr>
              <a:spcBef>
                <a:spcPct val="0"/>
              </a:spcBef>
            </a:pPr>
            <a:r>
              <a:rPr lang="cs-CZ" smtClean="0"/>
              <a:t>Specifické vývojové poruchy narušují izolované psychické funkce (motoriku, psaní, řeč, počítání)..</a:t>
            </a:r>
          </a:p>
          <a:p>
            <a:pPr>
              <a:spcBef>
                <a:spcPct val="0"/>
              </a:spcBef>
            </a:pPr>
            <a:endParaRPr lang="cs-CZ" smtClean="0"/>
          </a:p>
          <a:p>
            <a:pPr>
              <a:spcBef>
                <a:spcPct val="0"/>
              </a:spcBef>
            </a:pPr>
            <a:r>
              <a:rPr lang="cs-CZ" smtClean="0"/>
              <a:t>Etiologicky prenatální nebo postnatální hypoxie - ---- --- --- --- ---- -  Velmi často se k DMO ještě přidávají jiné vady, jako jsou např. snížení </a:t>
            </a:r>
            <a:r>
              <a:rPr lang="cs-CZ" smtClean="0">
                <a:hlinkClick r:id="rId3" action="ppaction://hlinkfile"/>
              </a:rPr>
              <a:t>inteligence</a:t>
            </a:r>
            <a:r>
              <a:rPr lang="cs-CZ" smtClean="0"/>
              <a:t>, </a:t>
            </a:r>
            <a:r>
              <a:rPr lang="cs-CZ" smtClean="0">
                <a:hlinkClick r:id="rId4" action="ppaction://hlinkfile" tooltip="Smyslové vady (stránka neexistuje)"/>
              </a:rPr>
              <a:t>smyslové vady</a:t>
            </a:r>
            <a:r>
              <a:rPr lang="cs-CZ" smtClean="0"/>
              <a:t> a v mnoha případech </a:t>
            </a:r>
            <a:r>
              <a:rPr lang="cs-CZ" smtClean="0">
                <a:hlinkClick r:id="rId5" action="ppaction://hlinkfile"/>
              </a:rPr>
              <a:t>epilepsie</a:t>
            </a:r>
            <a:r>
              <a:rPr lang="cs-CZ" smtClean="0"/>
              <a:t>. Postižené dítě se opožďuje nejen v pohybovém vývoji, ale je postižena také jeho </a:t>
            </a:r>
            <a:r>
              <a:rPr lang="cs-CZ" smtClean="0">
                <a:hlinkClick r:id="rId6" action="ppaction://hlinkfile" tooltip="Psychika"/>
              </a:rPr>
              <a:t>psychika</a:t>
            </a:r>
            <a:r>
              <a:rPr lang="cs-CZ" smtClean="0"/>
              <a:t>. Existují různé formy DMO. Pod tento pojem se však nezahrnují </a:t>
            </a:r>
            <a:r>
              <a:rPr lang="cs-CZ" smtClean="0">
                <a:hlinkClick r:id="rId7" action="ppaction://hlinkfile"/>
              </a:rPr>
              <a:t>poruchy hybnosti</a:t>
            </a:r>
            <a:r>
              <a:rPr lang="cs-CZ" smtClean="0"/>
              <a:t>, které jsou způsobené různými onemocněními </a:t>
            </a:r>
            <a:r>
              <a:rPr lang="cs-CZ" smtClean="0">
                <a:hlinkClick r:id="rId8" action="ppaction://hlinkfile" tooltip="Sval"/>
              </a:rPr>
              <a:t>svalů</a:t>
            </a:r>
            <a:r>
              <a:rPr lang="cs-CZ" smtClean="0"/>
              <a:t> či </a:t>
            </a:r>
            <a:r>
              <a:rPr lang="cs-CZ" smtClean="0">
                <a:hlinkClick r:id="rId9" action="ppaction://hlinkfile" tooltip="Periferní nerv"/>
              </a:rPr>
              <a:t>periferních nervů</a:t>
            </a:r>
            <a:r>
              <a:rPr lang="cs-CZ" smtClean="0"/>
              <a:t> </a:t>
            </a:r>
          </a:p>
          <a:p>
            <a:pPr>
              <a:spcBef>
                <a:spcPct val="0"/>
              </a:spcBef>
            </a:pPr>
            <a:endParaRPr lang="cs-CZ" smtClean="0"/>
          </a:p>
        </p:txBody>
      </p:sp>
      <p:sp>
        <p:nvSpPr>
          <p:cNvPr id="7680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5B86B9-0696-4B7F-9E96-8848CBB2C842}" type="slidenum">
              <a:rPr lang="cs-CZ"/>
              <a:pPr fontAlgn="base">
                <a:spcBef>
                  <a:spcPct val="0"/>
                </a:spcBef>
                <a:spcAft>
                  <a:spcPct val="0"/>
                </a:spcAft>
              </a:pPr>
              <a:t>37</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Zástupný symbol pro obrázek snímku 1"/>
          <p:cNvSpPr>
            <a:spLocks noGrp="1" noRot="1" noChangeAspect="1"/>
          </p:cNvSpPr>
          <p:nvPr>
            <p:ph type="sldImg"/>
          </p:nvPr>
        </p:nvSpPr>
        <p:spPr bwMode="auto">
          <a:noFill/>
          <a:ln>
            <a:solidFill>
              <a:srgbClr val="000000"/>
            </a:solidFill>
            <a:miter lim="800000"/>
            <a:headEnd/>
            <a:tailEnd/>
          </a:ln>
        </p:spPr>
      </p:sp>
      <p:sp>
        <p:nvSpPr>
          <p:cNvPr id="8089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80899"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69A3F1-E734-4DE9-B05E-B602EB2C1409}" type="slidenum">
              <a:rPr lang="cs-CZ"/>
              <a:pPr fontAlgn="base">
                <a:spcBef>
                  <a:spcPct val="0"/>
                </a:spcBef>
                <a:spcAft>
                  <a:spcPct val="0"/>
                </a:spcAft>
              </a:pPr>
              <a:t>40</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Zástupný symbol pro obrázek snímku 1"/>
          <p:cNvSpPr>
            <a:spLocks noGrp="1" noRot="1" noChangeAspec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fontAlgn="auto">
              <a:spcBef>
                <a:spcPts val="0"/>
              </a:spcBef>
              <a:spcAft>
                <a:spcPts val="0"/>
              </a:spcAft>
              <a:defRPr/>
            </a:pPr>
            <a:r>
              <a:rPr lang="cs-CZ" dirty="0" smtClean="0">
                <a:hlinkClick r:id="rId3" action="ppaction://hlinkfile"/>
              </a:rPr>
              <a:t>glukokortikoidy</a:t>
            </a:r>
            <a:r>
              <a:rPr lang="cs-CZ" dirty="0" smtClean="0"/>
              <a:t> – </a:t>
            </a:r>
            <a:r>
              <a:rPr lang="cs-CZ" dirty="0" smtClean="0">
                <a:hlinkClick r:id="rId4" action="ppaction://hlinkfile"/>
              </a:rPr>
              <a:t>kortizol</a:t>
            </a:r>
            <a:r>
              <a:rPr lang="cs-CZ" dirty="0" smtClean="0"/>
              <a:t> a </a:t>
            </a:r>
            <a:r>
              <a:rPr lang="cs-CZ" dirty="0" smtClean="0">
                <a:hlinkClick r:id="rId5" action="ppaction://hlinkfile" tooltip="Kortizon (stránka neexistuje)"/>
              </a:rPr>
              <a:t>kortizon</a:t>
            </a:r>
            <a:r>
              <a:rPr lang="cs-CZ" dirty="0" smtClean="0"/>
              <a:t>, hrají důležitou roli v regulaci </a:t>
            </a:r>
            <a:r>
              <a:rPr lang="cs-CZ" dirty="0" smtClean="0">
                <a:hlinkClick r:id="rId6" action="ppaction://hlinkfile" tooltip="Metabolismus"/>
              </a:rPr>
              <a:t>metabolismu</a:t>
            </a: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cs-CZ" dirty="0" smtClean="0"/>
              <a:t>Zvýšená činnost sympatiku a stresové hormony ovlivní činnost většiny orgánů v těle. V případě reakce typu „útěk nebo boj“ je tedy potřeba dodat živiny a </a:t>
            </a:r>
            <a:r>
              <a:rPr lang="cs-CZ" b="1" dirty="0" smtClean="0"/>
              <a:t>energii do svalů a dalších orgánů, které mají podat zvýšený výkon</a:t>
            </a:r>
            <a:r>
              <a:rPr lang="cs-CZ" dirty="0" smtClean="0"/>
              <a:t>. Proto se zvyšuje jejich prokrvení, a naopak se odvádí krev např. z </a:t>
            </a:r>
            <a:r>
              <a:rPr lang="cs-CZ" b="1" dirty="0" smtClean="0"/>
              <a:t>trávicího ústrojí </a:t>
            </a:r>
            <a:r>
              <a:rPr lang="cs-CZ" dirty="0" smtClean="0"/>
              <a:t>a omezuje se jeho činnost. Stres stimuluje i srdeční činnost a zvyšuje krevní tlak, a to právě kvůli zabezpečení dostatečné distribuce živin krevním oběhem. Dochází k uvolnění energetických zásob organismu, v prvé řadě odbouráváním zásobního polysacharidu </a:t>
            </a:r>
            <a:r>
              <a:rPr lang="cs-CZ" dirty="0" smtClean="0">
                <a:hlinkClick r:id="rId7" action="ppaction://hlinkfile" tooltip="Glykogen"/>
              </a:rPr>
              <a:t>glykogenu</a:t>
            </a:r>
            <a:r>
              <a:rPr lang="cs-CZ" dirty="0" smtClean="0"/>
              <a:t> („rychlý zdroj“ </a:t>
            </a:r>
            <a:r>
              <a:rPr lang="cs-CZ" dirty="0" smtClean="0">
                <a:hlinkClick r:id="rId8" action="ppaction://hlinkfile"/>
              </a:rPr>
              <a:t>energie</a:t>
            </a:r>
            <a:r>
              <a:rPr lang="cs-CZ" dirty="0" smtClean="0"/>
              <a:t>), z něhož se do krve uvolňuje </a:t>
            </a:r>
            <a:r>
              <a:rPr lang="cs-CZ" dirty="0" smtClean="0">
                <a:hlinkClick r:id="rId9" action="ppaction://hlinkfile"/>
              </a:rPr>
              <a:t>glukóza</a:t>
            </a:r>
            <a:r>
              <a:rPr lang="cs-CZ" dirty="0" smtClean="0"/>
              <a:t> – hlavní zdroj energie. Později se pak využívají </a:t>
            </a:r>
            <a:r>
              <a:rPr lang="cs-CZ" dirty="0" smtClean="0">
                <a:hlinkClick r:id="rId10" action="ppaction://hlinkfile" tooltip="Tuky"/>
              </a:rPr>
              <a:t>tukové</a:t>
            </a:r>
            <a:r>
              <a:rPr lang="cs-CZ" dirty="0" smtClean="0"/>
              <a:t> zásoby („na horší časy“).</a:t>
            </a:r>
          </a:p>
          <a:p>
            <a:pPr fontAlgn="auto">
              <a:spcBef>
                <a:spcPts val="0"/>
              </a:spcBef>
              <a:spcAft>
                <a:spcPts val="0"/>
              </a:spcAft>
              <a:defRPr/>
            </a:pPr>
            <a:endParaRPr lang="cs-CZ" dirty="0" smtClean="0"/>
          </a:p>
          <a:p>
            <a:pPr fontAlgn="auto">
              <a:spcBef>
                <a:spcPts val="0"/>
              </a:spcBef>
              <a:spcAft>
                <a:spcPts val="0"/>
              </a:spcAft>
              <a:defRPr/>
            </a:pPr>
            <a:r>
              <a:rPr lang="cs-CZ" dirty="0" smtClean="0"/>
              <a:t>V dnešní době vlastně podstupujeme simulované stresové situace, které nevedou k ohrožení života, ale lidská psychika je tak chápe, a právě proto spouští celou řadu těchto život zachraňujících mechanismů. Ale pokud se tyto situace neustále opakují a přetrvávají, dochází z krátkodobějšího hlediska ke „ztuhnutí svalů“. Z dlouhodobého hlediska je zvýšené uvolňování glukózy jedním z faktorů vzniku </a:t>
            </a:r>
            <a:r>
              <a:rPr lang="cs-CZ" dirty="0" smtClean="0">
                <a:hlinkClick r:id="rId11" action="ppaction://hlinkfile"/>
              </a:rPr>
              <a:t>diabetes </a:t>
            </a:r>
            <a:r>
              <a:rPr lang="cs-CZ" dirty="0" err="1" smtClean="0">
                <a:hlinkClick r:id="rId11" action="ppaction://hlinkfile"/>
              </a:rPr>
              <a:t>mellitus</a:t>
            </a:r>
            <a:r>
              <a:rPr lang="cs-CZ" dirty="0" smtClean="0"/>
              <a:t> druhého typu (tzv. stařecká cukrovka), často zvýšený tlak je jednou z příčin trvale zvýšeného tlaku (hypertenze). Tím se dostáváme k dnešní nejrozšířenější civilizační nemoci a tou je </a:t>
            </a:r>
            <a:r>
              <a:rPr lang="cs-CZ" dirty="0" smtClean="0">
                <a:hlinkClick r:id="rId12" action="ppaction://hlinkfile"/>
              </a:rPr>
              <a:t>ischemická choroba srdeční</a:t>
            </a:r>
            <a:r>
              <a:rPr lang="cs-CZ" dirty="0" smtClean="0"/>
              <a:t>, jejímž asi nejobávanějším projevem je </a:t>
            </a:r>
            <a:r>
              <a:rPr lang="cs-CZ" dirty="0" smtClean="0">
                <a:hlinkClick r:id="rId13" action="ppaction://hlinkfile"/>
              </a:rPr>
              <a:t>infarkt myokardu</a:t>
            </a:r>
            <a:r>
              <a:rPr lang="cs-CZ" dirty="0" smtClean="0"/>
              <a:t>. Stres také působí sníženou odolnost žaludeční sliznice k vnějším vlivům, snížením prokrvení </a:t>
            </a:r>
            <a:r>
              <a:rPr lang="cs-CZ" dirty="0" smtClean="0">
                <a:hlinkClick r:id="rId14" action="ppaction://hlinkfile"/>
              </a:rPr>
              <a:t>sliznice</a:t>
            </a:r>
            <a:r>
              <a:rPr lang="cs-CZ" dirty="0" smtClean="0"/>
              <a:t>, a to může vyústit v tzv. stresový vřed žaludku. K jiným možným důsledkům stresu patří zvýšené riziko </a:t>
            </a:r>
            <a:r>
              <a:rPr lang="cs-CZ" dirty="0" smtClean="0">
                <a:hlinkClick r:id="rId15" action="ppaction://hlinkfile" tooltip="Astma"/>
              </a:rPr>
              <a:t>astmatu</a:t>
            </a:r>
            <a:r>
              <a:rPr lang="cs-CZ" dirty="0" smtClean="0"/>
              <a:t>.</a:t>
            </a:r>
          </a:p>
          <a:p>
            <a:pPr fontAlgn="auto">
              <a:spcBef>
                <a:spcPts val="0"/>
              </a:spcBef>
              <a:spcAft>
                <a:spcPts val="0"/>
              </a:spcAft>
              <a:defRPr/>
            </a:pPr>
            <a:endParaRPr lang="cs-CZ" dirty="0" smtClean="0"/>
          </a:p>
          <a:p>
            <a:pPr fontAlgn="auto">
              <a:spcBef>
                <a:spcPts val="0"/>
              </a:spcBef>
              <a:spcAft>
                <a:spcPts val="0"/>
              </a:spcAft>
              <a:defRPr/>
            </a:pPr>
            <a:endParaRPr lang="cs-CZ" dirty="0" smtClean="0"/>
          </a:p>
          <a:p>
            <a:pPr fontAlgn="auto">
              <a:spcBef>
                <a:spcPts val="0"/>
              </a:spcBef>
              <a:spcAft>
                <a:spcPts val="0"/>
              </a:spcAft>
              <a:defRPr/>
            </a:pPr>
            <a:r>
              <a:rPr lang="cs-CZ" b="1" dirty="0" err="1" smtClean="0"/>
              <a:t>Hypothalamic</a:t>
            </a:r>
            <a:r>
              <a:rPr lang="cs-CZ" b="1" dirty="0" smtClean="0"/>
              <a:t>–</a:t>
            </a:r>
            <a:r>
              <a:rPr lang="cs-CZ" b="1" dirty="0" err="1" smtClean="0"/>
              <a:t>pituitary</a:t>
            </a:r>
            <a:r>
              <a:rPr lang="cs-CZ" b="1" dirty="0" smtClean="0"/>
              <a:t>–</a:t>
            </a:r>
            <a:r>
              <a:rPr lang="cs-CZ" b="1" dirty="0" err="1" smtClean="0"/>
              <a:t>adrenal</a:t>
            </a:r>
            <a:r>
              <a:rPr lang="cs-CZ" b="1" dirty="0" smtClean="0"/>
              <a:t> axis</a:t>
            </a:r>
            <a:endParaRPr lang="cs-CZ" dirty="0"/>
          </a:p>
        </p:txBody>
      </p:sp>
      <p:sp>
        <p:nvSpPr>
          <p:cNvPr id="83971"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A036E8-0306-494A-B7D6-4B57420BE666}" type="slidenum">
              <a:rPr lang="cs-CZ"/>
              <a:pPr fontAlgn="base">
                <a:spcBef>
                  <a:spcPct val="0"/>
                </a:spcBef>
                <a:spcAft>
                  <a:spcPct val="0"/>
                </a:spcAft>
              </a:pPr>
              <a:t>42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048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Jeho poranění často smrtelné, jeho poškození často vede k závažným poruchám (kóma, locked in syndrom)</a:t>
            </a:r>
          </a:p>
        </p:txBody>
      </p:sp>
      <p:sp>
        <p:nvSpPr>
          <p:cNvPr id="2048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1793EB-FBB2-4F06-B6CF-7FE737D8F0D8}" type="slidenum">
              <a:rPr lang="cs-CZ"/>
              <a:pPr fontAlgn="base">
                <a:spcBef>
                  <a:spcPct val="0"/>
                </a:spcBef>
                <a:spcAft>
                  <a:spcPct val="0"/>
                </a:spcAft>
              </a:pPr>
              <a:t>5</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Zástupný symbol pro obrázek snímku 1"/>
          <p:cNvSpPr>
            <a:spLocks noGrp="1" noRot="1" noChangeAspect="1"/>
          </p:cNvSpPr>
          <p:nvPr>
            <p:ph type="sldImg"/>
          </p:nvPr>
        </p:nvSpPr>
        <p:spPr bwMode="auto">
          <a:noFill/>
          <a:ln>
            <a:solidFill>
              <a:srgbClr val="000000"/>
            </a:solidFill>
            <a:miter lim="800000"/>
            <a:headEnd/>
            <a:tailEnd/>
          </a:ln>
        </p:spPr>
      </p:sp>
      <p:sp>
        <p:nvSpPr>
          <p:cNvPr id="8601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Je zajímavé, že obdobné neurobiologické změny nalézáme také u schizofrenie.</a:t>
            </a:r>
          </a:p>
          <a:p>
            <a:pPr>
              <a:spcBef>
                <a:spcPct val="0"/>
              </a:spcBef>
            </a:pPr>
            <a:endParaRPr lang="cs-CZ" smtClean="0"/>
          </a:p>
          <a:p>
            <a:pPr>
              <a:spcBef>
                <a:spcPct val="0"/>
              </a:spcBef>
            </a:pPr>
            <a:r>
              <a:rPr lang="cs-CZ" smtClean="0"/>
              <a:t>Pokud nalezneme studii ukazující neurobiologické změny </a:t>
            </a:r>
          </a:p>
          <a:p>
            <a:pPr>
              <a:spcBef>
                <a:spcPct val="0"/>
              </a:spcBef>
            </a:pPr>
            <a:endParaRPr lang="cs-CZ" smtClean="0"/>
          </a:p>
          <a:p>
            <a:pPr>
              <a:spcBef>
                <a:spcPct val="0"/>
              </a:spcBef>
            </a:pPr>
            <a:r>
              <a:rPr lang="cs-CZ" smtClean="0"/>
              <a:t>Naurobiologické studie dokládající působení psychoterapie – zhuštění fronto-limbických spojů…. Lepší regulace emotivity…..</a:t>
            </a:r>
          </a:p>
          <a:p>
            <a:pPr>
              <a:spcBef>
                <a:spcPct val="0"/>
              </a:spcBef>
            </a:pPr>
            <a:endParaRPr lang="cs-CZ" smtClean="0"/>
          </a:p>
          <a:p>
            <a:pPr>
              <a:spcBef>
                <a:spcPct val="0"/>
              </a:spcBef>
            </a:pPr>
            <a:r>
              <a:rPr lang="cs-CZ" smtClean="0"/>
              <a:t>Menší objem šedé hgmoty mozkové je nalézán v těch modalitách, které jsou během traumatu pod útokem - ------- - auditorní kortex během slovního násilí. Vizuální kortex během sexuálního násií.</a:t>
            </a:r>
          </a:p>
          <a:p>
            <a:pPr>
              <a:spcBef>
                <a:spcPct val="0"/>
              </a:spcBef>
            </a:pPr>
            <a:endParaRPr lang="cs-CZ" smtClean="0"/>
          </a:p>
          <a:p>
            <a:pPr>
              <a:spcBef>
                <a:spcPct val="0"/>
              </a:spcBef>
            </a:pPr>
            <a:r>
              <a:rPr lang="cs-CZ" smtClean="0"/>
              <a:t>Úleva klientů, když se dozvědí, že jejich problémy byli výbornou adaptací na podmínky, jak přežít nelidské zacházení v dětství.</a:t>
            </a:r>
          </a:p>
        </p:txBody>
      </p:sp>
      <p:sp>
        <p:nvSpPr>
          <p:cNvPr id="86019"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723CD2-8F8C-4A13-A4CC-583755BE65E5}" type="slidenum">
              <a:rPr lang="cs-CZ"/>
              <a:pPr fontAlgn="base">
                <a:spcBef>
                  <a:spcPct val="0"/>
                </a:spcBef>
                <a:spcAft>
                  <a:spcPct val="0"/>
                </a:spcAft>
              </a:pPr>
              <a:t>43</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Zástupný symbol pro obrázek snímku 1"/>
          <p:cNvSpPr>
            <a:spLocks noGrp="1" noRot="1" noChangeAspect="1"/>
          </p:cNvSpPr>
          <p:nvPr>
            <p:ph type="sldImg"/>
          </p:nvPr>
        </p:nvSpPr>
        <p:spPr bwMode="auto">
          <a:noFill/>
          <a:ln>
            <a:solidFill>
              <a:srgbClr val="000000"/>
            </a:solidFill>
            <a:miter lim="800000"/>
            <a:headEnd/>
            <a:tailEnd/>
          </a:ln>
        </p:spPr>
      </p:sp>
      <p:sp>
        <p:nvSpPr>
          <p:cNvPr id="8806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Děti vychovávané v podnětném milujícím prostředí prospívají lépe, než děti týrané….</a:t>
            </a:r>
          </a:p>
          <a:p>
            <a:pPr>
              <a:spcBef>
                <a:spcPct val="0"/>
              </a:spcBef>
            </a:pPr>
            <a:endParaRPr lang="cs-CZ" smtClean="0"/>
          </a:p>
          <a:p>
            <a:pPr>
              <a:spcBef>
                <a:spcPct val="0"/>
              </a:spcBef>
            </a:pPr>
            <a:r>
              <a:rPr lang="cs-CZ" smtClean="0"/>
              <a:t>Počet synapsí u krys vychovávaných v podnětném a nepodnětném prostředí.</a:t>
            </a:r>
          </a:p>
          <a:p>
            <a:pPr>
              <a:spcBef>
                <a:spcPct val="0"/>
              </a:spcBef>
            </a:pPr>
            <a:r>
              <a:rPr lang="cs-CZ" smtClean="0"/>
              <a:t> </a:t>
            </a:r>
          </a:p>
          <a:p>
            <a:pPr>
              <a:spcBef>
                <a:spcPct val="0"/>
              </a:spcBef>
            </a:pPr>
            <a:r>
              <a:rPr lang="cs-CZ" smtClean="0"/>
              <a:t>Zajímavé je, že to asi není omezené jen na dětství a počet synapsí se zvyšuje i u dospělých krys, které žijí v podnětném prostředí. </a:t>
            </a:r>
          </a:p>
          <a:p>
            <a:pPr>
              <a:spcBef>
                <a:spcPct val="0"/>
              </a:spcBef>
            </a:pPr>
            <a:r>
              <a:rPr lang="cs-CZ" smtClean="0"/>
              <a:t> </a:t>
            </a:r>
          </a:p>
          <a:p>
            <a:pPr>
              <a:spcBef>
                <a:spcPct val="0"/>
              </a:spcBef>
            </a:pPr>
            <a:r>
              <a:rPr lang="cs-CZ" smtClean="0"/>
              <a:t>Zkušenost může ale i změnit organizaci mozku. Například vrozeně hluchým dětem se aktivuje oblast primárního auditorního kortexu při visuálním úkolu. Dochází ke změně funkce. Pokud ale k hluchotě dojde později ve vývoji, k podobné změně funkce nedojde.</a:t>
            </a:r>
            <a:endParaRPr lang="cs-CZ" smtClean="0">
              <a:latin typeface="Arial" charset="0"/>
            </a:endParaRPr>
          </a:p>
          <a:p>
            <a:pPr>
              <a:spcBef>
                <a:spcPct val="0"/>
              </a:spcBef>
            </a:pPr>
            <a:endParaRPr lang="cs-CZ" smtClean="0">
              <a:latin typeface="Arial" charset="0"/>
            </a:endParaRPr>
          </a:p>
          <a:p>
            <a:pPr>
              <a:spcBef>
                <a:spcPct val="0"/>
              </a:spcBef>
            </a:pPr>
            <a:r>
              <a:rPr lang="cs-CZ" smtClean="0">
                <a:latin typeface="Arial" charset="0"/>
              </a:rPr>
              <a:t>Studies of cognitive behavioural therapy (CBT) effects in obsessive-compulsive disorder (OCD) were consistent in showing decreased metabolism in the right caudate nucleus. Cognitive behavioural therapy in phobia resulted in decreased activity in limbic and paralimbic areas. Interestingly, similar effects were observed after successful intervention with selective serotonin reuptake inhibitors (SSRI) in both diseases, indicating commonalities in the biological mechanisms of psycho- and pharmacotherapy.</a:t>
            </a:r>
            <a:r>
              <a:rPr lang="cs-CZ" smtClean="0"/>
              <a:t> </a:t>
            </a:r>
            <a:endParaRPr lang="cs-CZ" smtClean="0">
              <a:latin typeface="Arial" charset="0"/>
            </a:endParaRPr>
          </a:p>
          <a:p>
            <a:pPr>
              <a:spcBef>
                <a:spcPct val="0"/>
              </a:spcBef>
            </a:pPr>
            <a:endParaRPr lang="cs-CZ" smtClean="0"/>
          </a:p>
        </p:txBody>
      </p:sp>
      <p:sp>
        <p:nvSpPr>
          <p:cNvPr id="8806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87C90E-2EA8-4D9B-BA00-3FD545F50243}" type="slidenum">
              <a:rPr lang="cs-CZ"/>
              <a:pPr fontAlgn="base">
                <a:spcBef>
                  <a:spcPct val="0"/>
                </a:spcBef>
                <a:spcAft>
                  <a:spcPct val="0"/>
                </a:spcAft>
              </a:pPr>
              <a:t>44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38243" name="Zástupný symbol pro poznámky 2"/>
          <p:cNvSpPr>
            <a:spLocks noGrp="1"/>
          </p:cNvSpPr>
          <p:nvPr>
            <p:ph type="body" idx="1"/>
          </p:nvPr>
        </p:nvSpPr>
        <p:spPr bwMode="auto"/>
        <p:txBody>
          <a:bodyPr wrap="square" numCol="1" anchor="t" anchorCtr="0" compatLnSpc="1">
            <a:prstTxWarp prst="textNoShape">
              <a:avLst/>
            </a:prstTxWarp>
            <a:normAutofit fontScale="92500"/>
          </a:bodyPr>
          <a:lstStyle/>
          <a:p>
            <a:pPr marL="605702" lvl="1" indent="-232962" fontAlgn="auto">
              <a:spcBef>
                <a:spcPts val="0"/>
              </a:spcBef>
              <a:spcAft>
                <a:spcPts val="0"/>
              </a:spcAft>
              <a:buFont typeface="Wingdings 2" pitchFamily="18" charset="2"/>
              <a:buChar char=""/>
              <a:defRPr/>
            </a:pPr>
            <a:r>
              <a:rPr lang="cs-CZ" b="1" dirty="0" smtClean="0"/>
              <a:t>Další funkce: </a:t>
            </a:r>
            <a:endParaRPr lang="cs-CZ" dirty="0" smtClean="0"/>
          </a:p>
          <a:p>
            <a:pPr marL="605702" lvl="1" indent="-232962" fontAlgn="auto">
              <a:spcBef>
                <a:spcPts val="0"/>
              </a:spcBef>
              <a:spcAft>
                <a:spcPts val="0"/>
              </a:spcAft>
              <a:buFont typeface="Wingdings 2" pitchFamily="18" charset="2"/>
              <a:buChar char=""/>
              <a:defRPr/>
            </a:pPr>
            <a:r>
              <a:rPr lang="cs-CZ" dirty="0" smtClean="0"/>
              <a:t>účast na mimických pohybech, </a:t>
            </a:r>
          </a:p>
          <a:p>
            <a:pPr marL="605702" lvl="1" indent="-232962" fontAlgn="auto">
              <a:spcBef>
                <a:spcPts val="0"/>
              </a:spcBef>
              <a:spcAft>
                <a:spcPts val="0"/>
              </a:spcAft>
              <a:defRPr/>
            </a:pPr>
            <a:r>
              <a:rPr lang="cs-CZ" dirty="0" smtClean="0"/>
              <a:t>	fonaci a řeči </a:t>
            </a:r>
          </a:p>
          <a:p>
            <a:pPr marL="605702" lvl="1" indent="-232962" fontAlgn="auto">
              <a:spcBef>
                <a:spcPts val="0"/>
              </a:spcBef>
              <a:spcAft>
                <a:spcPts val="0"/>
              </a:spcAft>
              <a:buFont typeface="Wingdings 2" pitchFamily="18" charset="2"/>
              <a:buChar char=""/>
              <a:defRPr/>
            </a:pPr>
            <a:r>
              <a:rPr lang="cs-CZ" dirty="0" smtClean="0"/>
              <a:t>řízení postojové motoriky </a:t>
            </a:r>
          </a:p>
          <a:p>
            <a:pPr fontAlgn="auto">
              <a:spcBef>
                <a:spcPts val="0"/>
              </a:spcBef>
              <a:spcAft>
                <a:spcPts val="0"/>
              </a:spcAft>
              <a:defRPr/>
            </a:pPr>
            <a:endParaRPr lang="cs-CZ" b="1" dirty="0" smtClean="0"/>
          </a:p>
          <a:p>
            <a:pPr fontAlgn="auto">
              <a:spcBef>
                <a:spcPts val="0"/>
              </a:spcBef>
              <a:spcAft>
                <a:spcPts val="0"/>
              </a:spcAft>
              <a:defRPr/>
            </a:pPr>
            <a:r>
              <a:rPr lang="cs-CZ" b="1" dirty="0" smtClean="0"/>
              <a:t>Reflex</a:t>
            </a:r>
            <a:r>
              <a:rPr lang="cs-CZ" dirty="0" smtClean="0"/>
              <a:t> je </a:t>
            </a:r>
            <a:r>
              <a:rPr lang="cs-CZ" b="1" dirty="0" smtClean="0"/>
              <a:t>základním funkčním prvkem </a:t>
            </a:r>
            <a:r>
              <a:rPr lang="cs-CZ" b="1" dirty="0" smtClean="0">
                <a:hlinkClick r:id="rId3" action="ppaction://hlinkfile" tooltip="Nervová soustava"/>
              </a:rPr>
              <a:t>nervové soustavy</a:t>
            </a:r>
            <a:r>
              <a:rPr lang="cs-CZ" dirty="0" smtClean="0"/>
              <a:t>. Je to </a:t>
            </a:r>
            <a:r>
              <a:rPr lang="cs-CZ" b="1" dirty="0" smtClean="0"/>
              <a:t>neměnná odpověď </a:t>
            </a:r>
            <a:r>
              <a:rPr lang="cs-CZ" b="1" dirty="0" smtClean="0">
                <a:hlinkClick r:id="rId4" action="ppaction://hlinkfile" tooltip="Organismus"/>
              </a:rPr>
              <a:t>organismu</a:t>
            </a:r>
            <a:r>
              <a:rPr lang="cs-CZ" b="1" dirty="0" smtClean="0"/>
              <a:t> na dráždění </a:t>
            </a:r>
            <a:r>
              <a:rPr lang="cs-CZ" b="1" dirty="0" smtClean="0">
                <a:hlinkClick r:id="rId5" action="ppaction://hlinkfile" tooltip="Receptor"/>
              </a:rPr>
              <a:t>receptorů</a:t>
            </a:r>
            <a:r>
              <a:rPr lang="cs-CZ" b="1" dirty="0" smtClean="0"/>
              <a:t> zprostředkovaná reflexním obloukem</a:t>
            </a:r>
            <a:r>
              <a:rPr lang="cs-CZ" dirty="0" smtClean="0"/>
              <a:t>.</a:t>
            </a:r>
          </a:p>
          <a:p>
            <a:pPr fontAlgn="auto">
              <a:spcBef>
                <a:spcPts val="0"/>
              </a:spcBef>
              <a:spcAft>
                <a:spcPts val="0"/>
              </a:spcAft>
              <a:defRPr/>
            </a:pPr>
            <a:r>
              <a:rPr lang="cs-CZ" dirty="0" smtClean="0"/>
              <a:t>Podmíněné reflexy jsou typem </a:t>
            </a:r>
            <a:r>
              <a:rPr lang="cs-CZ" dirty="0" smtClean="0">
                <a:hlinkClick r:id="rId6" action="ppaction://hlinkfile"/>
              </a:rPr>
              <a:t>učení</a:t>
            </a:r>
            <a:r>
              <a:rPr lang="cs-CZ" dirty="0" smtClean="0"/>
              <a:t>. Podmíněné reflexy vznikají takzvaným </a:t>
            </a:r>
            <a:r>
              <a:rPr lang="cs-CZ" sz="1100" dirty="0">
                <a:hlinkClick r:id="rId7" action="ppaction://hlinkfile" tooltip="Podmiňování (stránka neexistuje)"/>
              </a:rPr>
              <a:t>podmiňováním</a:t>
            </a:r>
            <a:r>
              <a:rPr lang="cs-CZ" sz="1100" dirty="0"/>
              <a:t>. </a:t>
            </a:r>
            <a:endParaRPr lang="cs-CZ" b="1" dirty="0" smtClean="0"/>
          </a:p>
          <a:p>
            <a:pPr fontAlgn="auto">
              <a:spcBef>
                <a:spcPts val="0"/>
              </a:spcBef>
              <a:spcAft>
                <a:spcPts val="0"/>
              </a:spcAft>
              <a:defRPr/>
            </a:pPr>
            <a:endParaRPr lang="cs-CZ" b="1" dirty="0" smtClean="0"/>
          </a:p>
          <a:p>
            <a:pPr fontAlgn="auto">
              <a:spcBef>
                <a:spcPts val="0"/>
              </a:spcBef>
              <a:spcAft>
                <a:spcPts val="0"/>
              </a:spcAft>
              <a:defRPr/>
            </a:pPr>
            <a:r>
              <a:rPr lang="cs-CZ" b="1" dirty="0" smtClean="0"/>
              <a:t>PRODLOUŽENÁ MÍCHA</a:t>
            </a:r>
            <a:endParaRPr lang="cs-CZ" sz="1300" dirty="0"/>
          </a:p>
          <a:p>
            <a:pPr marL="605702" lvl="1" indent="-232962" fontAlgn="auto">
              <a:spcBef>
                <a:spcPts val="0"/>
              </a:spcBef>
              <a:spcAft>
                <a:spcPts val="0"/>
              </a:spcAft>
              <a:defRPr/>
            </a:pPr>
            <a:r>
              <a:rPr lang="cs-CZ" dirty="0" smtClean="0"/>
              <a:t>–</a:t>
            </a:r>
            <a:r>
              <a:rPr lang="cs-CZ" sz="800" dirty="0"/>
              <a:t>     </a:t>
            </a:r>
            <a:r>
              <a:rPr lang="cs-CZ" sz="800" b="1" dirty="0"/>
              <a:t> </a:t>
            </a:r>
            <a:r>
              <a:rPr lang="cs-CZ" b="1" dirty="0" smtClean="0"/>
              <a:t>pokračování páteřní míchy</a:t>
            </a:r>
            <a:endParaRPr lang="cs-CZ" sz="1700" b="1" dirty="0"/>
          </a:p>
          <a:p>
            <a:pPr marL="605702" lvl="1" indent="-232962" fontAlgn="auto">
              <a:spcBef>
                <a:spcPts val="0"/>
              </a:spcBef>
              <a:spcAft>
                <a:spcPts val="0"/>
              </a:spcAft>
              <a:defRPr/>
            </a:pPr>
            <a:r>
              <a:rPr lang="cs-CZ" dirty="0" smtClean="0"/>
              <a:t>–</a:t>
            </a:r>
            <a:r>
              <a:rPr lang="cs-CZ" sz="800" dirty="0"/>
              <a:t>      </a:t>
            </a:r>
            <a:r>
              <a:rPr lang="cs-CZ" dirty="0" smtClean="0"/>
              <a:t>dlouhá cca </a:t>
            </a:r>
            <a:r>
              <a:rPr lang="cs-CZ" b="1" dirty="0" smtClean="0"/>
              <a:t>1,5 cm</a:t>
            </a:r>
            <a:endParaRPr lang="cs-CZ" sz="1700" b="1" dirty="0"/>
          </a:p>
          <a:p>
            <a:pPr marL="605702" lvl="1" indent="-232962" fontAlgn="auto">
              <a:spcBef>
                <a:spcPts val="0"/>
              </a:spcBef>
              <a:spcAft>
                <a:spcPts val="0"/>
              </a:spcAft>
              <a:defRPr/>
            </a:pPr>
            <a:r>
              <a:rPr lang="cs-CZ" dirty="0" smtClean="0"/>
              <a:t>–</a:t>
            </a:r>
            <a:r>
              <a:rPr lang="cs-CZ" sz="800" dirty="0"/>
              <a:t>      </a:t>
            </a:r>
            <a:r>
              <a:rPr lang="cs-CZ" dirty="0" smtClean="0"/>
              <a:t>centrum </a:t>
            </a:r>
            <a:r>
              <a:rPr lang="cs-CZ" b="1" dirty="0" smtClean="0"/>
              <a:t>reflexní činnosti (dýchací reflexy – kašel, kýchání; srdeční reflexy – činnost srdce, krevní tlak; sací reflex, polykací reflex, zvracivý reflex, slinění atd.)</a:t>
            </a:r>
            <a:endParaRPr lang="cs-CZ" sz="1700" b="1" dirty="0"/>
          </a:p>
          <a:p>
            <a:pPr marL="605702" lvl="1" indent="-232962" fontAlgn="auto">
              <a:spcBef>
                <a:spcPts val="0"/>
              </a:spcBef>
              <a:spcAft>
                <a:spcPts val="0"/>
              </a:spcAft>
              <a:defRPr/>
            </a:pPr>
            <a:r>
              <a:rPr lang="cs-CZ" dirty="0" smtClean="0"/>
              <a:t>–</a:t>
            </a:r>
            <a:r>
              <a:rPr lang="cs-CZ" sz="800" dirty="0"/>
              <a:t>      </a:t>
            </a:r>
            <a:r>
              <a:rPr lang="cs-CZ" dirty="0" smtClean="0"/>
              <a:t>křížení nervových drah (levá strana mozku kontroluje pravou stranu těla a naopak)</a:t>
            </a:r>
            <a:endParaRPr lang="cs-CZ" sz="1700" dirty="0"/>
          </a:p>
          <a:p>
            <a:pPr marL="605702" lvl="1" indent="-232962" fontAlgn="auto">
              <a:spcBef>
                <a:spcPts val="0"/>
              </a:spcBef>
              <a:spcAft>
                <a:spcPts val="0"/>
              </a:spcAft>
              <a:defRPr/>
            </a:pPr>
            <a:r>
              <a:rPr lang="cs-CZ" dirty="0" smtClean="0"/>
              <a:t>–</a:t>
            </a:r>
            <a:r>
              <a:rPr lang="cs-CZ" sz="800" dirty="0"/>
              <a:t>      </a:t>
            </a:r>
            <a:r>
              <a:rPr lang="cs-CZ" dirty="0" smtClean="0"/>
              <a:t>centrální kanálek se rozšiřuje ve </a:t>
            </a:r>
            <a:r>
              <a:rPr lang="cs-CZ" b="1" dirty="0" smtClean="0"/>
              <a:t>IV. komoru mozkovou</a:t>
            </a:r>
            <a:r>
              <a:rPr lang="cs-CZ" dirty="0" smtClean="0"/>
              <a:t>, prodloužená mícha je její spodinou</a:t>
            </a:r>
            <a:endParaRPr lang="cs-CZ" sz="1700" dirty="0"/>
          </a:p>
          <a:p>
            <a:pPr marL="605702" lvl="1" indent="-232962" fontAlgn="auto">
              <a:spcBef>
                <a:spcPts val="0"/>
              </a:spcBef>
              <a:spcAft>
                <a:spcPts val="0"/>
              </a:spcAft>
              <a:defRPr/>
            </a:pPr>
            <a:r>
              <a:rPr lang="cs-CZ" dirty="0" smtClean="0"/>
              <a:t>–</a:t>
            </a:r>
            <a:r>
              <a:rPr lang="cs-CZ" sz="800" dirty="0"/>
              <a:t>      </a:t>
            </a:r>
            <a:r>
              <a:rPr lang="cs-CZ" b="1" i="1" dirty="0" smtClean="0"/>
              <a:t>šedá hmota</a:t>
            </a:r>
            <a:r>
              <a:rPr lang="cs-CZ" dirty="0" smtClean="0"/>
              <a:t> – jádra hlavových nervů (IX.–XII.)</a:t>
            </a:r>
            <a:endParaRPr lang="cs-CZ" sz="1700" dirty="0"/>
          </a:p>
          <a:p>
            <a:pPr marL="605702" lvl="1" indent="-232962" fontAlgn="auto">
              <a:spcBef>
                <a:spcPts val="0"/>
              </a:spcBef>
              <a:spcAft>
                <a:spcPts val="0"/>
              </a:spcAft>
              <a:defRPr/>
            </a:pPr>
            <a:r>
              <a:rPr lang="cs-CZ" dirty="0" smtClean="0"/>
              <a:t>–</a:t>
            </a:r>
            <a:r>
              <a:rPr lang="cs-CZ" sz="800" dirty="0"/>
              <a:t>      </a:t>
            </a:r>
            <a:r>
              <a:rPr lang="cs-CZ" dirty="0" smtClean="0"/>
              <a:t>jádra spolu se síťovitě upravenou šedou hmotou jsou centra složitých reflexů</a:t>
            </a:r>
            <a:endParaRPr lang="cs-CZ" sz="1700" dirty="0"/>
          </a:p>
          <a:p>
            <a:pPr marL="605702" lvl="1" indent="-232962" fontAlgn="auto">
              <a:spcBef>
                <a:spcPts val="0"/>
              </a:spcBef>
              <a:spcAft>
                <a:spcPts val="0"/>
              </a:spcAft>
              <a:defRPr/>
            </a:pPr>
            <a:r>
              <a:rPr lang="cs-CZ" dirty="0" smtClean="0"/>
              <a:t>–</a:t>
            </a:r>
            <a:r>
              <a:rPr lang="cs-CZ" sz="800" dirty="0"/>
              <a:t>      </a:t>
            </a:r>
            <a:r>
              <a:rPr lang="cs-CZ" i="1" dirty="0" smtClean="0"/>
              <a:t>bílá hmota</a:t>
            </a:r>
            <a:r>
              <a:rPr lang="cs-CZ" dirty="0" smtClean="0"/>
              <a:t> – soubory vzestupných a sestupných drah + další dráhy z polohových, pohybových a sluchových receptorů vnitřního ucha</a:t>
            </a:r>
            <a:endParaRPr lang="cs-CZ" sz="1700" dirty="0"/>
          </a:p>
          <a:p>
            <a:pPr marL="605702" lvl="1" indent="-232962" fontAlgn="auto">
              <a:spcBef>
                <a:spcPts val="0"/>
              </a:spcBef>
              <a:spcAft>
                <a:spcPts val="0"/>
              </a:spcAft>
              <a:defRPr/>
            </a:pPr>
            <a:r>
              <a:rPr lang="cs-CZ" dirty="0" smtClean="0"/>
              <a:t>–</a:t>
            </a:r>
            <a:r>
              <a:rPr lang="cs-CZ" sz="800" dirty="0"/>
              <a:t>      </a:t>
            </a:r>
            <a:r>
              <a:rPr lang="cs-CZ" dirty="0" smtClean="0"/>
              <a:t>poranění prodloužené míchy je většinou </a:t>
            </a:r>
            <a:r>
              <a:rPr lang="cs-CZ" b="1" dirty="0" smtClean="0"/>
              <a:t>smrtelné</a:t>
            </a:r>
            <a:endParaRPr lang="cs-CZ" sz="1700" b="1" dirty="0"/>
          </a:p>
          <a:p>
            <a:pPr fontAlgn="auto">
              <a:spcBef>
                <a:spcPts val="0"/>
              </a:spcBef>
              <a:spcAft>
                <a:spcPts val="0"/>
              </a:spcAft>
              <a:defRPr/>
            </a:pPr>
            <a:endParaRPr lang="cs-CZ" dirty="0" smtClean="0"/>
          </a:p>
          <a:p>
            <a:pPr marL="605702" lvl="1" indent="-232962" fontAlgn="auto">
              <a:spcBef>
                <a:spcPts val="0"/>
              </a:spcBef>
              <a:spcAft>
                <a:spcPts val="0"/>
              </a:spcAft>
              <a:defRPr/>
            </a:pPr>
            <a:r>
              <a:rPr lang="cs-CZ" b="1" dirty="0" smtClean="0"/>
              <a:t>Prodloužená mícha</a:t>
            </a:r>
            <a:r>
              <a:rPr lang="cs-CZ" dirty="0" smtClean="0"/>
              <a:t> – vedou tudy senzitivní a motorické neurony do periferní části.</a:t>
            </a:r>
          </a:p>
          <a:p>
            <a:pPr marL="605702" lvl="1" indent="-232962" fontAlgn="auto">
              <a:spcBef>
                <a:spcPts val="0"/>
              </a:spcBef>
              <a:spcAft>
                <a:spcPts val="0"/>
              </a:spcAft>
              <a:defRPr/>
            </a:pPr>
            <a:endParaRPr lang="cs-CZ" dirty="0" smtClean="0"/>
          </a:p>
          <a:p>
            <a:pPr marL="605702" lvl="1" indent="-232962" fontAlgn="auto">
              <a:spcBef>
                <a:spcPts val="0"/>
              </a:spcBef>
              <a:spcAft>
                <a:spcPts val="0"/>
              </a:spcAft>
              <a:defRPr/>
            </a:pPr>
            <a:endParaRPr lang="cs-CZ" dirty="0" smtClean="0"/>
          </a:p>
          <a:p>
            <a:pPr fontAlgn="auto">
              <a:spcBef>
                <a:spcPts val="0"/>
              </a:spcBef>
              <a:spcAft>
                <a:spcPts val="0"/>
              </a:spcAft>
              <a:defRPr/>
            </a:pPr>
            <a:endParaRPr lang="cs-CZ" dirty="0" smtClean="0"/>
          </a:p>
        </p:txBody>
      </p:sp>
      <p:sp>
        <p:nvSpPr>
          <p:cNvPr id="22531"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2BD7F8-8B04-4528-8873-A59D6FBC6FBE}" type="slidenum">
              <a:rPr lang="cs-CZ"/>
              <a:pPr fontAlgn="base">
                <a:spcBef>
                  <a:spcPct val="0"/>
                </a:spcBef>
                <a:spcAft>
                  <a:spcPct val="0"/>
                </a:spcAft>
              </a:pPr>
              <a:t>6</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4578"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Stlačování mozkového kmene, intrakraniálním tlakem (epidurální krvácení)</a:t>
            </a:r>
          </a:p>
        </p:txBody>
      </p:sp>
      <p:sp>
        <p:nvSpPr>
          <p:cNvPr id="24579"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A1F82B-0175-4039-AD91-0E6852712C78}" type="slidenum">
              <a:rPr lang="cs-CZ"/>
              <a:pPr fontAlgn="base">
                <a:spcBef>
                  <a:spcPct val="0"/>
                </a:spcBef>
                <a:spcAft>
                  <a:spcPct val="0"/>
                </a:spcAft>
              </a:pPr>
              <a:t>7</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6626"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dirty="0" smtClean="0"/>
              <a:t>B) MOST VAROLŮV</a:t>
            </a:r>
            <a:endParaRPr lang="cs-CZ" sz="1300" dirty="0" smtClean="0"/>
          </a:p>
          <a:p>
            <a:pPr lvl="1">
              <a:spcBef>
                <a:spcPct val="0"/>
              </a:spcBef>
            </a:pPr>
            <a:r>
              <a:rPr lang="cs-CZ" dirty="0" smtClean="0"/>
              <a:t>–</a:t>
            </a:r>
            <a:r>
              <a:rPr lang="cs-CZ" sz="800" dirty="0" smtClean="0"/>
              <a:t>      </a:t>
            </a:r>
            <a:r>
              <a:rPr lang="cs-CZ" dirty="0" smtClean="0"/>
              <a:t>spojuje koncový mozek s mozečkem a míchou</a:t>
            </a:r>
            <a:endParaRPr lang="cs-CZ" sz="1700" dirty="0" smtClean="0"/>
          </a:p>
          <a:p>
            <a:pPr lvl="1">
              <a:spcBef>
                <a:spcPct val="0"/>
              </a:spcBef>
            </a:pPr>
            <a:r>
              <a:rPr lang="cs-CZ" dirty="0" smtClean="0"/>
              <a:t>–</a:t>
            </a:r>
            <a:r>
              <a:rPr lang="cs-CZ" sz="800" dirty="0" smtClean="0"/>
              <a:t>      </a:t>
            </a:r>
            <a:r>
              <a:rPr lang="cs-CZ" dirty="0" smtClean="0"/>
              <a:t>šedá hmota mostu řídí slinné a slzní žlázy</a:t>
            </a:r>
            <a:endParaRPr lang="cs-CZ" sz="1700" dirty="0" smtClean="0"/>
          </a:p>
          <a:p>
            <a:pPr lvl="1">
              <a:spcBef>
                <a:spcPct val="0"/>
              </a:spcBef>
            </a:pPr>
            <a:r>
              <a:rPr lang="cs-CZ" dirty="0" smtClean="0"/>
              <a:t>–</a:t>
            </a:r>
            <a:r>
              <a:rPr lang="cs-CZ" sz="800" dirty="0" smtClean="0"/>
              <a:t>      </a:t>
            </a:r>
            <a:r>
              <a:rPr lang="cs-CZ" dirty="0" smtClean="0"/>
              <a:t>jádra V.–VIII. mozkového nervu</a:t>
            </a:r>
          </a:p>
          <a:p>
            <a:pPr lvl="1">
              <a:spcBef>
                <a:spcPct val="0"/>
              </a:spcBef>
            </a:pPr>
            <a:endParaRPr lang="cs-CZ" dirty="0" smtClean="0"/>
          </a:p>
          <a:p>
            <a:pPr lvl="1">
              <a:spcBef>
                <a:spcPct val="0"/>
              </a:spcBef>
            </a:pPr>
            <a:r>
              <a:rPr lang="cs-CZ" dirty="0" err="1" smtClean="0"/>
              <a:t>Pons</a:t>
            </a:r>
            <a:r>
              <a:rPr lang="cs-CZ" dirty="0" smtClean="0"/>
              <a:t>  </a:t>
            </a:r>
            <a:r>
              <a:rPr lang="cs-CZ" dirty="0" err="1" smtClean="0"/>
              <a:t>Varoli</a:t>
            </a:r>
            <a:endParaRPr lang="cs-CZ" dirty="0" smtClean="0"/>
          </a:p>
          <a:p>
            <a:pPr lvl="1">
              <a:spcBef>
                <a:spcPct val="0"/>
              </a:spcBef>
            </a:pPr>
            <a:endParaRPr lang="cs-CZ" dirty="0" smtClean="0"/>
          </a:p>
          <a:p>
            <a:pPr lvl="1">
              <a:spcBef>
                <a:spcPct val="0"/>
              </a:spcBef>
            </a:pPr>
            <a:endParaRPr lang="cs-CZ" sz="1100" dirty="0" smtClean="0"/>
          </a:p>
          <a:p>
            <a:pPr lvl="1">
              <a:spcBef>
                <a:spcPct val="0"/>
              </a:spcBef>
            </a:pPr>
            <a:r>
              <a:rPr lang="cs-CZ" b="1" dirty="0" smtClean="0"/>
              <a:t>Rohovkový reflex</a:t>
            </a:r>
            <a:r>
              <a:rPr lang="cs-CZ" dirty="0" smtClean="0"/>
              <a:t> neboli </a:t>
            </a:r>
            <a:r>
              <a:rPr lang="cs-CZ" b="1" dirty="0" smtClean="0"/>
              <a:t>korneální reflex</a:t>
            </a:r>
            <a:r>
              <a:rPr lang="cs-CZ" dirty="0" smtClean="0"/>
              <a:t> je samovolné sevření </a:t>
            </a:r>
            <a:r>
              <a:rPr lang="cs-CZ" sz="1100" dirty="0" smtClean="0">
                <a:hlinkClick r:id="rId3" action="ppaction://hlinkfile" tooltip="Víčko (oko) (stránka neexistuje)"/>
              </a:rPr>
              <a:t>víček</a:t>
            </a:r>
            <a:r>
              <a:rPr lang="cs-CZ" dirty="0" smtClean="0"/>
              <a:t> při podráždění </a:t>
            </a:r>
            <a:r>
              <a:rPr lang="cs-CZ" dirty="0" smtClean="0">
                <a:hlinkClick r:id="rId4" action="ppaction://hlinkfile" tooltip="Rohovka"/>
              </a:rPr>
              <a:t>rohovky</a:t>
            </a:r>
            <a:r>
              <a:rPr lang="cs-CZ" dirty="0" smtClean="0"/>
              <a:t> mechanickým nebo jiným podnětem.</a:t>
            </a:r>
          </a:p>
          <a:p>
            <a:pPr lvl="1">
              <a:spcBef>
                <a:spcPct val="0"/>
              </a:spcBef>
            </a:pPr>
            <a:r>
              <a:rPr lang="cs-CZ" dirty="0" err="1" smtClean="0"/>
              <a:t>Okúlokardiální</a:t>
            </a:r>
            <a:r>
              <a:rPr lang="cs-CZ" dirty="0" smtClean="0"/>
              <a:t> - Jedná se o </a:t>
            </a:r>
            <a:r>
              <a:rPr lang="cs-CZ" dirty="0" smtClean="0">
                <a:hlinkClick r:id="rId5" action="ppaction://hlinkfile" tooltip="Reflex"/>
              </a:rPr>
              <a:t>reflex</a:t>
            </a:r>
            <a:r>
              <a:rPr lang="cs-CZ" dirty="0" smtClean="0"/>
              <a:t>, který způsobí </a:t>
            </a:r>
            <a:r>
              <a:rPr lang="cs-CZ" b="1" dirty="0" smtClean="0"/>
              <a:t>zpomalení </a:t>
            </a:r>
            <a:r>
              <a:rPr lang="cs-CZ" b="1" dirty="0" smtClean="0">
                <a:hlinkClick r:id="rId6" action="ppaction://hlinkfile" tooltip="Tep"/>
              </a:rPr>
              <a:t>tepu</a:t>
            </a:r>
            <a:r>
              <a:rPr lang="cs-CZ" b="1" dirty="0" smtClean="0"/>
              <a:t> </a:t>
            </a:r>
            <a:r>
              <a:rPr lang="cs-CZ" dirty="0" smtClean="0"/>
              <a:t>při stlačení očních </a:t>
            </a:r>
            <a:r>
              <a:rPr lang="cs-CZ" dirty="0" err="1" smtClean="0"/>
              <a:t>bulbů</a:t>
            </a:r>
            <a:r>
              <a:rPr lang="cs-CZ" dirty="0" smtClean="0"/>
              <a:t> a je zprostředkován prodlouženou míchou. Může se použít v rámci </a:t>
            </a:r>
            <a:r>
              <a:rPr lang="cs-CZ" dirty="0" smtClean="0">
                <a:hlinkClick r:id="rId7" action="ppaction://hlinkfile" tooltip="První pomoc"/>
              </a:rPr>
              <a:t>první pomoci</a:t>
            </a:r>
            <a:r>
              <a:rPr lang="cs-CZ" dirty="0" smtClean="0"/>
              <a:t> např. při fibrilacích srdce.</a:t>
            </a:r>
            <a:endParaRPr lang="cs-CZ" sz="1100" dirty="0" smtClean="0"/>
          </a:p>
          <a:p>
            <a:pPr lvl="1">
              <a:spcBef>
                <a:spcPct val="0"/>
              </a:spcBef>
            </a:pPr>
            <a:endParaRPr lang="cs-CZ" dirty="0" smtClean="0"/>
          </a:p>
          <a:p>
            <a:pPr lvl="1">
              <a:spcBef>
                <a:spcPct val="0"/>
              </a:spcBef>
            </a:pPr>
            <a:endParaRPr lang="cs-CZ" sz="1700" dirty="0" smtClean="0"/>
          </a:p>
          <a:p>
            <a:pPr lvl="1">
              <a:spcBef>
                <a:spcPct val="0"/>
              </a:spcBef>
            </a:pPr>
            <a:endParaRPr lang="cs-CZ" sz="1700" dirty="0" smtClean="0"/>
          </a:p>
          <a:p>
            <a:pPr>
              <a:spcBef>
                <a:spcPct val="0"/>
              </a:spcBef>
            </a:pPr>
            <a:endParaRPr lang="cs-CZ" dirty="0" smtClean="0"/>
          </a:p>
        </p:txBody>
      </p:sp>
      <p:sp>
        <p:nvSpPr>
          <p:cNvPr id="26627"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1E1F0-5B7A-40CC-91A0-21BBECEA3D64}" type="slidenum">
              <a:rPr lang="cs-CZ"/>
              <a:pPr fontAlgn="base">
                <a:spcBef>
                  <a:spcPct val="0"/>
                </a:spcBef>
                <a:spcAft>
                  <a:spcPct val="0"/>
                </a:spcAft>
              </a:pPr>
              <a:t>8</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867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258763" lvl="1" indent="-258763">
              <a:lnSpc>
                <a:spcPct val="80000"/>
              </a:lnSpc>
              <a:spcBef>
                <a:spcPct val="0"/>
              </a:spcBef>
              <a:buClr>
                <a:srgbClr val="9BBB59"/>
              </a:buClr>
              <a:buSzPct val="95000"/>
              <a:buFont typeface="Wingdings 2" pitchFamily="18" charset="2"/>
              <a:buChar char=""/>
            </a:pPr>
            <a:r>
              <a:rPr lang="cs-CZ" sz="500" dirty="0" smtClean="0"/>
              <a:t>nejmenší oddíl mozku</a:t>
            </a:r>
          </a:p>
          <a:p>
            <a:pPr marL="258763" lvl="1" indent="-258763">
              <a:lnSpc>
                <a:spcPct val="80000"/>
              </a:lnSpc>
              <a:spcBef>
                <a:spcPct val="0"/>
              </a:spcBef>
              <a:buClr>
                <a:srgbClr val="9BBB59"/>
              </a:buClr>
              <a:buSzPct val="95000"/>
              <a:buFont typeface="Wingdings 2" pitchFamily="18" charset="2"/>
              <a:buChar char=""/>
            </a:pPr>
            <a:r>
              <a:rPr lang="cs-CZ" sz="500" dirty="0" smtClean="0"/>
              <a:t>přímým pokračováním mostu a navazuje na něj mezimozek</a:t>
            </a:r>
          </a:p>
          <a:p>
            <a:pPr>
              <a:lnSpc>
                <a:spcPct val="80000"/>
              </a:lnSpc>
              <a:spcBef>
                <a:spcPct val="0"/>
              </a:spcBef>
            </a:pPr>
            <a:endParaRPr lang="cs-CZ" sz="500" b="1" dirty="0" smtClean="0"/>
          </a:p>
          <a:p>
            <a:pPr>
              <a:lnSpc>
                <a:spcPct val="80000"/>
              </a:lnSpc>
              <a:spcBef>
                <a:spcPct val="0"/>
              </a:spcBef>
            </a:pPr>
            <a:endParaRPr lang="cs-CZ" sz="500" b="1" dirty="0" smtClean="0"/>
          </a:p>
          <a:p>
            <a:pPr>
              <a:lnSpc>
                <a:spcPct val="80000"/>
              </a:lnSpc>
              <a:spcBef>
                <a:spcPct val="0"/>
              </a:spcBef>
            </a:pPr>
            <a:r>
              <a:rPr lang="cs-CZ" sz="500" dirty="0" smtClean="0"/>
              <a:t>U nižších </a:t>
            </a:r>
            <a:r>
              <a:rPr lang="cs-CZ" sz="500" dirty="0" smtClean="0">
                <a:hlinkClick r:id="rId3" action="ppaction://hlinkfile" tooltip="Obratlovci"/>
              </a:rPr>
              <a:t>obratlovců</a:t>
            </a:r>
            <a:r>
              <a:rPr lang="cs-CZ" sz="500" dirty="0" smtClean="0"/>
              <a:t> je střední mozek nejvyšší </a:t>
            </a:r>
            <a:r>
              <a:rPr lang="cs-CZ" sz="600" dirty="0" smtClean="0">
                <a:hlinkClick r:id="rId4" action="ppaction://hlinkfile" tooltip="Motorika (stránka neexistuje)"/>
              </a:rPr>
              <a:t>motorickou</a:t>
            </a:r>
            <a:r>
              <a:rPr lang="cs-CZ" sz="500" dirty="0" smtClean="0"/>
              <a:t> oblastí.</a:t>
            </a:r>
          </a:p>
          <a:p>
            <a:pPr>
              <a:lnSpc>
                <a:spcPct val="80000"/>
              </a:lnSpc>
              <a:spcBef>
                <a:spcPct val="0"/>
              </a:spcBef>
            </a:pPr>
            <a:endParaRPr lang="cs-CZ" sz="500" b="1" dirty="0" smtClean="0"/>
          </a:p>
          <a:p>
            <a:pPr>
              <a:lnSpc>
                <a:spcPct val="80000"/>
              </a:lnSpc>
              <a:spcBef>
                <a:spcPct val="0"/>
              </a:spcBef>
            </a:pPr>
            <a:r>
              <a:rPr lang="cs-CZ" sz="500" dirty="0" smtClean="0"/>
              <a:t>jsou centrem </a:t>
            </a:r>
            <a:r>
              <a:rPr lang="cs-CZ" sz="500" b="1" dirty="0" smtClean="0"/>
              <a:t>nepodmíněných zrakových reflexů</a:t>
            </a:r>
            <a:r>
              <a:rPr lang="cs-CZ" sz="500" dirty="0" smtClean="0"/>
              <a:t>, tzn. pohybů očí, hlavy nebo i celého těla vyvolaných drážděním </a:t>
            </a:r>
            <a:r>
              <a:rPr lang="cs-CZ" sz="500" dirty="0" smtClean="0">
                <a:hlinkClick r:id="rId5" action="ppaction://hlinkfile" tooltip="Oko"/>
              </a:rPr>
              <a:t>sítnic</a:t>
            </a:r>
            <a:r>
              <a:rPr lang="cs-CZ" sz="500" dirty="0" smtClean="0"/>
              <a:t>. Sjednocují i </a:t>
            </a:r>
            <a:r>
              <a:rPr lang="cs-CZ" sz="500" dirty="0" err="1" smtClean="0"/>
              <a:t>sluchovězrakové</a:t>
            </a:r>
            <a:r>
              <a:rPr lang="cs-CZ" sz="500" dirty="0" smtClean="0"/>
              <a:t> a </a:t>
            </a:r>
            <a:r>
              <a:rPr lang="cs-CZ" sz="500" dirty="0" err="1" smtClean="0"/>
              <a:t>vestibulovizuální</a:t>
            </a:r>
            <a:r>
              <a:rPr lang="cs-CZ" sz="500" dirty="0" smtClean="0"/>
              <a:t> přicházející signály jako jsou lokalizace zvuku, polohy a těla.</a:t>
            </a:r>
          </a:p>
          <a:p>
            <a:pPr>
              <a:lnSpc>
                <a:spcPct val="80000"/>
              </a:lnSpc>
              <a:spcBef>
                <a:spcPct val="0"/>
              </a:spcBef>
            </a:pPr>
            <a:endParaRPr lang="cs-CZ" sz="500" b="1" dirty="0" smtClean="0"/>
          </a:p>
          <a:p>
            <a:pPr>
              <a:lnSpc>
                <a:spcPct val="80000"/>
              </a:lnSpc>
              <a:spcBef>
                <a:spcPct val="0"/>
              </a:spcBef>
            </a:pPr>
            <a:r>
              <a:rPr lang="cs-CZ" sz="500" dirty="0" smtClean="0"/>
              <a:t>významným </a:t>
            </a:r>
            <a:r>
              <a:rPr lang="cs-CZ" sz="500" b="1" dirty="0" smtClean="0"/>
              <a:t>centrem</a:t>
            </a:r>
            <a:r>
              <a:rPr lang="cs-CZ" sz="500" dirty="0" smtClean="0"/>
              <a:t> tzv. </a:t>
            </a:r>
            <a:r>
              <a:rPr lang="cs-CZ" sz="500" b="1" dirty="0" smtClean="0"/>
              <a:t>strážného, pohotovostního reflexu</a:t>
            </a:r>
            <a:r>
              <a:rPr lang="cs-CZ" sz="500" dirty="0" smtClean="0"/>
              <a:t> (</a:t>
            </a:r>
            <a:r>
              <a:rPr lang="cs-CZ" sz="500" i="1" dirty="0" err="1" smtClean="0"/>
              <a:t>startle</a:t>
            </a:r>
            <a:r>
              <a:rPr lang="cs-CZ" sz="500" i="1" dirty="0" smtClean="0"/>
              <a:t> reflex</a:t>
            </a:r>
            <a:r>
              <a:rPr lang="cs-CZ" sz="500" dirty="0" smtClean="0"/>
              <a:t>), což je soubor složitých nepodmíněných reflexů, které se vybavují náhlými podněty působícími především na zrak a sluch. Je aktivní ve spánku (strážní funkce) a při </a:t>
            </a:r>
            <a:r>
              <a:rPr lang="cs-CZ" sz="500" dirty="0" err="1" smtClean="0"/>
              <a:t>nadprahovém</a:t>
            </a:r>
            <a:r>
              <a:rPr lang="cs-CZ" sz="500" dirty="0" smtClean="0"/>
              <a:t> sluchovém podnětu aktivuje komplex činností, které vedou k probuzení.</a:t>
            </a:r>
          </a:p>
          <a:p>
            <a:pPr>
              <a:lnSpc>
                <a:spcPct val="80000"/>
              </a:lnSpc>
              <a:spcBef>
                <a:spcPct val="0"/>
              </a:spcBef>
            </a:pPr>
            <a:r>
              <a:rPr lang="en-US" sz="500" dirty="0" smtClean="0"/>
              <a:t>The </a:t>
            </a:r>
            <a:r>
              <a:rPr lang="en-US" sz="500" b="1" dirty="0" smtClean="0"/>
              <a:t>startle reaction</a:t>
            </a:r>
            <a:r>
              <a:rPr lang="en-US" sz="500" dirty="0" smtClean="0"/>
              <a:t>, also called the </a:t>
            </a:r>
            <a:r>
              <a:rPr lang="en-US" sz="500" b="1" dirty="0" smtClean="0"/>
              <a:t>startle response</a:t>
            </a:r>
            <a:r>
              <a:rPr lang="en-US" sz="500" dirty="0" smtClean="0"/>
              <a:t>, </a:t>
            </a:r>
            <a:r>
              <a:rPr lang="en-US" sz="500" b="1" dirty="0" smtClean="0"/>
              <a:t>startle reflex</a:t>
            </a:r>
            <a:r>
              <a:rPr lang="en-US" sz="500" dirty="0" smtClean="0"/>
              <a:t> or </a:t>
            </a:r>
            <a:r>
              <a:rPr lang="en-US" sz="500" b="1" dirty="0" smtClean="0"/>
              <a:t>alarm reaction</a:t>
            </a:r>
            <a:r>
              <a:rPr lang="en-US" sz="500" dirty="0" smtClean="0"/>
              <a:t>, is the </a:t>
            </a:r>
            <a:r>
              <a:rPr lang="en-US" sz="500" dirty="0" smtClean="0">
                <a:hlinkClick r:id="rId6" action="ppaction://hlinkfile" tooltip="Response"/>
              </a:rPr>
              <a:t>response</a:t>
            </a:r>
            <a:r>
              <a:rPr lang="en-US" sz="500" dirty="0" smtClean="0"/>
              <a:t> of mind and body to a sudden unexpected </a:t>
            </a:r>
            <a:r>
              <a:rPr lang="en-US" sz="500" dirty="0" smtClean="0">
                <a:hlinkClick r:id="rId7" action="ppaction://hlinkfile" tooltip="Stimulus"/>
              </a:rPr>
              <a:t>stimulus</a:t>
            </a:r>
            <a:r>
              <a:rPr lang="en-US" sz="500" dirty="0" smtClean="0"/>
              <a:t>, such as a flash of </a:t>
            </a:r>
            <a:r>
              <a:rPr lang="en-US" sz="500" dirty="0" smtClean="0">
                <a:hlinkClick r:id="rId8" action="ppaction://hlinkfile" tooltip="Light"/>
              </a:rPr>
              <a:t>light</a:t>
            </a:r>
            <a:r>
              <a:rPr lang="en-US" sz="500" dirty="0" smtClean="0"/>
              <a:t>, a loud noise (acoustic startle reflex), or a quick movement near the face. In </a:t>
            </a:r>
            <a:r>
              <a:rPr lang="en-US" sz="500" dirty="0" smtClean="0">
                <a:hlinkClick r:id="rId9" action="ppaction://hlinkfile" tooltip="Human beings"/>
              </a:rPr>
              <a:t>human beings</a:t>
            </a:r>
            <a:r>
              <a:rPr lang="en-US" sz="500" dirty="0" smtClean="0"/>
              <a:t>, the reaction includes physical movement away from the stimulus, a contraction of the muscles of the </a:t>
            </a:r>
            <a:r>
              <a:rPr lang="en-US" sz="500" dirty="0" smtClean="0">
                <a:hlinkClick r:id="rId10" action="ppaction://hlinkfile" tooltip="Arm"/>
              </a:rPr>
              <a:t>arms</a:t>
            </a:r>
            <a:r>
              <a:rPr lang="en-US" sz="500" dirty="0" smtClean="0"/>
              <a:t> and </a:t>
            </a:r>
            <a:r>
              <a:rPr lang="en-US" sz="500" dirty="0" smtClean="0">
                <a:hlinkClick r:id="rId11" action="ppaction://hlinkfile" tooltip="Human leg"/>
              </a:rPr>
              <a:t>legs</a:t>
            </a:r>
            <a:r>
              <a:rPr lang="en-US" sz="500" dirty="0" smtClean="0"/>
              <a:t>, and often </a:t>
            </a:r>
            <a:r>
              <a:rPr lang="en-US" sz="500" dirty="0" smtClean="0">
                <a:hlinkClick r:id="rId12" action="ppaction://hlinkfile" tooltip="Blinking"/>
              </a:rPr>
              <a:t>blinking</a:t>
            </a:r>
            <a:r>
              <a:rPr lang="en-US" sz="500" dirty="0" smtClean="0"/>
              <a:t>. It also includes </a:t>
            </a:r>
            <a:r>
              <a:rPr lang="en-US" sz="500" dirty="0" smtClean="0">
                <a:hlinkClick r:id="rId13" action="ppaction://hlinkfile" tooltip="Blood pressure"/>
              </a:rPr>
              <a:t>blood pressure</a:t>
            </a:r>
            <a:r>
              <a:rPr lang="en-US" sz="500" dirty="0" smtClean="0"/>
              <a:t>, </a:t>
            </a:r>
            <a:r>
              <a:rPr lang="en-US" sz="500" dirty="0" smtClean="0">
                <a:hlinkClick r:id="rId14" action="ppaction://hlinkfile" tooltip="Respiration (physiology)"/>
              </a:rPr>
              <a:t>respiration</a:t>
            </a:r>
            <a:r>
              <a:rPr lang="en-US" sz="500" dirty="0" smtClean="0"/>
              <a:t>, and </a:t>
            </a:r>
            <a:r>
              <a:rPr lang="en-US" sz="500" dirty="0" smtClean="0">
                <a:hlinkClick r:id="rId15" action="ppaction://hlinkfile" tooltip="Breath"/>
              </a:rPr>
              <a:t>breathing</a:t>
            </a:r>
            <a:r>
              <a:rPr lang="en-US" sz="500" dirty="0" smtClean="0"/>
              <a:t> changes. The </a:t>
            </a:r>
            <a:r>
              <a:rPr lang="en-US" sz="500" dirty="0" smtClean="0">
                <a:hlinkClick r:id="rId16" action="ppaction://hlinkfile" tooltip="Muscle"/>
              </a:rPr>
              <a:t>muscle</a:t>
            </a:r>
            <a:r>
              <a:rPr lang="en-US" sz="500" dirty="0" smtClean="0"/>
              <a:t> reactions generally resolve themselves in a matter of seconds. The other responses take somewhat longer. An exaggerated startle reaction is called </a:t>
            </a:r>
            <a:r>
              <a:rPr lang="en-US" sz="500" dirty="0" err="1" smtClean="0">
                <a:hlinkClick r:id="rId17" action="ppaction://hlinkfile" tooltip="Hyperexplexia"/>
              </a:rPr>
              <a:t>hyperexplexia</a:t>
            </a:r>
            <a:r>
              <a:rPr lang="en-US" sz="500" dirty="0" smtClean="0"/>
              <a:t> (also </a:t>
            </a:r>
            <a:r>
              <a:rPr lang="en-US" sz="500" dirty="0" err="1" smtClean="0"/>
              <a:t>hyperekplexia</a:t>
            </a:r>
            <a:r>
              <a:rPr lang="en-US" sz="500" dirty="0" smtClean="0"/>
              <a:t>). The exaggerated startle response is often seen in patients with </a:t>
            </a:r>
            <a:r>
              <a:rPr lang="en-US" sz="500" dirty="0" smtClean="0">
                <a:hlinkClick r:id="rId18" action="ppaction://hlinkfile" tooltip="Posttraumatic stress disorder"/>
              </a:rPr>
              <a:t>Posttraumatic stress disorder</a:t>
            </a:r>
            <a:r>
              <a:rPr lang="en-US" sz="500" dirty="0" smtClean="0"/>
              <a:t> (PTSD).</a:t>
            </a:r>
            <a:endParaRPr lang="cs-CZ" sz="500" dirty="0" smtClean="0"/>
          </a:p>
          <a:p>
            <a:pPr>
              <a:lnSpc>
                <a:spcPct val="80000"/>
              </a:lnSpc>
              <a:spcBef>
                <a:spcPct val="0"/>
              </a:spcBef>
            </a:pPr>
            <a:endParaRPr lang="cs-CZ" sz="500" dirty="0" smtClean="0"/>
          </a:p>
          <a:p>
            <a:pPr>
              <a:lnSpc>
                <a:spcPct val="80000"/>
              </a:lnSpc>
              <a:spcBef>
                <a:spcPct val="0"/>
              </a:spcBef>
            </a:pPr>
            <a:r>
              <a:rPr lang="cs-CZ" sz="500" dirty="0" smtClean="0"/>
              <a:t>Střední mozek je také důležitý při udržování vzpřímené polohy těla – tzv. </a:t>
            </a:r>
            <a:r>
              <a:rPr lang="cs-CZ" sz="500" b="1" dirty="0" err="1" smtClean="0"/>
              <a:t>vzpřimovací</a:t>
            </a:r>
            <a:r>
              <a:rPr lang="cs-CZ" sz="500" b="1" dirty="0" smtClean="0"/>
              <a:t> reflexy</a:t>
            </a:r>
            <a:r>
              <a:rPr lang="cs-CZ" sz="500" dirty="0" smtClean="0"/>
              <a:t> (dovolují obnovit normální vzpřímenou polohu těla např. po upadnutí nebo sezení).</a:t>
            </a:r>
          </a:p>
          <a:p>
            <a:pPr>
              <a:lnSpc>
                <a:spcPct val="80000"/>
              </a:lnSpc>
              <a:spcBef>
                <a:spcPct val="0"/>
              </a:spcBef>
            </a:pPr>
            <a:endParaRPr lang="cs-CZ" sz="500" dirty="0" smtClean="0"/>
          </a:p>
          <a:p>
            <a:pPr>
              <a:lnSpc>
                <a:spcPct val="80000"/>
              </a:lnSpc>
              <a:spcBef>
                <a:spcPct val="0"/>
              </a:spcBef>
            </a:pPr>
            <a:endParaRPr lang="cs-CZ" sz="500" dirty="0" smtClean="0"/>
          </a:p>
          <a:p>
            <a:pPr>
              <a:lnSpc>
                <a:spcPct val="80000"/>
              </a:lnSpc>
              <a:spcBef>
                <a:spcPct val="0"/>
              </a:spcBef>
            </a:pPr>
            <a:r>
              <a:rPr lang="cs-CZ" sz="500" b="1" dirty="0" err="1" smtClean="0"/>
              <a:t>Colliculi</a:t>
            </a:r>
            <a:r>
              <a:rPr lang="cs-CZ" sz="500" b="1" dirty="0" smtClean="0"/>
              <a:t> </a:t>
            </a:r>
            <a:r>
              <a:rPr lang="cs-CZ" sz="500" b="1" dirty="0" err="1" smtClean="0"/>
              <a:t>superiores</a:t>
            </a:r>
            <a:endParaRPr lang="cs-CZ" sz="500" b="1" dirty="0" smtClean="0"/>
          </a:p>
          <a:p>
            <a:pPr>
              <a:lnSpc>
                <a:spcPct val="80000"/>
              </a:lnSpc>
              <a:spcBef>
                <a:spcPct val="0"/>
              </a:spcBef>
            </a:pPr>
            <a:r>
              <a:rPr lang="cs-CZ" sz="500" dirty="0" smtClean="0"/>
              <a:t>jsou centrem nepodmíněných zrakových reflexů, tzn. pohybů očí, hlavy nebo i celého těla vyvolaných drážděním </a:t>
            </a:r>
            <a:r>
              <a:rPr lang="cs-CZ" sz="500" dirty="0" smtClean="0">
                <a:hlinkClick r:id="rId5" action="ppaction://hlinkfile" tooltip="Oko"/>
              </a:rPr>
              <a:t>sítnic</a:t>
            </a:r>
            <a:r>
              <a:rPr lang="cs-CZ" sz="500" dirty="0" smtClean="0"/>
              <a:t>. Sjednocují i </a:t>
            </a:r>
            <a:r>
              <a:rPr lang="cs-CZ" sz="500" dirty="0" err="1" smtClean="0"/>
              <a:t>sluchovězrakové</a:t>
            </a:r>
            <a:r>
              <a:rPr lang="cs-CZ" sz="500" dirty="0" smtClean="0"/>
              <a:t> a </a:t>
            </a:r>
            <a:r>
              <a:rPr lang="cs-CZ" sz="500" dirty="0" err="1" smtClean="0"/>
              <a:t>vestibulovizuální</a:t>
            </a:r>
            <a:r>
              <a:rPr lang="cs-CZ" sz="500" dirty="0" smtClean="0"/>
              <a:t> přicházející signály jako jsou lokalizace zvuku, polohy a těla.</a:t>
            </a:r>
          </a:p>
          <a:p>
            <a:pPr>
              <a:lnSpc>
                <a:spcPct val="80000"/>
              </a:lnSpc>
              <a:spcBef>
                <a:spcPct val="0"/>
              </a:spcBef>
            </a:pPr>
            <a:r>
              <a:rPr lang="cs-CZ" sz="500" b="1" dirty="0" smtClean="0"/>
              <a:t>[</a:t>
            </a:r>
            <a:r>
              <a:rPr lang="cs-CZ" sz="500" b="1" dirty="0" smtClean="0">
                <a:hlinkClick r:id="rId19" action="ppaction://hlinkfile" tooltip="Editace sekce: Colliculi inferiores"/>
              </a:rPr>
              <a:t>editovat</a:t>
            </a:r>
            <a:r>
              <a:rPr lang="cs-CZ" sz="500" b="1" dirty="0" smtClean="0"/>
              <a:t>] </a:t>
            </a:r>
            <a:r>
              <a:rPr lang="cs-CZ" sz="500" b="1" dirty="0" err="1" smtClean="0"/>
              <a:t>Colliculi</a:t>
            </a:r>
            <a:r>
              <a:rPr lang="cs-CZ" sz="500" b="1" dirty="0" smtClean="0"/>
              <a:t> </a:t>
            </a:r>
            <a:r>
              <a:rPr lang="cs-CZ" sz="500" b="1" dirty="0" err="1" smtClean="0"/>
              <a:t>inferiores</a:t>
            </a:r>
            <a:endParaRPr lang="cs-CZ" sz="500" b="1" dirty="0" smtClean="0"/>
          </a:p>
          <a:p>
            <a:pPr>
              <a:lnSpc>
                <a:spcPct val="80000"/>
              </a:lnSpc>
              <a:spcBef>
                <a:spcPct val="0"/>
              </a:spcBef>
            </a:pPr>
            <a:r>
              <a:rPr lang="cs-CZ" sz="500" dirty="0" smtClean="0"/>
              <a:t>jsou centrem nepodmíněných sluchových reflexů, pohybů </a:t>
            </a:r>
            <a:r>
              <a:rPr lang="cs-CZ" sz="500" dirty="0" smtClean="0">
                <a:hlinkClick r:id="rId20" action="ppaction://hlinkfile" tooltip="Ucho"/>
              </a:rPr>
              <a:t>uší</a:t>
            </a:r>
            <a:r>
              <a:rPr lang="cs-CZ" sz="500" dirty="0" smtClean="0"/>
              <a:t>, </a:t>
            </a:r>
            <a:r>
              <a:rPr lang="cs-CZ" sz="500" dirty="0" smtClean="0">
                <a:hlinkClick r:id="rId21" action="ppaction://hlinkfile" tooltip="Hlava"/>
              </a:rPr>
              <a:t>hlavy</a:t>
            </a:r>
            <a:r>
              <a:rPr lang="cs-CZ" sz="500" dirty="0" smtClean="0"/>
              <a:t> nebo celého těla. Reflexy jsou vyvolány stimulací sluchového čidla. Podílejí se také na určení místa vzniku zvuku (lokalizaci zdroje).</a:t>
            </a:r>
          </a:p>
          <a:p>
            <a:pPr>
              <a:lnSpc>
                <a:spcPct val="80000"/>
              </a:lnSpc>
              <a:spcBef>
                <a:spcPct val="0"/>
              </a:spcBef>
            </a:pPr>
            <a:r>
              <a:rPr lang="cs-CZ" sz="500" b="1" dirty="0" smtClean="0"/>
              <a:t>[</a:t>
            </a:r>
            <a:r>
              <a:rPr lang="cs-CZ" sz="500" b="1" dirty="0" smtClean="0">
                <a:hlinkClick r:id="rId22" action="ppaction://hlinkfile" tooltip="Editace sekce: Lamina quadrigemina (čtverhrbolí)"/>
              </a:rPr>
              <a:t>editovat</a:t>
            </a:r>
            <a:r>
              <a:rPr lang="cs-CZ" sz="500" b="1" dirty="0" smtClean="0"/>
              <a:t>] Lamina </a:t>
            </a:r>
            <a:r>
              <a:rPr lang="cs-CZ" sz="500" b="1" dirty="0" err="1" smtClean="0"/>
              <a:t>quadrigemina</a:t>
            </a:r>
            <a:r>
              <a:rPr lang="cs-CZ" sz="500" b="1" dirty="0" smtClean="0"/>
              <a:t> (</a:t>
            </a:r>
            <a:r>
              <a:rPr lang="cs-CZ" sz="500" b="1" dirty="0" err="1" smtClean="0"/>
              <a:t>čtverhrbolí</a:t>
            </a:r>
            <a:r>
              <a:rPr lang="cs-CZ" sz="500" b="1" dirty="0" smtClean="0"/>
              <a:t>)</a:t>
            </a:r>
          </a:p>
          <a:p>
            <a:pPr>
              <a:lnSpc>
                <a:spcPct val="80000"/>
              </a:lnSpc>
              <a:spcBef>
                <a:spcPct val="0"/>
              </a:spcBef>
            </a:pPr>
            <a:r>
              <a:rPr lang="cs-CZ" sz="500" dirty="0" smtClean="0"/>
              <a:t>je významným </a:t>
            </a:r>
            <a:r>
              <a:rPr lang="cs-CZ" sz="500" b="1" dirty="0" smtClean="0"/>
              <a:t>centrem</a:t>
            </a:r>
            <a:r>
              <a:rPr lang="cs-CZ" sz="500" dirty="0" smtClean="0"/>
              <a:t> tzv. </a:t>
            </a:r>
            <a:r>
              <a:rPr lang="cs-CZ" sz="500" b="1" dirty="0" smtClean="0"/>
              <a:t>strážného, pohotovostního reflexu</a:t>
            </a:r>
            <a:r>
              <a:rPr lang="cs-CZ" sz="500" dirty="0" smtClean="0"/>
              <a:t> (</a:t>
            </a:r>
            <a:r>
              <a:rPr lang="cs-CZ" sz="500" i="1" dirty="0" err="1" smtClean="0"/>
              <a:t>startle</a:t>
            </a:r>
            <a:r>
              <a:rPr lang="cs-CZ" sz="500" i="1" dirty="0" smtClean="0"/>
              <a:t> reflex</a:t>
            </a:r>
            <a:r>
              <a:rPr lang="cs-CZ" sz="500" dirty="0" smtClean="0"/>
              <a:t>), což je soubor složitých nepodmíněných reflexů, které se vybavují náhlými podněty působícími především na zrak a sluch. Je aktivní ve spánku (strážní funkce) a při </a:t>
            </a:r>
            <a:r>
              <a:rPr lang="cs-CZ" sz="500" dirty="0" err="1" smtClean="0"/>
              <a:t>nadprahovém</a:t>
            </a:r>
            <a:r>
              <a:rPr lang="cs-CZ" sz="500" dirty="0" smtClean="0"/>
              <a:t> sluchovém podnětu aktivuje komplex činností, které vedou k probuzení.</a:t>
            </a:r>
          </a:p>
          <a:p>
            <a:pPr>
              <a:lnSpc>
                <a:spcPct val="80000"/>
              </a:lnSpc>
              <a:spcBef>
                <a:spcPct val="0"/>
              </a:spcBef>
            </a:pPr>
            <a:r>
              <a:rPr lang="cs-CZ" sz="500" dirty="0" smtClean="0"/>
              <a:t>Oddíl středního mozku ležící nejvíce nahoře (kraniálně) je odpovědný za vybavení </a:t>
            </a:r>
            <a:r>
              <a:rPr lang="cs-CZ" sz="500" b="1" dirty="0" smtClean="0"/>
              <a:t>zornicového reflexu</a:t>
            </a:r>
            <a:r>
              <a:rPr lang="cs-CZ" sz="500" dirty="0" smtClean="0"/>
              <a:t>. Střední mozek je také důležitý při udržování vzpřímené polohy těla – tzv. </a:t>
            </a:r>
            <a:r>
              <a:rPr lang="cs-CZ" sz="500" b="1" dirty="0" err="1" smtClean="0"/>
              <a:t>vzpřimovací</a:t>
            </a:r>
            <a:r>
              <a:rPr lang="cs-CZ" sz="500" b="1" dirty="0" smtClean="0"/>
              <a:t> reflexy</a:t>
            </a:r>
            <a:r>
              <a:rPr lang="cs-CZ" sz="500" dirty="0" smtClean="0"/>
              <a:t> (dovolují obnovit normální vzpřímenou polohu těla např. po upadnutí nebo sezení).</a:t>
            </a:r>
          </a:p>
          <a:p>
            <a:pPr>
              <a:lnSpc>
                <a:spcPct val="80000"/>
              </a:lnSpc>
              <a:spcBef>
                <a:spcPct val="0"/>
              </a:spcBef>
            </a:pPr>
            <a:endParaRPr lang="en-US" sz="500" dirty="0" smtClean="0"/>
          </a:p>
          <a:p>
            <a:pPr>
              <a:lnSpc>
                <a:spcPct val="80000"/>
              </a:lnSpc>
              <a:spcBef>
                <a:spcPct val="0"/>
              </a:spcBef>
            </a:pPr>
            <a:endParaRPr lang="cs-CZ" sz="500" b="1" dirty="0" smtClean="0"/>
          </a:p>
          <a:p>
            <a:pPr>
              <a:lnSpc>
                <a:spcPct val="80000"/>
              </a:lnSpc>
              <a:spcBef>
                <a:spcPct val="0"/>
              </a:spcBef>
            </a:pPr>
            <a:r>
              <a:rPr lang="cs-CZ" sz="500" i="1" dirty="0" smtClean="0"/>
              <a:t>Na průřezu středním mozkem rozlišujeme tyto struktury:</a:t>
            </a:r>
            <a:endParaRPr lang="cs-CZ" sz="500" dirty="0" smtClean="0"/>
          </a:p>
          <a:p>
            <a:pPr>
              <a:lnSpc>
                <a:spcPct val="80000"/>
              </a:lnSpc>
              <a:spcBef>
                <a:spcPct val="0"/>
              </a:spcBef>
            </a:pPr>
            <a:r>
              <a:rPr lang="cs-CZ" sz="500" b="1" dirty="0" err="1" smtClean="0">
                <a:hlinkClick r:id="rId23" action="ppaction://hlinkfile" tooltip="Tektum"/>
              </a:rPr>
              <a:t>Tektum</a:t>
            </a:r>
            <a:r>
              <a:rPr lang="cs-CZ" sz="500" b="1" dirty="0" smtClean="0"/>
              <a:t> (</a:t>
            </a:r>
            <a:r>
              <a:rPr lang="cs-CZ" sz="500" b="1" dirty="0" err="1" smtClean="0"/>
              <a:t>tectum</a:t>
            </a:r>
            <a:r>
              <a:rPr lang="cs-CZ" sz="500" b="1" dirty="0" smtClean="0"/>
              <a:t>)</a:t>
            </a:r>
            <a:r>
              <a:rPr lang="cs-CZ" sz="500" dirty="0" smtClean="0"/>
              <a:t> – je nejdále vzadu (dorzálně). Skládá se ze </a:t>
            </a:r>
            <a:r>
              <a:rPr lang="cs-CZ" sz="500" dirty="0" err="1" smtClean="0">
                <a:hlinkClick r:id="rId24" action="ppaction://hlinkfile" tooltip="Čtverhrbolí"/>
              </a:rPr>
              <a:t>čtverhrbolí</a:t>
            </a:r>
            <a:r>
              <a:rPr lang="cs-CZ" sz="500" dirty="0" smtClean="0"/>
              <a:t> (</a:t>
            </a:r>
            <a:r>
              <a:rPr lang="cs-CZ" sz="500" i="1" dirty="0" smtClean="0"/>
              <a:t>lamina </a:t>
            </a:r>
            <a:r>
              <a:rPr lang="cs-CZ" sz="500" i="1" dirty="0" err="1" smtClean="0"/>
              <a:t>quadrigemina</a:t>
            </a:r>
            <a:r>
              <a:rPr lang="cs-CZ" sz="500" dirty="0" smtClean="0"/>
              <a:t>), tj. </a:t>
            </a:r>
            <a:r>
              <a:rPr lang="cs-CZ" sz="500" dirty="0" err="1" smtClean="0"/>
              <a:t>colliculi</a:t>
            </a:r>
            <a:r>
              <a:rPr lang="cs-CZ" sz="500" dirty="0" smtClean="0"/>
              <a:t> </a:t>
            </a:r>
            <a:r>
              <a:rPr lang="cs-CZ" sz="500" dirty="0" err="1" smtClean="0"/>
              <a:t>superiores</a:t>
            </a:r>
            <a:r>
              <a:rPr lang="cs-CZ" sz="500" dirty="0" smtClean="0"/>
              <a:t> a </a:t>
            </a:r>
            <a:r>
              <a:rPr lang="cs-CZ" sz="500" dirty="0" err="1" smtClean="0"/>
              <a:t>colliculi</a:t>
            </a:r>
            <a:r>
              <a:rPr lang="cs-CZ" sz="500" dirty="0" smtClean="0"/>
              <a:t> </a:t>
            </a:r>
            <a:r>
              <a:rPr lang="cs-CZ" sz="500" dirty="0" err="1" smtClean="0"/>
              <a:t>inferiores</a:t>
            </a:r>
            <a:r>
              <a:rPr lang="cs-CZ" sz="500" dirty="0" smtClean="0"/>
              <a:t>. </a:t>
            </a:r>
            <a:r>
              <a:rPr lang="cs-CZ" sz="500" dirty="0" err="1" smtClean="0"/>
              <a:t>Brachia</a:t>
            </a:r>
            <a:r>
              <a:rPr lang="cs-CZ" sz="500" dirty="0" smtClean="0"/>
              <a:t> </a:t>
            </a:r>
            <a:r>
              <a:rPr lang="cs-CZ" sz="500" dirty="0" err="1" smtClean="0"/>
              <a:t>kolikulů</a:t>
            </a:r>
            <a:r>
              <a:rPr lang="cs-CZ" sz="500" dirty="0" smtClean="0"/>
              <a:t> je spojují s převodními jádry </a:t>
            </a:r>
            <a:r>
              <a:rPr lang="cs-CZ" sz="500" dirty="0" smtClean="0">
                <a:hlinkClick r:id="rId25" action="ppaction://hlinkfile" tooltip="Mezimozek"/>
              </a:rPr>
              <a:t>mezimozku</a:t>
            </a:r>
            <a:r>
              <a:rPr lang="cs-CZ" sz="500" dirty="0" smtClean="0"/>
              <a:t> skrze </a:t>
            </a:r>
            <a:r>
              <a:rPr lang="cs-CZ" sz="500" i="1" dirty="0" smtClean="0"/>
              <a:t>corpus </a:t>
            </a:r>
            <a:r>
              <a:rPr lang="cs-CZ" sz="500" i="1" dirty="0" err="1" smtClean="0"/>
              <a:t>geniculatum</a:t>
            </a:r>
            <a:r>
              <a:rPr lang="cs-CZ" sz="500" i="1" dirty="0" smtClean="0"/>
              <a:t> </a:t>
            </a:r>
            <a:r>
              <a:rPr lang="cs-CZ" sz="500" i="1" dirty="0" err="1" smtClean="0"/>
              <a:t>laterale</a:t>
            </a:r>
            <a:r>
              <a:rPr lang="cs-CZ" sz="500" dirty="0" smtClean="0"/>
              <a:t> pro </a:t>
            </a:r>
            <a:r>
              <a:rPr lang="cs-CZ" sz="500" dirty="0" err="1" smtClean="0"/>
              <a:t>colliculi</a:t>
            </a:r>
            <a:r>
              <a:rPr lang="cs-CZ" sz="500" dirty="0" smtClean="0"/>
              <a:t> </a:t>
            </a:r>
            <a:r>
              <a:rPr lang="cs-CZ" sz="500" dirty="0" err="1" smtClean="0"/>
              <a:t>superiores</a:t>
            </a:r>
            <a:r>
              <a:rPr lang="cs-CZ" sz="500" dirty="0" smtClean="0"/>
              <a:t> a </a:t>
            </a:r>
            <a:r>
              <a:rPr lang="cs-CZ" sz="500" i="1" dirty="0" smtClean="0"/>
              <a:t>corpus </a:t>
            </a:r>
            <a:r>
              <a:rPr lang="cs-CZ" sz="500" i="1" dirty="0" err="1" smtClean="0"/>
              <a:t>geniculatum</a:t>
            </a:r>
            <a:r>
              <a:rPr lang="cs-CZ" sz="500" i="1" dirty="0" smtClean="0"/>
              <a:t> </a:t>
            </a:r>
            <a:r>
              <a:rPr lang="cs-CZ" sz="500" i="1" dirty="0" err="1" smtClean="0"/>
              <a:t>mediale</a:t>
            </a:r>
            <a:r>
              <a:rPr lang="cs-CZ" sz="500" dirty="0" smtClean="0"/>
              <a:t> pro </a:t>
            </a:r>
            <a:r>
              <a:rPr lang="cs-CZ" sz="500" dirty="0" err="1" smtClean="0"/>
              <a:t>colliculi</a:t>
            </a:r>
            <a:r>
              <a:rPr lang="cs-CZ" sz="500" dirty="0" smtClean="0"/>
              <a:t> </a:t>
            </a:r>
            <a:r>
              <a:rPr lang="cs-CZ" sz="500" dirty="0" err="1" smtClean="0"/>
              <a:t>inferiores</a:t>
            </a:r>
            <a:r>
              <a:rPr lang="cs-CZ" sz="500" dirty="0" smtClean="0"/>
              <a:t>.</a:t>
            </a:r>
          </a:p>
          <a:p>
            <a:pPr>
              <a:lnSpc>
                <a:spcPct val="80000"/>
              </a:lnSpc>
              <a:spcBef>
                <a:spcPct val="0"/>
              </a:spcBef>
            </a:pPr>
            <a:r>
              <a:rPr lang="cs-CZ" sz="500" b="1" dirty="0" err="1" smtClean="0">
                <a:hlinkClick r:id="rId26" action="ppaction://hlinkfile"/>
              </a:rPr>
              <a:t>Tegmentum</a:t>
            </a:r>
            <a:r>
              <a:rPr lang="cs-CZ" sz="500" dirty="0" smtClean="0"/>
              <a:t> – leží pod </a:t>
            </a:r>
            <a:r>
              <a:rPr lang="cs-CZ" sz="500" dirty="0" err="1" smtClean="0"/>
              <a:t>tektem</a:t>
            </a:r>
            <a:r>
              <a:rPr lang="cs-CZ" sz="500" dirty="0" smtClean="0"/>
              <a:t> a vedou tudy vzestupné i sestupné dráhy spojující vyšší oddíly mozku s nižšími a s míchou. Jsou zde uložená jádra mozkových nervů. Přední (ventrální) část </a:t>
            </a:r>
            <a:r>
              <a:rPr lang="cs-CZ" sz="500" dirty="0" err="1" smtClean="0"/>
              <a:t>tegmenta</a:t>
            </a:r>
            <a:r>
              <a:rPr lang="cs-CZ" sz="500" dirty="0" smtClean="0"/>
              <a:t> je vedle </a:t>
            </a:r>
            <a:r>
              <a:rPr lang="cs-CZ" sz="500" i="1" dirty="0" err="1" smtClean="0">
                <a:hlinkClick r:id="rId27" action="ppaction://hlinkfile"/>
              </a:rPr>
              <a:t>substantia</a:t>
            </a:r>
            <a:r>
              <a:rPr lang="cs-CZ" sz="500" i="1" dirty="0" smtClean="0">
                <a:hlinkClick r:id="rId27" action="ppaction://hlinkfile"/>
              </a:rPr>
              <a:t> </a:t>
            </a:r>
            <a:r>
              <a:rPr lang="cs-CZ" sz="500" i="1" dirty="0" err="1" smtClean="0">
                <a:hlinkClick r:id="rId27" action="ppaction://hlinkfile"/>
              </a:rPr>
              <a:t>nigra</a:t>
            </a:r>
            <a:r>
              <a:rPr lang="cs-CZ" sz="500" dirty="0" smtClean="0"/>
              <a:t> důležitým zdrojem </a:t>
            </a:r>
            <a:r>
              <a:rPr lang="cs-CZ" sz="500" dirty="0" err="1" smtClean="0">
                <a:hlinkClick r:id="rId28" action="ppaction://hlinkfile" tooltip="Dopamin"/>
              </a:rPr>
              <a:t>dopaminergních</a:t>
            </a:r>
            <a:r>
              <a:rPr lang="cs-CZ" sz="500" dirty="0" smtClean="0"/>
              <a:t> vláken (produkce dopaminu).</a:t>
            </a:r>
          </a:p>
          <a:p>
            <a:pPr>
              <a:lnSpc>
                <a:spcPct val="80000"/>
              </a:lnSpc>
              <a:spcBef>
                <a:spcPct val="0"/>
              </a:spcBef>
            </a:pPr>
            <a:r>
              <a:rPr lang="cs-CZ" sz="600" b="1" dirty="0" err="1" smtClean="0">
                <a:hlinkClick r:id="rId29" action="ppaction://hlinkfile" tooltip="Pedunculi cerebrales (stránka neexistuje)"/>
              </a:rPr>
              <a:t>Pedunculi</a:t>
            </a:r>
            <a:r>
              <a:rPr lang="cs-CZ" sz="600" b="1" dirty="0" smtClean="0">
                <a:hlinkClick r:id="rId29" action="ppaction://hlinkfile" tooltip="Pedunculi cerebrales (stránka neexistuje)"/>
              </a:rPr>
              <a:t> </a:t>
            </a:r>
            <a:r>
              <a:rPr lang="cs-CZ" sz="600" b="1" dirty="0" err="1" smtClean="0">
                <a:hlinkClick r:id="rId29" action="ppaction://hlinkfile" tooltip="Pedunculi cerebrales (stránka neexistuje)"/>
              </a:rPr>
              <a:t>cerebrales</a:t>
            </a:r>
            <a:r>
              <a:rPr lang="cs-CZ" sz="500" dirty="0" smtClean="0"/>
              <a:t> – tvoří přední (ventrální) část středního mozku. Vedou zde dráhy z mozkové kůry do </a:t>
            </a:r>
            <a:r>
              <a:rPr lang="cs-CZ" sz="500" dirty="0" smtClean="0">
                <a:hlinkClick r:id="rId30" action="ppaction://hlinkfile" tooltip="Mozkový kmen"/>
              </a:rPr>
              <a:t>mozkového kmene</a:t>
            </a:r>
            <a:r>
              <a:rPr lang="cs-CZ" sz="500" dirty="0" smtClean="0"/>
              <a:t> a míchy.</a:t>
            </a:r>
          </a:p>
          <a:p>
            <a:pPr>
              <a:lnSpc>
                <a:spcPct val="80000"/>
              </a:lnSpc>
              <a:spcBef>
                <a:spcPct val="0"/>
              </a:spcBef>
            </a:pPr>
            <a:endParaRPr lang="cs-CZ" sz="500" b="1" dirty="0" smtClean="0"/>
          </a:p>
          <a:p>
            <a:pPr>
              <a:lnSpc>
                <a:spcPct val="80000"/>
              </a:lnSpc>
              <a:spcBef>
                <a:spcPct val="0"/>
              </a:spcBef>
            </a:pPr>
            <a:r>
              <a:rPr lang="cs-CZ" sz="500" b="1" dirty="0" smtClean="0"/>
              <a:t>C) STŘEDNÍ MOZEK</a:t>
            </a:r>
            <a:endParaRPr lang="cs-CZ" sz="700" dirty="0" smtClean="0"/>
          </a:p>
          <a:p>
            <a:pPr marL="258763" lvl="1" indent="-258763">
              <a:lnSpc>
                <a:spcPct val="80000"/>
              </a:lnSpc>
              <a:spcBef>
                <a:spcPct val="0"/>
              </a:spcBef>
            </a:pPr>
            <a:r>
              <a:rPr lang="cs-CZ" sz="500" dirty="0" smtClean="0"/>
              <a:t>–</a:t>
            </a:r>
            <a:r>
              <a:rPr lang="cs-CZ" sz="400" dirty="0" smtClean="0"/>
              <a:t>      </a:t>
            </a:r>
            <a:r>
              <a:rPr lang="cs-CZ" sz="500" dirty="0" smtClean="0"/>
              <a:t>ovlivňuje činnost kosterního svalstva</a:t>
            </a:r>
            <a:endParaRPr lang="cs-CZ" sz="900" dirty="0" smtClean="0"/>
          </a:p>
          <a:p>
            <a:pPr marL="258763" lvl="1" indent="-258763">
              <a:lnSpc>
                <a:spcPct val="80000"/>
              </a:lnSpc>
              <a:spcBef>
                <a:spcPct val="0"/>
              </a:spcBef>
            </a:pPr>
            <a:r>
              <a:rPr lang="cs-CZ" sz="500" dirty="0" smtClean="0"/>
              <a:t>–</a:t>
            </a:r>
            <a:r>
              <a:rPr lang="cs-CZ" sz="400" dirty="0" smtClean="0"/>
              <a:t>      </a:t>
            </a:r>
            <a:r>
              <a:rPr lang="cs-CZ" sz="500" dirty="0" smtClean="0"/>
              <a:t>zrakové reflexy</a:t>
            </a:r>
            <a:endParaRPr lang="cs-CZ" sz="900" dirty="0" smtClean="0"/>
          </a:p>
          <a:p>
            <a:pPr marL="258763" lvl="1" indent="-258763">
              <a:lnSpc>
                <a:spcPct val="80000"/>
              </a:lnSpc>
              <a:spcBef>
                <a:spcPct val="0"/>
              </a:spcBef>
            </a:pPr>
            <a:r>
              <a:rPr lang="cs-CZ" sz="500" dirty="0" smtClean="0"/>
              <a:t>–</a:t>
            </a:r>
            <a:r>
              <a:rPr lang="cs-CZ" sz="400" dirty="0" smtClean="0"/>
              <a:t>      </a:t>
            </a:r>
            <a:r>
              <a:rPr lang="cs-CZ" sz="500" dirty="0" smtClean="0"/>
              <a:t>řídí pohybové reakce na zrakové a sluchové podněty, řídí souhru očí</a:t>
            </a:r>
            <a:endParaRPr lang="cs-CZ" sz="900" dirty="0" smtClean="0"/>
          </a:p>
          <a:p>
            <a:pPr marL="258763" lvl="1" indent="-258763">
              <a:lnSpc>
                <a:spcPct val="80000"/>
              </a:lnSpc>
              <a:spcBef>
                <a:spcPct val="0"/>
              </a:spcBef>
            </a:pPr>
            <a:r>
              <a:rPr lang="cs-CZ" sz="500" dirty="0" smtClean="0"/>
              <a:t>–</a:t>
            </a:r>
            <a:r>
              <a:rPr lang="cs-CZ" sz="400" dirty="0" smtClean="0"/>
              <a:t>      </a:t>
            </a:r>
            <a:r>
              <a:rPr lang="cs-CZ" sz="500" u="sng" dirty="0" smtClean="0"/>
              <a:t>stonky mozkové</a:t>
            </a:r>
            <a:r>
              <a:rPr lang="cs-CZ" sz="500" dirty="0" smtClean="0"/>
              <a:t>:</a:t>
            </a:r>
            <a:endParaRPr lang="cs-CZ" sz="900" dirty="0" smtClean="0"/>
          </a:p>
          <a:p>
            <a:pPr lvl="2">
              <a:lnSpc>
                <a:spcPct val="80000"/>
              </a:lnSpc>
              <a:spcBef>
                <a:spcPct val="0"/>
              </a:spcBef>
            </a:pPr>
            <a:r>
              <a:rPr lang="cs-CZ" sz="500" dirty="0" smtClean="0"/>
              <a:t>–</a:t>
            </a:r>
            <a:r>
              <a:rPr lang="cs-CZ" sz="400" dirty="0" smtClean="0"/>
              <a:t>         </a:t>
            </a:r>
            <a:r>
              <a:rPr lang="cs-CZ" sz="500" dirty="0" smtClean="0"/>
              <a:t>jádra III. a IV. mozkového nervu</a:t>
            </a:r>
            <a:endParaRPr lang="cs-CZ" sz="900" dirty="0" smtClean="0"/>
          </a:p>
          <a:p>
            <a:pPr lvl="2">
              <a:lnSpc>
                <a:spcPct val="80000"/>
              </a:lnSpc>
              <a:spcBef>
                <a:spcPct val="0"/>
              </a:spcBef>
            </a:pPr>
            <a:r>
              <a:rPr lang="cs-CZ" sz="500" dirty="0" smtClean="0"/>
              <a:t>–</a:t>
            </a:r>
            <a:r>
              <a:rPr lang="cs-CZ" sz="400" dirty="0" smtClean="0"/>
              <a:t>         </a:t>
            </a:r>
            <a:r>
              <a:rPr lang="cs-CZ" sz="500" dirty="0" smtClean="0"/>
              <a:t>sestupné nervové dráhy z </a:t>
            </a:r>
            <a:r>
              <a:rPr lang="cs-CZ" sz="500" dirty="0" err="1" smtClean="0"/>
              <a:t>MK</a:t>
            </a:r>
            <a:r>
              <a:rPr lang="cs-CZ" sz="500" dirty="0" smtClean="0"/>
              <a:t> k nižším motorickým ústředím</a:t>
            </a:r>
            <a:endParaRPr lang="cs-CZ" sz="900" dirty="0" smtClean="0"/>
          </a:p>
          <a:p>
            <a:pPr lvl="2">
              <a:lnSpc>
                <a:spcPct val="80000"/>
              </a:lnSpc>
              <a:spcBef>
                <a:spcPct val="0"/>
              </a:spcBef>
            </a:pPr>
            <a:r>
              <a:rPr lang="cs-CZ" sz="500" dirty="0" smtClean="0"/>
              <a:t>–</a:t>
            </a:r>
            <a:r>
              <a:rPr lang="cs-CZ" sz="400" dirty="0" smtClean="0"/>
              <a:t>         </a:t>
            </a:r>
            <a:r>
              <a:rPr lang="cs-CZ" sz="500" i="1" dirty="0" smtClean="0"/>
              <a:t>černé jádro</a:t>
            </a:r>
            <a:r>
              <a:rPr lang="cs-CZ" sz="500" dirty="0" smtClean="0"/>
              <a:t/>
            </a:r>
            <a:br>
              <a:rPr lang="cs-CZ" sz="500" dirty="0" smtClean="0"/>
            </a:br>
            <a:r>
              <a:rPr lang="cs-CZ" sz="500" dirty="0" smtClean="0"/>
              <a:t>	– přepojovací stanice sestupných drah z bazálních ganglií a </a:t>
            </a:r>
            <a:r>
              <a:rPr lang="cs-CZ" sz="500" dirty="0" err="1" smtClean="0"/>
              <a:t>hypothalamu</a:t>
            </a:r>
            <a:r>
              <a:rPr lang="cs-CZ" sz="500" dirty="0" smtClean="0"/>
              <a:t>; zbarvení melaninem, produkce dopaminu</a:t>
            </a:r>
            <a:endParaRPr lang="cs-CZ" sz="900" dirty="0" smtClean="0"/>
          </a:p>
          <a:p>
            <a:pPr lvl="2">
              <a:lnSpc>
                <a:spcPct val="80000"/>
              </a:lnSpc>
              <a:spcBef>
                <a:spcPct val="0"/>
              </a:spcBef>
            </a:pPr>
            <a:r>
              <a:rPr lang="cs-CZ" sz="500" dirty="0" smtClean="0"/>
              <a:t>–</a:t>
            </a:r>
            <a:r>
              <a:rPr lang="cs-CZ" sz="400" dirty="0" smtClean="0"/>
              <a:t>         </a:t>
            </a:r>
            <a:r>
              <a:rPr lang="cs-CZ" sz="500" i="1" dirty="0" smtClean="0"/>
              <a:t>červené jádro</a:t>
            </a:r>
            <a:r>
              <a:rPr lang="cs-CZ" sz="500" dirty="0" smtClean="0"/>
              <a:t/>
            </a:r>
            <a:br>
              <a:rPr lang="cs-CZ" sz="500" dirty="0" smtClean="0"/>
            </a:br>
            <a:r>
              <a:rPr lang="cs-CZ" sz="500" dirty="0" smtClean="0"/>
              <a:t>	– motorická </a:t>
            </a:r>
            <a:r>
              <a:rPr lang="cs-CZ" sz="500" dirty="0" err="1" smtClean="0"/>
              <a:t>mimopyramidová</a:t>
            </a:r>
            <a:r>
              <a:rPr lang="cs-CZ" sz="500" dirty="0" smtClean="0"/>
              <a:t> dráha; vlákna z mozečku, </a:t>
            </a:r>
            <a:r>
              <a:rPr lang="cs-CZ" sz="500" dirty="0" err="1" smtClean="0"/>
              <a:t>MK</a:t>
            </a:r>
            <a:r>
              <a:rPr lang="cs-CZ" sz="500" dirty="0" smtClean="0"/>
              <a:t>, do thalamu</a:t>
            </a:r>
            <a:endParaRPr lang="cs-CZ" sz="900" dirty="0" smtClean="0"/>
          </a:p>
          <a:p>
            <a:pPr marL="258763" lvl="1" indent="-258763">
              <a:lnSpc>
                <a:spcPct val="80000"/>
              </a:lnSpc>
              <a:spcBef>
                <a:spcPct val="0"/>
              </a:spcBef>
            </a:pPr>
            <a:r>
              <a:rPr lang="cs-CZ" sz="500" dirty="0" smtClean="0"/>
              <a:t>–</a:t>
            </a:r>
            <a:r>
              <a:rPr lang="cs-CZ" sz="400" dirty="0" smtClean="0"/>
              <a:t>      </a:t>
            </a:r>
            <a:r>
              <a:rPr lang="cs-CZ" sz="500" u="sng" dirty="0" smtClean="0"/>
              <a:t>čtverohrbolí</a:t>
            </a:r>
            <a:r>
              <a:rPr lang="cs-CZ" sz="500" dirty="0" smtClean="0"/>
              <a:t>:</a:t>
            </a:r>
            <a:endParaRPr lang="cs-CZ" sz="900" dirty="0" smtClean="0"/>
          </a:p>
          <a:p>
            <a:pPr lvl="2">
              <a:lnSpc>
                <a:spcPct val="80000"/>
              </a:lnSpc>
              <a:spcBef>
                <a:spcPct val="0"/>
              </a:spcBef>
            </a:pPr>
            <a:r>
              <a:rPr lang="cs-CZ" sz="500" dirty="0" smtClean="0"/>
              <a:t>–</a:t>
            </a:r>
            <a:r>
              <a:rPr lang="cs-CZ" sz="400" dirty="0" smtClean="0"/>
              <a:t>         </a:t>
            </a:r>
            <a:r>
              <a:rPr lang="cs-CZ" sz="500" i="1" dirty="0" smtClean="0"/>
              <a:t>šedá hmota</a:t>
            </a:r>
            <a:r>
              <a:rPr lang="cs-CZ" sz="500" dirty="0" smtClean="0"/>
              <a:t/>
            </a:r>
            <a:br>
              <a:rPr lang="cs-CZ" sz="500" dirty="0" smtClean="0"/>
            </a:br>
            <a:r>
              <a:rPr lang="cs-CZ" sz="500" dirty="0" smtClean="0"/>
              <a:t>	– přední pár - zakončení části vláken zrakového nervu, koordinace pohybů očí, hlavy, těla</a:t>
            </a:r>
            <a:br>
              <a:rPr lang="cs-CZ" sz="500" dirty="0" smtClean="0"/>
            </a:br>
            <a:r>
              <a:rPr lang="cs-CZ" sz="500" dirty="0" smtClean="0"/>
              <a:t>	– zadní pár - zakončení části vláken sluchové dráhy, sluchové reflexy</a:t>
            </a:r>
            <a:endParaRPr lang="cs-CZ" sz="900" dirty="0" smtClean="0"/>
          </a:p>
          <a:p>
            <a:pPr>
              <a:lnSpc>
                <a:spcPct val="80000"/>
              </a:lnSpc>
              <a:spcBef>
                <a:spcPct val="0"/>
              </a:spcBef>
            </a:pPr>
            <a:endParaRPr lang="cs-CZ" sz="500" dirty="0" smtClean="0"/>
          </a:p>
        </p:txBody>
      </p:sp>
      <p:sp>
        <p:nvSpPr>
          <p:cNvPr id="2867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7C4139-3323-4B29-87D4-617DC95E15B7}" type="slidenum">
              <a:rPr lang="cs-CZ"/>
              <a:pPr fontAlgn="base">
                <a:spcBef>
                  <a:spcPct val="0"/>
                </a:spcBef>
                <a:spcAft>
                  <a:spcPct val="0"/>
                </a:spcAft>
              </a:pPr>
              <a:t>9</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72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ct val="0"/>
              </a:spcBef>
            </a:pPr>
            <a:r>
              <a:rPr lang="cs-CZ" sz="800" smtClean="0"/>
              <a:t>Obr. Vegetativní perzistentní stav, mluv s ní, bazální stimulace. Postižení kůry či talamu, zachovaná funkce mozkového kmene (fungují různé tělesné systémy – dýchání, trávení), ale chybí opověď na podnět a uvědomování. Můžou být otevřené oči, grimasy, pláč, chaotické pohyby, ale chybí volní motorika.</a:t>
            </a:r>
          </a:p>
          <a:p>
            <a:pPr>
              <a:lnSpc>
                <a:spcPct val="80000"/>
              </a:lnSpc>
              <a:spcBef>
                <a:spcPct val="0"/>
              </a:spcBef>
            </a:pPr>
            <a:endParaRPr lang="cs-CZ" sz="800" smtClean="0"/>
          </a:p>
          <a:p>
            <a:pPr>
              <a:lnSpc>
                <a:spcPct val="80000"/>
              </a:lnSpc>
              <a:spcBef>
                <a:spcPct val="0"/>
              </a:spcBef>
            </a:pPr>
            <a:r>
              <a:rPr lang="cs-CZ" sz="800" smtClean="0"/>
              <a:t>Koma- stav bezvědomí, déle než 6 hodin, nereaguje na oslovení, bolestivé nebo světelné podněty, nemá normální spánkové rytmy, nepočíná volní pohyby – často postižení RAS</a:t>
            </a:r>
          </a:p>
          <a:p>
            <a:pPr>
              <a:lnSpc>
                <a:spcPct val="80000"/>
              </a:lnSpc>
              <a:spcBef>
                <a:spcPct val="0"/>
              </a:spcBef>
            </a:pPr>
            <a:endParaRPr lang="cs-CZ" sz="800" smtClean="0"/>
          </a:p>
          <a:p>
            <a:pPr>
              <a:lnSpc>
                <a:spcPct val="80000"/>
              </a:lnSpc>
              <a:spcBef>
                <a:spcPct val="0"/>
              </a:spcBef>
            </a:pPr>
            <a:r>
              <a:rPr lang="cs-CZ" sz="800" smtClean="0"/>
              <a:t>Locked-in syndrome – poškození motorických drah na úrovni mozkového kmene, totální ztráta hybnosti (často až na pohyby očí, při zachování vědomí, korových funkcí a sebeuvědomování). </a:t>
            </a:r>
          </a:p>
          <a:p>
            <a:pPr>
              <a:lnSpc>
                <a:spcPct val="80000"/>
              </a:lnSpc>
              <a:spcBef>
                <a:spcPct val="0"/>
              </a:spcBef>
            </a:pPr>
            <a:endParaRPr lang="cs-CZ" sz="800" smtClean="0"/>
          </a:p>
          <a:p>
            <a:pPr>
              <a:lnSpc>
                <a:spcPct val="80000"/>
              </a:lnSpc>
              <a:spcBef>
                <a:spcPct val="0"/>
              </a:spcBef>
            </a:pPr>
            <a:r>
              <a:rPr lang="en-US" sz="800" smtClean="0"/>
              <a:t>In </a:t>
            </a:r>
            <a:r>
              <a:rPr lang="en-US" sz="800" smtClean="0">
                <a:hlinkClick r:id="rId3" action="ppaction://hlinkfile"/>
              </a:rPr>
              <a:t>medicine</a:t>
            </a:r>
            <a:r>
              <a:rPr lang="en-US" sz="800" smtClean="0"/>
              <a:t>, a </a:t>
            </a:r>
            <a:r>
              <a:rPr lang="en-US" sz="800" b="1" smtClean="0"/>
              <a:t>coma</a:t>
            </a:r>
            <a:r>
              <a:rPr lang="en-US" sz="800" smtClean="0"/>
              <a:t> (from the </a:t>
            </a:r>
            <a:r>
              <a:rPr lang="en-US" sz="800" smtClean="0">
                <a:hlinkClick r:id="rId4" action="ppaction://hlinkfile" tooltip="Greek language"/>
              </a:rPr>
              <a:t>Greek</a:t>
            </a:r>
            <a:r>
              <a:rPr lang="en-US" sz="800" smtClean="0"/>
              <a:t> κῶμα </a:t>
            </a:r>
            <a:r>
              <a:rPr lang="en-US" sz="800" i="1" smtClean="0"/>
              <a:t>koma</a:t>
            </a:r>
            <a:r>
              <a:rPr lang="en-US" sz="800" smtClean="0"/>
              <a:t>, meaning deep sleep) is a state of </a:t>
            </a:r>
            <a:r>
              <a:rPr lang="en-US" sz="800" smtClean="0">
                <a:hlinkClick r:id="rId5" action="ppaction://hlinkfile"/>
              </a:rPr>
              <a:t>unconsciousness</a:t>
            </a:r>
            <a:r>
              <a:rPr lang="en-US" sz="800" smtClean="0"/>
              <a:t>, lasting more than 6 hours</a:t>
            </a:r>
            <a:r>
              <a:rPr lang="en-US" sz="800" baseline="30000" smtClean="0">
                <a:hlinkClick r:id="rId6" action="ppaction://hlinkfile"/>
              </a:rPr>
              <a:t>[1]</a:t>
            </a:r>
            <a:r>
              <a:rPr lang="en-US" sz="800" smtClean="0"/>
              <a:t> in which a person cannot be awakened, fails to respond normally to painful stimuli, light or sound, lacks a normal sleep-wake cycle and does not initiate voluntary actions.</a:t>
            </a:r>
            <a:r>
              <a:rPr lang="en-US" sz="800" baseline="30000" smtClean="0">
                <a:hlinkClick r:id="rId7" action="ppaction://hlinkfile"/>
              </a:rPr>
              <a:t>[1]</a:t>
            </a:r>
            <a:r>
              <a:rPr lang="en-US" sz="800" smtClean="0"/>
              <a:t> A person in a state of coma is described as </a:t>
            </a:r>
            <a:r>
              <a:rPr lang="en-US" sz="800" b="1" smtClean="0"/>
              <a:t>comatose</a:t>
            </a:r>
            <a:r>
              <a:rPr lang="en-US" sz="800" smtClean="0"/>
              <a:t>.</a:t>
            </a:r>
          </a:p>
          <a:p>
            <a:pPr>
              <a:lnSpc>
                <a:spcPct val="80000"/>
              </a:lnSpc>
              <a:spcBef>
                <a:spcPct val="0"/>
              </a:spcBef>
            </a:pPr>
            <a:endParaRPr lang="cs-CZ" sz="800" smtClean="0"/>
          </a:p>
          <a:p>
            <a:pPr>
              <a:lnSpc>
                <a:spcPct val="80000"/>
              </a:lnSpc>
              <a:spcBef>
                <a:spcPct val="0"/>
              </a:spcBef>
            </a:pPr>
            <a:r>
              <a:rPr lang="cs-CZ" sz="800" smtClean="0"/>
              <a:t>COMA: </a:t>
            </a:r>
            <a:r>
              <a:rPr lang="en-US" sz="800" smtClean="0"/>
              <a:t>In order for a patient to maintain consciousness, two important neurological components must function impeccably. The first is the </a:t>
            </a:r>
            <a:r>
              <a:rPr lang="en-US" sz="800" smtClean="0">
                <a:hlinkClick r:id="rId8" action="ppaction://hlinkfile"/>
              </a:rPr>
              <a:t>cerebral cortex</a:t>
            </a:r>
            <a:r>
              <a:rPr lang="en-US" sz="800" smtClean="0"/>
              <a:t> which is the gray matter covering the outer layer of the brain, and the other is a structure located in the </a:t>
            </a:r>
            <a:r>
              <a:rPr lang="en-US" sz="800" smtClean="0">
                <a:hlinkClick r:id="rId9" action="ppaction://hlinkfile"/>
              </a:rPr>
              <a:t>brainstem</a:t>
            </a:r>
            <a:r>
              <a:rPr lang="en-US" sz="800" smtClean="0"/>
              <a:t>, called </a:t>
            </a:r>
            <a:r>
              <a:rPr lang="en-US" sz="800" smtClean="0">
                <a:hlinkClick r:id="rId10" action="ppaction://hlinkfile"/>
              </a:rPr>
              <a:t>reticular activating system</a:t>
            </a:r>
            <a:r>
              <a:rPr lang="en-US" sz="800" smtClean="0"/>
              <a:t> (RAS or ARAS).</a:t>
            </a:r>
            <a:r>
              <a:rPr lang="en-US" sz="800" baseline="30000" smtClean="0">
                <a:hlinkClick r:id="rId11" action="ppaction://hlinkfile"/>
              </a:rPr>
              <a:t>[2]</a:t>
            </a:r>
            <a:r>
              <a:rPr lang="en-US" sz="800" smtClean="0"/>
              <a:t> Injury to either or both of these components is sufficient to cause a patient to experience a coma.</a:t>
            </a:r>
            <a:endParaRPr lang="cs-CZ" sz="800" smtClean="0"/>
          </a:p>
          <a:p>
            <a:pPr>
              <a:lnSpc>
                <a:spcPct val="80000"/>
              </a:lnSpc>
              <a:spcBef>
                <a:spcPct val="0"/>
              </a:spcBef>
            </a:pPr>
            <a:endParaRPr lang="cs-CZ" sz="800" smtClean="0"/>
          </a:p>
          <a:p>
            <a:pPr>
              <a:lnSpc>
                <a:spcPct val="80000"/>
              </a:lnSpc>
              <a:spcBef>
                <a:spcPct val="0"/>
              </a:spcBef>
            </a:pPr>
            <a:r>
              <a:rPr lang="en-US" sz="800" smtClean="0"/>
              <a:t>A </a:t>
            </a:r>
            <a:r>
              <a:rPr lang="en-US" sz="800" b="1" smtClean="0"/>
              <a:t>persistent vegetative state</a:t>
            </a:r>
            <a:r>
              <a:rPr lang="en-US" sz="800" smtClean="0"/>
              <a:t> is a condition of patients with severe </a:t>
            </a:r>
            <a:r>
              <a:rPr lang="en-US" sz="800" smtClean="0">
                <a:hlinkClick r:id="rId6" action="ppaction://hlinkfile"/>
              </a:rPr>
              <a:t>brain damage</a:t>
            </a:r>
            <a:r>
              <a:rPr lang="en-US" sz="800" smtClean="0"/>
              <a:t> who were in a </a:t>
            </a:r>
            <a:r>
              <a:rPr lang="en-US" sz="800" smtClean="0">
                <a:hlinkClick r:id="rId7" action="ppaction://hlinkfile"/>
              </a:rPr>
              <a:t>coma</a:t>
            </a:r>
            <a:r>
              <a:rPr lang="en-US" sz="800" smtClean="0"/>
              <a:t>, but progressed to a state of partial </a:t>
            </a:r>
            <a:r>
              <a:rPr lang="en-US" sz="800" smtClean="0">
                <a:hlinkClick r:id="rId12" action="ppaction://hlinkfile"/>
              </a:rPr>
              <a:t>arousal</a:t>
            </a:r>
            <a:r>
              <a:rPr lang="en-US" sz="800" smtClean="0"/>
              <a:t> rather than true awareness. It is a diagnosis of some uncertainty in that it deals with a </a:t>
            </a:r>
            <a:r>
              <a:rPr lang="en-US" sz="800" smtClean="0">
                <a:hlinkClick r:id="rId13" action="ppaction://hlinkfile"/>
              </a:rPr>
              <a:t>syndrome</a:t>
            </a:r>
            <a:r>
              <a:rPr lang="en-US" sz="800" smtClean="0"/>
              <a:t>. After four weeks in a </a:t>
            </a:r>
            <a:r>
              <a:rPr lang="en-US" sz="800" b="1" smtClean="0"/>
              <a:t>vegetative state</a:t>
            </a:r>
            <a:r>
              <a:rPr lang="en-US" sz="800" smtClean="0"/>
              <a:t> (VS), the patient is classified as in a persistent vegetative state. This diagnosis is classified as a </a:t>
            </a:r>
            <a:r>
              <a:rPr lang="en-US" sz="800" b="1" smtClean="0"/>
              <a:t>permanent vegetative state</a:t>
            </a:r>
            <a:r>
              <a:rPr lang="en-US" sz="800" smtClean="0"/>
              <a:t> (PVS) after approximately 1 year of being in a Persistent Vegetative State.</a:t>
            </a:r>
          </a:p>
          <a:p>
            <a:pPr>
              <a:lnSpc>
                <a:spcPct val="80000"/>
              </a:lnSpc>
              <a:spcBef>
                <a:spcPct val="0"/>
              </a:spcBef>
            </a:pPr>
            <a:endParaRPr lang="cs-CZ" sz="800" smtClean="0"/>
          </a:p>
          <a:p>
            <a:pPr>
              <a:lnSpc>
                <a:spcPct val="80000"/>
              </a:lnSpc>
              <a:spcBef>
                <a:spcPct val="0"/>
              </a:spcBef>
            </a:pPr>
            <a:r>
              <a:rPr lang="en-US" sz="800" smtClean="0"/>
              <a:t>Most PVS patients are unresponsive to external stimuli and their conditions are associated with different levels of consciousness. Some level of consciousness means a person can still respond, in varying degrees, to stimulation. A person in a coma, however, cannot. In addition, PVS patients often open their eyes in response to feeding, which has to be done by others; they are capable of swallowing, whereas patients in a coma subsist with their eyes closed (Emmett, 1989).</a:t>
            </a:r>
          </a:p>
          <a:p>
            <a:pPr>
              <a:lnSpc>
                <a:spcPct val="80000"/>
              </a:lnSpc>
              <a:spcBef>
                <a:spcPct val="0"/>
              </a:spcBef>
            </a:pPr>
            <a:r>
              <a:rPr lang="en-US" sz="800" smtClean="0"/>
              <a:t>PVS patients' eyes might be in a relatively fixed position, or track moving objects, or move in a </a:t>
            </a:r>
            <a:r>
              <a:rPr lang="en-US" sz="800" i="1" smtClean="0">
                <a:hlinkClick r:id="rId14" action="ppaction://hlinkfile" tooltip="Vergence"/>
              </a:rPr>
              <a:t>disconjugate</a:t>
            </a:r>
            <a:r>
              <a:rPr lang="en-US" sz="800" smtClean="0"/>
              <a:t> (i.e. completely unsynchronized) manner. They may experience </a:t>
            </a:r>
            <a:r>
              <a:rPr lang="en-US" sz="800" smtClean="0">
                <a:hlinkClick r:id="rId11" action="ppaction://hlinkfile"/>
              </a:rPr>
              <a:t>sleep</a:t>
            </a:r>
            <a:r>
              <a:rPr lang="en-US" sz="800" smtClean="0"/>
              <a:t>-wake cycles, or be in a state of chronic wakefulness. They may exhibit some behaviors that can be construed as arising from partial consciousness, such as grinding their teeth, swallowing, smiling, shedding tears, grunting, moaning, or screaming without any apparent external </a:t>
            </a:r>
            <a:r>
              <a:rPr lang="en-US" sz="800" smtClean="0">
                <a:hlinkClick r:id="rId15" action="ppaction://hlinkfile" tooltip="Stimulus (physiology)"/>
              </a:rPr>
              <a:t>stimulus</a:t>
            </a:r>
            <a:r>
              <a:rPr lang="en-US" sz="800" smtClean="0"/>
              <a:t>.</a:t>
            </a:r>
          </a:p>
          <a:p>
            <a:pPr>
              <a:lnSpc>
                <a:spcPct val="80000"/>
              </a:lnSpc>
              <a:spcBef>
                <a:spcPct val="0"/>
              </a:spcBef>
            </a:pPr>
            <a:r>
              <a:rPr lang="en-US" sz="800" smtClean="0"/>
              <a:t>Individuals in PVS are seldom on any life-sustaining equipment other than a </a:t>
            </a:r>
            <a:r>
              <a:rPr lang="en-US" sz="800" smtClean="0">
                <a:hlinkClick r:id="rId16" action="ppaction://hlinkfile"/>
              </a:rPr>
              <a:t>feeding tube</a:t>
            </a:r>
            <a:r>
              <a:rPr lang="en-US" sz="800" smtClean="0"/>
              <a:t> because the </a:t>
            </a:r>
            <a:r>
              <a:rPr lang="en-US" sz="800" smtClean="0">
                <a:hlinkClick r:id="rId9" action="ppaction://hlinkfile"/>
              </a:rPr>
              <a:t>brainstem</a:t>
            </a:r>
            <a:r>
              <a:rPr lang="en-US" sz="800" smtClean="0"/>
              <a:t>, the center of vegetative functions (such as heart rate and rhythm, respiration, and </a:t>
            </a:r>
            <a:r>
              <a:rPr lang="en-US" sz="800" smtClean="0">
                <a:hlinkClick r:id="rId17" action="ppaction://hlinkfile" tooltip="Gastrointestinal"/>
              </a:rPr>
              <a:t>gastrointestinal</a:t>
            </a:r>
            <a:r>
              <a:rPr lang="en-US" sz="800" smtClean="0"/>
              <a:t> activity) is relatively intact (Emmett, 1989).</a:t>
            </a:r>
          </a:p>
          <a:p>
            <a:pPr>
              <a:lnSpc>
                <a:spcPct val="80000"/>
              </a:lnSpc>
              <a:spcBef>
                <a:spcPct val="0"/>
              </a:spcBef>
            </a:pPr>
            <a:endParaRPr lang="cs-CZ" sz="800" smtClean="0"/>
          </a:p>
          <a:p>
            <a:pPr>
              <a:lnSpc>
                <a:spcPct val="80000"/>
              </a:lnSpc>
              <a:spcBef>
                <a:spcPct val="0"/>
              </a:spcBef>
            </a:pPr>
            <a:endParaRPr lang="cs-CZ" sz="800" smtClean="0"/>
          </a:p>
        </p:txBody>
      </p:sp>
      <p:sp>
        <p:nvSpPr>
          <p:cNvPr id="30723"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635157-A976-489C-8AE7-469672D2B9F0}" type="slidenum">
              <a:rPr lang="cs-CZ"/>
              <a:pPr fontAlgn="base">
                <a:spcBef>
                  <a:spcPct val="0"/>
                </a:spcBef>
                <a:spcAft>
                  <a:spcPct val="0"/>
                </a:spcAft>
              </a:pPr>
              <a:t>10</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43363" name="Zástupný symbol pro poznámky 2"/>
          <p:cNvSpPr>
            <a:spLocks noGrp="1"/>
          </p:cNvSpPr>
          <p:nvPr>
            <p:ph type="body" idx="1"/>
          </p:nvPr>
        </p:nvSpPr>
        <p:spPr bwMode="auto"/>
        <p:txBody>
          <a:bodyPr wrap="square" numCol="1" anchor="t" anchorCtr="0" compatLnSpc="1">
            <a:prstTxWarp prst="textNoShape">
              <a:avLst/>
            </a:prstTxWarp>
          </a:bodyPr>
          <a:lstStyle/>
          <a:p>
            <a:pPr marL="258763" indent="-258763">
              <a:spcBef>
                <a:spcPct val="0"/>
              </a:spcBef>
              <a:buClr>
                <a:srgbClr val="9BBB59"/>
              </a:buClr>
              <a:buFont typeface="Wingdings 2" pitchFamily="18" charset="2"/>
              <a:buChar char=""/>
            </a:pPr>
            <a:r>
              <a:rPr lang="cs-CZ" sz="1100" b="1" smtClean="0"/>
              <a:t>Vermis mozečku </a:t>
            </a:r>
            <a:r>
              <a:rPr lang="cs-CZ" sz="1100" smtClean="0"/>
              <a:t>– mozečkový červ a jeho souvislost s duševními onemocněními.</a:t>
            </a:r>
            <a:endParaRPr lang="cs-CZ" sz="1100" b="1" smtClean="0"/>
          </a:p>
          <a:p>
            <a:pPr marL="258763" indent="-258763">
              <a:spcBef>
                <a:spcPct val="0"/>
              </a:spcBef>
              <a:buClr>
                <a:srgbClr val="9BBB59"/>
              </a:buClr>
              <a:buFont typeface="Wingdings 2" pitchFamily="18" charset="2"/>
              <a:buChar char=""/>
            </a:pPr>
            <a:endParaRPr lang="cs-CZ" sz="1100" b="1" smtClean="0"/>
          </a:p>
          <a:p>
            <a:pPr marL="258763" indent="-258763">
              <a:spcBef>
                <a:spcPct val="0"/>
              </a:spcBef>
              <a:buClr>
                <a:srgbClr val="9BBB59"/>
              </a:buClr>
              <a:buFont typeface="Wingdings 2" pitchFamily="18" charset="2"/>
              <a:buChar char=""/>
            </a:pPr>
            <a:r>
              <a:rPr lang="cs-CZ" sz="1100" b="1" smtClean="0"/>
              <a:t>Fylogeneticky nejednotná struktura </a:t>
            </a:r>
          </a:p>
          <a:p>
            <a:pPr marL="604838" lvl="1" indent="-231775">
              <a:spcBef>
                <a:spcPct val="0"/>
              </a:spcBef>
              <a:buFont typeface="Wingdings 2" pitchFamily="18" charset="2"/>
              <a:buChar char=""/>
            </a:pPr>
            <a:r>
              <a:rPr lang="cs-CZ" sz="1100" smtClean="0"/>
              <a:t>Archicerebellum ,nejstarší část</a:t>
            </a:r>
          </a:p>
          <a:p>
            <a:pPr marL="604838" lvl="1" indent="-231775">
              <a:spcBef>
                <a:spcPct val="0"/>
              </a:spcBef>
              <a:buFont typeface="Wingdings 2" pitchFamily="18" charset="2"/>
              <a:buChar char=""/>
            </a:pPr>
            <a:r>
              <a:rPr lang="cs-CZ" sz="1100" smtClean="0"/>
              <a:t>Paleocerebellum – spinální mozeček</a:t>
            </a:r>
          </a:p>
          <a:p>
            <a:pPr marL="604838" lvl="1" indent="-231775">
              <a:spcBef>
                <a:spcPct val="0"/>
              </a:spcBef>
              <a:buFont typeface="Wingdings 2" pitchFamily="18" charset="2"/>
              <a:buChar char=""/>
            </a:pPr>
            <a:r>
              <a:rPr lang="cs-CZ" sz="1100" smtClean="0"/>
              <a:t>Neocerebellum – korový mozeček – nejmladší část</a:t>
            </a:r>
          </a:p>
          <a:p>
            <a:pPr marL="258763" indent="-258763">
              <a:spcBef>
                <a:spcPct val="0"/>
              </a:spcBef>
              <a:buClr>
                <a:srgbClr val="9BBB59"/>
              </a:buClr>
              <a:buFont typeface="Wingdings 2" pitchFamily="18" charset="2"/>
              <a:buChar char=""/>
            </a:pPr>
            <a:endParaRPr lang="cs-CZ" sz="1100" smtClean="0"/>
          </a:p>
          <a:p>
            <a:pPr marL="258763" indent="-258763">
              <a:spcBef>
                <a:spcPct val="0"/>
              </a:spcBef>
              <a:buClr>
                <a:srgbClr val="9BBB59"/>
              </a:buClr>
              <a:buFont typeface="Wingdings 2" pitchFamily="18" charset="2"/>
              <a:buChar char=""/>
            </a:pPr>
            <a:r>
              <a:rPr lang="cs-CZ" sz="1100" smtClean="0"/>
              <a:t>Aktivní při </a:t>
            </a:r>
            <a:r>
              <a:rPr lang="cs-CZ" sz="1100" b="1" smtClean="0"/>
              <a:t>orgasmu</a:t>
            </a:r>
            <a:r>
              <a:rPr lang="cs-CZ" sz="1100" smtClean="0"/>
              <a:t> (taky účast kolem sylviova kanálku, střední mozek, mezimozek)</a:t>
            </a:r>
          </a:p>
          <a:p>
            <a:pPr marL="258763" indent="-258763">
              <a:spcBef>
                <a:spcPct val="0"/>
              </a:spcBef>
              <a:buClr>
                <a:srgbClr val="9BBB59"/>
              </a:buClr>
              <a:buFont typeface="Wingdings 2" pitchFamily="18" charset="2"/>
              <a:buChar char=""/>
            </a:pPr>
            <a:endParaRPr lang="cs-CZ" sz="1100" smtClean="0"/>
          </a:p>
          <a:p>
            <a:pPr marL="258763" indent="-258763">
              <a:spcBef>
                <a:spcPct val="0"/>
              </a:spcBef>
              <a:buClr>
                <a:srgbClr val="9BBB59"/>
              </a:buClr>
              <a:buFont typeface="Wingdings 2" pitchFamily="18" charset="2"/>
              <a:buChar char=""/>
            </a:pPr>
            <a:r>
              <a:rPr lang="cs-CZ" sz="1100" smtClean="0"/>
              <a:t>Fce archicerebella – udržování vzpřímené polohy těla, </a:t>
            </a:r>
          </a:p>
          <a:p>
            <a:pPr marL="258763" indent="-258763">
              <a:spcBef>
                <a:spcPct val="0"/>
              </a:spcBef>
              <a:buClr>
                <a:srgbClr val="9BBB59"/>
              </a:buClr>
              <a:buFont typeface="Wingdings 2" pitchFamily="18" charset="2"/>
              <a:buChar char=""/>
            </a:pPr>
            <a:r>
              <a:rPr lang="cs-CZ" sz="1100" smtClean="0"/>
              <a:t>Fce paleocerebella – regulace svalového napětí</a:t>
            </a:r>
          </a:p>
          <a:p>
            <a:pPr marL="258763" indent="-258763">
              <a:spcBef>
                <a:spcPct val="0"/>
              </a:spcBef>
              <a:buClr>
                <a:srgbClr val="9BBB59"/>
              </a:buClr>
              <a:buFont typeface="Wingdings 2" pitchFamily="18" charset="2"/>
              <a:buChar char=""/>
            </a:pPr>
            <a:r>
              <a:rPr lang="cs-CZ" sz="1100" smtClean="0"/>
              <a:t>Fce neocerebella – kontrola koordinace pohybů</a:t>
            </a:r>
          </a:p>
          <a:p>
            <a:pPr marL="258763" indent="-258763">
              <a:spcBef>
                <a:spcPct val="0"/>
              </a:spcBef>
              <a:buClr>
                <a:srgbClr val="9BBB59"/>
              </a:buClr>
              <a:buFont typeface="Wingdings 2" pitchFamily="18" charset="2"/>
              <a:buChar char=""/>
            </a:pPr>
            <a:endParaRPr lang="cs-CZ" sz="1100" smtClean="0"/>
          </a:p>
          <a:p>
            <a:pPr marL="604838" lvl="1" indent="-231775">
              <a:spcBef>
                <a:spcPct val="0"/>
              </a:spcBef>
              <a:buFont typeface="Wingdings 2" pitchFamily="18" charset="2"/>
              <a:buChar char=""/>
            </a:pPr>
            <a:r>
              <a:rPr lang="cs-CZ" sz="1100" smtClean="0"/>
              <a:t>Archicerebellum – vestibulární mozeček – nejstarší část</a:t>
            </a:r>
          </a:p>
          <a:p>
            <a:pPr marL="604838" lvl="1" indent="-231775">
              <a:spcBef>
                <a:spcPct val="0"/>
              </a:spcBef>
              <a:buFont typeface="Wingdings 2" pitchFamily="18" charset="2"/>
              <a:buChar char=""/>
            </a:pPr>
            <a:r>
              <a:rPr lang="cs-CZ" sz="1100" smtClean="0"/>
              <a:t>Paleocerebellum – spinální mozeček</a:t>
            </a:r>
          </a:p>
          <a:p>
            <a:pPr marL="604838" lvl="1" indent="-231775">
              <a:spcBef>
                <a:spcPct val="0"/>
              </a:spcBef>
              <a:buFont typeface="Wingdings 2" pitchFamily="18" charset="2"/>
              <a:buChar char=""/>
            </a:pPr>
            <a:r>
              <a:rPr lang="cs-CZ" sz="1100" smtClean="0"/>
              <a:t>Neocerebellum – korový mozeček – nejmladší část</a:t>
            </a:r>
          </a:p>
          <a:p>
            <a:pPr marL="258763" indent="-258763">
              <a:spcBef>
                <a:spcPct val="0"/>
              </a:spcBef>
              <a:buClr>
                <a:srgbClr val="9BBB59"/>
              </a:buClr>
              <a:buFont typeface="Wingdings 2" pitchFamily="18" charset="2"/>
              <a:buChar char=""/>
            </a:pPr>
            <a:endParaRPr lang="cs-CZ" sz="1100" smtClean="0"/>
          </a:p>
          <a:p>
            <a:pPr marL="258763" indent="-258763">
              <a:spcBef>
                <a:spcPct val="0"/>
              </a:spcBef>
            </a:pPr>
            <a:endParaRPr lang="cs-CZ" sz="1100" smtClean="0"/>
          </a:p>
          <a:p>
            <a:pPr marL="258763" indent="-258763">
              <a:spcBef>
                <a:spcPct val="0"/>
              </a:spcBef>
            </a:pPr>
            <a:r>
              <a:rPr lang="cs-CZ" sz="1100" smtClean="0"/>
              <a:t>Toto uspořádání vytváří strukturu označovanou jako strom života (</a:t>
            </a:r>
            <a:r>
              <a:rPr lang="cs-CZ" sz="1100" i="1" smtClean="0"/>
              <a:t>Arbor vitae</a:t>
            </a:r>
            <a:r>
              <a:rPr lang="cs-CZ" sz="1100" smtClean="0"/>
              <a:t>).</a:t>
            </a:r>
          </a:p>
          <a:p>
            <a:pPr marL="258763" indent="-258763">
              <a:spcBef>
                <a:spcPct val="0"/>
              </a:spcBef>
            </a:pPr>
            <a:endParaRPr lang="cs-CZ" sz="1100" smtClean="0"/>
          </a:p>
          <a:p>
            <a:pPr marL="258763" indent="-258763">
              <a:spcBef>
                <a:spcPct val="0"/>
              </a:spcBef>
            </a:pPr>
            <a:r>
              <a:rPr lang="cs-CZ" sz="1100" smtClean="0"/>
              <a:t>Při vážných </a:t>
            </a:r>
            <a:r>
              <a:rPr lang="cs-CZ" sz="1100" smtClean="0">
                <a:hlinkClick r:id="rId3" action="ppaction://hlinkfile" tooltip="Zranění"/>
              </a:rPr>
              <a:t>zraněních</a:t>
            </a:r>
            <a:r>
              <a:rPr lang="cs-CZ" sz="1100" smtClean="0"/>
              <a:t> mozečku zcela selhává </a:t>
            </a:r>
            <a:r>
              <a:rPr lang="cs-CZ" sz="1000" smtClean="0">
                <a:hlinkClick r:id="rId4" action="ppaction://hlinkfile" tooltip="Motorika (stránka neexistuje)"/>
              </a:rPr>
              <a:t>motorika</a:t>
            </a:r>
            <a:r>
              <a:rPr lang="cs-CZ" sz="1100" smtClean="0"/>
              <a:t> a člověk nemůže pohnout ani </a:t>
            </a:r>
            <a:r>
              <a:rPr lang="cs-CZ" sz="1100" smtClean="0">
                <a:hlinkClick r:id="rId5" action="ppaction://hlinkfile" tooltip="Sval"/>
              </a:rPr>
              <a:t>svalem</a:t>
            </a:r>
            <a:r>
              <a:rPr lang="cs-CZ" sz="1100" smtClean="0"/>
              <a:t>. Toho mohou někdy využít </a:t>
            </a:r>
            <a:r>
              <a:rPr lang="cs-CZ" sz="1100" b="1" smtClean="0"/>
              <a:t>policejní </a:t>
            </a:r>
            <a:r>
              <a:rPr lang="cs-CZ" sz="1100" b="1" smtClean="0">
                <a:hlinkClick r:id="rId6" action="ppaction://hlinkfile" tooltip="Odstřelovač"/>
              </a:rPr>
              <a:t>odstřelovači</a:t>
            </a:r>
            <a:r>
              <a:rPr lang="cs-CZ" sz="1100" b="1" smtClean="0"/>
              <a:t> </a:t>
            </a:r>
            <a:r>
              <a:rPr lang="cs-CZ" sz="1100" smtClean="0"/>
              <a:t>při likvidaci </a:t>
            </a:r>
            <a:r>
              <a:rPr lang="cs-CZ" sz="1000" smtClean="0">
                <a:hlinkClick r:id="rId7" action="ppaction://hlinkfile" tooltip="Sebevražedný atentátník (stránka neexistuje)"/>
              </a:rPr>
              <a:t>sebevražedných atentátníků</a:t>
            </a:r>
            <a:r>
              <a:rPr lang="cs-CZ" sz="1100" smtClean="0"/>
              <a:t> či zločinců držících </a:t>
            </a:r>
            <a:r>
              <a:rPr lang="cs-CZ" sz="1100" smtClean="0">
                <a:hlinkClick r:id="rId8" action="ppaction://hlinkfile"/>
              </a:rPr>
              <a:t>rukojmí</a:t>
            </a:r>
            <a:r>
              <a:rPr lang="cs-CZ" sz="1100" smtClean="0"/>
              <a:t>. Působení </a:t>
            </a:r>
            <a:r>
              <a:rPr lang="cs-CZ" sz="1100" smtClean="0">
                <a:hlinkClick r:id="rId9" action="ppaction://hlinkfile" tooltip="Alkoholy"/>
              </a:rPr>
              <a:t>alkoholu</a:t>
            </a:r>
            <a:r>
              <a:rPr lang="cs-CZ" sz="1100" smtClean="0"/>
              <a:t> na tuto část mozku způsobuje </a:t>
            </a:r>
            <a:r>
              <a:rPr lang="cs-CZ" sz="1100" b="1" smtClean="0"/>
              <a:t>poruchy rovnováhy a "motání se" </a:t>
            </a:r>
            <a:r>
              <a:rPr lang="cs-CZ" sz="1100" smtClean="0">
                <a:hlinkClick r:id="rId10" action="ppaction://hlinkfile" tooltip="Opilec"/>
              </a:rPr>
              <a:t>opilců</a:t>
            </a:r>
            <a:r>
              <a:rPr lang="cs-CZ" sz="1100" smtClean="0">
                <a:latin typeface="Arial" charset="0"/>
              </a:rPr>
              <a:t> (neodhadnutí síly úderu během rvačky)</a:t>
            </a:r>
            <a:r>
              <a:rPr lang="cs-CZ" sz="1100" smtClean="0"/>
              <a:t>.</a:t>
            </a:r>
          </a:p>
          <a:p>
            <a:pPr marL="258763" indent="-258763">
              <a:spcBef>
                <a:spcPct val="0"/>
              </a:spcBef>
            </a:pPr>
            <a:endParaRPr lang="cs-CZ" sz="1100" smtClean="0"/>
          </a:p>
          <a:p>
            <a:pPr marL="258763" indent="-258763">
              <a:spcBef>
                <a:spcPct val="0"/>
              </a:spcBef>
            </a:pPr>
            <a:endParaRPr lang="cs-CZ" sz="1100" smtClean="0"/>
          </a:p>
        </p:txBody>
      </p:sp>
      <p:sp>
        <p:nvSpPr>
          <p:cNvPr id="32771"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1C3EFD-626A-4107-A82E-516F216445DF}" type="slidenum">
              <a:rPr lang="cs-CZ"/>
              <a:pPr fontAlgn="base">
                <a:spcBef>
                  <a:spcPct val="0"/>
                </a:spcBef>
                <a:spcAft>
                  <a:spcPct val="0"/>
                </a:spcAft>
              </a:pPr>
              <a:t>11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Ref idx="1002">
        <a:schemeClr val="bg2"/>
      </p:bgRef>
    </p:bg>
    <p:spTree>
      <p:nvGrpSpPr>
        <p:cNvPr id="1" name=""/>
        <p:cNvGrpSpPr/>
        <p:nvPr/>
      </p:nvGrpSpPr>
      <p:grpSpPr>
        <a:xfrm>
          <a:off x="0" y="0"/>
          <a:ext cx="0" cy="0"/>
          <a:chOff x="0" y="0"/>
          <a:chExt cx="0" cy="0"/>
        </a:xfrm>
      </p:grpSpPr>
      <p:sp>
        <p:nvSpPr>
          <p:cNvPr id="9" name="Nadpis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4" name="Zástupný symbol pro datum 29"/>
          <p:cNvSpPr>
            <a:spLocks noGrp="1"/>
          </p:cNvSpPr>
          <p:nvPr>
            <p:ph type="dt" sz="half" idx="10"/>
          </p:nvPr>
        </p:nvSpPr>
        <p:spPr/>
        <p:txBody>
          <a:bodyPr/>
          <a:lstStyle>
            <a:lvl1pPr>
              <a:defRPr/>
            </a:lvl1pPr>
          </a:lstStyle>
          <a:p>
            <a:pPr>
              <a:defRPr/>
            </a:pPr>
            <a:fld id="{F37C0C78-CD81-40F1-9709-CF5C25B1B3BD}" type="datetimeFigureOut">
              <a:rPr lang="cs-CZ"/>
              <a:pPr>
                <a:defRPr/>
              </a:pPr>
              <a:t>22.3.2011</a:t>
            </a:fld>
            <a:endParaRPr lang="cs-CZ"/>
          </a:p>
        </p:txBody>
      </p:sp>
      <p:sp>
        <p:nvSpPr>
          <p:cNvPr id="5" name="Zástupný symbol pro zápatí 18"/>
          <p:cNvSpPr>
            <a:spLocks noGrp="1"/>
          </p:cNvSpPr>
          <p:nvPr>
            <p:ph type="ftr" sz="quarter" idx="11"/>
          </p:nvPr>
        </p:nvSpPr>
        <p:spPr/>
        <p:txBody>
          <a:bodyPr/>
          <a:lstStyle>
            <a:lvl1pPr>
              <a:defRPr/>
            </a:lvl1pPr>
          </a:lstStyle>
          <a:p>
            <a:pPr>
              <a:defRPr/>
            </a:pPr>
            <a:endParaRPr lang="cs-CZ"/>
          </a:p>
        </p:txBody>
      </p:sp>
      <p:sp>
        <p:nvSpPr>
          <p:cNvPr id="6" name="Zástupný symbol pro číslo snímku 26"/>
          <p:cNvSpPr>
            <a:spLocks noGrp="1"/>
          </p:cNvSpPr>
          <p:nvPr>
            <p:ph type="sldNum" sz="quarter" idx="12"/>
          </p:nvPr>
        </p:nvSpPr>
        <p:spPr/>
        <p:txBody>
          <a:bodyPr/>
          <a:lstStyle>
            <a:lvl1pPr>
              <a:defRPr/>
            </a:lvl1pPr>
          </a:lstStyle>
          <a:p>
            <a:pPr>
              <a:defRPr/>
            </a:pPr>
            <a:fld id="{4B657EBD-BE5E-4B09-B973-0778CA8AC2D9}" type="slidenum">
              <a:rPr lang="cs-CZ"/>
              <a:pPr>
                <a:defRPr/>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9175F175-01E2-4154-8BD6-41BCBFB7C456}" type="datetimeFigureOut">
              <a:rPr lang="cs-CZ"/>
              <a:pPr>
                <a:defRPr/>
              </a:pPr>
              <a:t>22.3.2011</a:t>
            </a:fld>
            <a:endParaRPr lang="cs-CZ"/>
          </a:p>
        </p:txBody>
      </p:sp>
      <p:sp>
        <p:nvSpPr>
          <p:cNvPr id="5" name="Zástupný symbol pro zápatí 21"/>
          <p:cNvSpPr>
            <a:spLocks noGrp="1"/>
          </p:cNvSpPr>
          <p:nvPr>
            <p:ph type="ftr" sz="quarter" idx="11"/>
          </p:nvPr>
        </p:nvSpPr>
        <p:spPr/>
        <p:txBody>
          <a:bodyPr/>
          <a:lstStyle>
            <a:lvl1pPr>
              <a:defRPr/>
            </a:lvl1pPr>
          </a:lstStyle>
          <a:p>
            <a:pPr>
              <a:defRPr/>
            </a:pPr>
            <a:endParaRPr lang="cs-CZ"/>
          </a:p>
        </p:txBody>
      </p:sp>
      <p:sp>
        <p:nvSpPr>
          <p:cNvPr id="6" name="Zástupný symbol pro číslo snímku 17"/>
          <p:cNvSpPr>
            <a:spLocks noGrp="1"/>
          </p:cNvSpPr>
          <p:nvPr>
            <p:ph type="sldNum" sz="quarter" idx="12"/>
          </p:nvPr>
        </p:nvSpPr>
        <p:spPr/>
        <p:txBody>
          <a:bodyPr/>
          <a:lstStyle>
            <a:lvl1pPr>
              <a:defRPr/>
            </a:lvl1pPr>
          </a:lstStyle>
          <a:p>
            <a:pPr>
              <a:defRPr/>
            </a:pPr>
            <a:fld id="{2D0674AD-9D32-486F-8083-A88935A0FFF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914401"/>
            <a:ext cx="2057400" cy="5211763"/>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914401"/>
            <a:ext cx="6019800" cy="52117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D457C63C-EEC7-4A53-8890-7422CB8AC749}" type="datetimeFigureOut">
              <a:rPr lang="cs-CZ"/>
              <a:pPr>
                <a:defRPr/>
              </a:pPr>
              <a:t>22.3.2011</a:t>
            </a:fld>
            <a:endParaRPr lang="cs-CZ"/>
          </a:p>
        </p:txBody>
      </p:sp>
      <p:sp>
        <p:nvSpPr>
          <p:cNvPr id="5" name="Zástupný symbol pro zápatí 21"/>
          <p:cNvSpPr>
            <a:spLocks noGrp="1"/>
          </p:cNvSpPr>
          <p:nvPr>
            <p:ph type="ftr" sz="quarter" idx="11"/>
          </p:nvPr>
        </p:nvSpPr>
        <p:spPr/>
        <p:txBody>
          <a:bodyPr/>
          <a:lstStyle>
            <a:lvl1pPr>
              <a:defRPr/>
            </a:lvl1pPr>
          </a:lstStyle>
          <a:p>
            <a:pPr>
              <a:defRPr/>
            </a:pPr>
            <a:endParaRPr lang="cs-CZ"/>
          </a:p>
        </p:txBody>
      </p:sp>
      <p:sp>
        <p:nvSpPr>
          <p:cNvPr id="6" name="Zástupný symbol pro číslo snímku 17"/>
          <p:cNvSpPr>
            <a:spLocks noGrp="1"/>
          </p:cNvSpPr>
          <p:nvPr>
            <p:ph type="sldNum" sz="quarter" idx="12"/>
          </p:nvPr>
        </p:nvSpPr>
        <p:spPr/>
        <p:txBody>
          <a:bodyPr/>
          <a:lstStyle>
            <a:lvl1pPr>
              <a:defRPr/>
            </a:lvl1pPr>
          </a:lstStyle>
          <a:p>
            <a:pPr>
              <a:defRPr/>
            </a:pPr>
            <a:fld id="{0F26A338-542B-4C61-9D00-400491B42D6E}"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9"/>
          <p:cNvSpPr>
            <a:spLocks noGrp="1"/>
          </p:cNvSpPr>
          <p:nvPr>
            <p:ph type="dt" sz="half" idx="10"/>
          </p:nvPr>
        </p:nvSpPr>
        <p:spPr/>
        <p:txBody>
          <a:bodyPr/>
          <a:lstStyle>
            <a:lvl1pPr>
              <a:defRPr/>
            </a:lvl1pPr>
          </a:lstStyle>
          <a:p>
            <a:pPr>
              <a:defRPr/>
            </a:pPr>
            <a:fld id="{BD9A1E2B-6403-4F14-9DB8-17E57BBCD6F9}" type="datetimeFigureOut">
              <a:rPr lang="cs-CZ"/>
              <a:pPr>
                <a:defRPr/>
              </a:pPr>
              <a:t>22.3.2011</a:t>
            </a:fld>
            <a:endParaRPr lang="cs-CZ"/>
          </a:p>
        </p:txBody>
      </p:sp>
      <p:sp>
        <p:nvSpPr>
          <p:cNvPr id="5" name="Zástupný symbol pro zápatí 21"/>
          <p:cNvSpPr>
            <a:spLocks noGrp="1"/>
          </p:cNvSpPr>
          <p:nvPr>
            <p:ph type="ftr" sz="quarter" idx="11"/>
          </p:nvPr>
        </p:nvSpPr>
        <p:spPr/>
        <p:txBody>
          <a:bodyPr/>
          <a:lstStyle>
            <a:lvl1pPr>
              <a:defRPr/>
            </a:lvl1pPr>
          </a:lstStyle>
          <a:p>
            <a:pPr>
              <a:defRPr/>
            </a:pPr>
            <a:endParaRPr lang="cs-CZ"/>
          </a:p>
        </p:txBody>
      </p:sp>
      <p:sp>
        <p:nvSpPr>
          <p:cNvPr id="6" name="Zástupný symbol pro číslo snímku 17"/>
          <p:cNvSpPr>
            <a:spLocks noGrp="1"/>
          </p:cNvSpPr>
          <p:nvPr>
            <p:ph type="sldNum" sz="quarter" idx="12"/>
          </p:nvPr>
        </p:nvSpPr>
        <p:spPr/>
        <p:txBody>
          <a:bodyPr/>
          <a:lstStyle>
            <a:lvl1pPr>
              <a:defRPr/>
            </a:lvl1pPr>
          </a:lstStyle>
          <a:p>
            <a:pPr>
              <a:defRPr/>
            </a:pPr>
            <a:fld id="{9C301EF9-1148-4E4C-9497-D27E270D1A3A}"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5525E707-2A80-4F30-958B-4E1838F319A4}" type="datetimeFigureOut">
              <a:rPr lang="cs-CZ"/>
              <a:pPr>
                <a:defRPr/>
              </a:pPr>
              <a:t>22.3.2011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B9AAF0D-5B4F-4463-B38D-ACD241D4F192}" type="slidenum">
              <a:rPr lang="cs-CZ"/>
              <a:pPr>
                <a:defRPr/>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B9255267-97FB-4267-BBF5-58BAB82B579E}" type="datetimeFigureOut">
              <a:rPr lang="cs-CZ"/>
              <a:pPr>
                <a:defRPr/>
              </a:pPr>
              <a:t>22.3.2011</a:t>
            </a:fld>
            <a:endParaRPr lang="cs-CZ"/>
          </a:p>
        </p:txBody>
      </p:sp>
      <p:sp>
        <p:nvSpPr>
          <p:cNvPr id="6" name="Zástupný symbol pro zápatí 21"/>
          <p:cNvSpPr>
            <a:spLocks noGrp="1"/>
          </p:cNvSpPr>
          <p:nvPr>
            <p:ph type="ftr" sz="quarter" idx="11"/>
          </p:nvPr>
        </p:nvSpPr>
        <p:spPr/>
        <p:txBody>
          <a:bodyPr/>
          <a:lstStyle>
            <a:lvl1pPr>
              <a:defRPr/>
            </a:lvl1pPr>
          </a:lstStyle>
          <a:p>
            <a:pPr>
              <a:defRPr/>
            </a:pPr>
            <a:endParaRPr lang="cs-CZ"/>
          </a:p>
        </p:txBody>
      </p:sp>
      <p:sp>
        <p:nvSpPr>
          <p:cNvPr id="7" name="Zástupný symbol pro číslo snímku 17"/>
          <p:cNvSpPr>
            <a:spLocks noGrp="1"/>
          </p:cNvSpPr>
          <p:nvPr>
            <p:ph type="sldNum" sz="quarter" idx="12"/>
          </p:nvPr>
        </p:nvSpPr>
        <p:spPr/>
        <p:txBody>
          <a:bodyPr/>
          <a:lstStyle>
            <a:lvl1pPr>
              <a:defRPr/>
            </a:lvl1pPr>
          </a:lstStyle>
          <a:p>
            <a:pPr>
              <a:defRPr/>
            </a:pPr>
            <a:fld id="{5D84EC27-A804-4270-8F30-E95F7A3D4756}"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4" name="Zástupný symbol pro tex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cs-CZ" smtClean="0"/>
              <a:t>Klepnutím lze upravit styly předlohy textu.</a:t>
            </a:r>
          </a:p>
        </p:txBody>
      </p:sp>
      <p:sp>
        <p:nvSpPr>
          <p:cNvPr id="5" name="Zástupný symbol pro obsah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9"/>
          <p:cNvSpPr>
            <a:spLocks noGrp="1"/>
          </p:cNvSpPr>
          <p:nvPr>
            <p:ph type="dt" sz="half" idx="10"/>
          </p:nvPr>
        </p:nvSpPr>
        <p:spPr/>
        <p:txBody>
          <a:bodyPr/>
          <a:lstStyle>
            <a:lvl1pPr>
              <a:defRPr/>
            </a:lvl1pPr>
          </a:lstStyle>
          <a:p>
            <a:pPr>
              <a:defRPr/>
            </a:pPr>
            <a:fld id="{335D46F6-048A-43B0-AFD4-702EAE4D8144}" type="datetimeFigureOut">
              <a:rPr lang="cs-CZ"/>
              <a:pPr>
                <a:defRPr/>
              </a:pPr>
              <a:t>22.3.2011</a:t>
            </a:fld>
            <a:endParaRPr lang="cs-CZ"/>
          </a:p>
        </p:txBody>
      </p:sp>
      <p:sp>
        <p:nvSpPr>
          <p:cNvPr id="8" name="Zástupný symbol pro zápatí 21"/>
          <p:cNvSpPr>
            <a:spLocks noGrp="1"/>
          </p:cNvSpPr>
          <p:nvPr>
            <p:ph type="ftr" sz="quarter" idx="11"/>
          </p:nvPr>
        </p:nvSpPr>
        <p:spPr/>
        <p:txBody>
          <a:bodyPr/>
          <a:lstStyle>
            <a:lvl1pPr>
              <a:defRPr/>
            </a:lvl1pPr>
          </a:lstStyle>
          <a:p>
            <a:pPr>
              <a:defRPr/>
            </a:pPr>
            <a:endParaRPr lang="cs-CZ"/>
          </a:p>
        </p:txBody>
      </p:sp>
      <p:sp>
        <p:nvSpPr>
          <p:cNvPr id="9" name="Zástupný symbol pro číslo snímku 17"/>
          <p:cNvSpPr>
            <a:spLocks noGrp="1"/>
          </p:cNvSpPr>
          <p:nvPr>
            <p:ph type="sldNum" sz="quarter" idx="12"/>
          </p:nvPr>
        </p:nvSpPr>
        <p:spPr/>
        <p:txBody>
          <a:bodyPr/>
          <a:lstStyle>
            <a:lvl1pPr>
              <a:defRPr/>
            </a:lvl1pPr>
          </a:lstStyle>
          <a:p>
            <a:pPr>
              <a:defRPr/>
            </a:pPr>
            <a:fld id="{C2D26DBF-0D76-4282-9AD0-31019CAAC45D}"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datum 9"/>
          <p:cNvSpPr>
            <a:spLocks noGrp="1"/>
          </p:cNvSpPr>
          <p:nvPr>
            <p:ph type="dt" sz="half" idx="10"/>
          </p:nvPr>
        </p:nvSpPr>
        <p:spPr/>
        <p:txBody>
          <a:bodyPr/>
          <a:lstStyle>
            <a:lvl1pPr>
              <a:defRPr/>
            </a:lvl1pPr>
          </a:lstStyle>
          <a:p>
            <a:pPr>
              <a:defRPr/>
            </a:pPr>
            <a:fld id="{8F09FCBA-FDE3-4431-B67E-3331F9E4C673}" type="datetimeFigureOut">
              <a:rPr lang="cs-CZ"/>
              <a:pPr>
                <a:defRPr/>
              </a:pPr>
              <a:t>22.3.2011</a:t>
            </a:fld>
            <a:endParaRPr lang="cs-CZ"/>
          </a:p>
        </p:txBody>
      </p:sp>
      <p:sp>
        <p:nvSpPr>
          <p:cNvPr id="4" name="Zástupný symbol pro zápatí 21"/>
          <p:cNvSpPr>
            <a:spLocks noGrp="1"/>
          </p:cNvSpPr>
          <p:nvPr>
            <p:ph type="ftr" sz="quarter" idx="11"/>
          </p:nvPr>
        </p:nvSpPr>
        <p:spPr/>
        <p:txBody>
          <a:bodyPr/>
          <a:lstStyle>
            <a:lvl1pPr>
              <a:defRPr/>
            </a:lvl1pPr>
          </a:lstStyle>
          <a:p>
            <a:pPr>
              <a:defRPr/>
            </a:pPr>
            <a:endParaRPr lang="cs-CZ"/>
          </a:p>
        </p:txBody>
      </p:sp>
      <p:sp>
        <p:nvSpPr>
          <p:cNvPr id="5" name="Zástupný symbol pro číslo snímku 17"/>
          <p:cNvSpPr>
            <a:spLocks noGrp="1"/>
          </p:cNvSpPr>
          <p:nvPr>
            <p:ph type="sldNum" sz="quarter" idx="12"/>
          </p:nvPr>
        </p:nvSpPr>
        <p:spPr/>
        <p:txBody>
          <a:bodyPr/>
          <a:lstStyle>
            <a:lvl1pPr>
              <a:defRPr/>
            </a:lvl1pPr>
          </a:lstStyle>
          <a:p>
            <a:pPr>
              <a:defRPr/>
            </a:pPr>
            <a:fld id="{9E1029D9-EE2D-4377-9462-2F9F322D8434}"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9"/>
          <p:cNvSpPr>
            <a:spLocks noGrp="1"/>
          </p:cNvSpPr>
          <p:nvPr>
            <p:ph type="dt" sz="half" idx="10"/>
          </p:nvPr>
        </p:nvSpPr>
        <p:spPr/>
        <p:txBody>
          <a:bodyPr/>
          <a:lstStyle>
            <a:lvl1pPr>
              <a:defRPr/>
            </a:lvl1pPr>
          </a:lstStyle>
          <a:p>
            <a:pPr>
              <a:defRPr/>
            </a:pPr>
            <a:fld id="{4DD244D1-7046-404F-97A9-3EBD876BD4C5}" type="datetimeFigureOut">
              <a:rPr lang="cs-CZ"/>
              <a:pPr>
                <a:defRPr/>
              </a:pPr>
              <a:t>22.3.2011</a:t>
            </a:fld>
            <a:endParaRPr lang="cs-CZ"/>
          </a:p>
        </p:txBody>
      </p:sp>
      <p:sp>
        <p:nvSpPr>
          <p:cNvPr id="3" name="Zástupný symbol pro zápatí 21"/>
          <p:cNvSpPr>
            <a:spLocks noGrp="1"/>
          </p:cNvSpPr>
          <p:nvPr>
            <p:ph type="ftr" sz="quarter" idx="11"/>
          </p:nvPr>
        </p:nvSpPr>
        <p:spPr/>
        <p:txBody>
          <a:bodyPr/>
          <a:lstStyle>
            <a:lvl1pPr>
              <a:defRPr/>
            </a:lvl1pPr>
          </a:lstStyle>
          <a:p>
            <a:pPr>
              <a:defRPr/>
            </a:pPr>
            <a:endParaRPr lang="cs-CZ"/>
          </a:p>
        </p:txBody>
      </p:sp>
      <p:sp>
        <p:nvSpPr>
          <p:cNvPr id="4" name="Zástupný symbol pro číslo snímku 17"/>
          <p:cNvSpPr>
            <a:spLocks noGrp="1"/>
          </p:cNvSpPr>
          <p:nvPr>
            <p:ph type="sldNum" sz="quarter" idx="12"/>
          </p:nvPr>
        </p:nvSpPr>
        <p:spPr/>
        <p:txBody>
          <a:bodyPr/>
          <a:lstStyle>
            <a:lvl1pPr>
              <a:defRPr/>
            </a:lvl1pPr>
          </a:lstStyle>
          <a:p>
            <a:pPr>
              <a:defRPr/>
            </a:pPr>
            <a:fld id="{56B3058B-9614-4FDD-8BEA-4D618253BE3E}"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cs-CZ" smtClean="0"/>
              <a:t>Klepnutím lze upravit styl předlohy nadpisů.</a:t>
            </a:r>
            <a:endParaRPr lang="en-US"/>
          </a:p>
        </p:txBody>
      </p:sp>
      <p:sp>
        <p:nvSpPr>
          <p:cNvPr id="3" name="Zástupný symbol pro tex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cs-CZ" smtClean="0"/>
              <a:t>Klepnutím lze upravit styly předlohy textu.</a:t>
            </a:r>
          </a:p>
        </p:txBody>
      </p:sp>
      <p:sp>
        <p:nvSpPr>
          <p:cNvPr id="4" name="Zástupný symbol pro obsah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9"/>
          <p:cNvSpPr>
            <a:spLocks noGrp="1"/>
          </p:cNvSpPr>
          <p:nvPr>
            <p:ph type="dt" sz="half" idx="10"/>
          </p:nvPr>
        </p:nvSpPr>
        <p:spPr/>
        <p:txBody>
          <a:bodyPr/>
          <a:lstStyle>
            <a:lvl1pPr>
              <a:defRPr/>
            </a:lvl1pPr>
          </a:lstStyle>
          <a:p>
            <a:pPr>
              <a:defRPr/>
            </a:pPr>
            <a:fld id="{FD9A9FB0-50E9-4A00-85AC-B6CD13EBA64E}" type="datetimeFigureOut">
              <a:rPr lang="cs-CZ"/>
              <a:pPr>
                <a:defRPr/>
              </a:pPr>
              <a:t>22.3.2011</a:t>
            </a:fld>
            <a:endParaRPr lang="cs-CZ"/>
          </a:p>
        </p:txBody>
      </p:sp>
      <p:sp>
        <p:nvSpPr>
          <p:cNvPr id="6" name="Zástupný symbol pro zápatí 21"/>
          <p:cNvSpPr>
            <a:spLocks noGrp="1"/>
          </p:cNvSpPr>
          <p:nvPr>
            <p:ph type="ftr" sz="quarter" idx="11"/>
          </p:nvPr>
        </p:nvSpPr>
        <p:spPr/>
        <p:txBody>
          <a:bodyPr/>
          <a:lstStyle>
            <a:lvl1pPr>
              <a:defRPr/>
            </a:lvl1pPr>
          </a:lstStyle>
          <a:p>
            <a:pPr>
              <a:defRPr/>
            </a:pPr>
            <a:endParaRPr lang="cs-CZ"/>
          </a:p>
        </p:txBody>
      </p:sp>
      <p:sp>
        <p:nvSpPr>
          <p:cNvPr id="7" name="Zástupný symbol pro číslo snímku 17"/>
          <p:cNvSpPr>
            <a:spLocks noGrp="1"/>
          </p:cNvSpPr>
          <p:nvPr>
            <p:ph type="sldNum" sz="quarter" idx="12"/>
          </p:nvPr>
        </p:nvSpPr>
        <p:spPr/>
        <p:txBody>
          <a:bodyPr/>
          <a:lstStyle>
            <a:lvl1pPr>
              <a:defRPr/>
            </a:lvl1pPr>
          </a:lstStyle>
          <a:p>
            <a:pPr>
              <a:defRPr/>
            </a:pPr>
            <a:fld id="{BA7A614A-1312-43C4-A0ED-76B36EAA3997}"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5" name="Obdélník s odříznutým a zakulaceným jedním rohem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avoúhlý trojúhelník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Volný tvar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Volný tvar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Nadpis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cs-CZ" smtClean="0"/>
              <a:t>Klepnutím lze upravit styl předlohy nadpisů.</a:t>
            </a:r>
            <a:endParaRPr lang="en-US"/>
          </a:p>
        </p:txBody>
      </p:sp>
      <p:sp>
        <p:nvSpPr>
          <p:cNvPr id="4" name="Zástupný symbol pro text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cs-CZ" smtClean="0"/>
              <a:t>Klepnutím lze upravit styly předlohy textu.</a:t>
            </a:r>
          </a:p>
        </p:txBody>
      </p:sp>
      <p:sp>
        <p:nvSpPr>
          <p:cNvPr id="3" name="Zástupný symbol pro obrázek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cs-CZ" noProof="0" smtClean="0"/>
              <a:t>Klepnutím na ikonu přidáte obrázek.</a:t>
            </a:r>
            <a:endParaRPr lang="en-US" noProof="0" dirty="0"/>
          </a:p>
        </p:txBody>
      </p:sp>
      <p:sp>
        <p:nvSpPr>
          <p:cNvPr id="9" name="Zástupný symbol pro datum 4"/>
          <p:cNvSpPr>
            <a:spLocks noGrp="1"/>
          </p:cNvSpPr>
          <p:nvPr>
            <p:ph type="dt" sz="half" idx="10"/>
          </p:nvPr>
        </p:nvSpPr>
        <p:spPr/>
        <p:txBody>
          <a:bodyPr/>
          <a:lstStyle>
            <a:lvl1pPr>
              <a:defRPr/>
            </a:lvl1pPr>
          </a:lstStyle>
          <a:p>
            <a:pPr>
              <a:defRPr/>
            </a:pPr>
            <a:fld id="{38F6A90F-C775-4B18-9BDA-900D30961062}" type="datetimeFigureOut">
              <a:rPr lang="cs-CZ"/>
              <a:pPr>
                <a:defRPr/>
              </a:pPr>
              <a:t>22.3.2011</a:t>
            </a:fld>
            <a:endParaRPr lang="cs-CZ"/>
          </a:p>
        </p:txBody>
      </p:sp>
      <p:sp>
        <p:nvSpPr>
          <p:cNvPr id="10" name="Zástupný symbol pro zápatí 5"/>
          <p:cNvSpPr>
            <a:spLocks noGrp="1"/>
          </p:cNvSpPr>
          <p:nvPr>
            <p:ph type="ftr" sz="quarter" idx="11"/>
          </p:nvPr>
        </p:nvSpPr>
        <p:spPr/>
        <p:txBody>
          <a:bodyPr/>
          <a:lstStyle>
            <a:lvl1pPr>
              <a:defRPr/>
            </a:lvl1pPr>
          </a:lstStyle>
          <a:p>
            <a:pPr>
              <a:defRPr/>
            </a:pPr>
            <a:endParaRPr lang="cs-CZ"/>
          </a:p>
        </p:txBody>
      </p:sp>
      <p:sp>
        <p:nvSpPr>
          <p:cNvPr id="11" name="Zástupný symbol pro číslo snímku 6"/>
          <p:cNvSpPr>
            <a:spLocks noGrp="1"/>
          </p:cNvSpPr>
          <p:nvPr>
            <p:ph type="sldNum" sz="quarter" idx="12"/>
          </p:nvPr>
        </p:nvSpPr>
        <p:spPr>
          <a:xfrm>
            <a:off x="8077200" y="6356350"/>
            <a:ext cx="609600" cy="365125"/>
          </a:xfrm>
        </p:spPr>
        <p:txBody>
          <a:bodyPr/>
          <a:lstStyle>
            <a:lvl1pPr>
              <a:defRPr/>
            </a:lvl1pPr>
          </a:lstStyle>
          <a:p>
            <a:pPr>
              <a:defRPr/>
            </a:pPr>
            <a:fld id="{5181078F-127F-48B3-A866-B075771AB4BC}"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Volný tvar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Volný tvar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Zástupný symbol pro nadpis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cs-CZ" smtClean="0"/>
              <a:t>Klepnutím lze upravit styl předlohy nadpisů.</a:t>
            </a:r>
            <a:endParaRPr lang="en-US" smtClean="0"/>
          </a:p>
        </p:txBody>
      </p:sp>
      <p:sp>
        <p:nvSpPr>
          <p:cNvPr id="1029" name="Zástupný symbol pro text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0" name="Zástupný symbol pro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B8479737-DC33-4B87-B6B4-F3FC95BC3178}" type="datetimeFigureOut">
              <a:rPr lang="cs-CZ"/>
              <a:pPr>
                <a:defRPr/>
              </a:pPr>
              <a:t>22.3.2011</a:t>
            </a:fld>
            <a:endParaRPr lang="cs-CZ"/>
          </a:p>
        </p:txBody>
      </p:sp>
      <p:sp>
        <p:nvSpPr>
          <p:cNvPr id="22" name="Zástupný symbol pro zápatí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cs-CZ"/>
          </a:p>
        </p:txBody>
      </p:sp>
      <p:sp>
        <p:nvSpPr>
          <p:cNvPr id="18" name="Zástupný symbol pro číslo snímk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59C83A3D-8A8F-406E-89B3-ECBECDE3FB10}" type="slidenum">
              <a:rPr lang="cs-CZ"/>
              <a:pPr>
                <a:defRPr/>
              </a:pPr>
              <a:t>‹#›</a:t>
            </a:fld>
            <a:endParaRPr lang="cs-CZ"/>
          </a:p>
        </p:txBody>
      </p:sp>
      <p:grpSp>
        <p:nvGrpSpPr>
          <p:cNvPr id="1033" name="Skupina 1"/>
          <p:cNvGrpSpPr>
            <a:grpSpLocks/>
          </p:cNvGrpSpPr>
          <p:nvPr/>
        </p:nvGrpSpPr>
        <p:grpSpPr bwMode="auto">
          <a:xfrm>
            <a:off x="-19050" y="203200"/>
            <a:ext cx="9180513" cy="647700"/>
            <a:chOff x="-19045" y="216550"/>
            <a:chExt cx="9180548" cy="649224"/>
          </a:xfrm>
        </p:grpSpPr>
        <p:sp>
          <p:nvSpPr>
            <p:cNvPr id="12" name="Volný tvar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Volný tvar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adpis 1"/>
          <p:cNvSpPr>
            <a:spLocks noGrp="1"/>
          </p:cNvSpPr>
          <p:nvPr>
            <p:ph type="title"/>
          </p:nvPr>
        </p:nvSpPr>
        <p:spPr/>
        <p:txBody>
          <a:bodyPr/>
          <a:lstStyle/>
          <a:p>
            <a:r>
              <a:rPr lang="cs-CZ" smtClean="0"/>
              <a:t>Struktura přednášky</a:t>
            </a:r>
          </a:p>
        </p:txBody>
      </p:sp>
      <p:sp>
        <p:nvSpPr>
          <p:cNvPr id="14338" name="Zástupný symbol pro obsah 2"/>
          <p:cNvSpPr>
            <a:spLocks noGrp="1"/>
          </p:cNvSpPr>
          <p:nvPr>
            <p:ph idx="1"/>
          </p:nvPr>
        </p:nvSpPr>
        <p:spPr/>
        <p:txBody>
          <a:bodyPr/>
          <a:lstStyle/>
          <a:p>
            <a:r>
              <a:rPr lang="cs-CZ" dirty="0" smtClean="0"/>
              <a:t>Makroskopická anatomie a funkce </a:t>
            </a:r>
            <a:r>
              <a:rPr lang="cs-CZ" dirty="0" err="1" smtClean="0"/>
              <a:t>CNS</a:t>
            </a:r>
            <a:r>
              <a:rPr lang="cs-CZ" dirty="0" smtClean="0"/>
              <a:t> II.</a:t>
            </a:r>
          </a:p>
          <a:p>
            <a:r>
              <a:rPr lang="cs-CZ" dirty="0" smtClean="0"/>
              <a:t>Ontogenetický vývoj mozku</a:t>
            </a:r>
          </a:p>
          <a:p>
            <a:pPr>
              <a:buFont typeface="Wingdings 2" pitchFamily="18" charset="2"/>
              <a:buNone/>
            </a:pPr>
            <a:r>
              <a:rPr lang="cs-CZ" dirty="0" smtClean="0"/>
              <a:t>	- vliv traumatu na postnatální vývoj mozku</a:t>
            </a:r>
          </a:p>
          <a:p>
            <a:r>
              <a:rPr lang="cs-CZ" dirty="0" smtClean="0"/>
              <a:t>Senzorické systémy (vizuální, auditivní, čichový, </a:t>
            </a:r>
            <a:r>
              <a:rPr lang="cs-CZ" dirty="0" smtClean="0"/>
              <a:t>chuťový)</a:t>
            </a:r>
            <a:endParaRPr lang="cs-CZ" dirty="0" smtClean="0"/>
          </a:p>
          <a:p>
            <a:pPr>
              <a:buFont typeface="Wingdings 2" pitchFamily="18" charset="2"/>
              <a:buNone/>
            </a:pPr>
            <a:r>
              <a:rPr lang="cs-CZ" dirty="0" smtClean="0"/>
              <a:t>	 </a:t>
            </a:r>
          </a:p>
          <a:p>
            <a:pPr>
              <a:buFont typeface="Wingdings 2" pitchFamily="18" charset="2"/>
              <a:buNone/>
            </a:pPr>
            <a:r>
              <a:rPr lang="cs-CZ" dirty="0" smtClean="0"/>
              <a:t>	 </a:t>
            </a:r>
          </a:p>
          <a:p>
            <a:pPr>
              <a:buFont typeface="Wingdings 2" pitchFamily="18" charset="2"/>
              <a:buNone/>
            </a:pPr>
            <a:r>
              <a:rPr lang="cs-CZ" dirty="0" smtClean="0"/>
              <a:t>	  </a:t>
            </a:r>
          </a:p>
          <a:p>
            <a:pPr>
              <a:buFont typeface="Wingdings 2" pitchFamily="18" charset="2"/>
              <a:buNone/>
            </a:pPr>
            <a:r>
              <a:rPr lang="cs-CZ"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a:xfrm>
            <a:off x="457200" y="704850"/>
            <a:ext cx="8229600" cy="795338"/>
          </a:xfrm>
        </p:spPr>
        <p:txBody>
          <a:bodyPr>
            <a:normAutofit fontScale="90000"/>
          </a:bodyPr>
          <a:lstStyle/>
          <a:p>
            <a:pPr algn="ctr" fontAlgn="auto">
              <a:spcAft>
                <a:spcPts val="0"/>
              </a:spcAft>
              <a:defRPr/>
            </a:pPr>
            <a:r>
              <a:rPr lang="cs-CZ" b="1" smtClean="0"/>
              <a:t>MOZKOVÝ KMEN</a:t>
            </a:r>
            <a:br>
              <a:rPr lang="cs-CZ" b="1" smtClean="0"/>
            </a:br>
            <a:r>
              <a:rPr lang="cs-CZ" b="1" smtClean="0"/>
              <a:t>retikulární formace</a:t>
            </a:r>
            <a:endParaRPr lang="cs-CZ" smtClean="0"/>
          </a:p>
        </p:txBody>
      </p:sp>
      <p:sp>
        <p:nvSpPr>
          <p:cNvPr id="29698" name="Zástupný symbol pro obsah 2"/>
          <p:cNvSpPr>
            <a:spLocks noGrp="1"/>
          </p:cNvSpPr>
          <p:nvPr>
            <p:ph idx="1"/>
          </p:nvPr>
        </p:nvSpPr>
        <p:spPr>
          <a:xfrm>
            <a:off x="357188" y="1428750"/>
            <a:ext cx="8072437" cy="5072063"/>
          </a:xfrm>
        </p:spPr>
        <p:txBody>
          <a:bodyPr/>
          <a:lstStyle/>
          <a:p>
            <a:pPr>
              <a:buFont typeface="Wingdings 2" pitchFamily="18" charset="2"/>
              <a:buNone/>
            </a:pPr>
            <a:endParaRPr lang="cs-CZ" smtClean="0"/>
          </a:p>
          <a:p>
            <a:r>
              <a:rPr lang="cs-CZ" b="1" smtClean="0"/>
              <a:t>stavy bdění a spánku</a:t>
            </a:r>
            <a:endParaRPr lang="cs-CZ" smtClean="0"/>
          </a:p>
          <a:p>
            <a:endParaRPr lang="cs-CZ" smtClean="0"/>
          </a:p>
          <a:p>
            <a:endParaRPr lang="cs-CZ" smtClean="0"/>
          </a:p>
          <a:p>
            <a:r>
              <a:rPr lang="cs-CZ" smtClean="0"/>
              <a:t>Další fce:</a:t>
            </a:r>
          </a:p>
          <a:p>
            <a:pPr lvl="1"/>
            <a:r>
              <a:rPr lang="cs-CZ" smtClean="0"/>
              <a:t>Podílí se na hybnosti, vegetativní fce  (centra řízení dýchání, krevního oběhu, srdeční činnosti), pohlavní fce, příjem potravy, modulace podmíněných reflexů</a:t>
            </a:r>
          </a:p>
        </p:txBody>
      </p:sp>
      <p:pic>
        <p:nvPicPr>
          <p:cNvPr id="29699" name="Obrázek 6" descr="69_10_ws.jpg"/>
          <p:cNvPicPr>
            <a:picLocks noChangeAspect="1"/>
          </p:cNvPicPr>
          <p:nvPr/>
        </p:nvPicPr>
        <p:blipFill>
          <a:blip r:embed="rId3"/>
          <a:srcRect/>
          <a:stretch>
            <a:fillRect/>
          </a:stretch>
        </p:blipFill>
        <p:spPr bwMode="auto">
          <a:xfrm>
            <a:off x="5857875" y="1571625"/>
            <a:ext cx="2371725"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adpis 1"/>
          <p:cNvSpPr>
            <a:spLocks noGrp="1"/>
          </p:cNvSpPr>
          <p:nvPr>
            <p:ph type="title"/>
          </p:nvPr>
        </p:nvSpPr>
        <p:spPr/>
        <p:txBody>
          <a:bodyPr/>
          <a:lstStyle/>
          <a:p>
            <a:pPr algn="ctr"/>
            <a:r>
              <a:rPr lang="cs-CZ" b="1" smtClean="0"/>
              <a:t>CEREBELLUM - mozeček</a:t>
            </a:r>
            <a:endParaRPr lang="cs-CZ" smtClean="0"/>
          </a:p>
        </p:txBody>
      </p:sp>
      <p:sp>
        <p:nvSpPr>
          <p:cNvPr id="3" name="Zástupný symbol pro obsah 2"/>
          <p:cNvSpPr>
            <a:spLocks noGrp="1"/>
          </p:cNvSpPr>
          <p:nvPr>
            <p:ph idx="1"/>
          </p:nvPr>
        </p:nvSpPr>
        <p:spPr>
          <a:xfrm>
            <a:off x="457200" y="1935163"/>
            <a:ext cx="5257800" cy="4389437"/>
          </a:xfrm>
        </p:spPr>
        <p:txBody>
          <a:bodyPr>
            <a:normAutofit lnSpcReduction="10000"/>
          </a:bodyPr>
          <a:lstStyle/>
          <a:p>
            <a:pPr marL="274320" indent="-274320" fontAlgn="auto">
              <a:spcAft>
                <a:spcPts val="0"/>
              </a:spcAft>
              <a:buClr>
                <a:schemeClr val="accent3"/>
              </a:buClr>
              <a:buFont typeface="Wingdings 2"/>
              <a:buChar char=""/>
              <a:defRPr/>
            </a:pPr>
            <a:r>
              <a:rPr lang="cs-CZ" dirty="0" smtClean="0"/>
              <a:t>Funkce mozečku:</a:t>
            </a:r>
          </a:p>
          <a:p>
            <a:pPr marL="640080" lvl="1" indent="-246888" fontAlgn="auto">
              <a:spcAft>
                <a:spcPts val="0"/>
              </a:spcAft>
              <a:buFont typeface="Wingdings 2"/>
              <a:buChar char=""/>
              <a:defRPr/>
            </a:pPr>
            <a:r>
              <a:rPr lang="cs-CZ" b="1" dirty="0" smtClean="0"/>
              <a:t>Koordinace pohybů </a:t>
            </a:r>
            <a:r>
              <a:rPr lang="cs-CZ" dirty="0" smtClean="0"/>
              <a:t>a </a:t>
            </a:r>
            <a:r>
              <a:rPr lang="cs-CZ" b="1" dirty="0" smtClean="0"/>
              <a:t>udržování rovnováhy</a:t>
            </a:r>
          </a:p>
          <a:p>
            <a:pPr marL="640080" lvl="1" indent="-246888" fontAlgn="auto">
              <a:spcAft>
                <a:spcPts val="0"/>
              </a:spcAft>
              <a:buFont typeface="Wingdings 2" pitchFamily="18" charset="2"/>
              <a:buNone/>
              <a:defRPr/>
            </a:pPr>
            <a:r>
              <a:rPr lang="cs-CZ" dirty="0" smtClean="0"/>
              <a:t>	(zajišťuje plynulý, přiměřený a cílený pohyb – určení směru, délky, trvání a intenzity pohybu)</a:t>
            </a:r>
          </a:p>
          <a:p>
            <a:pPr marL="640080" lvl="1" indent="-246888" fontAlgn="auto">
              <a:spcAft>
                <a:spcPts val="0"/>
              </a:spcAft>
              <a:buFont typeface="Wingdings 2"/>
              <a:buChar char=""/>
              <a:defRPr/>
            </a:pPr>
            <a:r>
              <a:rPr lang="cs-CZ" b="1" dirty="0" smtClean="0"/>
              <a:t>motorické podmíněné reflexy</a:t>
            </a:r>
            <a:r>
              <a:rPr lang="cs-CZ" dirty="0" smtClean="0"/>
              <a:t> – zapojen do procesů procedurální paměti a učení</a:t>
            </a:r>
          </a:p>
          <a:p>
            <a:pPr marL="640080" lvl="1" indent="-246888" fontAlgn="auto">
              <a:spcAft>
                <a:spcPts val="0"/>
              </a:spcAft>
              <a:buFont typeface="Wingdings 2"/>
              <a:buChar char=""/>
              <a:defRPr/>
            </a:pPr>
            <a:r>
              <a:rPr lang="cs-CZ" dirty="0" smtClean="0"/>
              <a:t>Podíl na emočních, motivačních, paměťových procesech</a:t>
            </a:r>
          </a:p>
          <a:p>
            <a:pPr marL="274320" indent="-274320" fontAlgn="auto">
              <a:spcAft>
                <a:spcPts val="0"/>
              </a:spcAft>
              <a:buClr>
                <a:schemeClr val="accent3"/>
              </a:buClr>
              <a:buFont typeface="Wingdings 2"/>
              <a:buChar char=""/>
              <a:defRPr/>
            </a:pPr>
            <a:endParaRPr lang="cs-CZ" dirty="0"/>
          </a:p>
        </p:txBody>
      </p:sp>
      <p:pic>
        <p:nvPicPr>
          <p:cNvPr id="31747" name="Obrázek 4" descr="18008.jpg"/>
          <p:cNvPicPr>
            <a:picLocks noChangeAspect="1"/>
          </p:cNvPicPr>
          <p:nvPr/>
        </p:nvPicPr>
        <p:blipFill>
          <a:blip r:embed="rId3"/>
          <a:srcRect/>
          <a:stretch>
            <a:fillRect/>
          </a:stretch>
        </p:blipFill>
        <p:spPr bwMode="auto">
          <a:xfrm>
            <a:off x="5334000" y="3000375"/>
            <a:ext cx="381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Nadpis 1"/>
          <p:cNvSpPr>
            <a:spLocks noGrp="1"/>
          </p:cNvSpPr>
          <p:nvPr>
            <p:ph type="title"/>
          </p:nvPr>
        </p:nvSpPr>
        <p:spPr/>
        <p:txBody>
          <a:bodyPr/>
          <a:lstStyle/>
          <a:p>
            <a:pPr algn="ctr"/>
            <a:r>
              <a:rPr lang="cs-CZ" b="1" smtClean="0"/>
              <a:t>DIENCEPHALON - mezimozek</a:t>
            </a:r>
            <a:endParaRPr lang="cs-CZ" smtClean="0"/>
          </a:p>
        </p:txBody>
      </p:sp>
      <p:sp>
        <p:nvSpPr>
          <p:cNvPr id="3" name="Zástupný symbol pro obsah 2"/>
          <p:cNvSpPr>
            <a:spLocks noGrp="1"/>
          </p:cNvSpPr>
          <p:nvPr>
            <p:ph idx="1"/>
          </p:nvPr>
        </p:nvSpPr>
        <p:spPr>
          <a:xfrm>
            <a:off x="428625" y="1857375"/>
            <a:ext cx="5786438" cy="4643438"/>
          </a:xfrm>
        </p:spPr>
        <p:txBody>
          <a:bodyPr>
            <a:normAutofit fontScale="92500" lnSpcReduction="20000"/>
          </a:bodyPr>
          <a:lstStyle/>
          <a:p>
            <a:pPr marL="274320" indent="-274320" fontAlgn="auto">
              <a:spcAft>
                <a:spcPts val="0"/>
              </a:spcAft>
              <a:buClr>
                <a:schemeClr val="accent3"/>
              </a:buClr>
              <a:buFont typeface="Wingdings 2"/>
              <a:buChar char=""/>
              <a:defRPr/>
            </a:pPr>
            <a:r>
              <a:rPr lang="cs-CZ" dirty="0" smtClean="0"/>
              <a:t>Mezimozek obsahuje: </a:t>
            </a:r>
            <a:r>
              <a:rPr lang="cs-CZ" sz="2100" b="1" dirty="0" smtClean="0"/>
              <a:t>Thalamus</a:t>
            </a:r>
            <a:r>
              <a:rPr lang="cs-CZ" sz="2100" dirty="0" smtClean="0"/>
              <a:t> a </a:t>
            </a:r>
            <a:r>
              <a:rPr lang="cs-CZ" sz="2100" dirty="0" err="1" smtClean="0"/>
              <a:t>metathalamus</a:t>
            </a:r>
            <a:r>
              <a:rPr lang="cs-CZ" sz="2100" dirty="0" smtClean="0"/>
              <a:t>, </a:t>
            </a:r>
            <a:r>
              <a:rPr lang="cs-CZ" sz="2100" b="1" dirty="0" err="1" smtClean="0"/>
              <a:t>Hypothalamus</a:t>
            </a:r>
            <a:r>
              <a:rPr lang="cs-CZ" sz="2100" dirty="0" smtClean="0"/>
              <a:t>, </a:t>
            </a:r>
            <a:r>
              <a:rPr lang="cs-CZ" sz="2100" dirty="0" err="1" smtClean="0"/>
              <a:t>Epithalamus</a:t>
            </a:r>
            <a:r>
              <a:rPr lang="cs-CZ" sz="2100" dirty="0" smtClean="0"/>
              <a:t>, </a:t>
            </a:r>
            <a:r>
              <a:rPr lang="cs-CZ" sz="2100" dirty="0" err="1" smtClean="0"/>
              <a:t>Subthalamus</a:t>
            </a:r>
            <a:endParaRPr lang="cs-CZ" sz="2100"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r>
              <a:rPr lang="cs-CZ" b="1" dirty="0" smtClean="0">
                <a:solidFill>
                  <a:srgbClr val="0070C0"/>
                </a:solidFill>
              </a:rPr>
              <a:t>THALAMUS</a:t>
            </a:r>
            <a:endParaRPr lang="cs-CZ" dirty="0" smtClean="0">
              <a:solidFill>
                <a:srgbClr val="0070C0"/>
              </a:solidFill>
            </a:endParaRPr>
          </a:p>
          <a:p>
            <a:pPr marL="274320" indent="-274320" fontAlgn="auto">
              <a:spcAft>
                <a:spcPts val="0"/>
              </a:spcAft>
              <a:buClr>
                <a:schemeClr val="accent3"/>
              </a:buClr>
              <a:buFont typeface="Wingdings 2"/>
              <a:buChar char=""/>
              <a:defRPr/>
            </a:pPr>
            <a:r>
              <a:rPr lang="cs-CZ" dirty="0" smtClean="0"/>
              <a:t>Představuje </a:t>
            </a:r>
            <a:r>
              <a:rPr lang="cs-CZ" b="1" dirty="0" smtClean="0"/>
              <a:t>hlavní přepojovací centrum </a:t>
            </a:r>
            <a:r>
              <a:rPr lang="cs-CZ" dirty="0" smtClean="0"/>
              <a:t>z PNS do </a:t>
            </a:r>
            <a:r>
              <a:rPr lang="cs-CZ" dirty="0" err="1" smtClean="0"/>
              <a:t>CNS</a:t>
            </a:r>
            <a:endParaRPr lang="cs-CZ"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r>
              <a:rPr lang="cs-CZ" dirty="0" smtClean="0"/>
              <a:t>Další funkce thalamu</a:t>
            </a:r>
          </a:p>
          <a:p>
            <a:pPr marL="640080" lvl="1" indent="-246888" fontAlgn="auto">
              <a:spcAft>
                <a:spcPts val="0"/>
              </a:spcAft>
              <a:buFont typeface="Wingdings 2"/>
              <a:buChar char=""/>
              <a:defRPr/>
            </a:pPr>
            <a:r>
              <a:rPr lang="cs-CZ" dirty="0" smtClean="0"/>
              <a:t>Ovlivnění stavu bdělosti </a:t>
            </a:r>
          </a:p>
          <a:p>
            <a:pPr marL="640080" lvl="1" indent="-246888" fontAlgn="auto">
              <a:spcAft>
                <a:spcPts val="0"/>
              </a:spcAft>
              <a:buFont typeface="Wingdings 2"/>
              <a:buChar char=""/>
              <a:defRPr/>
            </a:pPr>
            <a:r>
              <a:rPr lang="cs-CZ" dirty="0" smtClean="0"/>
              <a:t>Účast na vegetativních reakcích a emocích</a:t>
            </a:r>
          </a:p>
          <a:p>
            <a:pPr marL="640080" lvl="1" indent="-246888" fontAlgn="auto">
              <a:spcAft>
                <a:spcPts val="0"/>
              </a:spcAft>
              <a:buFont typeface="Wingdings 2"/>
              <a:buChar char=""/>
              <a:defRPr/>
            </a:pPr>
            <a:r>
              <a:rPr lang="cs-CZ" dirty="0" smtClean="0"/>
              <a:t>Ovlivnění stoje a chůze</a:t>
            </a:r>
            <a:endParaRPr lang="cs-CZ" dirty="0"/>
          </a:p>
        </p:txBody>
      </p:sp>
      <p:pic>
        <p:nvPicPr>
          <p:cNvPr id="33795" name="Picture 3"/>
          <p:cNvPicPr>
            <a:picLocks noChangeAspect="1" noChangeArrowheads="1"/>
          </p:cNvPicPr>
          <p:nvPr/>
        </p:nvPicPr>
        <p:blipFill>
          <a:blip r:embed="rId3"/>
          <a:srcRect/>
          <a:stretch>
            <a:fillRect/>
          </a:stretch>
        </p:blipFill>
        <p:spPr bwMode="auto">
          <a:xfrm>
            <a:off x="6357938" y="32829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Nadpis 1"/>
          <p:cNvSpPr>
            <a:spLocks noGrp="1"/>
          </p:cNvSpPr>
          <p:nvPr>
            <p:ph type="title"/>
          </p:nvPr>
        </p:nvSpPr>
        <p:spPr/>
        <p:txBody>
          <a:bodyPr/>
          <a:lstStyle/>
          <a:p>
            <a:pPr algn="ctr"/>
            <a:r>
              <a:rPr lang="cs-CZ" b="1" smtClean="0"/>
              <a:t>DIENCEPHALON - mezimozek</a:t>
            </a:r>
            <a:endParaRPr lang="cs-CZ" smtClean="0"/>
          </a:p>
        </p:txBody>
      </p:sp>
      <p:sp>
        <p:nvSpPr>
          <p:cNvPr id="3" name="Zástupný symbol pro obsah 2"/>
          <p:cNvSpPr>
            <a:spLocks noGrp="1"/>
          </p:cNvSpPr>
          <p:nvPr>
            <p:ph idx="1"/>
          </p:nvPr>
        </p:nvSpPr>
        <p:spPr>
          <a:xfrm>
            <a:off x="457200" y="1935163"/>
            <a:ext cx="5472113" cy="4637087"/>
          </a:xfrm>
        </p:spPr>
        <p:txBody>
          <a:bodyPr>
            <a:normAutofit fontScale="77500" lnSpcReduction="20000"/>
          </a:bodyPr>
          <a:lstStyle/>
          <a:p>
            <a:pPr marL="274320" indent="-274320" fontAlgn="auto">
              <a:spcAft>
                <a:spcPts val="0"/>
              </a:spcAft>
              <a:buClr>
                <a:schemeClr val="accent3"/>
              </a:buClr>
              <a:buFont typeface="Wingdings 2"/>
              <a:buChar char=""/>
              <a:defRPr/>
            </a:pPr>
            <a:r>
              <a:rPr lang="cs-CZ" b="1" dirty="0" smtClean="0">
                <a:solidFill>
                  <a:srgbClr val="0070C0"/>
                </a:solidFill>
              </a:rPr>
              <a:t>HYPOTHALAMUS</a:t>
            </a:r>
            <a:endParaRPr lang="cs-CZ" dirty="0" smtClean="0">
              <a:solidFill>
                <a:srgbClr val="0070C0"/>
              </a:solidFill>
            </a:endParaRPr>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r>
              <a:rPr lang="cs-CZ" dirty="0" smtClean="0"/>
              <a:t>Funkce </a:t>
            </a:r>
            <a:r>
              <a:rPr lang="cs-CZ" dirty="0" err="1" smtClean="0"/>
              <a:t>hypothalamu</a:t>
            </a:r>
            <a:r>
              <a:rPr lang="cs-CZ" dirty="0" smtClean="0"/>
              <a:t>:</a:t>
            </a:r>
          </a:p>
          <a:p>
            <a:pPr marL="641033" lvl="1" indent="-274320" fontAlgn="auto">
              <a:spcAft>
                <a:spcPts val="0"/>
              </a:spcAft>
              <a:buClr>
                <a:schemeClr val="accent3"/>
              </a:buClr>
              <a:buFont typeface="Wingdings 2"/>
              <a:buChar char=""/>
              <a:defRPr/>
            </a:pPr>
            <a:r>
              <a:rPr lang="cs-CZ" dirty="0" smtClean="0"/>
              <a:t>Udržování </a:t>
            </a:r>
            <a:r>
              <a:rPr lang="cs-CZ" b="1" dirty="0" err="1" smtClean="0"/>
              <a:t>homeostázy</a:t>
            </a:r>
            <a:r>
              <a:rPr lang="cs-CZ" b="1" dirty="0" smtClean="0"/>
              <a:t> (</a:t>
            </a:r>
            <a:r>
              <a:rPr lang="cs-CZ" dirty="0" smtClean="0"/>
              <a:t>např. termoregulace)</a:t>
            </a:r>
            <a:endParaRPr lang="cs-CZ" b="1" dirty="0" smtClean="0"/>
          </a:p>
          <a:p>
            <a:pPr marL="641033" lvl="1" indent="-274320" fontAlgn="auto">
              <a:spcAft>
                <a:spcPts val="0"/>
              </a:spcAft>
              <a:buClr>
                <a:schemeClr val="accent3"/>
              </a:buClr>
              <a:buFont typeface="Wingdings 2"/>
              <a:buChar char=""/>
              <a:defRPr/>
            </a:pPr>
            <a:r>
              <a:rPr lang="cs-CZ" dirty="0" smtClean="0"/>
              <a:t>Sekrece hormonů  (např. </a:t>
            </a:r>
            <a:r>
              <a:rPr lang="cs-CZ" dirty="0" err="1" smtClean="0"/>
              <a:t>ADH</a:t>
            </a:r>
            <a:r>
              <a:rPr lang="cs-CZ" dirty="0" smtClean="0"/>
              <a:t>, oxytocin)</a:t>
            </a:r>
          </a:p>
          <a:p>
            <a:pPr marL="641033" lvl="1" indent="-274320" fontAlgn="auto">
              <a:spcAft>
                <a:spcPts val="0"/>
              </a:spcAft>
              <a:buClr>
                <a:schemeClr val="accent3"/>
              </a:buClr>
              <a:buFont typeface="Wingdings 2"/>
              <a:buChar char=""/>
              <a:defRPr/>
            </a:pPr>
            <a:r>
              <a:rPr lang="cs-CZ" dirty="0" smtClean="0"/>
              <a:t>Regulace činnosti </a:t>
            </a:r>
            <a:r>
              <a:rPr lang="cs-CZ" b="1" dirty="0" smtClean="0"/>
              <a:t>hypofýzy </a:t>
            </a:r>
            <a:r>
              <a:rPr lang="cs-CZ" dirty="0" smtClean="0"/>
              <a:t>(</a:t>
            </a:r>
            <a:r>
              <a:rPr lang="cs-CZ" dirty="0" err="1" smtClean="0"/>
              <a:t>hypofýzotropní</a:t>
            </a:r>
            <a:r>
              <a:rPr lang="cs-CZ" dirty="0" smtClean="0"/>
              <a:t> hormony)</a:t>
            </a:r>
            <a:endParaRPr lang="cs-CZ" b="1" dirty="0" smtClean="0"/>
          </a:p>
          <a:p>
            <a:pPr marL="641033" lvl="1"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r>
              <a:rPr lang="cs-CZ" dirty="0" smtClean="0"/>
              <a:t>Další funkce </a:t>
            </a:r>
            <a:r>
              <a:rPr lang="cs-CZ" dirty="0" err="1" smtClean="0"/>
              <a:t>hypothalamu</a:t>
            </a:r>
            <a:endParaRPr lang="cs-CZ" dirty="0" smtClean="0"/>
          </a:p>
          <a:p>
            <a:pPr marL="640080" lvl="1" indent="-246888" fontAlgn="auto">
              <a:spcAft>
                <a:spcPts val="0"/>
              </a:spcAft>
              <a:buFont typeface="Wingdings 2"/>
              <a:buChar char=""/>
              <a:defRPr/>
            </a:pPr>
            <a:r>
              <a:rPr lang="cs-CZ" dirty="0" smtClean="0"/>
              <a:t>Realizace základních potřeb: hlad</a:t>
            </a:r>
            <a:r>
              <a:rPr lang="cs-CZ" dirty="0" smtClean="0"/>
              <a:t>, </a:t>
            </a:r>
            <a:r>
              <a:rPr lang="cs-CZ" dirty="0" smtClean="0"/>
              <a:t>žízeň, sexuální </a:t>
            </a:r>
            <a:r>
              <a:rPr lang="cs-CZ" dirty="0" smtClean="0"/>
              <a:t>funkce  </a:t>
            </a:r>
          </a:p>
          <a:p>
            <a:pPr marL="640080" lvl="1" indent="-246888" fontAlgn="auto">
              <a:spcAft>
                <a:spcPts val="0"/>
              </a:spcAft>
              <a:buFont typeface="Wingdings 2"/>
              <a:buChar char=""/>
              <a:defRPr/>
            </a:pPr>
            <a:r>
              <a:rPr lang="cs-CZ" dirty="0" smtClean="0"/>
              <a:t>Řízení vegetativního nervstva </a:t>
            </a:r>
          </a:p>
          <a:p>
            <a:pPr marL="640080" lvl="1" indent="-246888" fontAlgn="auto">
              <a:spcAft>
                <a:spcPts val="0"/>
              </a:spcAft>
              <a:buFont typeface="Wingdings 2"/>
              <a:buChar char=""/>
              <a:defRPr/>
            </a:pPr>
            <a:r>
              <a:rPr lang="cs-CZ" dirty="0" smtClean="0"/>
              <a:t>Zprostředkování tělesného doprovodu emocí, modulace emocí </a:t>
            </a:r>
          </a:p>
          <a:p>
            <a:pPr marL="640080" lvl="1" indent="-246888" fontAlgn="auto">
              <a:spcAft>
                <a:spcPts val="0"/>
              </a:spcAft>
              <a:buFont typeface="Wingdings 2"/>
              <a:buChar char=""/>
              <a:defRPr/>
            </a:pPr>
            <a:r>
              <a:rPr lang="cs-CZ" dirty="0" smtClean="0"/>
              <a:t>Řízení cirkadiánních rytmů </a:t>
            </a:r>
            <a:endParaRPr lang="cs-CZ" dirty="0"/>
          </a:p>
        </p:txBody>
      </p:sp>
      <p:pic>
        <p:nvPicPr>
          <p:cNvPr id="35843" name="Picture 3"/>
          <p:cNvPicPr>
            <a:picLocks noChangeAspect="1" noChangeArrowheads="1"/>
          </p:cNvPicPr>
          <p:nvPr/>
        </p:nvPicPr>
        <p:blipFill>
          <a:blip r:embed="rId3"/>
          <a:srcRect/>
          <a:stretch>
            <a:fillRect/>
          </a:stretch>
        </p:blipFill>
        <p:spPr bwMode="auto">
          <a:xfrm>
            <a:off x="6357938" y="32829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00063"/>
            <a:ext cx="8229600" cy="1214437"/>
          </a:xfrm>
        </p:spPr>
        <p:txBody>
          <a:bodyPr>
            <a:normAutofit fontScale="90000"/>
          </a:bodyPr>
          <a:lstStyle/>
          <a:p>
            <a:pPr fontAlgn="auto">
              <a:spcAft>
                <a:spcPts val="0"/>
              </a:spcAft>
              <a:defRPr/>
            </a:pPr>
            <a:r>
              <a:rPr lang="cs-CZ" b="1" dirty="0" smtClean="0"/>
              <a:t>TELENCEPHALON - koncový mozek</a:t>
            </a:r>
            <a:endParaRPr lang="cs-CZ" dirty="0"/>
          </a:p>
        </p:txBody>
      </p:sp>
      <p:sp>
        <p:nvSpPr>
          <p:cNvPr id="37890" name="Zástupný symbol pro obsah 2"/>
          <p:cNvSpPr>
            <a:spLocks noGrp="1"/>
          </p:cNvSpPr>
          <p:nvPr>
            <p:ph idx="1"/>
          </p:nvPr>
        </p:nvSpPr>
        <p:spPr>
          <a:xfrm>
            <a:off x="457200" y="1935163"/>
            <a:ext cx="8229600" cy="4922837"/>
          </a:xfrm>
        </p:spPr>
        <p:txBody>
          <a:bodyPr/>
          <a:lstStyle/>
          <a:p>
            <a:endParaRPr lang="cs-CZ" sz="2000" smtClean="0"/>
          </a:p>
          <a:p>
            <a:r>
              <a:rPr lang="cs-CZ" sz="2000" smtClean="0"/>
              <a:t>Anatomicky má koncový mozek tyto oddíly:</a:t>
            </a:r>
          </a:p>
          <a:p>
            <a:r>
              <a:rPr lang="cs-CZ" sz="2000" b="1" u="sng" smtClean="0"/>
              <a:t>Mozková kůra </a:t>
            </a:r>
            <a:r>
              <a:rPr lang="cs-CZ" sz="2000" smtClean="0"/>
              <a:t>(</a:t>
            </a:r>
            <a:r>
              <a:rPr lang="cs-CZ" sz="2000" i="1" smtClean="0"/>
              <a:t>neopallium, neocortex</a:t>
            </a:r>
            <a:r>
              <a:rPr lang="cs-CZ" sz="2000" smtClean="0"/>
              <a:t>)</a:t>
            </a:r>
          </a:p>
          <a:p>
            <a:r>
              <a:rPr lang="cs-CZ" sz="2000" b="1" u="sng" smtClean="0"/>
              <a:t>Bazální ganglia</a:t>
            </a:r>
          </a:p>
          <a:p>
            <a:r>
              <a:rPr lang="cs-CZ" sz="2000" b="1" u="sng" smtClean="0"/>
              <a:t>Limbický systém </a:t>
            </a:r>
            <a:r>
              <a:rPr lang="cs-CZ" sz="2000" smtClean="0"/>
              <a:t>(</a:t>
            </a:r>
            <a:r>
              <a:rPr lang="cs-CZ" sz="2000" i="1" smtClean="0"/>
              <a:t>allocortex, </a:t>
            </a:r>
            <a:r>
              <a:rPr lang="cs-CZ" sz="2000" smtClean="0"/>
              <a:t>čichový mozek (</a:t>
            </a:r>
            <a:r>
              <a:rPr lang="cs-CZ" sz="2000" i="1" smtClean="0"/>
              <a:t>rhinencephalon</a:t>
            </a:r>
            <a:r>
              <a:rPr lang="cs-CZ" sz="2000" smtClean="0"/>
              <a:t>).</a:t>
            </a:r>
          </a:p>
          <a:p>
            <a:endParaRPr lang="cs-CZ" sz="2000" smtClean="0"/>
          </a:p>
          <a:p>
            <a:r>
              <a:rPr lang="cs-CZ" sz="2000" smtClean="0"/>
              <a:t>U lidí a savců největší a nejvíce vyvinutá část mozku</a:t>
            </a:r>
          </a:p>
          <a:p>
            <a:r>
              <a:rPr lang="cs-CZ" sz="2000" smtClean="0"/>
              <a:t>Vrcholné místo v řízení nervové činnosti </a:t>
            </a:r>
          </a:p>
          <a:p>
            <a:r>
              <a:rPr lang="cs-CZ" sz="2000" smtClean="0"/>
              <a:t>Mnohostranné mozkové funkce (kognice, emoce, zpracování senzorických informací, řízení motoriky….)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Nadpis 1"/>
          <p:cNvSpPr>
            <a:spLocks noGrp="1"/>
          </p:cNvSpPr>
          <p:nvPr>
            <p:ph type="title"/>
          </p:nvPr>
        </p:nvSpPr>
        <p:spPr/>
        <p:txBody>
          <a:bodyPr/>
          <a:lstStyle/>
          <a:p>
            <a:r>
              <a:rPr lang="cs-CZ" smtClean="0"/>
              <a:t>Mozková kůra – neokortex </a:t>
            </a:r>
          </a:p>
        </p:txBody>
      </p:sp>
      <p:sp>
        <p:nvSpPr>
          <p:cNvPr id="39938" name="Zástupný symbol pro obsah 2"/>
          <p:cNvSpPr>
            <a:spLocks noGrp="1"/>
          </p:cNvSpPr>
          <p:nvPr>
            <p:ph idx="1"/>
          </p:nvPr>
        </p:nvSpPr>
        <p:spPr>
          <a:xfrm>
            <a:off x="457200" y="1935163"/>
            <a:ext cx="3686175" cy="4389437"/>
          </a:xfrm>
        </p:spPr>
        <p:txBody>
          <a:bodyPr/>
          <a:lstStyle/>
          <a:p>
            <a:r>
              <a:rPr lang="cs-CZ" smtClean="0"/>
              <a:t>Svrchní plášť mozku (pallium)</a:t>
            </a:r>
          </a:p>
          <a:p>
            <a:r>
              <a:rPr lang="cs-CZ" smtClean="0"/>
              <a:t>Šedá hmota – bílá hmota</a:t>
            </a:r>
          </a:p>
          <a:p>
            <a:r>
              <a:rPr lang="cs-CZ" smtClean="0"/>
              <a:t>Tloušťka 1-4 mm</a:t>
            </a:r>
          </a:p>
          <a:p>
            <a:r>
              <a:rPr lang="cs-CZ" smtClean="0"/>
              <a:t>Organizovaná do vrstev</a:t>
            </a:r>
          </a:p>
        </p:txBody>
      </p:sp>
      <p:pic>
        <p:nvPicPr>
          <p:cNvPr id="39939" name="Picture 4"/>
          <p:cNvPicPr>
            <a:picLocks noChangeAspect="1" noChangeArrowheads="1"/>
          </p:cNvPicPr>
          <p:nvPr/>
        </p:nvPicPr>
        <p:blipFill>
          <a:blip r:embed="rId3"/>
          <a:srcRect/>
          <a:stretch>
            <a:fillRect/>
          </a:stretch>
        </p:blipFill>
        <p:spPr bwMode="auto">
          <a:xfrm>
            <a:off x="6000750" y="1928813"/>
            <a:ext cx="2909888" cy="2214562"/>
          </a:xfrm>
          <a:prstGeom prst="rect">
            <a:avLst/>
          </a:prstGeom>
          <a:noFill/>
          <a:ln w="9525">
            <a:noFill/>
            <a:miter lim="800000"/>
            <a:headEnd/>
            <a:tailEnd/>
          </a:ln>
        </p:spPr>
      </p:pic>
      <p:pic>
        <p:nvPicPr>
          <p:cNvPr id="39940" name="Picture 2"/>
          <p:cNvPicPr>
            <a:picLocks noChangeAspect="1" noChangeArrowheads="1"/>
          </p:cNvPicPr>
          <p:nvPr/>
        </p:nvPicPr>
        <p:blipFill>
          <a:blip r:embed="rId4"/>
          <a:srcRect/>
          <a:stretch>
            <a:fillRect/>
          </a:stretch>
        </p:blipFill>
        <p:spPr bwMode="auto">
          <a:xfrm>
            <a:off x="3929063" y="1928813"/>
            <a:ext cx="2105025" cy="2214562"/>
          </a:xfrm>
          <a:prstGeom prst="rect">
            <a:avLst/>
          </a:prstGeom>
          <a:noFill/>
          <a:ln w="9525">
            <a:noFill/>
            <a:miter lim="800000"/>
            <a:headEnd/>
            <a:tailEnd/>
          </a:ln>
        </p:spPr>
      </p:pic>
      <p:pic>
        <p:nvPicPr>
          <p:cNvPr id="39941" name="Picture 2"/>
          <p:cNvPicPr>
            <a:picLocks noChangeAspect="1" noChangeArrowheads="1"/>
          </p:cNvPicPr>
          <p:nvPr/>
        </p:nvPicPr>
        <p:blipFill>
          <a:blip r:embed="rId5"/>
          <a:srcRect/>
          <a:stretch>
            <a:fillRect/>
          </a:stretch>
        </p:blipFill>
        <p:spPr bwMode="auto">
          <a:xfrm>
            <a:off x="5286375" y="4214813"/>
            <a:ext cx="2714625" cy="241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3"/>
          <p:cNvSpPr>
            <a:spLocks noGrp="1"/>
          </p:cNvSpPr>
          <p:nvPr>
            <p:ph type="title"/>
          </p:nvPr>
        </p:nvSpPr>
        <p:spPr>
          <a:xfrm>
            <a:off x="457200" y="500063"/>
            <a:ext cx="8229600" cy="1071562"/>
          </a:xfrm>
        </p:spPr>
        <p:txBody>
          <a:bodyPr>
            <a:normAutofit fontScale="90000"/>
          </a:bodyPr>
          <a:lstStyle/>
          <a:p>
            <a:pPr algn="ctr" fontAlgn="auto">
              <a:spcAft>
                <a:spcPts val="0"/>
              </a:spcAft>
              <a:defRPr/>
            </a:pPr>
            <a:r>
              <a:rPr lang="cs-CZ" b="1" dirty="0" smtClean="0"/>
              <a:t>ZÁVITY(</a:t>
            </a:r>
            <a:r>
              <a:rPr lang="cs-CZ" b="1" dirty="0" err="1" smtClean="0"/>
              <a:t>GYRI</a:t>
            </a:r>
            <a:r>
              <a:rPr lang="cs-CZ" b="1" dirty="0" smtClean="0"/>
              <a:t>) A BRÁZDY (SULCI) HEMISFÉR - laterálně</a:t>
            </a:r>
          </a:p>
        </p:txBody>
      </p:sp>
      <p:pic>
        <p:nvPicPr>
          <p:cNvPr id="41986" name="Picture 2"/>
          <p:cNvPicPr>
            <a:picLocks noGrp="1" noChangeAspect="1" noChangeArrowheads="1"/>
          </p:cNvPicPr>
          <p:nvPr>
            <p:ph sz="quarter" idx="4"/>
          </p:nvPr>
        </p:nvPicPr>
        <p:blipFill>
          <a:blip r:embed="rId2"/>
          <a:srcRect/>
          <a:stretch>
            <a:fillRect/>
          </a:stretch>
        </p:blipFill>
        <p:spPr>
          <a:xfrm>
            <a:off x="4572000" y="1719263"/>
            <a:ext cx="3857625" cy="5008562"/>
          </a:xfrm>
        </p:spPr>
      </p:pic>
      <p:sp>
        <p:nvSpPr>
          <p:cNvPr id="7" name="Zástupný symbol pro obsah 6"/>
          <p:cNvSpPr>
            <a:spLocks noGrp="1"/>
          </p:cNvSpPr>
          <p:nvPr>
            <p:ph sz="quarter" idx="2"/>
          </p:nvPr>
        </p:nvSpPr>
        <p:spPr>
          <a:xfrm>
            <a:off x="457200" y="2143125"/>
            <a:ext cx="4040188" cy="4214813"/>
          </a:xfrm>
        </p:spPr>
        <p:txBody>
          <a:bodyPr>
            <a:normAutofit fontScale="92500" lnSpcReduction="10000"/>
          </a:bodyPr>
          <a:lstStyle/>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centralis</a:t>
            </a:r>
            <a:endParaRPr lang="cs-CZ" dirty="0" smtClean="0"/>
          </a:p>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praecentralis</a:t>
            </a:r>
            <a:endParaRPr lang="cs-CZ" dirty="0" smtClean="0"/>
          </a:p>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postcentralis</a:t>
            </a:r>
            <a:endParaRPr lang="cs-CZ" dirty="0" smtClean="0"/>
          </a:p>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frontalis</a:t>
            </a:r>
            <a:r>
              <a:rPr lang="cs-CZ" dirty="0" smtClean="0"/>
              <a:t> superior</a:t>
            </a:r>
          </a:p>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frontalis</a:t>
            </a:r>
            <a:r>
              <a:rPr lang="cs-CZ" dirty="0" smtClean="0"/>
              <a:t> </a:t>
            </a:r>
            <a:r>
              <a:rPr lang="cs-CZ" dirty="0" err="1" smtClean="0"/>
              <a:t>inferior</a:t>
            </a:r>
            <a:endParaRPr lang="cs-CZ" dirty="0" smtClean="0"/>
          </a:p>
          <a:p>
            <a:pPr marL="342900" indent="-342900" fontAlgn="auto">
              <a:spcAft>
                <a:spcPts val="0"/>
              </a:spcAft>
              <a:buClr>
                <a:schemeClr val="accent3"/>
              </a:buClr>
              <a:buFont typeface="Wingdings 2" pitchFamily="18" charset="2"/>
              <a:buAutoNum type="arabicPlain"/>
              <a:defRPr/>
            </a:pPr>
            <a:r>
              <a:rPr lang="cs-CZ" dirty="0" smtClean="0"/>
              <a:t>  </a:t>
            </a:r>
            <a:r>
              <a:rPr lang="cs-CZ" dirty="0" err="1" smtClean="0"/>
              <a:t>Sulcus</a:t>
            </a:r>
            <a:r>
              <a:rPr lang="cs-CZ" dirty="0" smtClean="0"/>
              <a:t>  </a:t>
            </a:r>
            <a:r>
              <a:rPr lang="cs-CZ" dirty="0" err="1" smtClean="0"/>
              <a:t>intraparietalis</a:t>
            </a:r>
            <a:endParaRPr lang="cs-CZ" dirty="0" smtClean="0"/>
          </a:p>
          <a:p>
            <a:pPr marL="457200" indent="-457200" fontAlgn="auto">
              <a:spcAft>
                <a:spcPts val="0"/>
              </a:spcAft>
              <a:buClr>
                <a:schemeClr val="accent3"/>
              </a:buClr>
              <a:buFont typeface="Wingdings 2"/>
              <a:buAutoNum type="arabicPlain" startAt="7"/>
              <a:defRPr/>
            </a:pPr>
            <a:r>
              <a:rPr lang="cs-CZ" dirty="0" err="1" smtClean="0"/>
              <a:t>Sulcus</a:t>
            </a:r>
            <a:r>
              <a:rPr lang="cs-CZ" dirty="0" smtClean="0"/>
              <a:t> </a:t>
            </a:r>
            <a:r>
              <a:rPr lang="cs-CZ" dirty="0" err="1" smtClean="0"/>
              <a:t>occipitalis</a:t>
            </a:r>
            <a:r>
              <a:rPr lang="cs-CZ" dirty="0" smtClean="0"/>
              <a:t> </a:t>
            </a:r>
            <a:r>
              <a:rPr lang="cs-CZ" dirty="0" err="1" smtClean="0"/>
              <a:t>transversus</a:t>
            </a:r>
            <a:endParaRPr lang="cs-CZ" dirty="0" smtClean="0"/>
          </a:p>
          <a:p>
            <a:pPr marL="457200" indent="-457200" fontAlgn="auto">
              <a:spcAft>
                <a:spcPts val="0"/>
              </a:spcAft>
              <a:buClr>
                <a:schemeClr val="accent3"/>
              </a:buClr>
              <a:buFont typeface="Wingdings 2"/>
              <a:buAutoNum type="arabicPlain" startAt="7"/>
              <a:defRPr/>
            </a:pPr>
            <a:r>
              <a:rPr lang="cs-CZ" dirty="0" err="1" smtClean="0"/>
              <a:t>Sulcus</a:t>
            </a:r>
            <a:r>
              <a:rPr lang="cs-CZ" dirty="0" smtClean="0"/>
              <a:t> </a:t>
            </a:r>
            <a:r>
              <a:rPr lang="cs-CZ" dirty="0" err="1" smtClean="0"/>
              <a:t>lunatus</a:t>
            </a:r>
            <a:endParaRPr lang="cs-CZ" dirty="0" smtClean="0"/>
          </a:p>
          <a:p>
            <a:pPr marL="457200" indent="-457200" fontAlgn="auto">
              <a:spcAft>
                <a:spcPts val="0"/>
              </a:spcAft>
              <a:buClr>
                <a:schemeClr val="accent3"/>
              </a:buClr>
              <a:buFont typeface="Wingdings 2"/>
              <a:buAutoNum type="arabicPlain" startAt="7"/>
              <a:defRPr/>
            </a:pPr>
            <a:r>
              <a:rPr lang="cs-CZ" dirty="0" err="1" smtClean="0"/>
              <a:t>Incisura</a:t>
            </a:r>
            <a:r>
              <a:rPr lang="cs-CZ" dirty="0" smtClean="0"/>
              <a:t> </a:t>
            </a:r>
            <a:r>
              <a:rPr lang="cs-CZ" dirty="0" err="1" smtClean="0"/>
              <a:t>praeoccipitalis</a:t>
            </a:r>
            <a:endParaRPr lang="cs-CZ" dirty="0" smtClean="0"/>
          </a:p>
          <a:p>
            <a:pPr marL="457200" indent="-457200" fontAlgn="auto">
              <a:spcAft>
                <a:spcPts val="0"/>
              </a:spcAft>
              <a:buClr>
                <a:schemeClr val="accent3"/>
              </a:buClr>
              <a:buFont typeface="Wingdings 2"/>
              <a:buAutoNum type="arabicPlain" startAt="7"/>
              <a:defRPr/>
            </a:pPr>
            <a:r>
              <a:rPr lang="cs-CZ" dirty="0" err="1" smtClean="0"/>
              <a:t>Sulcus</a:t>
            </a:r>
            <a:r>
              <a:rPr lang="cs-CZ" dirty="0" smtClean="0"/>
              <a:t> </a:t>
            </a:r>
            <a:r>
              <a:rPr lang="cs-CZ" dirty="0" err="1" smtClean="0"/>
              <a:t>parietooccipitalis</a:t>
            </a:r>
            <a:endParaRPr lang="cs-CZ" dirty="0" smtClean="0"/>
          </a:p>
          <a:p>
            <a:pPr marL="457200" indent="-457200" fontAlgn="auto">
              <a:spcAft>
                <a:spcPts val="0"/>
              </a:spcAft>
              <a:buClr>
                <a:schemeClr val="accent3"/>
              </a:buClr>
              <a:buFont typeface="Wingdings 2"/>
              <a:buAutoNum type="arabicPlain" startAt="7"/>
              <a:defRPr/>
            </a:pPr>
            <a:r>
              <a:rPr lang="cs-CZ" dirty="0" err="1" smtClean="0"/>
              <a:t>Sulcus</a:t>
            </a:r>
            <a:r>
              <a:rPr lang="cs-CZ" dirty="0" smtClean="0"/>
              <a:t> </a:t>
            </a:r>
            <a:r>
              <a:rPr lang="cs-CZ" dirty="0" err="1" smtClean="0"/>
              <a:t>temporalis</a:t>
            </a:r>
            <a:r>
              <a:rPr lang="cs-CZ" dirty="0" smtClean="0"/>
              <a:t> superior</a:t>
            </a:r>
          </a:p>
          <a:p>
            <a:pPr marL="457200" indent="-457200" fontAlgn="auto">
              <a:spcAft>
                <a:spcPts val="0"/>
              </a:spcAft>
              <a:buClr>
                <a:schemeClr val="accent3"/>
              </a:buClr>
              <a:buFont typeface="Wingdings 2"/>
              <a:buAutoNum type="arabicPlain" startAt="7"/>
              <a:defRPr/>
            </a:pPr>
            <a:r>
              <a:rPr lang="cs-CZ" dirty="0" err="1" smtClean="0"/>
              <a:t>Sulcus</a:t>
            </a:r>
            <a:r>
              <a:rPr lang="cs-CZ" dirty="0" smtClean="0"/>
              <a:t> </a:t>
            </a:r>
            <a:r>
              <a:rPr lang="cs-CZ" dirty="0" err="1" smtClean="0"/>
              <a:t>temporalis</a:t>
            </a:r>
            <a:r>
              <a:rPr lang="cs-CZ" dirty="0" smtClean="0"/>
              <a:t> </a:t>
            </a:r>
            <a:r>
              <a:rPr lang="cs-CZ" dirty="0" err="1" smtClean="0"/>
              <a:t>inferior</a:t>
            </a:r>
            <a:endParaRPr lang="cs-CZ" dirty="0" smtClean="0"/>
          </a:p>
          <a:p>
            <a:pPr marL="342900" indent="-342900" fontAlgn="auto">
              <a:spcAft>
                <a:spcPts val="0"/>
              </a:spcAft>
              <a:buClr>
                <a:schemeClr val="accent3"/>
              </a:buClr>
              <a:buFont typeface="Wingdings 2" pitchFamily="18" charset="2"/>
              <a:buAutoNum type="arabicPlain"/>
              <a:defRPr/>
            </a:pPr>
            <a:endParaRPr lang="cs-CZ" sz="2400" dirty="0" smtClean="0"/>
          </a:p>
          <a:p>
            <a:pPr marL="274320" indent="-274320" fontAlgn="auto">
              <a:spcAft>
                <a:spcPts val="0"/>
              </a:spcAft>
              <a:buClr>
                <a:schemeClr val="accent3"/>
              </a:buClr>
              <a:buFont typeface="Wingdings 2"/>
              <a:buChar char=""/>
              <a:defRPr/>
            </a:pPr>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4"/>
          <p:cNvSpPr>
            <a:spLocks noGrp="1"/>
          </p:cNvSpPr>
          <p:nvPr>
            <p:ph type="title"/>
          </p:nvPr>
        </p:nvSpPr>
        <p:spPr>
          <a:xfrm>
            <a:off x="457200" y="571500"/>
            <a:ext cx="8229600" cy="928688"/>
          </a:xfrm>
        </p:spPr>
        <p:txBody>
          <a:bodyPr>
            <a:normAutofit fontScale="90000"/>
          </a:bodyPr>
          <a:lstStyle/>
          <a:p>
            <a:pPr fontAlgn="auto">
              <a:spcAft>
                <a:spcPts val="0"/>
              </a:spcAft>
              <a:defRPr/>
            </a:pPr>
            <a:r>
              <a:rPr lang="cs-CZ" b="1" dirty="0" smtClean="0"/>
              <a:t>ZÁVITY(</a:t>
            </a:r>
            <a:r>
              <a:rPr lang="cs-CZ" b="1" dirty="0" err="1" smtClean="0"/>
              <a:t>GYRI</a:t>
            </a:r>
            <a:r>
              <a:rPr lang="cs-CZ" b="1" dirty="0" smtClean="0"/>
              <a:t>) A BRÁZDY (SULCI) HEMISFÉR - mediálně</a:t>
            </a:r>
            <a:endParaRPr lang="cs-CZ" dirty="0" smtClean="0"/>
          </a:p>
        </p:txBody>
      </p:sp>
      <p:pic>
        <p:nvPicPr>
          <p:cNvPr id="43010" name="Picture 2"/>
          <p:cNvPicPr>
            <a:picLocks noGrp="1" noChangeAspect="1" noChangeArrowheads="1"/>
          </p:cNvPicPr>
          <p:nvPr>
            <p:ph sz="quarter" idx="4"/>
          </p:nvPr>
        </p:nvPicPr>
        <p:blipFill>
          <a:blip r:embed="rId2"/>
          <a:srcRect/>
          <a:stretch>
            <a:fillRect/>
          </a:stretch>
        </p:blipFill>
        <p:spPr>
          <a:xfrm>
            <a:off x="5184775" y="1643063"/>
            <a:ext cx="3633788" cy="4718050"/>
          </a:xfrm>
        </p:spPr>
      </p:pic>
      <p:sp>
        <p:nvSpPr>
          <p:cNvPr id="7" name="Zástupný symbol pro obsah 6"/>
          <p:cNvSpPr>
            <a:spLocks noGrp="1"/>
          </p:cNvSpPr>
          <p:nvPr>
            <p:ph sz="quarter" idx="2"/>
          </p:nvPr>
        </p:nvSpPr>
        <p:spPr>
          <a:xfrm>
            <a:off x="457200" y="1643063"/>
            <a:ext cx="4040188" cy="5214937"/>
          </a:xfrm>
        </p:spPr>
        <p:txBody>
          <a:bodyPr>
            <a:normAutofit/>
          </a:bodyPr>
          <a:lstStyle/>
          <a:p>
            <a:pPr marL="457200" indent="-457200" fontAlgn="auto">
              <a:spcAft>
                <a:spcPts val="0"/>
              </a:spcAft>
              <a:buClr>
                <a:schemeClr val="accent3"/>
              </a:buClr>
              <a:buFont typeface="Wingdings 2" pitchFamily="18" charset="2"/>
              <a:buAutoNum type="arabicPlain"/>
              <a:defRPr/>
            </a:pPr>
            <a:r>
              <a:rPr lang="cs-CZ" sz="2400" dirty="0" err="1" smtClean="0"/>
              <a:t>Sulcus</a:t>
            </a:r>
            <a:r>
              <a:rPr lang="cs-CZ" sz="2400" dirty="0" smtClean="0"/>
              <a:t> </a:t>
            </a:r>
            <a:r>
              <a:rPr lang="cs-CZ" sz="2400" dirty="0" err="1" smtClean="0"/>
              <a:t>centralis</a:t>
            </a:r>
            <a:r>
              <a:rPr lang="cs-CZ" sz="2400" dirty="0" smtClean="0"/>
              <a:t> přesahuje z facies </a:t>
            </a:r>
            <a:r>
              <a:rPr lang="cs-CZ" sz="2400" dirty="0" err="1" smtClean="0"/>
              <a:t>superolateralis</a:t>
            </a:r>
            <a:endParaRPr lang="cs-CZ" sz="2400" dirty="0" smtClean="0"/>
          </a:p>
          <a:p>
            <a:pPr marL="457200" indent="-457200" fontAlgn="auto">
              <a:spcAft>
                <a:spcPts val="0"/>
              </a:spcAft>
              <a:buClr>
                <a:schemeClr val="accent3"/>
              </a:buClr>
              <a:buFont typeface="Wingdings 2" pitchFamily="18" charset="2"/>
              <a:buAutoNum type="arabicPlain"/>
              <a:defRPr/>
            </a:pPr>
            <a:r>
              <a:rPr lang="cs-CZ" sz="2400" dirty="0" err="1" smtClean="0"/>
              <a:t>Sulcus</a:t>
            </a:r>
            <a:r>
              <a:rPr lang="cs-CZ" sz="2400" dirty="0" smtClean="0"/>
              <a:t> </a:t>
            </a:r>
            <a:r>
              <a:rPr lang="cs-CZ" sz="2400" dirty="0" err="1" smtClean="0"/>
              <a:t>cinguli</a:t>
            </a:r>
            <a:endParaRPr lang="cs-CZ" sz="2400" dirty="0" smtClean="0"/>
          </a:p>
          <a:p>
            <a:pPr marL="457200" indent="-457200" fontAlgn="auto">
              <a:spcAft>
                <a:spcPts val="0"/>
              </a:spcAft>
              <a:buClr>
                <a:schemeClr val="accent3"/>
              </a:buClr>
              <a:buFont typeface="Wingdings 2" pitchFamily="18" charset="2"/>
              <a:buAutoNum type="arabicPlain"/>
              <a:defRPr/>
            </a:pPr>
            <a:r>
              <a:rPr lang="cs-CZ" sz="2400" dirty="0" err="1" smtClean="0"/>
              <a:t>Sulcus</a:t>
            </a:r>
            <a:r>
              <a:rPr lang="cs-CZ" sz="2400" dirty="0" smtClean="0"/>
              <a:t> </a:t>
            </a:r>
            <a:r>
              <a:rPr lang="cs-CZ" sz="2400" dirty="0" err="1" smtClean="0"/>
              <a:t>subparietalis</a:t>
            </a:r>
            <a:endParaRPr lang="cs-CZ" sz="2400" dirty="0" smtClean="0"/>
          </a:p>
          <a:p>
            <a:pPr marL="457200" indent="-457200" fontAlgn="auto">
              <a:spcAft>
                <a:spcPts val="0"/>
              </a:spcAft>
              <a:buClr>
                <a:schemeClr val="accent3"/>
              </a:buClr>
              <a:buFont typeface="Wingdings 2" pitchFamily="18" charset="2"/>
              <a:buAutoNum type="arabicPlain"/>
              <a:defRPr/>
            </a:pPr>
            <a:r>
              <a:rPr lang="cs-CZ" sz="2400" dirty="0" err="1" smtClean="0"/>
              <a:t>Sulcus</a:t>
            </a:r>
            <a:r>
              <a:rPr lang="cs-CZ" sz="2400" dirty="0" smtClean="0"/>
              <a:t> </a:t>
            </a:r>
            <a:r>
              <a:rPr lang="cs-CZ" sz="2400" dirty="0" err="1" smtClean="0"/>
              <a:t>corporis</a:t>
            </a:r>
            <a:r>
              <a:rPr lang="cs-CZ" sz="2400" dirty="0" smtClean="0"/>
              <a:t> </a:t>
            </a:r>
            <a:r>
              <a:rPr lang="cs-CZ" sz="2400" dirty="0" err="1" smtClean="0"/>
              <a:t>callosi</a:t>
            </a:r>
            <a:endParaRPr lang="cs-CZ" sz="2400" dirty="0" smtClean="0"/>
          </a:p>
          <a:p>
            <a:pPr marL="457200" indent="-457200" fontAlgn="auto">
              <a:spcAft>
                <a:spcPts val="0"/>
              </a:spcAft>
              <a:buClr>
                <a:schemeClr val="accent3"/>
              </a:buClr>
              <a:buFont typeface="Wingdings 2"/>
              <a:buAutoNum type="arabicPlain" startAt="5"/>
              <a:defRPr/>
            </a:pPr>
            <a:r>
              <a:rPr lang="cs-CZ" dirty="0" err="1" smtClean="0"/>
              <a:t>Sulcus</a:t>
            </a:r>
            <a:r>
              <a:rPr lang="cs-CZ" dirty="0" smtClean="0"/>
              <a:t> </a:t>
            </a:r>
            <a:r>
              <a:rPr lang="cs-CZ" dirty="0" err="1" smtClean="0"/>
              <a:t>parietooccipitalis</a:t>
            </a:r>
            <a:endParaRPr lang="cs-CZ" dirty="0" smtClean="0"/>
          </a:p>
          <a:p>
            <a:pPr marL="457200" indent="-457200" fontAlgn="auto">
              <a:spcAft>
                <a:spcPts val="0"/>
              </a:spcAft>
              <a:buClr>
                <a:schemeClr val="accent3"/>
              </a:buClr>
              <a:buFont typeface="Wingdings 2"/>
              <a:buAutoNum type="arabicPlain" startAt="5"/>
              <a:defRPr/>
            </a:pPr>
            <a:r>
              <a:rPr lang="cs-CZ" dirty="0" err="1" smtClean="0"/>
              <a:t>Sulcus</a:t>
            </a:r>
            <a:r>
              <a:rPr lang="cs-CZ" dirty="0" smtClean="0"/>
              <a:t> </a:t>
            </a:r>
            <a:r>
              <a:rPr lang="cs-CZ" dirty="0" err="1" smtClean="0"/>
              <a:t>calcarinus</a:t>
            </a:r>
            <a:endParaRPr lang="cs-CZ" dirty="0" smtClean="0"/>
          </a:p>
          <a:p>
            <a:pPr marL="457200" indent="-457200" fontAlgn="auto">
              <a:spcAft>
                <a:spcPts val="0"/>
              </a:spcAft>
              <a:buClr>
                <a:schemeClr val="accent3"/>
              </a:buClr>
              <a:buFont typeface="Wingdings 2"/>
              <a:buAutoNum type="arabicPlain" startAt="5"/>
              <a:defRPr/>
            </a:pPr>
            <a:r>
              <a:rPr lang="cs-CZ" dirty="0" err="1" smtClean="0"/>
              <a:t>Sulcus</a:t>
            </a:r>
            <a:r>
              <a:rPr lang="cs-CZ" dirty="0" smtClean="0"/>
              <a:t> </a:t>
            </a:r>
            <a:r>
              <a:rPr lang="cs-CZ" dirty="0" err="1" smtClean="0"/>
              <a:t>collateralis</a:t>
            </a:r>
            <a:endParaRPr lang="cs-CZ" dirty="0" smtClean="0"/>
          </a:p>
          <a:p>
            <a:pPr marL="457200" indent="-457200" fontAlgn="auto">
              <a:spcAft>
                <a:spcPts val="0"/>
              </a:spcAft>
              <a:buClr>
                <a:schemeClr val="accent3"/>
              </a:buClr>
              <a:buFont typeface="Wingdings 2"/>
              <a:buAutoNum type="arabicPlain" startAt="5"/>
              <a:defRPr/>
            </a:pPr>
            <a:r>
              <a:rPr lang="cs-CZ" dirty="0" err="1" smtClean="0"/>
              <a:t>Sulcus</a:t>
            </a:r>
            <a:r>
              <a:rPr lang="cs-CZ" dirty="0" smtClean="0"/>
              <a:t> </a:t>
            </a:r>
            <a:r>
              <a:rPr lang="cs-CZ" dirty="0" err="1" smtClean="0"/>
              <a:t>rhinalis</a:t>
            </a:r>
            <a:endParaRPr lang="cs-CZ" dirty="0" smtClean="0"/>
          </a:p>
          <a:p>
            <a:pPr marL="457200" indent="-457200" fontAlgn="auto">
              <a:spcAft>
                <a:spcPts val="0"/>
              </a:spcAft>
              <a:buClr>
                <a:schemeClr val="accent3"/>
              </a:buClr>
              <a:buFont typeface="Wingdings 2"/>
              <a:buAutoNum type="arabicPlain" startAt="5"/>
              <a:defRPr/>
            </a:pPr>
            <a:r>
              <a:rPr lang="cs-CZ" dirty="0" err="1" smtClean="0"/>
              <a:t>Sulcus</a:t>
            </a:r>
            <a:r>
              <a:rPr lang="cs-CZ" dirty="0" smtClean="0"/>
              <a:t> </a:t>
            </a:r>
            <a:r>
              <a:rPr lang="cs-CZ" dirty="0" err="1" smtClean="0"/>
              <a:t>occipitotemporalis</a:t>
            </a:r>
            <a:endParaRPr lang="cs-CZ" dirty="0" smtClean="0"/>
          </a:p>
          <a:p>
            <a:pPr marL="274320" indent="-274320" fontAlgn="auto">
              <a:spcAft>
                <a:spcPts val="0"/>
              </a:spcAft>
              <a:buClr>
                <a:schemeClr val="accent3"/>
              </a:buClr>
              <a:buFont typeface="Wingdings 2"/>
              <a:buChar char=""/>
              <a:defRPr/>
            </a:pPr>
            <a:endParaRPr lang="cs-C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adpis 3"/>
          <p:cNvSpPr>
            <a:spLocks noGrp="1"/>
          </p:cNvSpPr>
          <p:nvPr>
            <p:ph type="title"/>
          </p:nvPr>
        </p:nvSpPr>
        <p:spPr>
          <a:xfrm>
            <a:off x="457200" y="704850"/>
            <a:ext cx="8229600" cy="1143000"/>
          </a:xfrm>
        </p:spPr>
        <p:txBody>
          <a:bodyPr/>
          <a:lstStyle/>
          <a:p>
            <a:r>
              <a:rPr lang="cs-CZ" smtClean="0"/>
              <a:t>5 LALOKŮ HEMISFÉRY MOZKU</a:t>
            </a:r>
          </a:p>
        </p:txBody>
      </p:sp>
      <p:pic>
        <p:nvPicPr>
          <p:cNvPr id="44034" name="Picture 2"/>
          <p:cNvPicPr>
            <a:picLocks noGrp="1" noChangeAspect="1" noChangeArrowheads="1"/>
          </p:cNvPicPr>
          <p:nvPr>
            <p:ph sz="half" idx="1"/>
          </p:nvPr>
        </p:nvPicPr>
        <p:blipFill>
          <a:blip r:embed="rId3"/>
          <a:srcRect t="7317" r="6958" b="9328"/>
          <a:stretch>
            <a:fillRect/>
          </a:stretch>
        </p:blipFill>
        <p:spPr>
          <a:xfrm>
            <a:off x="0" y="2357438"/>
            <a:ext cx="4724400" cy="3143250"/>
          </a:xfrm>
        </p:spPr>
      </p:pic>
      <p:sp>
        <p:nvSpPr>
          <p:cNvPr id="6" name="Zástupný symbol pro obsah 5"/>
          <p:cNvSpPr>
            <a:spLocks noGrp="1"/>
          </p:cNvSpPr>
          <p:nvPr>
            <p:ph sz="half" idx="2"/>
          </p:nvPr>
        </p:nvSpPr>
        <p:spPr>
          <a:xfrm>
            <a:off x="4857750" y="1928813"/>
            <a:ext cx="4143375" cy="4714875"/>
          </a:xfrm>
        </p:spPr>
        <p:txBody>
          <a:bodyPr>
            <a:normAutofit fontScale="92500" lnSpcReduction="10000"/>
          </a:bodyPr>
          <a:lstStyle/>
          <a:p>
            <a:pPr marL="274320" indent="-274320" fontAlgn="auto">
              <a:spcAft>
                <a:spcPts val="0"/>
              </a:spcAft>
              <a:buClr>
                <a:schemeClr val="accent3"/>
              </a:buClr>
              <a:buFont typeface="Wingdings 2"/>
              <a:buChar char=""/>
              <a:defRPr/>
            </a:pPr>
            <a:r>
              <a:rPr lang="cs-CZ" dirty="0" smtClean="0"/>
              <a:t>1	</a:t>
            </a:r>
            <a:r>
              <a:rPr lang="cs-CZ" sz="2100" b="1" dirty="0" smtClean="0"/>
              <a:t>centrální (Rolandova) rýha</a:t>
            </a:r>
          </a:p>
          <a:p>
            <a:pPr marL="274320" indent="-274320" fontAlgn="auto">
              <a:spcAft>
                <a:spcPts val="0"/>
              </a:spcAft>
              <a:buClr>
                <a:schemeClr val="accent3"/>
              </a:buClr>
              <a:buFont typeface="Wingdings 2"/>
              <a:buChar char=""/>
              <a:defRPr/>
            </a:pPr>
            <a:r>
              <a:rPr lang="cs-CZ" sz="2100" dirty="0" smtClean="0"/>
              <a:t>2	</a:t>
            </a:r>
            <a:r>
              <a:rPr lang="cs-CZ" sz="2100" b="1" dirty="0" err="1" smtClean="0"/>
              <a:t>Sylviova</a:t>
            </a:r>
            <a:r>
              <a:rPr lang="cs-CZ" sz="2100" b="1" dirty="0" smtClean="0"/>
              <a:t> (boční) rýha</a:t>
            </a:r>
          </a:p>
          <a:p>
            <a:pPr marL="274320" indent="-274320" fontAlgn="auto">
              <a:spcAft>
                <a:spcPts val="0"/>
              </a:spcAft>
              <a:buClr>
                <a:schemeClr val="accent3"/>
              </a:buClr>
              <a:buFont typeface="Wingdings 2"/>
              <a:buChar char=""/>
              <a:defRPr/>
            </a:pPr>
            <a:r>
              <a:rPr lang="cs-CZ" sz="2100" dirty="0" smtClean="0"/>
              <a:t>3	</a:t>
            </a:r>
            <a:r>
              <a:rPr lang="cs-CZ" sz="2100" dirty="0" err="1" smtClean="0"/>
              <a:t>sulcus</a:t>
            </a:r>
            <a:r>
              <a:rPr lang="cs-CZ" sz="2100" dirty="0" smtClean="0"/>
              <a:t> </a:t>
            </a:r>
            <a:r>
              <a:rPr lang="cs-CZ" sz="2100" dirty="0" err="1" smtClean="0"/>
              <a:t>parietooccipitalis</a:t>
            </a:r>
            <a:endParaRPr lang="cs-CZ" sz="2100" dirty="0" smtClean="0"/>
          </a:p>
          <a:p>
            <a:pPr marL="274320" indent="-274320" fontAlgn="auto">
              <a:spcAft>
                <a:spcPts val="0"/>
              </a:spcAft>
              <a:buClr>
                <a:schemeClr val="accent3"/>
              </a:buClr>
              <a:buFont typeface="Wingdings 2"/>
              <a:buChar char=""/>
              <a:defRPr/>
            </a:pPr>
            <a:r>
              <a:rPr lang="cs-CZ" sz="2100" dirty="0" smtClean="0"/>
              <a:t>4	</a:t>
            </a:r>
            <a:r>
              <a:rPr lang="cs-CZ" sz="2100" dirty="0" err="1" smtClean="0"/>
              <a:t>incisura</a:t>
            </a:r>
            <a:r>
              <a:rPr lang="cs-CZ" sz="2100" dirty="0" smtClean="0"/>
              <a:t> </a:t>
            </a:r>
            <a:r>
              <a:rPr lang="cs-CZ" sz="2100" dirty="0" err="1" smtClean="0"/>
              <a:t>praeoccipitalis</a:t>
            </a:r>
            <a:endParaRPr lang="cs-CZ" sz="2100" dirty="0" smtClean="0"/>
          </a:p>
          <a:p>
            <a:pPr marL="274320" indent="-274320" fontAlgn="auto">
              <a:spcAft>
                <a:spcPts val="0"/>
              </a:spcAft>
              <a:buClr>
                <a:schemeClr val="accent3"/>
              </a:buClr>
              <a:buFont typeface="Wingdings 2"/>
              <a:buChar char=""/>
              <a:defRPr/>
            </a:pPr>
            <a:endParaRPr lang="cs-CZ" sz="2100" dirty="0" smtClean="0"/>
          </a:p>
          <a:p>
            <a:pPr marL="274320" indent="-274320" fontAlgn="auto">
              <a:spcAft>
                <a:spcPts val="0"/>
              </a:spcAft>
              <a:buClr>
                <a:schemeClr val="accent3"/>
              </a:buClr>
              <a:buFont typeface="Wingdings 2"/>
              <a:buChar char=""/>
              <a:defRPr/>
            </a:pPr>
            <a:r>
              <a:rPr lang="cs-CZ" sz="2100" dirty="0" smtClean="0"/>
              <a:t>Hnědá - </a:t>
            </a:r>
            <a:r>
              <a:rPr lang="cs-CZ" sz="2100" b="1" dirty="0" smtClean="0"/>
              <a:t>frontální (čelní) lalok</a:t>
            </a:r>
          </a:p>
          <a:p>
            <a:pPr marL="274320" indent="-274320" fontAlgn="auto">
              <a:spcAft>
                <a:spcPts val="0"/>
              </a:spcAft>
              <a:buClr>
                <a:schemeClr val="accent3"/>
              </a:buClr>
              <a:buFont typeface="Wingdings 2"/>
              <a:buChar char=""/>
              <a:defRPr/>
            </a:pPr>
            <a:r>
              <a:rPr lang="cs-CZ" sz="2100" dirty="0" smtClean="0"/>
              <a:t>Fialová  - </a:t>
            </a:r>
            <a:r>
              <a:rPr lang="cs-CZ" sz="2100" b="1" dirty="0" smtClean="0"/>
              <a:t>parietální (temenní) lalok</a:t>
            </a:r>
          </a:p>
          <a:p>
            <a:pPr marL="274320" indent="-274320" fontAlgn="auto">
              <a:spcAft>
                <a:spcPts val="0"/>
              </a:spcAft>
              <a:buClr>
                <a:schemeClr val="accent3"/>
              </a:buClr>
              <a:buFont typeface="Wingdings 2"/>
              <a:buChar char=""/>
              <a:defRPr/>
            </a:pPr>
            <a:r>
              <a:rPr lang="cs-CZ" sz="2100" dirty="0" smtClean="0"/>
              <a:t>Modrá - </a:t>
            </a:r>
            <a:r>
              <a:rPr lang="cs-CZ" sz="2100" b="1" dirty="0" smtClean="0"/>
              <a:t>temporální (spánkový) lalok</a:t>
            </a:r>
          </a:p>
          <a:p>
            <a:pPr marL="274320" indent="-274320" fontAlgn="auto">
              <a:spcAft>
                <a:spcPts val="0"/>
              </a:spcAft>
              <a:buClr>
                <a:schemeClr val="accent3"/>
              </a:buClr>
              <a:buFont typeface="Wingdings 2"/>
              <a:buChar char=""/>
              <a:defRPr/>
            </a:pPr>
            <a:r>
              <a:rPr lang="cs-CZ" sz="2100" dirty="0" smtClean="0"/>
              <a:t>Oranžová - </a:t>
            </a:r>
            <a:r>
              <a:rPr lang="cs-CZ" sz="2100" b="1" dirty="0" smtClean="0"/>
              <a:t>okcipitální (týlní) lalok</a:t>
            </a:r>
          </a:p>
          <a:p>
            <a:pPr marL="274320" indent="-274320" fontAlgn="auto">
              <a:spcAft>
                <a:spcPts val="0"/>
              </a:spcAft>
              <a:buClr>
                <a:schemeClr val="accent3"/>
              </a:buClr>
              <a:buFont typeface="Wingdings 2"/>
              <a:buChar char=""/>
              <a:defRPr/>
            </a:pPr>
            <a:r>
              <a:rPr lang="cs-CZ" sz="2100" b="1" dirty="0" smtClean="0"/>
              <a:t>+ ostrovní lalok (</a:t>
            </a:r>
            <a:r>
              <a:rPr lang="cs-CZ" sz="2100" b="1" dirty="0" err="1" smtClean="0"/>
              <a:t>insula</a:t>
            </a:r>
            <a:r>
              <a:rPr lang="cs-CZ" sz="2100" b="1" dirty="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Nadpis 1"/>
          <p:cNvSpPr>
            <a:spLocks noGrp="1"/>
          </p:cNvSpPr>
          <p:nvPr>
            <p:ph type="title"/>
          </p:nvPr>
        </p:nvSpPr>
        <p:spPr>
          <a:xfrm>
            <a:off x="457200" y="704850"/>
            <a:ext cx="8229600" cy="1143000"/>
          </a:xfrm>
        </p:spPr>
        <p:txBody>
          <a:bodyPr/>
          <a:lstStyle/>
          <a:p>
            <a:r>
              <a:rPr lang="cs-CZ" smtClean="0"/>
              <a:t>Ostrovní lalok - insula</a:t>
            </a:r>
          </a:p>
        </p:txBody>
      </p:sp>
      <p:sp>
        <p:nvSpPr>
          <p:cNvPr id="46082" name="Zástupný symbol pro obsah 2"/>
          <p:cNvSpPr>
            <a:spLocks noGrp="1"/>
          </p:cNvSpPr>
          <p:nvPr>
            <p:ph sz="half" idx="1"/>
          </p:nvPr>
        </p:nvSpPr>
        <p:spPr>
          <a:xfrm>
            <a:off x="457200" y="1920875"/>
            <a:ext cx="4038600" cy="4433888"/>
          </a:xfrm>
        </p:spPr>
        <p:txBody>
          <a:bodyPr/>
          <a:lstStyle/>
          <a:p>
            <a:r>
              <a:rPr lang="cs-CZ" smtClean="0"/>
              <a:t>Pátý mozkový lalok</a:t>
            </a:r>
          </a:p>
          <a:p>
            <a:r>
              <a:rPr lang="cs-CZ" smtClean="0"/>
              <a:t>Skrytý lalok v hlouby Sylviovy brázdy</a:t>
            </a:r>
          </a:p>
          <a:p>
            <a:r>
              <a:rPr lang="cs-CZ" smtClean="0"/>
              <a:t>Překrývají jej ostatní laloky zvláště lalok temporální</a:t>
            </a:r>
          </a:p>
          <a:p>
            <a:r>
              <a:rPr lang="cs-CZ" smtClean="0"/>
              <a:t>Mapuje vnitřní prostředí, účastní se tvorby emocí – je mi dobře – není mi dobře </a:t>
            </a:r>
          </a:p>
        </p:txBody>
      </p:sp>
      <p:pic>
        <p:nvPicPr>
          <p:cNvPr id="46083" name="Picture 3"/>
          <p:cNvPicPr>
            <a:picLocks noGrp="1" noChangeAspect="1" noChangeArrowheads="1"/>
          </p:cNvPicPr>
          <p:nvPr>
            <p:ph sz="half" idx="2"/>
          </p:nvPr>
        </p:nvPicPr>
        <p:blipFill>
          <a:blip r:embed="rId3"/>
          <a:srcRect/>
          <a:stretch>
            <a:fillRect/>
          </a:stretch>
        </p:blipFill>
        <p:spPr>
          <a:xfrm>
            <a:off x="4648200" y="2906713"/>
            <a:ext cx="4038600" cy="246221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fontAlgn="auto">
              <a:spcAft>
                <a:spcPts val="0"/>
              </a:spcAft>
              <a:defRPr/>
            </a:pPr>
            <a:r>
              <a:rPr lang="cs-CZ" dirty="0" smtClean="0"/>
              <a:t>Centrální nerovová soustava</a:t>
            </a:r>
            <a:endParaRPr lang="cs-CZ" dirty="0"/>
          </a:p>
        </p:txBody>
      </p:sp>
      <p:sp>
        <p:nvSpPr>
          <p:cNvPr id="15362" name="Podnadpis 2"/>
          <p:cNvSpPr>
            <a:spLocks noGrp="1"/>
          </p:cNvSpPr>
          <p:nvPr>
            <p:ph type="subTitle" idx="1"/>
          </p:nvPr>
        </p:nvSpPr>
        <p:spPr>
          <a:xfrm>
            <a:off x="533400" y="3228975"/>
            <a:ext cx="7854950" cy="1752600"/>
          </a:xfrm>
        </p:spPr>
        <p:txBody>
          <a:bodyPr/>
          <a:lstStyle/>
          <a:p>
            <a:pPr marR="0"/>
            <a:r>
              <a:rPr lang="cs-CZ" smtClean="0"/>
              <a:t>Makroskopická úroveň II.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adpis 4"/>
          <p:cNvSpPr>
            <a:spLocks noGrp="1"/>
          </p:cNvSpPr>
          <p:nvPr>
            <p:ph type="title"/>
          </p:nvPr>
        </p:nvSpPr>
        <p:spPr/>
        <p:txBody>
          <a:bodyPr/>
          <a:lstStyle/>
          <a:p>
            <a:pPr algn="ctr"/>
            <a:r>
              <a:rPr lang="cs-CZ" b="1" smtClean="0"/>
              <a:t>FUNKČNÍ KOROVÉ OBLASTI</a:t>
            </a:r>
          </a:p>
        </p:txBody>
      </p:sp>
      <p:sp>
        <p:nvSpPr>
          <p:cNvPr id="48130" name="Zástupný symbol pro obsah 5"/>
          <p:cNvSpPr>
            <a:spLocks noGrp="1"/>
          </p:cNvSpPr>
          <p:nvPr>
            <p:ph idx="1"/>
          </p:nvPr>
        </p:nvSpPr>
        <p:spPr>
          <a:xfrm>
            <a:off x="1428750" y="2928938"/>
            <a:ext cx="7258050" cy="3786187"/>
          </a:xfrm>
        </p:spPr>
        <p:txBody>
          <a:bodyPr/>
          <a:lstStyle/>
          <a:p>
            <a:r>
              <a:rPr lang="cs-CZ" b="1" smtClean="0"/>
              <a:t>Primární projekční oblasti </a:t>
            </a:r>
            <a:r>
              <a:rPr lang="cs-CZ" smtClean="0"/>
              <a:t>(tj. oblasti senzorické)</a:t>
            </a:r>
          </a:p>
          <a:p>
            <a:r>
              <a:rPr lang="cs-CZ" b="1" smtClean="0"/>
              <a:t>Asociační oblasti </a:t>
            </a:r>
          </a:p>
          <a:p>
            <a:r>
              <a:rPr lang="cs-CZ" b="1" smtClean="0"/>
              <a:t>Efektorové oblasti </a:t>
            </a:r>
          </a:p>
          <a:p>
            <a:r>
              <a:rPr lang="cs-CZ" b="1" smtClean="0"/>
              <a:t>Korové oblasti s komplexní funkcí</a:t>
            </a:r>
          </a:p>
          <a:p>
            <a:pPr>
              <a:buFont typeface="Wingdings 2" pitchFamily="18" charset="2"/>
              <a:buNone/>
            </a:pPr>
            <a:endParaRPr lang="cs-CZ" b="1" smtClean="0"/>
          </a:p>
          <a:p>
            <a:pPr lvl="1"/>
            <a:endParaRPr lang="cs-CZ" smtClean="0"/>
          </a:p>
          <a:p>
            <a:pPr>
              <a:buFont typeface="Wingdings 2" pitchFamily="18" charset="2"/>
              <a:buNone/>
            </a:pPr>
            <a:endParaRPr lang="cs-CZ"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Nadpis 4"/>
          <p:cNvSpPr>
            <a:spLocks noGrp="1"/>
          </p:cNvSpPr>
          <p:nvPr>
            <p:ph type="title"/>
          </p:nvPr>
        </p:nvSpPr>
        <p:spPr>
          <a:xfrm>
            <a:off x="1785938" y="285750"/>
            <a:ext cx="6900862" cy="714375"/>
          </a:xfrm>
        </p:spPr>
        <p:txBody>
          <a:bodyPr>
            <a:normAutofit fontScale="90000"/>
          </a:bodyPr>
          <a:lstStyle/>
          <a:p>
            <a:pPr fontAlgn="auto">
              <a:spcAft>
                <a:spcPts val="0"/>
              </a:spcAft>
              <a:defRPr/>
            </a:pPr>
            <a:r>
              <a:rPr lang="cs-CZ" dirty="0" smtClean="0"/>
              <a:t>FUNKČNÍ KOROVÉ OBLASTI</a:t>
            </a:r>
            <a:endParaRPr lang="cs-CZ" dirty="0"/>
          </a:p>
        </p:txBody>
      </p:sp>
      <p:sp>
        <p:nvSpPr>
          <p:cNvPr id="6" name="Zástupný symbol pro obsah 5"/>
          <p:cNvSpPr>
            <a:spLocks noGrp="1"/>
          </p:cNvSpPr>
          <p:nvPr>
            <p:ph idx="1"/>
          </p:nvPr>
        </p:nvSpPr>
        <p:spPr>
          <a:xfrm>
            <a:off x="457200" y="1143000"/>
            <a:ext cx="8229600" cy="5572125"/>
          </a:xfrm>
        </p:spPr>
        <p:txBody>
          <a:bodyPr>
            <a:normAutofit fontScale="55000" lnSpcReduction="20000"/>
          </a:bodyPr>
          <a:lstStyle/>
          <a:p>
            <a:pPr marL="274320" indent="-274320" fontAlgn="auto">
              <a:spcAft>
                <a:spcPts val="0"/>
              </a:spcAft>
              <a:buClr>
                <a:schemeClr val="accent3"/>
              </a:buClr>
              <a:buFont typeface="Wingdings 2"/>
              <a:buChar char=""/>
              <a:defRPr/>
            </a:pPr>
            <a:r>
              <a:rPr lang="cs-CZ" b="1" dirty="0" smtClean="0"/>
              <a:t>Primární projekční oblasti </a:t>
            </a:r>
            <a:r>
              <a:rPr lang="cs-CZ" dirty="0" smtClean="0"/>
              <a:t>(tj. oblasti senzorické)</a:t>
            </a:r>
          </a:p>
          <a:p>
            <a:pPr marL="640080" lvl="1" indent="-246888" fontAlgn="auto">
              <a:spcAft>
                <a:spcPts val="0"/>
              </a:spcAft>
              <a:buFont typeface="Wingdings 2"/>
              <a:buChar char=""/>
              <a:defRPr/>
            </a:pPr>
            <a:r>
              <a:rPr lang="cs-CZ" dirty="0" err="1" smtClean="0">
                <a:solidFill>
                  <a:srgbClr val="C00000"/>
                </a:solidFill>
              </a:rPr>
              <a:t>Somestetické</a:t>
            </a:r>
            <a:r>
              <a:rPr lang="cs-CZ" dirty="0" smtClean="0"/>
              <a:t> – projekce tělesných počitků, tlak, dotyk….., parietální lalok - </a:t>
            </a:r>
            <a:r>
              <a:rPr lang="cs-CZ" dirty="0" err="1" smtClean="0"/>
              <a:t>gyrus</a:t>
            </a:r>
            <a:r>
              <a:rPr lang="cs-CZ" dirty="0" smtClean="0"/>
              <a:t> </a:t>
            </a:r>
            <a:r>
              <a:rPr lang="cs-CZ" dirty="0" err="1" smtClean="0"/>
              <a:t>postcentralis</a:t>
            </a:r>
            <a:r>
              <a:rPr lang="cs-CZ" dirty="0" smtClean="0"/>
              <a:t> (area 1,2,3a,3b)</a:t>
            </a:r>
          </a:p>
          <a:p>
            <a:pPr marL="640080" lvl="1" indent="-246888" fontAlgn="auto">
              <a:spcAft>
                <a:spcPts val="0"/>
              </a:spcAft>
              <a:buFont typeface="Wingdings 2"/>
              <a:buChar char=""/>
              <a:defRPr/>
            </a:pPr>
            <a:r>
              <a:rPr lang="cs-CZ" dirty="0" smtClean="0">
                <a:solidFill>
                  <a:srgbClr val="C00000"/>
                </a:solidFill>
              </a:rPr>
              <a:t>Sluchové</a:t>
            </a:r>
            <a:r>
              <a:rPr lang="cs-CZ" dirty="0" smtClean="0"/>
              <a:t> – projekce sluchových počitků, temporální lalok – </a:t>
            </a:r>
            <a:r>
              <a:rPr lang="cs-CZ" dirty="0" err="1" smtClean="0"/>
              <a:t>Heschelovy</a:t>
            </a:r>
            <a:r>
              <a:rPr lang="cs-CZ" dirty="0" smtClean="0"/>
              <a:t> závity (area 41,42)</a:t>
            </a:r>
          </a:p>
          <a:p>
            <a:pPr marL="640080" lvl="1" indent="-246888" fontAlgn="auto">
              <a:spcAft>
                <a:spcPts val="0"/>
              </a:spcAft>
              <a:buFont typeface="Wingdings 2"/>
              <a:buChar char=""/>
              <a:defRPr/>
            </a:pPr>
            <a:r>
              <a:rPr lang="cs-CZ" dirty="0" smtClean="0">
                <a:solidFill>
                  <a:srgbClr val="C00000"/>
                </a:solidFill>
              </a:rPr>
              <a:t>Chuťové</a:t>
            </a:r>
            <a:r>
              <a:rPr lang="cs-CZ" dirty="0" smtClean="0"/>
              <a:t> – projekce chuťových počitků, blízko </a:t>
            </a:r>
            <a:r>
              <a:rPr lang="cs-CZ" dirty="0" err="1" smtClean="0"/>
              <a:t>somatosenzitivní</a:t>
            </a:r>
            <a:r>
              <a:rPr lang="cs-CZ" dirty="0" smtClean="0"/>
              <a:t> projekce z jazyka – </a:t>
            </a:r>
            <a:r>
              <a:rPr lang="cs-CZ" dirty="0" err="1" smtClean="0"/>
              <a:t>operkulum</a:t>
            </a:r>
            <a:r>
              <a:rPr lang="cs-CZ" dirty="0" smtClean="0"/>
              <a:t> a inzula</a:t>
            </a:r>
          </a:p>
          <a:p>
            <a:pPr marL="640080" lvl="1" indent="-246888" fontAlgn="auto">
              <a:spcAft>
                <a:spcPts val="0"/>
              </a:spcAft>
              <a:buFont typeface="Wingdings 2"/>
              <a:buChar char=""/>
              <a:defRPr/>
            </a:pPr>
            <a:r>
              <a:rPr lang="cs-CZ" dirty="0" smtClean="0">
                <a:solidFill>
                  <a:srgbClr val="C00000"/>
                </a:solidFill>
              </a:rPr>
              <a:t>Čichové</a:t>
            </a:r>
            <a:r>
              <a:rPr lang="cs-CZ" dirty="0" smtClean="0"/>
              <a:t> – projekce čichových počitků – </a:t>
            </a:r>
            <a:r>
              <a:rPr lang="cs-CZ" dirty="0" err="1" smtClean="0"/>
              <a:t>prepiriformní</a:t>
            </a:r>
            <a:r>
              <a:rPr lang="cs-CZ" dirty="0" smtClean="0"/>
              <a:t> oblast, </a:t>
            </a:r>
            <a:r>
              <a:rPr lang="cs-CZ" dirty="0" err="1" smtClean="0"/>
              <a:t>uncus</a:t>
            </a:r>
            <a:r>
              <a:rPr lang="cs-CZ" dirty="0" smtClean="0"/>
              <a:t> </a:t>
            </a:r>
            <a:r>
              <a:rPr lang="cs-CZ" dirty="0" err="1" smtClean="0"/>
              <a:t>gyri</a:t>
            </a:r>
            <a:r>
              <a:rPr lang="cs-CZ" dirty="0" smtClean="0"/>
              <a:t> </a:t>
            </a:r>
            <a:r>
              <a:rPr lang="cs-CZ" dirty="0" err="1" smtClean="0"/>
              <a:t>hippocampi</a:t>
            </a:r>
            <a:r>
              <a:rPr lang="cs-CZ" dirty="0" smtClean="0"/>
              <a:t>, </a:t>
            </a:r>
            <a:r>
              <a:rPr lang="cs-CZ" dirty="0" err="1" smtClean="0"/>
              <a:t>gyrus</a:t>
            </a:r>
            <a:r>
              <a:rPr lang="cs-CZ" dirty="0" smtClean="0"/>
              <a:t> </a:t>
            </a:r>
            <a:r>
              <a:rPr lang="cs-CZ" dirty="0" err="1" smtClean="0"/>
              <a:t>periformis</a:t>
            </a:r>
            <a:r>
              <a:rPr lang="cs-CZ" dirty="0" smtClean="0"/>
              <a:t> (area 34)</a:t>
            </a:r>
          </a:p>
          <a:p>
            <a:pPr marL="640080" lvl="1" indent="-246888" fontAlgn="auto">
              <a:spcAft>
                <a:spcPts val="0"/>
              </a:spcAft>
              <a:buFont typeface="Wingdings 2"/>
              <a:buChar char=""/>
              <a:defRPr/>
            </a:pPr>
            <a:r>
              <a:rPr lang="cs-CZ" dirty="0" smtClean="0">
                <a:solidFill>
                  <a:srgbClr val="C00000"/>
                </a:solidFill>
              </a:rPr>
              <a:t>Zrakové</a:t>
            </a:r>
            <a:r>
              <a:rPr lang="cs-CZ" dirty="0" smtClean="0"/>
              <a:t> – projekce zrakových počitků, okcipitální oblast – </a:t>
            </a:r>
            <a:r>
              <a:rPr lang="cs-CZ" dirty="0" err="1" smtClean="0"/>
              <a:t>oblast</a:t>
            </a:r>
            <a:r>
              <a:rPr lang="cs-CZ" dirty="0" smtClean="0"/>
              <a:t> </a:t>
            </a:r>
            <a:r>
              <a:rPr lang="cs-CZ" dirty="0" err="1" smtClean="0"/>
              <a:t>sulcus</a:t>
            </a:r>
            <a:r>
              <a:rPr lang="cs-CZ" dirty="0" smtClean="0"/>
              <a:t> </a:t>
            </a:r>
            <a:r>
              <a:rPr lang="cs-CZ" dirty="0" err="1" smtClean="0"/>
              <a:t>calcarinus</a:t>
            </a:r>
            <a:endParaRPr lang="cs-CZ" dirty="0" smtClean="0"/>
          </a:p>
          <a:p>
            <a:pPr marL="640080" lvl="1" indent="-246888" fontAlgn="auto">
              <a:spcAft>
                <a:spcPts val="0"/>
              </a:spcAft>
              <a:buFont typeface="Wingdings 2"/>
              <a:buChar char=""/>
              <a:defRPr/>
            </a:pPr>
            <a:r>
              <a:rPr lang="cs-CZ" dirty="0" smtClean="0">
                <a:solidFill>
                  <a:srgbClr val="C00000"/>
                </a:solidFill>
              </a:rPr>
              <a:t>Vestibulární</a:t>
            </a:r>
            <a:r>
              <a:rPr lang="cs-CZ" dirty="0" smtClean="0"/>
              <a:t> – projekce z vestibulárního aparátu, na rozhraní projekce sluchové a parietální oblasti</a:t>
            </a:r>
          </a:p>
          <a:p>
            <a:pPr marL="274320" indent="-274320" fontAlgn="auto">
              <a:spcAft>
                <a:spcPts val="0"/>
              </a:spcAft>
              <a:buClr>
                <a:schemeClr val="accent3"/>
              </a:buClr>
              <a:buFont typeface="Wingdings 2"/>
              <a:buChar char=""/>
              <a:defRPr/>
            </a:pPr>
            <a:r>
              <a:rPr lang="cs-CZ" b="1" dirty="0" smtClean="0"/>
              <a:t>Asociační oblasti </a:t>
            </a:r>
          </a:p>
          <a:p>
            <a:pPr marL="640080" lvl="1" indent="-246888" fontAlgn="auto">
              <a:spcAft>
                <a:spcPts val="0"/>
              </a:spcAft>
              <a:buFont typeface="Wingdings 2"/>
              <a:buChar char=""/>
              <a:defRPr/>
            </a:pPr>
            <a:r>
              <a:rPr lang="cs-CZ" dirty="0" smtClean="0"/>
              <a:t>Integrují, asociují a přepojují </a:t>
            </a:r>
            <a:r>
              <a:rPr lang="cs-CZ" dirty="0" err="1" smtClean="0"/>
              <a:t>aferentaci</a:t>
            </a:r>
            <a:r>
              <a:rPr lang="cs-CZ" dirty="0" smtClean="0"/>
              <a:t> z projekčních oblastí do oblastí výkonných</a:t>
            </a:r>
          </a:p>
          <a:p>
            <a:pPr marL="640080" lvl="1" indent="-246888" fontAlgn="auto">
              <a:spcAft>
                <a:spcPts val="0"/>
              </a:spcAft>
              <a:buFont typeface="Wingdings 2"/>
              <a:buChar char=""/>
              <a:defRPr/>
            </a:pPr>
            <a:r>
              <a:rPr lang="cs-CZ" dirty="0" smtClean="0"/>
              <a:t>Systém umožňuje nejvyšší </a:t>
            </a:r>
            <a:r>
              <a:rPr lang="cs-CZ" dirty="0" err="1" smtClean="0"/>
              <a:t>fce</a:t>
            </a:r>
            <a:r>
              <a:rPr lang="cs-CZ" dirty="0" smtClean="0"/>
              <a:t> CNS – není tolik vyvinut u nižších savců</a:t>
            </a:r>
          </a:p>
          <a:p>
            <a:pPr marL="640080" lvl="1" indent="-246888" fontAlgn="auto">
              <a:spcAft>
                <a:spcPts val="0"/>
              </a:spcAft>
              <a:buFont typeface="Wingdings 2"/>
              <a:buChar char=""/>
              <a:defRPr/>
            </a:pPr>
            <a:r>
              <a:rPr lang="cs-CZ" dirty="0" smtClean="0"/>
              <a:t>Charakteristická – konvergence  několika smyslových modalit a vzájemná propojenost asociačních oblastí s korovými a podkorovými centry (thalamem)</a:t>
            </a:r>
          </a:p>
          <a:p>
            <a:pPr marL="640080" lvl="1" indent="-246888" fontAlgn="auto">
              <a:spcAft>
                <a:spcPts val="0"/>
              </a:spcAft>
              <a:buFont typeface="Wingdings 2"/>
              <a:buChar char=""/>
              <a:defRPr/>
            </a:pPr>
            <a:r>
              <a:rPr lang="cs-CZ" dirty="0" smtClean="0">
                <a:solidFill>
                  <a:srgbClr val="C00000"/>
                </a:solidFill>
              </a:rPr>
              <a:t>Motorický asociační systém -</a:t>
            </a:r>
            <a:r>
              <a:rPr lang="cs-CZ" dirty="0" smtClean="0"/>
              <a:t> (area 1,2,3,5,22), area 8 – koordinace očních pohybů. Area 44 – centrum vytváření slov</a:t>
            </a:r>
            <a:endParaRPr lang="cs-CZ" dirty="0" smtClean="0">
              <a:solidFill>
                <a:srgbClr val="C00000"/>
              </a:solidFill>
            </a:endParaRPr>
          </a:p>
          <a:p>
            <a:pPr marL="640080" lvl="1" indent="-246888" fontAlgn="auto">
              <a:spcAft>
                <a:spcPts val="0"/>
              </a:spcAft>
              <a:buFont typeface="Wingdings 2"/>
              <a:buChar char=""/>
              <a:defRPr/>
            </a:pPr>
            <a:r>
              <a:rPr lang="cs-CZ" dirty="0" smtClean="0">
                <a:solidFill>
                  <a:srgbClr val="C00000"/>
                </a:solidFill>
              </a:rPr>
              <a:t>Senzorický asociační systém </a:t>
            </a:r>
            <a:r>
              <a:rPr lang="cs-CZ" dirty="0" smtClean="0"/>
              <a:t>– zvyšuje rozsah oblastí původních senzorických systémů, integruje informace z různých smyslových modalit – area 40 – </a:t>
            </a:r>
            <a:r>
              <a:rPr lang="cs-CZ" dirty="0" err="1" smtClean="0"/>
              <a:t>Wernickeovo</a:t>
            </a:r>
            <a:r>
              <a:rPr lang="cs-CZ" dirty="0" smtClean="0"/>
              <a:t> centrum)</a:t>
            </a:r>
            <a:endParaRPr lang="cs-CZ" dirty="0" smtClean="0">
              <a:solidFill>
                <a:srgbClr val="C00000"/>
              </a:solidFill>
            </a:endParaRPr>
          </a:p>
          <a:p>
            <a:pPr marL="640080" lvl="1" indent="-246888" fontAlgn="auto">
              <a:spcAft>
                <a:spcPts val="0"/>
              </a:spcAft>
              <a:buFont typeface="Wingdings 2"/>
              <a:buChar char=""/>
              <a:defRPr/>
            </a:pPr>
            <a:r>
              <a:rPr lang="cs-CZ" dirty="0" smtClean="0"/>
              <a:t>Oblasti </a:t>
            </a:r>
            <a:r>
              <a:rPr lang="cs-CZ" dirty="0" err="1" smtClean="0"/>
              <a:t>parasenzorické</a:t>
            </a:r>
            <a:r>
              <a:rPr lang="cs-CZ" dirty="0" smtClean="0"/>
              <a:t>, </a:t>
            </a:r>
            <a:r>
              <a:rPr lang="cs-CZ" dirty="0" err="1" smtClean="0"/>
              <a:t>paralimbické</a:t>
            </a:r>
            <a:r>
              <a:rPr lang="cs-CZ" dirty="0" smtClean="0"/>
              <a:t> a </a:t>
            </a:r>
            <a:r>
              <a:rPr lang="cs-CZ" dirty="0" err="1" smtClean="0"/>
              <a:t>prefrontální</a:t>
            </a:r>
            <a:endParaRPr lang="cs-CZ" dirty="0" smtClean="0"/>
          </a:p>
          <a:p>
            <a:pPr marL="274320" indent="-274320" fontAlgn="auto">
              <a:spcAft>
                <a:spcPts val="0"/>
              </a:spcAft>
              <a:buClr>
                <a:schemeClr val="accent3"/>
              </a:buClr>
              <a:buFont typeface="Wingdings 2"/>
              <a:buChar char=""/>
              <a:defRPr/>
            </a:pPr>
            <a:r>
              <a:rPr lang="cs-CZ" b="1" dirty="0" smtClean="0"/>
              <a:t>Efektorové oblasti </a:t>
            </a:r>
          </a:p>
          <a:p>
            <a:pPr marL="640080" lvl="1" indent="-246888" fontAlgn="auto">
              <a:spcAft>
                <a:spcPts val="0"/>
              </a:spcAft>
              <a:buFont typeface="Wingdings 2"/>
              <a:buChar char=""/>
              <a:defRPr/>
            </a:pPr>
            <a:r>
              <a:rPr lang="cs-CZ" dirty="0" smtClean="0">
                <a:solidFill>
                  <a:srgbClr val="C00000"/>
                </a:solidFill>
              </a:rPr>
              <a:t>Motorické </a:t>
            </a:r>
            <a:r>
              <a:rPr lang="cs-CZ" dirty="0" smtClean="0"/>
              <a:t>– oblast pyramidová (area 4 </a:t>
            </a:r>
            <a:r>
              <a:rPr lang="cs-CZ" dirty="0" err="1" smtClean="0"/>
              <a:t>gyrus</a:t>
            </a:r>
            <a:r>
              <a:rPr lang="cs-CZ" dirty="0" smtClean="0"/>
              <a:t> </a:t>
            </a:r>
            <a:r>
              <a:rPr lang="cs-CZ" dirty="0" err="1" smtClean="0"/>
              <a:t>precentralis</a:t>
            </a:r>
            <a:r>
              <a:rPr lang="cs-CZ" dirty="0" smtClean="0"/>
              <a:t>), </a:t>
            </a:r>
            <a:r>
              <a:rPr lang="cs-CZ" dirty="0" err="1" smtClean="0"/>
              <a:t>extrapyramidová</a:t>
            </a:r>
            <a:r>
              <a:rPr lang="cs-CZ" dirty="0" smtClean="0"/>
              <a:t> (area 6, 8 – </a:t>
            </a:r>
            <a:r>
              <a:rPr lang="cs-CZ" dirty="0" err="1" smtClean="0"/>
              <a:t>premotorická</a:t>
            </a:r>
            <a:r>
              <a:rPr lang="cs-CZ" dirty="0" smtClean="0"/>
              <a:t> oblast, area 19 – </a:t>
            </a:r>
            <a:r>
              <a:rPr lang="cs-CZ" dirty="0" err="1" smtClean="0"/>
              <a:t>preoptická</a:t>
            </a:r>
            <a:r>
              <a:rPr lang="cs-CZ" dirty="0" smtClean="0"/>
              <a:t> oblast, a další),  doplňková (před oblastí pyramidovou, integrace pohybů)</a:t>
            </a:r>
          </a:p>
          <a:p>
            <a:pPr marL="640080" lvl="1" indent="-246888" fontAlgn="auto">
              <a:spcAft>
                <a:spcPts val="0"/>
              </a:spcAft>
              <a:buFont typeface="Wingdings 2"/>
              <a:buChar char=""/>
              <a:defRPr/>
            </a:pPr>
            <a:r>
              <a:rPr lang="cs-CZ" dirty="0" smtClean="0">
                <a:solidFill>
                  <a:srgbClr val="C00000"/>
                </a:solidFill>
              </a:rPr>
              <a:t>Autonomní </a:t>
            </a:r>
            <a:r>
              <a:rPr lang="cs-CZ" dirty="0" smtClean="0"/>
              <a:t>– </a:t>
            </a:r>
            <a:r>
              <a:rPr lang="cs-CZ" dirty="0" err="1" smtClean="0"/>
              <a:t>frontoorbitální</a:t>
            </a:r>
            <a:r>
              <a:rPr lang="cs-CZ" dirty="0" smtClean="0"/>
              <a:t> kůra a </a:t>
            </a:r>
            <a:r>
              <a:rPr lang="cs-CZ" dirty="0" err="1" smtClean="0"/>
              <a:t>rhinencephalon</a:t>
            </a:r>
            <a:endParaRPr lang="cs-CZ" dirty="0" smtClean="0"/>
          </a:p>
          <a:p>
            <a:pPr marL="640080" lvl="1" indent="-246888" fontAlgn="auto">
              <a:spcAft>
                <a:spcPts val="0"/>
              </a:spcAft>
              <a:buFont typeface="Wingdings 2"/>
              <a:buChar char=""/>
              <a:defRPr/>
            </a:pPr>
            <a:r>
              <a:rPr lang="cs-CZ" dirty="0" err="1" smtClean="0">
                <a:solidFill>
                  <a:srgbClr val="C00000"/>
                </a:solidFill>
              </a:rPr>
              <a:t>Supresorické</a:t>
            </a:r>
            <a:r>
              <a:rPr lang="cs-CZ" dirty="0" smtClean="0">
                <a:solidFill>
                  <a:srgbClr val="C00000"/>
                </a:solidFill>
              </a:rPr>
              <a:t> </a:t>
            </a:r>
            <a:r>
              <a:rPr lang="cs-CZ" dirty="0" smtClean="0"/>
              <a:t>– části oblastí primárně motorických a senzorických – 2s, 4s, 8s, 19s – </a:t>
            </a:r>
            <a:r>
              <a:rPr lang="cs-CZ" dirty="0" err="1" smtClean="0"/>
              <a:t>ppdně</a:t>
            </a:r>
            <a:r>
              <a:rPr lang="cs-CZ" dirty="0" smtClean="0"/>
              <a:t> začátek </a:t>
            </a:r>
            <a:r>
              <a:rPr lang="cs-CZ" dirty="0" err="1" smtClean="0"/>
              <a:t>dencendetního</a:t>
            </a:r>
            <a:r>
              <a:rPr lang="cs-CZ" dirty="0" smtClean="0"/>
              <a:t> inhibičního systému RF</a:t>
            </a:r>
            <a:endParaRPr lang="cs-CZ" b="1" dirty="0" smtClean="0"/>
          </a:p>
          <a:p>
            <a:pPr marL="274320" indent="-274320" fontAlgn="auto">
              <a:spcAft>
                <a:spcPts val="0"/>
              </a:spcAft>
              <a:buClr>
                <a:schemeClr val="accent3"/>
              </a:buClr>
              <a:buFont typeface="Wingdings 2"/>
              <a:buChar char=""/>
              <a:defRPr/>
            </a:pPr>
            <a:r>
              <a:rPr lang="cs-CZ" b="1" dirty="0" smtClean="0"/>
              <a:t>Korové oblasti s komplexní </a:t>
            </a:r>
            <a:r>
              <a:rPr lang="cs-CZ" b="1" dirty="0" err="1" smtClean="0"/>
              <a:t>fcí</a:t>
            </a:r>
            <a:endParaRPr lang="cs-CZ" b="1" dirty="0" smtClean="0"/>
          </a:p>
          <a:p>
            <a:pPr marL="640080" lvl="1" indent="-246888" fontAlgn="auto">
              <a:spcAft>
                <a:spcPts val="0"/>
              </a:spcAft>
              <a:buFont typeface="Wingdings 2"/>
              <a:buChar char=""/>
              <a:defRPr/>
            </a:pPr>
            <a:r>
              <a:rPr lang="cs-CZ" dirty="0" smtClean="0">
                <a:solidFill>
                  <a:srgbClr val="C00000"/>
                </a:solidFill>
              </a:rPr>
              <a:t>Korová lokalizace řeči</a:t>
            </a:r>
          </a:p>
          <a:p>
            <a:pPr marL="640080" lvl="1" indent="-246888" fontAlgn="auto">
              <a:spcAft>
                <a:spcPts val="0"/>
              </a:spcAft>
              <a:buFont typeface="Wingdings 2"/>
              <a:buChar char=""/>
              <a:defRPr/>
            </a:pPr>
            <a:r>
              <a:rPr lang="cs-CZ" dirty="0" err="1" smtClean="0">
                <a:solidFill>
                  <a:srgbClr val="C00000"/>
                </a:solidFill>
              </a:rPr>
              <a:t>Prefrontální</a:t>
            </a:r>
            <a:r>
              <a:rPr lang="cs-CZ" dirty="0" smtClean="0">
                <a:solidFill>
                  <a:srgbClr val="C00000"/>
                </a:solidFill>
              </a:rPr>
              <a:t> korová oblast </a:t>
            </a:r>
            <a:endParaRPr lang="cs-CZ" b="1" dirty="0" smtClean="0"/>
          </a:p>
          <a:p>
            <a:pPr marL="640080" lvl="1" indent="-246888" fontAlgn="auto">
              <a:spcAft>
                <a:spcPts val="0"/>
              </a:spcAft>
              <a:buFont typeface="Wingdings 2"/>
              <a:buChar char=""/>
              <a:defRPr/>
            </a:pPr>
            <a:endParaRPr lang="cs-CZ" dirty="0" smtClean="0"/>
          </a:p>
          <a:p>
            <a:pPr marL="274320" indent="-274320" fontAlgn="auto">
              <a:spcAft>
                <a:spcPts val="0"/>
              </a:spcAft>
              <a:buClr>
                <a:schemeClr val="accent3"/>
              </a:buClr>
              <a:buFont typeface="Wingdings 2"/>
              <a:buNone/>
              <a:defRPr/>
            </a:pPr>
            <a:endParaRPr lang="cs-CZ"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F3_19 kopie"/>
          <p:cNvPicPr>
            <a:picLocks noChangeAspect="1" noChangeArrowheads="1"/>
          </p:cNvPicPr>
          <p:nvPr/>
        </p:nvPicPr>
        <p:blipFill>
          <a:blip r:embed="rId3"/>
          <a:srcRect/>
          <a:stretch>
            <a:fillRect/>
          </a:stretch>
        </p:blipFill>
        <p:spPr bwMode="auto">
          <a:xfrm>
            <a:off x="1066800" y="762000"/>
            <a:ext cx="7008813" cy="5334000"/>
          </a:xfrm>
          <a:prstGeom prst="rect">
            <a:avLst/>
          </a:prstGeom>
          <a:noFill/>
          <a:ln w="9525">
            <a:noFill/>
            <a:miter lim="800000"/>
            <a:headEnd/>
            <a:tailEnd/>
          </a:ln>
        </p:spPr>
      </p:pic>
      <p:sp>
        <p:nvSpPr>
          <p:cNvPr id="51202" name="Text Box 3"/>
          <p:cNvSpPr txBox="1">
            <a:spLocks noChangeArrowheads="1"/>
          </p:cNvSpPr>
          <p:nvPr/>
        </p:nvSpPr>
        <p:spPr bwMode="auto">
          <a:xfrm>
            <a:off x="914400" y="3962400"/>
            <a:ext cx="835025"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Čich</a:t>
            </a:r>
          </a:p>
        </p:txBody>
      </p:sp>
      <p:sp>
        <p:nvSpPr>
          <p:cNvPr id="51203" name="Text Box 5"/>
          <p:cNvSpPr txBox="1">
            <a:spLocks noChangeArrowheads="1"/>
          </p:cNvSpPr>
          <p:nvPr/>
        </p:nvSpPr>
        <p:spPr bwMode="auto">
          <a:xfrm>
            <a:off x="1736725" y="4613275"/>
            <a:ext cx="1109663"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Sluch </a:t>
            </a:r>
          </a:p>
        </p:txBody>
      </p:sp>
      <p:sp>
        <p:nvSpPr>
          <p:cNvPr id="51204" name="Text Box 6"/>
          <p:cNvSpPr txBox="1">
            <a:spLocks noChangeArrowheads="1"/>
          </p:cNvSpPr>
          <p:nvPr/>
        </p:nvSpPr>
        <p:spPr bwMode="auto">
          <a:xfrm>
            <a:off x="2051050" y="5084763"/>
            <a:ext cx="2700338"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Temporální kůra</a:t>
            </a:r>
          </a:p>
        </p:txBody>
      </p:sp>
      <p:sp>
        <p:nvSpPr>
          <p:cNvPr id="51205" name="Text Box 7"/>
          <p:cNvSpPr txBox="1">
            <a:spLocks noChangeArrowheads="1"/>
          </p:cNvSpPr>
          <p:nvPr/>
        </p:nvSpPr>
        <p:spPr bwMode="auto">
          <a:xfrm>
            <a:off x="323850" y="1268413"/>
            <a:ext cx="2349500"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Frontální kůra</a:t>
            </a:r>
          </a:p>
        </p:txBody>
      </p:sp>
      <p:sp>
        <p:nvSpPr>
          <p:cNvPr id="51206" name="Text Box 8"/>
          <p:cNvSpPr txBox="1">
            <a:spLocks noChangeArrowheads="1"/>
          </p:cNvSpPr>
          <p:nvPr/>
        </p:nvSpPr>
        <p:spPr bwMode="auto">
          <a:xfrm>
            <a:off x="2117725" y="727075"/>
            <a:ext cx="966788"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Chuť</a:t>
            </a:r>
          </a:p>
        </p:txBody>
      </p:sp>
      <p:sp>
        <p:nvSpPr>
          <p:cNvPr id="51207" name="Text Box 9"/>
          <p:cNvSpPr txBox="1">
            <a:spLocks noChangeArrowheads="1"/>
          </p:cNvSpPr>
          <p:nvPr/>
        </p:nvSpPr>
        <p:spPr bwMode="auto">
          <a:xfrm>
            <a:off x="2743200" y="304800"/>
            <a:ext cx="2971800"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Kontrola motoriky</a:t>
            </a:r>
          </a:p>
        </p:txBody>
      </p:sp>
      <p:sp>
        <p:nvSpPr>
          <p:cNvPr id="51208" name="Text Box 10"/>
          <p:cNvSpPr txBox="1">
            <a:spLocks noChangeArrowheads="1"/>
          </p:cNvSpPr>
          <p:nvPr/>
        </p:nvSpPr>
        <p:spPr bwMode="auto">
          <a:xfrm>
            <a:off x="5292725" y="692150"/>
            <a:ext cx="2359025"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Centrální rýha</a:t>
            </a:r>
          </a:p>
        </p:txBody>
      </p:sp>
      <p:sp>
        <p:nvSpPr>
          <p:cNvPr id="51209" name="Text Box 11"/>
          <p:cNvSpPr txBox="1">
            <a:spLocks noChangeArrowheads="1"/>
          </p:cNvSpPr>
          <p:nvPr/>
        </p:nvSpPr>
        <p:spPr bwMode="auto">
          <a:xfrm>
            <a:off x="5983288" y="1268413"/>
            <a:ext cx="3160712"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Hmat, kožní smysly</a:t>
            </a:r>
          </a:p>
        </p:txBody>
      </p:sp>
      <p:sp>
        <p:nvSpPr>
          <p:cNvPr id="51210" name="Text Box 12"/>
          <p:cNvSpPr txBox="1">
            <a:spLocks noChangeArrowheads="1"/>
          </p:cNvSpPr>
          <p:nvPr/>
        </p:nvSpPr>
        <p:spPr bwMode="auto">
          <a:xfrm>
            <a:off x="7756525" y="2860675"/>
            <a:ext cx="962025"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Zrak </a:t>
            </a:r>
          </a:p>
        </p:txBody>
      </p:sp>
      <p:sp>
        <p:nvSpPr>
          <p:cNvPr id="51211" name="Text Box 13"/>
          <p:cNvSpPr txBox="1">
            <a:spLocks noChangeArrowheads="1"/>
          </p:cNvSpPr>
          <p:nvPr/>
        </p:nvSpPr>
        <p:spPr bwMode="auto">
          <a:xfrm>
            <a:off x="7162800" y="4267200"/>
            <a:ext cx="1804988" cy="822325"/>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Occipitální</a:t>
            </a:r>
          </a:p>
          <a:p>
            <a:r>
              <a:rPr lang="cs-CZ" sz="2400" b="1">
                <a:solidFill>
                  <a:srgbClr val="333399"/>
                </a:solidFill>
                <a:latin typeface="Constantia" pitchFamily="18" charset="0"/>
              </a:rPr>
              <a:t>kůra</a:t>
            </a:r>
          </a:p>
        </p:txBody>
      </p:sp>
      <p:sp>
        <p:nvSpPr>
          <p:cNvPr id="51212" name="Text Box 14"/>
          <p:cNvSpPr txBox="1">
            <a:spLocks noChangeArrowheads="1"/>
          </p:cNvSpPr>
          <p:nvPr/>
        </p:nvSpPr>
        <p:spPr bwMode="auto">
          <a:xfrm>
            <a:off x="6553200" y="5334000"/>
            <a:ext cx="1600200"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Mozeček </a:t>
            </a:r>
          </a:p>
        </p:txBody>
      </p:sp>
      <p:sp>
        <p:nvSpPr>
          <p:cNvPr id="51213" name="Text Box 15"/>
          <p:cNvSpPr txBox="1">
            <a:spLocks noChangeArrowheads="1"/>
          </p:cNvSpPr>
          <p:nvPr/>
        </p:nvSpPr>
        <p:spPr bwMode="auto">
          <a:xfrm>
            <a:off x="5562600" y="6019800"/>
            <a:ext cx="1174750" cy="457200"/>
          </a:xfrm>
          <a:prstGeom prst="rect">
            <a:avLst/>
          </a:prstGeom>
          <a:noFill/>
          <a:ln w="9525">
            <a:noFill/>
            <a:miter lim="800000"/>
            <a:headEnd/>
            <a:tailEnd/>
          </a:ln>
        </p:spPr>
        <p:txBody>
          <a:bodyPr wrap="none">
            <a:spAutoFit/>
          </a:bodyPr>
          <a:lstStyle/>
          <a:p>
            <a:r>
              <a:rPr lang="cs-CZ" sz="2400" b="1">
                <a:solidFill>
                  <a:srgbClr val="333399"/>
                </a:solidFill>
                <a:latin typeface="Constantia" pitchFamily="18" charset="0"/>
              </a:rPr>
              <a:t>Mícha </a:t>
            </a:r>
          </a:p>
        </p:txBody>
      </p:sp>
      <p:sp>
        <p:nvSpPr>
          <p:cNvPr id="51214" name="Oval 16"/>
          <p:cNvSpPr>
            <a:spLocks noChangeArrowheads="1"/>
          </p:cNvSpPr>
          <p:nvPr/>
        </p:nvSpPr>
        <p:spPr bwMode="auto">
          <a:xfrm>
            <a:off x="1676400" y="4343400"/>
            <a:ext cx="914400" cy="914400"/>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15" name="Oval 17"/>
          <p:cNvSpPr>
            <a:spLocks noChangeArrowheads="1"/>
          </p:cNvSpPr>
          <p:nvPr/>
        </p:nvSpPr>
        <p:spPr bwMode="auto">
          <a:xfrm>
            <a:off x="838200" y="3733800"/>
            <a:ext cx="914400" cy="914400"/>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16" name="Oval 18"/>
          <p:cNvSpPr>
            <a:spLocks noChangeArrowheads="1"/>
          </p:cNvSpPr>
          <p:nvPr/>
        </p:nvSpPr>
        <p:spPr bwMode="auto">
          <a:xfrm>
            <a:off x="7772400" y="2590800"/>
            <a:ext cx="914400" cy="914400"/>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17" name="Oval 19"/>
          <p:cNvSpPr>
            <a:spLocks noChangeArrowheads="1"/>
          </p:cNvSpPr>
          <p:nvPr/>
        </p:nvSpPr>
        <p:spPr bwMode="auto">
          <a:xfrm>
            <a:off x="2057400" y="457200"/>
            <a:ext cx="914400" cy="914400"/>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18" name="Oval 20"/>
          <p:cNvSpPr>
            <a:spLocks noChangeArrowheads="1"/>
          </p:cNvSpPr>
          <p:nvPr/>
        </p:nvSpPr>
        <p:spPr bwMode="auto">
          <a:xfrm>
            <a:off x="6011863" y="1052513"/>
            <a:ext cx="3132137" cy="1008062"/>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19" name="Text Box 21"/>
          <p:cNvSpPr txBox="1">
            <a:spLocks noChangeArrowheads="1"/>
          </p:cNvSpPr>
          <p:nvPr/>
        </p:nvSpPr>
        <p:spPr bwMode="auto">
          <a:xfrm>
            <a:off x="6548438" y="2060575"/>
            <a:ext cx="2595562" cy="457200"/>
          </a:xfrm>
          <a:prstGeom prst="rect">
            <a:avLst/>
          </a:prstGeom>
          <a:noFill/>
          <a:ln w="9525">
            <a:noFill/>
            <a:miter lim="800000"/>
            <a:headEnd/>
            <a:tailEnd/>
          </a:ln>
        </p:spPr>
        <p:txBody>
          <a:bodyPr wrap="none">
            <a:spAutoFit/>
          </a:bodyPr>
          <a:lstStyle/>
          <a:p>
            <a:r>
              <a:rPr lang="cs-CZ" sz="2400">
                <a:solidFill>
                  <a:srgbClr val="333399"/>
                </a:solidFill>
                <a:latin typeface="Constantia" pitchFamily="18" charset="0"/>
              </a:rPr>
              <a:t>Postcentrální rýha</a:t>
            </a:r>
          </a:p>
        </p:txBody>
      </p:sp>
      <p:sp>
        <p:nvSpPr>
          <p:cNvPr id="51220" name="Oval 22"/>
          <p:cNvSpPr>
            <a:spLocks noChangeArrowheads="1"/>
          </p:cNvSpPr>
          <p:nvPr/>
        </p:nvSpPr>
        <p:spPr bwMode="auto">
          <a:xfrm>
            <a:off x="2843213" y="0"/>
            <a:ext cx="2832100" cy="900113"/>
          </a:xfrm>
          <a:prstGeom prst="ellipse">
            <a:avLst/>
          </a:prstGeom>
          <a:noFill/>
          <a:ln w="28575">
            <a:solidFill>
              <a:srgbClr val="FF0000"/>
            </a:solidFill>
            <a:round/>
            <a:headEnd/>
            <a:tailEnd/>
          </a:ln>
        </p:spPr>
        <p:txBody>
          <a:bodyPr wrap="none" anchor="ctr"/>
          <a:lstStyle/>
          <a:p>
            <a:endParaRPr lang="cs-CZ">
              <a:latin typeface="Constantia" pitchFamily="18" charset="0"/>
            </a:endParaRPr>
          </a:p>
        </p:txBody>
      </p:sp>
      <p:sp>
        <p:nvSpPr>
          <p:cNvPr id="51221" name="Text Box 23"/>
          <p:cNvSpPr txBox="1">
            <a:spLocks noChangeArrowheads="1"/>
          </p:cNvSpPr>
          <p:nvPr/>
        </p:nvSpPr>
        <p:spPr bwMode="auto">
          <a:xfrm>
            <a:off x="381000" y="6096000"/>
            <a:ext cx="4138613" cy="457200"/>
          </a:xfrm>
          <a:prstGeom prst="rect">
            <a:avLst/>
          </a:prstGeom>
          <a:noFill/>
          <a:ln w="9525">
            <a:noFill/>
            <a:miter lim="800000"/>
            <a:headEnd/>
            <a:tailEnd/>
          </a:ln>
        </p:spPr>
        <p:txBody>
          <a:bodyPr wrap="none">
            <a:spAutoFit/>
          </a:bodyPr>
          <a:lstStyle/>
          <a:p>
            <a:r>
              <a:rPr lang="cs-CZ" sz="2400" b="1">
                <a:solidFill>
                  <a:srgbClr val="FF0000"/>
                </a:solidFill>
                <a:latin typeface="Constantia" pitchFamily="18" charset="0"/>
              </a:rPr>
              <a:t>Funkční oblasti mozkové kůry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Nadpis 1"/>
          <p:cNvSpPr>
            <a:spLocks noGrp="1"/>
          </p:cNvSpPr>
          <p:nvPr>
            <p:ph type="title"/>
          </p:nvPr>
        </p:nvSpPr>
        <p:spPr>
          <a:xfrm>
            <a:off x="457200" y="704850"/>
            <a:ext cx="8229600" cy="1143000"/>
          </a:xfrm>
        </p:spPr>
        <p:txBody>
          <a:bodyPr/>
          <a:lstStyle/>
          <a:p>
            <a:endParaRPr lang="cs-CZ" smtClean="0"/>
          </a:p>
        </p:txBody>
      </p:sp>
      <p:pic>
        <p:nvPicPr>
          <p:cNvPr id="53250" name="Picture 2"/>
          <p:cNvPicPr>
            <a:picLocks noGrp="1" noChangeAspect="1" noChangeArrowheads="1"/>
          </p:cNvPicPr>
          <p:nvPr>
            <p:ph sz="half" idx="1"/>
          </p:nvPr>
        </p:nvPicPr>
        <p:blipFill>
          <a:blip r:embed="rId2"/>
          <a:srcRect l="10327" t="5064" r="1183" b="30380"/>
          <a:stretch>
            <a:fillRect/>
          </a:stretch>
        </p:blipFill>
        <p:spPr>
          <a:xfrm>
            <a:off x="142875" y="571500"/>
            <a:ext cx="5184775" cy="5214938"/>
          </a:xfrm>
        </p:spPr>
      </p:pic>
      <p:sp>
        <p:nvSpPr>
          <p:cNvPr id="4" name="Zástupný symbol pro obsah 3"/>
          <p:cNvSpPr>
            <a:spLocks noGrp="1"/>
          </p:cNvSpPr>
          <p:nvPr>
            <p:ph sz="half" idx="2"/>
          </p:nvPr>
        </p:nvSpPr>
        <p:spPr>
          <a:xfrm>
            <a:off x="5286375" y="428625"/>
            <a:ext cx="3786188" cy="6429375"/>
          </a:xfrm>
        </p:spPr>
        <p:txBody>
          <a:bodyPr>
            <a:normAutofit fontScale="47500" lnSpcReduction="20000"/>
          </a:bodyPr>
          <a:lstStyle/>
          <a:p>
            <a:pPr marL="274320" indent="-274320" fontAlgn="auto">
              <a:spcAft>
                <a:spcPts val="0"/>
              </a:spcAft>
              <a:buClr>
                <a:schemeClr val="accent3"/>
              </a:buClr>
              <a:buFont typeface="Wingdings 2"/>
              <a:buChar char=""/>
              <a:defRPr/>
            </a:pPr>
            <a:r>
              <a:rPr lang="cs-CZ" sz="2100" dirty="0" smtClean="0"/>
              <a:t>A laterální plocha hemisféry</a:t>
            </a:r>
          </a:p>
          <a:p>
            <a:pPr marL="274320" indent="-274320" fontAlgn="auto">
              <a:spcAft>
                <a:spcPts val="0"/>
              </a:spcAft>
              <a:buClr>
                <a:schemeClr val="accent3"/>
              </a:buClr>
              <a:buFont typeface="Wingdings 2"/>
              <a:buChar char=""/>
              <a:defRPr/>
            </a:pPr>
            <a:r>
              <a:rPr lang="cs-CZ" sz="2100" dirty="0" smtClean="0"/>
              <a:t>B mediální plocha hemisféry</a:t>
            </a:r>
          </a:p>
          <a:p>
            <a:pPr marL="274320" indent="-274320" fontAlgn="auto">
              <a:spcAft>
                <a:spcPts val="0"/>
              </a:spcAft>
              <a:buClr>
                <a:schemeClr val="accent3"/>
              </a:buClr>
              <a:buFont typeface="Wingdings 2"/>
              <a:buChar char=""/>
              <a:defRPr/>
            </a:pPr>
            <a:r>
              <a:rPr lang="cs-CZ" sz="2100" dirty="0" smtClean="0"/>
              <a:t>Teplé barvy – motorické oblasti</a:t>
            </a:r>
          </a:p>
          <a:p>
            <a:pPr marL="274320" indent="-274320" fontAlgn="auto">
              <a:spcAft>
                <a:spcPts val="0"/>
              </a:spcAft>
              <a:buClr>
                <a:schemeClr val="accent3"/>
              </a:buClr>
              <a:buFont typeface="Wingdings 2"/>
              <a:buChar char=""/>
              <a:defRPr/>
            </a:pPr>
            <a:r>
              <a:rPr lang="cs-CZ" sz="2100" dirty="0" smtClean="0"/>
              <a:t>Studené barvy – senzitivní oblasti</a:t>
            </a:r>
          </a:p>
          <a:p>
            <a:pPr marL="274320" indent="-274320" fontAlgn="auto">
              <a:spcAft>
                <a:spcPts val="0"/>
              </a:spcAft>
              <a:buClr>
                <a:schemeClr val="accent3"/>
              </a:buClr>
              <a:buFont typeface="Wingdings 2"/>
              <a:buChar char=""/>
              <a:defRPr/>
            </a:pPr>
            <a:r>
              <a:rPr lang="cs-CZ" dirty="0" smtClean="0">
                <a:solidFill>
                  <a:srgbClr val="FF0000"/>
                </a:solidFill>
              </a:rPr>
              <a:t>1</a:t>
            </a:r>
            <a:r>
              <a:rPr lang="cs-CZ" dirty="0" smtClean="0"/>
              <a:t>	</a:t>
            </a:r>
            <a:r>
              <a:rPr lang="cs-CZ" sz="2900" dirty="0" smtClean="0">
                <a:solidFill>
                  <a:srgbClr val="FF0000"/>
                </a:solidFill>
              </a:rPr>
              <a:t>primární motorická korová oblast</a:t>
            </a:r>
          </a:p>
          <a:p>
            <a:pPr marL="274320" indent="-274320" fontAlgn="auto">
              <a:spcAft>
                <a:spcPts val="0"/>
              </a:spcAft>
              <a:buClr>
                <a:schemeClr val="accent3"/>
              </a:buClr>
              <a:buFont typeface="Wingdings 2"/>
              <a:buChar char=""/>
              <a:defRPr/>
            </a:pPr>
            <a:r>
              <a:rPr lang="cs-CZ" sz="2900" dirty="0" smtClean="0">
                <a:solidFill>
                  <a:srgbClr val="FF0000"/>
                </a:solidFill>
              </a:rPr>
              <a:t>2	</a:t>
            </a:r>
            <a:r>
              <a:rPr lang="cs-CZ" sz="2900" dirty="0" err="1" smtClean="0">
                <a:solidFill>
                  <a:srgbClr val="FF0000"/>
                </a:solidFill>
              </a:rPr>
              <a:t>premotorická</a:t>
            </a:r>
            <a:r>
              <a:rPr lang="cs-CZ" sz="2900" dirty="0" smtClean="0">
                <a:solidFill>
                  <a:srgbClr val="FF0000"/>
                </a:solidFill>
              </a:rPr>
              <a:t> korová oblast</a:t>
            </a:r>
          </a:p>
          <a:p>
            <a:pPr marL="274320" indent="-274320" fontAlgn="auto">
              <a:spcAft>
                <a:spcPts val="0"/>
              </a:spcAft>
              <a:buClr>
                <a:schemeClr val="accent3"/>
              </a:buClr>
              <a:buFont typeface="Wingdings 2"/>
              <a:buChar char=""/>
              <a:defRPr/>
            </a:pPr>
            <a:r>
              <a:rPr lang="cs-CZ" sz="2900" dirty="0" smtClean="0">
                <a:solidFill>
                  <a:srgbClr val="FF0000"/>
                </a:solidFill>
              </a:rPr>
              <a:t>3 	frontální okohybné pole</a:t>
            </a:r>
          </a:p>
          <a:p>
            <a:pPr marL="274320" indent="-274320" fontAlgn="auto">
              <a:spcAft>
                <a:spcPts val="0"/>
              </a:spcAft>
              <a:buClr>
                <a:schemeClr val="accent3"/>
              </a:buClr>
              <a:buFont typeface="Wingdings 2"/>
              <a:buChar char=""/>
              <a:defRPr/>
            </a:pPr>
            <a:r>
              <a:rPr lang="cs-CZ" sz="2900" dirty="0" smtClean="0">
                <a:solidFill>
                  <a:srgbClr val="FF0000"/>
                </a:solidFill>
              </a:rPr>
              <a:t>4	</a:t>
            </a:r>
            <a:r>
              <a:rPr lang="cs-CZ" sz="2900" dirty="0" err="1" smtClean="0">
                <a:solidFill>
                  <a:srgbClr val="FF0000"/>
                </a:solidFill>
              </a:rPr>
              <a:t>Brocova</a:t>
            </a:r>
            <a:r>
              <a:rPr lang="cs-CZ" sz="2900" dirty="0" smtClean="0">
                <a:solidFill>
                  <a:srgbClr val="FF0000"/>
                </a:solidFill>
              </a:rPr>
              <a:t> motorické centrum řeči</a:t>
            </a:r>
          </a:p>
          <a:p>
            <a:pPr marL="274320" indent="-274320" fontAlgn="auto">
              <a:spcAft>
                <a:spcPts val="0"/>
              </a:spcAft>
              <a:buClr>
                <a:schemeClr val="accent3"/>
              </a:buClr>
              <a:buFont typeface="Wingdings 2"/>
              <a:buChar char=""/>
              <a:defRPr/>
            </a:pPr>
            <a:r>
              <a:rPr lang="cs-CZ" sz="2900" dirty="0" smtClean="0">
                <a:solidFill>
                  <a:srgbClr val="FF0000"/>
                </a:solidFill>
              </a:rPr>
              <a:t>5	</a:t>
            </a:r>
            <a:r>
              <a:rPr lang="cs-CZ" sz="2900" dirty="0" err="1" smtClean="0">
                <a:solidFill>
                  <a:srgbClr val="FF0000"/>
                </a:solidFill>
              </a:rPr>
              <a:t>suplemetární</a:t>
            </a:r>
            <a:r>
              <a:rPr lang="cs-CZ" sz="2900" dirty="0" smtClean="0">
                <a:solidFill>
                  <a:srgbClr val="FF0000"/>
                </a:solidFill>
              </a:rPr>
              <a:t> motorická korová o.</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6 	primární senzitivní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7 	sekundární senzitivní korová o.</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8 	suplementární senzitivní korová o.</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9 	primární zraková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10  	sekundární zraková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11 	suplementární zraková korová o.</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12 	primární sluchová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13 	sekundární sluchová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14 	suplementární sluchová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15 	chuťová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16 	vestibulární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17 	primární čichová korová oblast</a:t>
            </a:r>
          </a:p>
          <a:p>
            <a:pPr marL="274320" indent="-274320" fontAlgn="auto">
              <a:spcAft>
                <a:spcPts val="0"/>
              </a:spcAft>
              <a:buClr>
                <a:schemeClr val="accent3"/>
              </a:buClr>
              <a:buFont typeface="Wingdings 2"/>
              <a:buChar char=""/>
              <a:defRPr/>
            </a:pPr>
            <a:r>
              <a:rPr lang="cs-CZ" sz="2900" dirty="0" smtClean="0">
                <a:solidFill>
                  <a:schemeClr val="accent1">
                    <a:lumMod val="75000"/>
                  </a:schemeClr>
                </a:solidFill>
              </a:rPr>
              <a:t>18	 sekundární čichová korová oblast</a:t>
            </a:r>
          </a:p>
          <a:p>
            <a:pPr marL="274320" indent="-274320" fontAlgn="auto">
              <a:spcAft>
                <a:spcPts val="0"/>
              </a:spcAft>
              <a:buClr>
                <a:schemeClr val="accent3"/>
              </a:buClr>
              <a:buFont typeface="Wingdings 2"/>
              <a:buChar char=""/>
              <a:defRPr/>
            </a:pPr>
            <a:r>
              <a:rPr lang="cs-CZ" sz="2900" dirty="0" smtClean="0">
                <a:solidFill>
                  <a:srgbClr val="FFCC00"/>
                </a:solidFill>
              </a:rPr>
              <a:t>19 	limbická korová oblast</a:t>
            </a:r>
          </a:p>
          <a:p>
            <a:pPr marL="274320" indent="-274320" fontAlgn="auto">
              <a:spcAft>
                <a:spcPts val="0"/>
              </a:spcAft>
              <a:buClr>
                <a:schemeClr val="accent3"/>
              </a:buClr>
              <a:buFont typeface="Wingdings 2"/>
              <a:buChar char=""/>
              <a:defRPr/>
            </a:pPr>
            <a:r>
              <a:rPr lang="cs-CZ" sz="2900" dirty="0" smtClean="0"/>
              <a:t>20 	frontální asociační korová oblast</a:t>
            </a:r>
          </a:p>
          <a:p>
            <a:pPr marL="274320" indent="-274320" fontAlgn="auto">
              <a:spcAft>
                <a:spcPts val="0"/>
              </a:spcAft>
              <a:buClr>
                <a:schemeClr val="accent3"/>
              </a:buClr>
              <a:buFont typeface="Wingdings 2"/>
              <a:buChar char=""/>
              <a:defRPr/>
            </a:pPr>
            <a:r>
              <a:rPr lang="cs-CZ" sz="2900" dirty="0" smtClean="0"/>
              <a:t>21 	parietální asociační korová oblast</a:t>
            </a:r>
          </a:p>
          <a:p>
            <a:pPr marL="274320" indent="-274320" fontAlgn="auto">
              <a:spcAft>
                <a:spcPts val="0"/>
              </a:spcAft>
              <a:buClr>
                <a:schemeClr val="accent3"/>
              </a:buClr>
              <a:buFont typeface="Wingdings 2"/>
              <a:buChar char=""/>
              <a:defRPr/>
            </a:pPr>
            <a:r>
              <a:rPr lang="cs-CZ" sz="2900" dirty="0" smtClean="0"/>
              <a:t>22 	</a:t>
            </a:r>
            <a:r>
              <a:rPr lang="cs-CZ" sz="2900" dirty="0" err="1" smtClean="0"/>
              <a:t>Wernickeho</a:t>
            </a:r>
            <a:r>
              <a:rPr lang="cs-CZ" sz="2900" dirty="0" smtClean="0"/>
              <a:t> gnostické a asociační 	centrum řeči</a:t>
            </a:r>
          </a:p>
          <a:p>
            <a:pPr marL="274320" indent="-274320" fontAlgn="auto">
              <a:spcAft>
                <a:spcPts val="0"/>
              </a:spcAft>
              <a:buClr>
                <a:schemeClr val="accent3"/>
              </a:buClr>
              <a:buFont typeface="Wingdings 2"/>
              <a:buChar char=""/>
              <a:defRPr/>
            </a:pPr>
            <a:r>
              <a:rPr lang="cs-CZ" sz="2900" dirty="0" smtClean="0"/>
              <a:t>23 	temporální asociační korová oblast</a:t>
            </a:r>
          </a:p>
          <a:p>
            <a:pPr marL="274320" indent="-274320" fontAlgn="auto">
              <a:spcAft>
                <a:spcPts val="0"/>
              </a:spcAft>
              <a:buClr>
                <a:schemeClr val="accent3"/>
              </a:buClr>
              <a:buFont typeface="Wingdings 2"/>
              <a:buChar char=""/>
              <a:defRPr/>
            </a:pPr>
            <a:r>
              <a:rPr lang="cs-CZ" sz="2900" dirty="0" smtClean="0"/>
              <a:t>24 	okcipitální asociační korová oblast</a:t>
            </a:r>
            <a:endParaRPr lang="cs-CZ" sz="2900" dirty="0"/>
          </a:p>
        </p:txBody>
      </p:sp>
      <p:sp>
        <p:nvSpPr>
          <p:cNvPr id="53252" name="Obdélník 4"/>
          <p:cNvSpPr>
            <a:spLocks noChangeArrowheads="1"/>
          </p:cNvSpPr>
          <p:nvPr/>
        </p:nvSpPr>
        <p:spPr bwMode="auto">
          <a:xfrm>
            <a:off x="1500188" y="6357938"/>
            <a:ext cx="2103437" cy="277812"/>
          </a:xfrm>
          <a:prstGeom prst="rect">
            <a:avLst/>
          </a:prstGeom>
          <a:noFill/>
          <a:ln w="9525">
            <a:noFill/>
            <a:miter lim="800000"/>
            <a:headEnd/>
            <a:tailEnd/>
          </a:ln>
        </p:spPr>
        <p:txBody>
          <a:bodyPr wrap="none">
            <a:spAutoFit/>
          </a:bodyPr>
          <a:lstStyle/>
          <a:p>
            <a:r>
              <a:rPr lang="cs-CZ" sz="1200">
                <a:latin typeface="Constantia" pitchFamily="18" charset="0"/>
              </a:rPr>
              <a:t>obrázky přejaty z Čihák, 1997</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adpis 1"/>
          <p:cNvSpPr>
            <a:spLocks noGrp="1"/>
          </p:cNvSpPr>
          <p:nvPr>
            <p:ph type="title"/>
          </p:nvPr>
        </p:nvSpPr>
        <p:spPr/>
        <p:txBody>
          <a:bodyPr/>
          <a:lstStyle/>
          <a:p>
            <a:pPr algn="ctr"/>
            <a:r>
              <a:rPr lang="cs-CZ" b="1" smtClean="0"/>
              <a:t>BAZÁLNÍ GANGLIA</a:t>
            </a:r>
            <a:endParaRPr lang="cs-CZ" smtClean="0"/>
          </a:p>
        </p:txBody>
      </p:sp>
      <p:sp>
        <p:nvSpPr>
          <p:cNvPr id="3" name="Zástupný symbol pro obsah 2"/>
          <p:cNvSpPr>
            <a:spLocks noGrp="1"/>
          </p:cNvSpPr>
          <p:nvPr>
            <p:ph idx="1"/>
          </p:nvPr>
        </p:nvSpPr>
        <p:spPr>
          <a:xfrm>
            <a:off x="457200" y="1935163"/>
            <a:ext cx="8401050" cy="4922837"/>
          </a:xfrm>
        </p:spPr>
        <p:txBody>
          <a:bodyPr>
            <a:normAutofit fontScale="85000" lnSpcReduction="20000"/>
          </a:bodyPr>
          <a:lstStyle/>
          <a:p>
            <a:pPr marL="274320" indent="-274320" fontAlgn="auto">
              <a:spcAft>
                <a:spcPts val="0"/>
              </a:spcAft>
              <a:buClr>
                <a:schemeClr val="accent3"/>
              </a:buClr>
              <a:buFont typeface="Wingdings 2"/>
              <a:buChar char=""/>
              <a:defRPr/>
            </a:pPr>
            <a:r>
              <a:rPr lang="cs-CZ" b="1" dirty="0" smtClean="0"/>
              <a:t>SPODINOVÉ  UZLINY - bazální ganglia</a:t>
            </a:r>
            <a:endParaRPr lang="cs-CZ" dirty="0" smtClean="0"/>
          </a:p>
          <a:p>
            <a:pPr marL="274320" indent="-274320" fontAlgn="auto">
              <a:spcAft>
                <a:spcPts val="0"/>
              </a:spcAft>
              <a:buClr>
                <a:schemeClr val="accent3"/>
              </a:buClr>
              <a:buFont typeface="Wingdings 2"/>
              <a:buChar char=""/>
              <a:defRPr/>
            </a:pPr>
            <a:r>
              <a:rPr lang="cs-CZ" dirty="0" smtClean="0"/>
              <a:t>Objemné shluky šedé hmoty uložené uvnitř hemisfér</a:t>
            </a:r>
          </a:p>
          <a:p>
            <a:pPr marL="640080" lvl="1" indent="-246888" fontAlgn="auto">
              <a:spcAft>
                <a:spcPts val="0"/>
              </a:spcAft>
              <a:buFont typeface="Wingdings 2"/>
              <a:buChar char=""/>
              <a:defRPr/>
            </a:pPr>
            <a:r>
              <a:rPr lang="cs-CZ" dirty="0" smtClean="0"/>
              <a:t>Žíhané těleso (corpus </a:t>
            </a:r>
            <a:r>
              <a:rPr lang="cs-CZ" dirty="0" err="1" smtClean="0"/>
              <a:t>striatum</a:t>
            </a:r>
            <a:r>
              <a:rPr lang="cs-CZ" dirty="0" smtClean="0"/>
              <a:t>) – složené z </a:t>
            </a:r>
            <a:r>
              <a:rPr lang="cs-CZ" dirty="0" err="1" smtClean="0"/>
              <a:t>nucleus</a:t>
            </a:r>
            <a:r>
              <a:rPr lang="cs-CZ" dirty="0" smtClean="0"/>
              <a:t> </a:t>
            </a:r>
            <a:r>
              <a:rPr lang="cs-CZ" dirty="0" err="1" smtClean="0"/>
              <a:t>caudatus</a:t>
            </a:r>
            <a:r>
              <a:rPr lang="cs-CZ" dirty="0" smtClean="0"/>
              <a:t> (ocasaté jádro) a </a:t>
            </a:r>
            <a:r>
              <a:rPr lang="cs-CZ" dirty="0" err="1" smtClean="0"/>
              <a:t>putamen</a:t>
            </a:r>
            <a:endParaRPr lang="cs-CZ" dirty="0" smtClean="0"/>
          </a:p>
          <a:p>
            <a:pPr marL="640080" lvl="1" indent="-246888" fontAlgn="auto">
              <a:spcAft>
                <a:spcPts val="0"/>
              </a:spcAft>
              <a:buFont typeface="Wingdings 2"/>
              <a:buChar char=""/>
              <a:defRPr/>
            </a:pPr>
            <a:r>
              <a:rPr lang="cs-CZ" dirty="0" smtClean="0"/>
              <a:t>Plášťové jádro (Globus </a:t>
            </a:r>
            <a:r>
              <a:rPr lang="cs-CZ" dirty="0" err="1" smtClean="0"/>
              <a:t>pallidus</a:t>
            </a:r>
            <a:r>
              <a:rPr lang="cs-CZ" dirty="0" smtClean="0"/>
              <a:t>, </a:t>
            </a:r>
            <a:r>
              <a:rPr lang="cs-CZ" dirty="0" err="1" smtClean="0"/>
              <a:t>pallidum</a:t>
            </a:r>
            <a:r>
              <a:rPr lang="cs-CZ" b="1" dirty="0" smtClean="0"/>
              <a:t>)</a:t>
            </a:r>
            <a:r>
              <a:rPr lang="cs-CZ" dirty="0" smtClean="0"/>
              <a:t>– </a:t>
            </a:r>
          </a:p>
          <a:p>
            <a:pPr marL="640080" lvl="1" indent="-246888" fontAlgn="auto">
              <a:spcAft>
                <a:spcPts val="0"/>
              </a:spcAft>
              <a:buFont typeface="Wingdings 2"/>
              <a:buChar char=""/>
              <a:defRPr/>
            </a:pPr>
            <a:r>
              <a:rPr lang="cs-CZ" dirty="0" err="1" smtClean="0"/>
              <a:t>Nucleus</a:t>
            </a:r>
            <a:r>
              <a:rPr lang="cs-CZ" dirty="0" smtClean="0"/>
              <a:t> </a:t>
            </a:r>
            <a:r>
              <a:rPr lang="cs-CZ" dirty="0" err="1" smtClean="0"/>
              <a:t>lentiformis</a:t>
            </a:r>
            <a:r>
              <a:rPr lang="cs-CZ" dirty="0" smtClean="0"/>
              <a:t> (čočkovité jádro) – </a:t>
            </a:r>
            <a:r>
              <a:rPr lang="cs-CZ" dirty="0" err="1" smtClean="0"/>
              <a:t>putamen</a:t>
            </a:r>
            <a:r>
              <a:rPr lang="cs-CZ" dirty="0" smtClean="0"/>
              <a:t> + </a:t>
            </a:r>
            <a:r>
              <a:rPr lang="cs-CZ" dirty="0" err="1" smtClean="0"/>
              <a:t>pallidum</a:t>
            </a:r>
            <a:endParaRPr lang="cs-CZ" dirty="0" smtClean="0"/>
          </a:p>
          <a:p>
            <a:pPr marL="640080" lvl="1" indent="-246888" fontAlgn="auto">
              <a:spcAft>
                <a:spcPts val="0"/>
              </a:spcAft>
              <a:buFont typeface="Wingdings 2"/>
              <a:buChar char=""/>
              <a:defRPr/>
            </a:pPr>
            <a:endParaRPr lang="cs-CZ" b="1" dirty="0" smtClean="0"/>
          </a:p>
          <a:p>
            <a:pPr marL="274320" indent="-274320" fontAlgn="auto">
              <a:spcAft>
                <a:spcPts val="0"/>
              </a:spcAft>
              <a:buClr>
                <a:schemeClr val="accent3"/>
              </a:buClr>
              <a:buFont typeface="Wingdings 2"/>
              <a:buChar char=""/>
              <a:defRPr/>
            </a:pPr>
            <a:r>
              <a:rPr lang="cs-CZ" dirty="0" smtClean="0"/>
              <a:t>Z hlediska spojení a funkcí k nim počítáme ještě </a:t>
            </a:r>
          </a:p>
          <a:p>
            <a:pPr marL="640080" lvl="1" indent="-246888" fontAlgn="auto">
              <a:spcAft>
                <a:spcPts val="0"/>
              </a:spcAft>
              <a:buFont typeface="Wingdings 2"/>
              <a:buChar char=""/>
              <a:defRPr/>
            </a:pPr>
            <a:r>
              <a:rPr lang="cs-CZ" dirty="0" err="1" smtClean="0"/>
              <a:t>Podtalamické</a:t>
            </a:r>
            <a:r>
              <a:rPr lang="cs-CZ" dirty="0" smtClean="0"/>
              <a:t> jádro (</a:t>
            </a:r>
            <a:r>
              <a:rPr lang="cs-CZ" dirty="0" err="1" smtClean="0"/>
              <a:t>Nucleus</a:t>
            </a:r>
            <a:r>
              <a:rPr lang="cs-CZ" dirty="0" smtClean="0"/>
              <a:t> </a:t>
            </a:r>
            <a:r>
              <a:rPr lang="cs-CZ" dirty="0" err="1" smtClean="0"/>
              <a:t>subthalamicus</a:t>
            </a:r>
            <a:r>
              <a:rPr lang="cs-CZ" dirty="0" smtClean="0"/>
              <a:t> ) </a:t>
            </a:r>
            <a:r>
              <a:rPr lang="cs-CZ" b="1" dirty="0" smtClean="0"/>
              <a:t>- </a:t>
            </a:r>
            <a:r>
              <a:rPr lang="cs-CZ" dirty="0" smtClean="0"/>
              <a:t>součást mezimozku</a:t>
            </a:r>
          </a:p>
          <a:p>
            <a:pPr marL="640080" lvl="1" indent="-246888" fontAlgn="auto">
              <a:spcAft>
                <a:spcPts val="0"/>
              </a:spcAft>
              <a:buFont typeface="Wingdings 2"/>
              <a:buChar char=""/>
              <a:defRPr/>
            </a:pPr>
            <a:r>
              <a:rPr lang="cs-CZ" dirty="0" err="1" smtClean="0"/>
              <a:t>Substancia</a:t>
            </a:r>
            <a:r>
              <a:rPr lang="cs-CZ" dirty="0" smtClean="0"/>
              <a:t> </a:t>
            </a:r>
            <a:r>
              <a:rPr lang="cs-CZ" dirty="0" err="1" smtClean="0"/>
              <a:t>nigra</a:t>
            </a:r>
            <a:r>
              <a:rPr lang="cs-CZ" dirty="0" smtClean="0"/>
              <a:t>, </a:t>
            </a:r>
            <a:r>
              <a:rPr lang="cs-CZ" dirty="0" err="1" smtClean="0"/>
              <a:t>nucleus</a:t>
            </a:r>
            <a:r>
              <a:rPr lang="cs-CZ" dirty="0" smtClean="0"/>
              <a:t> Ruber – součást středního mozku</a:t>
            </a:r>
          </a:p>
          <a:p>
            <a:pPr marL="640080" lvl="1" indent="-246888" fontAlgn="auto">
              <a:spcAft>
                <a:spcPts val="0"/>
              </a:spcAft>
              <a:buFont typeface="Wingdings 2"/>
              <a:buChar char=""/>
              <a:defRPr/>
            </a:pPr>
            <a:endParaRPr lang="cs-CZ" dirty="0" smtClean="0"/>
          </a:p>
          <a:p>
            <a:pPr marL="274320" indent="-274320" fontAlgn="auto">
              <a:spcAft>
                <a:spcPts val="0"/>
              </a:spcAft>
              <a:buClr>
                <a:schemeClr val="accent3"/>
              </a:buClr>
              <a:buFont typeface="Wingdings 2"/>
              <a:buChar char=""/>
              <a:defRPr/>
            </a:pPr>
            <a:r>
              <a:rPr lang="cs-CZ" dirty="0" smtClean="0"/>
              <a:t>Z hlediska anatomické k nim můžeme počítat ještě </a:t>
            </a:r>
          </a:p>
          <a:p>
            <a:pPr marL="640080" lvl="1" indent="-246888" fontAlgn="auto">
              <a:spcAft>
                <a:spcPts val="0"/>
              </a:spcAft>
              <a:buFont typeface="Wingdings 2"/>
              <a:buChar char=""/>
              <a:defRPr/>
            </a:pPr>
            <a:r>
              <a:rPr lang="cs-CZ" dirty="0" smtClean="0"/>
              <a:t>Amygdala (funkčně však patří k limbickému systému)</a:t>
            </a:r>
          </a:p>
          <a:p>
            <a:pPr marL="640080" lvl="1" indent="-246888" fontAlgn="auto">
              <a:spcAft>
                <a:spcPts val="0"/>
              </a:spcAft>
              <a:buFont typeface="Wingdings 2"/>
              <a:buChar char=""/>
              <a:defRPr/>
            </a:pPr>
            <a:endParaRPr lang="cs-CZ" dirty="0" smtClean="0"/>
          </a:p>
          <a:p>
            <a:pPr marL="274320" indent="-274320" fontAlgn="auto">
              <a:spcAft>
                <a:spcPts val="0"/>
              </a:spcAft>
              <a:buClr>
                <a:schemeClr val="accent3"/>
              </a:buClr>
              <a:buFont typeface="Wingdings 2"/>
              <a:buChar char=""/>
              <a:defRPr/>
            </a:pPr>
            <a:r>
              <a:rPr lang="cs-CZ" dirty="0" smtClean="0"/>
              <a:t>A další  (</a:t>
            </a:r>
            <a:r>
              <a:rPr lang="cs-CZ" dirty="0" err="1" smtClean="0"/>
              <a:t>nucleus</a:t>
            </a:r>
            <a:r>
              <a:rPr lang="cs-CZ" dirty="0" smtClean="0"/>
              <a:t> </a:t>
            </a:r>
            <a:r>
              <a:rPr lang="cs-CZ" dirty="0" err="1" smtClean="0"/>
              <a:t>accumbens</a:t>
            </a:r>
            <a:r>
              <a:rPr lang="cs-CZ" dirty="0" smtClean="0"/>
              <a:t> (</a:t>
            </a:r>
            <a:r>
              <a:rPr lang="cs-CZ" dirty="0" err="1" smtClean="0"/>
              <a:t>septi</a:t>
            </a:r>
            <a:r>
              <a:rPr lang="cs-CZ" dirty="0" smtClean="0"/>
              <a:t>), </a:t>
            </a:r>
            <a:r>
              <a:rPr lang="cs-CZ" dirty="0" err="1" smtClean="0"/>
              <a:t>bezejmená</a:t>
            </a:r>
            <a:r>
              <a:rPr lang="cs-CZ" dirty="0" smtClean="0"/>
              <a:t> substance)</a:t>
            </a:r>
          </a:p>
          <a:p>
            <a:pPr marL="640080" lvl="1" indent="-246888" fontAlgn="auto">
              <a:spcAft>
                <a:spcPts val="0"/>
              </a:spcAft>
              <a:buFont typeface="Wingdings 2"/>
              <a:buChar char=""/>
              <a:defRPr/>
            </a:pPr>
            <a:endParaRPr lang="cs-CZ"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Nadpis 1"/>
          <p:cNvSpPr>
            <a:spLocks noGrp="1"/>
          </p:cNvSpPr>
          <p:nvPr>
            <p:ph type="title"/>
          </p:nvPr>
        </p:nvSpPr>
        <p:spPr/>
        <p:txBody>
          <a:bodyPr/>
          <a:lstStyle/>
          <a:p>
            <a:r>
              <a:rPr lang="cs-CZ" b="1" smtClean="0"/>
              <a:t>BAZÁLNÍ GANGLIA</a:t>
            </a:r>
            <a:endParaRPr lang="cs-CZ" smtClean="0"/>
          </a:p>
        </p:txBody>
      </p:sp>
      <p:pic>
        <p:nvPicPr>
          <p:cNvPr id="55298" name="Picture 2"/>
          <p:cNvPicPr>
            <a:picLocks noChangeAspect="1" noChangeArrowheads="1"/>
          </p:cNvPicPr>
          <p:nvPr/>
        </p:nvPicPr>
        <p:blipFill>
          <a:blip r:embed="rId3"/>
          <a:srcRect/>
          <a:stretch>
            <a:fillRect/>
          </a:stretch>
        </p:blipFill>
        <p:spPr bwMode="auto">
          <a:xfrm>
            <a:off x="1285875" y="2143125"/>
            <a:ext cx="6192838" cy="394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adpis 1"/>
          <p:cNvSpPr>
            <a:spLocks noGrp="1"/>
          </p:cNvSpPr>
          <p:nvPr>
            <p:ph type="title"/>
          </p:nvPr>
        </p:nvSpPr>
        <p:spPr/>
        <p:txBody>
          <a:bodyPr/>
          <a:lstStyle/>
          <a:p>
            <a:pPr algn="ctr"/>
            <a:r>
              <a:rPr lang="cs-CZ" b="1" smtClean="0"/>
              <a:t>BAZÁLNÍ GANGLIA</a:t>
            </a:r>
            <a:endParaRPr lang="cs-CZ" smtClean="0"/>
          </a:p>
        </p:txBody>
      </p:sp>
      <p:sp>
        <p:nvSpPr>
          <p:cNvPr id="3" name="Zástupný symbol pro obsah 2"/>
          <p:cNvSpPr>
            <a:spLocks noGrp="1"/>
          </p:cNvSpPr>
          <p:nvPr>
            <p:ph idx="1"/>
          </p:nvPr>
        </p:nvSpPr>
        <p:spPr>
          <a:xfrm>
            <a:off x="457200" y="1935163"/>
            <a:ext cx="8401050" cy="4922837"/>
          </a:xfrm>
        </p:spPr>
        <p:txBody>
          <a:bodyPr>
            <a:normAutofit fontScale="85000" lnSpcReduction="10000"/>
          </a:bodyPr>
          <a:lstStyle/>
          <a:p>
            <a:pPr marL="274320" indent="-274320" fontAlgn="auto">
              <a:spcAft>
                <a:spcPts val="0"/>
              </a:spcAft>
              <a:buClr>
                <a:schemeClr val="accent3"/>
              </a:buClr>
              <a:buFont typeface="Wingdings 2"/>
              <a:buChar char=""/>
              <a:defRPr/>
            </a:pPr>
            <a:r>
              <a:rPr lang="cs-CZ" b="1" dirty="0" smtClean="0"/>
              <a:t>Spoje:</a:t>
            </a:r>
          </a:p>
          <a:p>
            <a:pPr marL="640080" lvl="1" indent="-246888" fontAlgn="auto">
              <a:spcAft>
                <a:spcPts val="0"/>
              </a:spcAft>
              <a:buFont typeface="Wingdings 2"/>
              <a:buChar char=""/>
              <a:defRPr/>
            </a:pPr>
            <a:r>
              <a:rPr lang="cs-CZ" sz="1700" dirty="0" smtClean="0"/>
              <a:t>Mezi sebou navzájem – zpětnovazebné okruhy</a:t>
            </a:r>
          </a:p>
          <a:p>
            <a:pPr marL="640080" lvl="1" indent="-246888" fontAlgn="auto">
              <a:spcAft>
                <a:spcPts val="0"/>
              </a:spcAft>
              <a:buFont typeface="Wingdings 2"/>
              <a:buChar char=""/>
              <a:defRPr/>
            </a:pPr>
            <a:r>
              <a:rPr lang="cs-CZ" sz="1700" dirty="0" err="1" smtClean="0"/>
              <a:t>Kortex</a:t>
            </a:r>
            <a:r>
              <a:rPr lang="cs-CZ" sz="1700" dirty="0" smtClean="0"/>
              <a:t> (</a:t>
            </a:r>
            <a:r>
              <a:rPr lang="cs-CZ" sz="1700" dirty="0" err="1" smtClean="0"/>
              <a:t>premotorická</a:t>
            </a:r>
            <a:r>
              <a:rPr lang="cs-CZ" sz="1700" dirty="0" smtClean="0"/>
              <a:t> kůra, motorická kůra, </a:t>
            </a:r>
            <a:r>
              <a:rPr lang="cs-CZ" sz="1700" dirty="0" err="1" smtClean="0"/>
              <a:t>somatosenzorická</a:t>
            </a:r>
            <a:r>
              <a:rPr lang="cs-CZ" sz="1700" dirty="0" smtClean="0"/>
              <a:t> kůra, okcipitální a temporální kůra)</a:t>
            </a:r>
          </a:p>
          <a:p>
            <a:pPr marL="640080" lvl="1" indent="-246888" fontAlgn="auto">
              <a:spcAft>
                <a:spcPts val="0"/>
              </a:spcAft>
              <a:buFont typeface="Wingdings 2"/>
              <a:buChar char=""/>
              <a:defRPr/>
            </a:pPr>
            <a:r>
              <a:rPr lang="cs-CZ" sz="1700" dirty="0" smtClean="0"/>
              <a:t>Limbický systém (</a:t>
            </a:r>
            <a:r>
              <a:rPr lang="cs-CZ" sz="1700" dirty="0" err="1" smtClean="0"/>
              <a:t>hypothalamus</a:t>
            </a:r>
            <a:r>
              <a:rPr lang="cs-CZ" sz="1700" dirty="0" smtClean="0"/>
              <a:t>)</a:t>
            </a:r>
          </a:p>
          <a:p>
            <a:pPr marL="640080" lvl="1" indent="-246888" fontAlgn="auto">
              <a:spcAft>
                <a:spcPts val="0"/>
              </a:spcAft>
              <a:buFont typeface="Wingdings 2"/>
              <a:buChar char=""/>
              <a:defRPr/>
            </a:pPr>
            <a:r>
              <a:rPr lang="cs-CZ" sz="1700" dirty="0" smtClean="0"/>
              <a:t>Thalamus</a:t>
            </a:r>
          </a:p>
          <a:p>
            <a:pPr marL="640080" lvl="1" indent="-246888" fontAlgn="auto">
              <a:spcAft>
                <a:spcPts val="0"/>
              </a:spcAft>
              <a:buFont typeface="Wingdings 2"/>
              <a:buChar char=""/>
              <a:defRPr/>
            </a:pPr>
            <a:r>
              <a:rPr lang="cs-CZ" sz="1700" dirty="0" smtClean="0"/>
              <a:t>Retikulární formace</a:t>
            </a:r>
          </a:p>
          <a:p>
            <a:pPr marL="274320" indent="-274320" fontAlgn="auto">
              <a:spcAft>
                <a:spcPts val="0"/>
              </a:spcAft>
              <a:buClr>
                <a:schemeClr val="accent3"/>
              </a:buClr>
              <a:buFont typeface="Wingdings 2"/>
              <a:buChar char=""/>
              <a:defRPr/>
            </a:pPr>
            <a:endParaRPr lang="cs-CZ" b="1" dirty="0" smtClean="0"/>
          </a:p>
          <a:p>
            <a:pPr marL="274320" indent="-274320" fontAlgn="auto">
              <a:spcAft>
                <a:spcPts val="0"/>
              </a:spcAft>
              <a:buClr>
                <a:schemeClr val="accent3"/>
              </a:buClr>
              <a:buFont typeface="Wingdings 2"/>
              <a:buChar char=""/>
              <a:defRPr/>
            </a:pPr>
            <a:r>
              <a:rPr lang="cs-CZ" b="1" dirty="0" smtClean="0"/>
              <a:t>Funkce:</a:t>
            </a:r>
          </a:p>
          <a:p>
            <a:pPr marL="274320" indent="-274320" fontAlgn="auto">
              <a:spcAft>
                <a:spcPts val="0"/>
              </a:spcAft>
              <a:buClr>
                <a:schemeClr val="accent3"/>
              </a:buClr>
              <a:buFont typeface="Wingdings 2"/>
              <a:buChar char=""/>
              <a:defRPr/>
            </a:pPr>
            <a:r>
              <a:rPr lang="cs-CZ" dirty="0" smtClean="0"/>
              <a:t>Součást </a:t>
            </a:r>
            <a:r>
              <a:rPr lang="cs-CZ" b="1" dirty="0" smtClean="0"/>
              <a:t>motorického</a:t>
            </a:r>
            <a:r>
              <a:rPr lang="cs-CZ" dirty="0" smtClean="0"/>
              <a:t> (</a:t>
            </a:r>
            <a:r>
              <a:rPr lang="cs-CZ" dirty="0" err="1" smtClean="0"/>
              <a:t>extrapyramidového</a:t>
            </a:r>
            <a:r>
              <a:rPr lang="cs-CZ" b="1" dirty="0" smtClean="0"/>
              <a:t>) systému </a:t>
            </a:r>
            <a:endParaRPr lang="cs-CZ" dirty="0" smtClean="0"/>
          </a:p>
          <a:p>
            <a:pPr marL="274320" indent="-274320" fontAlgn="auto">
              <a:spcAft>
                <a:spcPts val="0"/>
              </a:spcAft>
              <a:buClr>
                <a:schemeClr val="accent3"/>
              </a:buClr>
              <a:buFont typeface="Wingdings 2"/>
              <a:buChar char=""/>
              <a:defRPr/>
            </a:pPr>
            <a:r>
              <a:rPr lang="cs-CZ" dirty="0" smtClean="0"/>
              <a:t>Regulují tonus (napětí) kosterního svalstva </a:t>
            </a:r>
          </a:p>
          <a:p>
            <a:pPr marL="274320" indent="-274320" fontAlgn="auto">
              <a:spcAft>
                <a:spcPts val="0"/>
              </a:spcAft>
              <a:buClr>
                <a:schemeClr val="accent3"/>
              </a:buClr>
              <a:buFont typeface="Wingdings 2"/>
              <a:buChar char=""/>
              <a:defRPr/>
            </a:pPr>
            <a:r>
              <a:rPr lang="cs-CZ" dirty="0" smtClean="0"/>
              <a:t>Účastní se pohybů při jejich vlastním provádění ale i při jejich přípravě a plánování</a:t>
            </a:r>
          </a:p>
          <a:p>
            <a:pPr marL="274320" indent="-274320" fontAlgn="auto">
              <a:spcAft>
                <a:spcPts val="0"/>
              </a:spcAft>
              <a:buClr>
                <a:schemeClr val="accent3"/>
              </a:buClr>
              <a:buFont typeface="Wingdings 2"/>
              <a:buChar char=""/>
              <a:defRPr/>
            </a:pPr>
            <a:r>
              <a:rPr lang="cs-CZ" dirty="0" smtClean="0"/>
              <a:t>Podílejí se na tvorbě </a:t>
            </a:r>
            <a:r>
              <a:rPr lang="cs-CZ" b="1" dirty="0" smtClean="0"/>
              <a:t>návyků </a:t>
            </a:r>
          </a:p>
          <a:p>
            <a:pPr marL="274320" indent="-274320" fontAlgn="auto">
              <a:spcAft>
                <a:spcPts val="0"/>
              </a:spcAft>
              <a:buClr>
                <a:schemeClr val="accent3"/>
              </a:buClr>
              <a:buFont typeface="Wingdings 2"/>
              <a:buChar char=""/>
              <a:defRPr/>
            </a:pPr>
            <a:r>
              <a:rPr lang="cs-CZ" dirty="0" smtClean="0"/>
              <a:t>Ovlivňují pracovní paměť, pozornost, poznávání, emoce, chování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adpis 1"/>
          <p:cNvSpPr>
            <a:spLocks noGrp="1"/>
          </p:cNvSpPr>
          <p:nvPr>
            <p:ph type="title"/>
          </p:nvPr>
        </p:nvSpPr>
        <p:spPr/>
        <p:txBody>
          <a:bodyPr/>
          <a:lstStyle/>
          <a:p>
            <a:pPr algn="ctr"/>
            <a:r>
              <a:rPr lang="cs-CZ" b="1" smtClean="0"/>
              <a:t>BAZÁLNÍ GANGLIA</a:t>
            </a:r>
            <a:endParaRPr lang="cs-CZ" smtClean="0"/>
          </a:p>
        </p:txBody>
      </p:sp>
      <p:sp>
        <p:nvSpPr>
          <p:cNvPr id="58370" name="Zástupný symbol pro obsah 2"/>
          <p:cNvSpPr>
            <a:spLocks noGrp="1"/>
          </p:cNvSpPr>
          <p:nvPr>
            <p:ph idx="1"/>
          </p:nvPr>
        </p:nvSpPr>
        <p:spPr>
          <a:xfrm>
            <a:off x="457200" y="1935163"/>
            <a:ext cx="8401050" cy="4922837"/>
          </a:xfrm>
        </p:spPr>
        <p:txBody>
          <a:bodyPr/>
          <a:lstStyle/>
          <a:p>
            <a:r>
              <a:rPr lang="cs-CZ" b="1" smtClean="0"/>
              <a:t>Poškození:</a:t>
            </a:r>
          </a:p>
          <a:p>
            <a:pPr lvl="1"/>
            <a:r>
              <a:rPr lang="cs-CZ" smtClean="0"/>
              <a:t>Subkortikální  (podkorová) demence</a:t>
            </a:r>
          </a:p>
          <a:p>
            <a:pPr lvl="1"/>
            <a:r>
              <a:rPr lang="cs-CZ" smtClean="0"/>
              <a:t>Hypotonicko-hyperkinetické syndromy – snížení svalového tonu + nadbytečné mimovolní pohyby</a:t>
            </a:r>
          </a:p>
          <a:p>
            <a:pPr lvl="1"/>
            <a:r>
              <a:rPr lang="cs-CZ" smtClean="0"/>
              <a:t>Hypertonicko-hypokynetický syndrom – zvýšený svalový tonus + snížená hybnost (Parkinsonova porucha)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adpis 1"/>
          <p:cNvSpPr>
            <a:spLocks noGrp="1"/>
          </p:cNvSpPr>
          <p:nvPr>
            <p:ph type="title"/>
          </p:nvPr>
        </p:nvSpPr>
        <p:spPr/>
        <p:txBody>
          <a:bodyPr/>
          <a:lstStyle/>
          <a:p>
            <a:pPr algn="ctr"/>
            <a:r>
              <a:rPr lang="cs-CZ" b="1" smtClean="0"/>
              <a:t>LIMBICKÝ SYSTÉM</a:t>
            </a:r>
            <a:endParaRPr lang="cs-CZ" smtClean="0"/>
          </a:p>
        </p:txBody>
      </p:sp>
      <p:sp>
        <p:nvSpPr>
          <p:cNvPr id="60418" name="Zástupný symbol pro obsah 2"/>
          <p:cNvSpPr>
            <a:spLocks noGrp="1"/>
          </p:cNvSpPr>
          <p:nvPr>
            <p:ph idx="1"/>
          </p:nvPr>
        </p:nvSpPr>
        <p:spPr/>
        <p:txBody>
          <a:bodyPr/>
          <a:lstStyle/>
          <a:p>
            <a:r>
              <a:rPr lang="cs-CZ" smtClean="0"/>
              <a:t>Soustava šedých hmot CNS a jejich spojení – úplný výčet je diskutabilní</a:t>
            </a:r>
          </a:p>
          <a:p>
            <a:r>
              <a:rPr lang="cs-CZ" smtClean="0"/>
              <a:t>Korové části a podkorové (subkortikální) části </a:t>
            </a:r>
          </a:p>
          <a:p>
            <a:r>
              <a:rPr lang="cs-CZ" smtClean="0"/>
              <a:t>Hlavní systém propojení struktur LS – </a:t>
            </a:r>
            <a:r>
              <a:rPr lang="cs-CZ" b="1" smtClean="0"/>
              <a:t>Papezův okruh </a:t>
            </a:r>
            <a:r>
              <a:rPr lang="cs-CZ" smtClean="0"/>
              <a:t>(přední jádra thalamu – cingulární kortex, hipokampus – corpora mamillaria – přední jádra thalamu)</a:t>
            </a:r>
          </a:p>
          <a:p>
            <a:endParaRPr lang="cs-CZ"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adpis 1"/>
          <p:cNvSpPr>
            <a:spLocks noGrp="1"/>
          </p:cNvSpPr>
          <p:nvPr>
            <p:ph type="title"/>
          </p:nvPr>
        </p:nvSpPr>
        <p:spPr>
          <a:xfrm>
            <a:off x="457200" y="704850"/>
            <a:ext cx="8229600" cy="1143000"/>
          </a:xfrm>
        </p:spPr>
        <p:txBody>
          <a:bodyPr/>
          <a:lstStyle/>
          <a:p>
            <a:pPr algn="ctr"/>
            <a:r>
              <a:rPr lang="cs-CZ" b="1" smtClean="0"/>
              <a:t>LIMBICKÝ SYSTÉM</a:t>
            </a:r>
            <a:endParaRPr lang="cs-CZ" smtClean="0"/>
          </a:p>
        </p:txBody>
      </p:sp>
      <p:sp>
        <p:nvSpPr>
          <p:cNvPr id="3" name="Zástupný symbol pro obsah 2"/>
          <p:cNvSpPr>
            <a:spLocks noGrp="1"/>
          </p:cNvSpPr>
          <p:nvPr>
            <p:ph sz="half" idx="1"/>
          </p:nvPr>
        </p:nvSpPr>
        <p:spPr>
          <a:xfrm>
            <a:off x="0" y="2286000"/>
            <a:ext cx="3643313" cy="4068763"/>
          </a:xfrm>
        </p:spPr>
        <p:txBody>
          <a:bodyPr>
            <a:normAutofit fontScale="62500" lnSpcReduction="20000"/>
          </a:bodyPr>
          <a:lstStyle/>
          <a:p>
            <a:pPr marL="274320" indent="-274320" fontAlgn="auto">
              <a:spcAft>
                <a:spcPts val="0"/>
              </a:spcAft>
              <a:buClr>
                <a:schemeClr val="accent3"/>
              </a:buClr>
              <a:buFont typeface="Wingdings 2"/>
              <a:buChar char=""/>
              <a:defRPr/>
            </a:pPr>
            <a:r>
              <a:rPr lang="cs-CZ" dirty="0" smtClean="0"/>
              <a:t>1	</a:t>
            </a:r>
            <a:r>
              <a:rPr lang="cs-CZ" b="1" dirty="0" err="1" smtClean="0"/>
              <a:t>hippokampus</a:t>
            </a:r>
            <a:endParaRPr lang="cs-CZ" b="1" dirty="0" smtClean="0"/>
          </a:p>
          <a:p>
            <a:pPr marL="274320" indent="-274320" fontAlgn="auto">
              <a:spcAft>
                <a:spcPts val="0"/>
              </a:spcAft>
              <a:buClr>
                <a:schemeClr val="accent3"/>
              </a:buClr>
              <a:buFont typeface="Wingdings 2"/>
              <a:buChar char=""/>
              <a:defRPr/>
            </a:pPr>
            <a:r>
              <a:rPr lang="cs-CZ" dirty="0" smtClean="0"/>
              <a:t>2	area </a:t>
            </a:r>
            <a:r>
              <a:rPr lang="cs-CZ" dirty="0" err="1" smtClean="0"/>
              <a:t>enthorhinalis</a:t>
            </a:r>
            <a:endParaRPr lang="cs-CZ" dirty="0" smtClean="0"/>
          </a:p>
          <a:p>
            <a:pPr marL="274320" indent="-274320" fontAlgn="auto">
              <a:spcAft>
                <a:spcPts val="0"/>
              </a:spcAft>
              <a:buClr>
                <a:schemeClr val="accent3"/>
              </a:buClr>
              <a:buFont typeface="Wingdings 2"/>
              <a:buChar char=""/>
              <a:defRPr/>
            </a:pPr>
            <a:r>
              <a:rPr lang="cs-CZ" dirty="0" smtClean="0"/>
              <a:t>3	</a:t>
            </a:r>
            <a:r>
              <a:rPr lang="cs-CZ" b="1" dirty="0" smtClean="0"/>
              <a:t>corpus </a:t>
            </a:r>
            <a:r>
              <a:rPr lang="cs-CZ" b="1" dirty="0" err="1" smtClean="0"/>
              <a:t>amygdaloideum</a:t>
            </a:r>
            <a:endParaRPr lang="cs-CZ" b="1" dirty="0" smtClean="0"/>
          </a:p>
          <a:p>
            <a:pPr marL="274320" indent="-274320" fontAlgn="auto">
              <a:spcAft>
                <a:spcPts val="0"/>
              </a:spcAft>
              <a:buClr>
                <a:schemeClr val="accent3"/>
              </a:buClr>
              <a:buFont typeface="Wingdings 2"/>
              <a:buChar char=""/>
              <a:defRPr/>
            </a:pPr>
            <a:r>
              <a:rPr lang="cs-CZ" dirty="0" smtClean="0"/>
              <a:t>4	corpus </a:t>
            </a:r>
            <a:r>
              <a:rPr lang="cs-CZ" dirty="0" err="1" smtClean="0"/>
              <a:t>mamillare</a:t>
            </a:r>
            <a:endParaRPr lang="cs-CZ" dirty="0" smtClean="0"/>
          </a:p>
          <a:p>
            <a:pPr marL="274320" indent="-274320" fontAlgn="auto">
              <a:spcAft>
                <a:spcPts val="0"/>
              </a:spcAft>
              <a:buClr>
                <a:schemeClr val="accent3"/>
              </a:buClr>
              <a:buFont typeface="Wingdings 2"/>
              <a:buChar char=""/>
              <a:defRPr/>
            </a:pPr>
            <a:r>
              <a:rPr lang="cs-CZ" dirty="0" smtClean="0"/>
              <a:t>5	</a:t>
            </a:r>
            <a:r>
              <a:rPr lang="cs-CZ" b="1" dirty="0" err="1" smtClean="0"/>
              <a:t>hypothalamus</a:t>
            </a:r>
            <a:endParaRPr lang="cs-CZ" b="1" dirty="0" smtClean="0"/>
          </a:p>
          <a:p>
            <a:pPr marL="274320" indent="-274320" fontAlgn="auto">
              <a:spcAft>
                <a:spcPts val="0"/>
              </a:spcAft>
              <a:buClr>
                <a:schemeClr val="accent3"/>
              </a:buClr>
              <a:buFont typeface="Wingdings 2"/>
              <a:buChar char=""/>
              <a:defRPr/>
            </a:pPr>
            <a:r>
              <a:rPr lang="cs-CZ" dirty="0" smtClean="0"/>
              <a:t>6	septum </a:t>
            </a:r>
            <a:r>
              <a:rPr lang="cs-CZ" dirty="0" err="1" smtClean="0"/>
              <a:t>verum</a:t>
            </a:r>
            <a:endParaRPr lang="cs-CZ" dirty="0" smtClean="0"/>
          </a:p>
          <a:p>
            <a:pPr marL="274320" indent="-274320" fontAlgn="auto">
              <a:spcAft>
                <a:spcPts val="0"/>
              </a:spcAft>
              <a:buClr>
                <a:schemeClr val="accent3"/>
              </a:buClr>
              <a:buFont typeface="Wingdings 2"/>
              <a:buChar char=""/>
              <a:defRPr/>
            </a:pPr>
            <a:r>
              <a:rPr lang="cs-CZ" dirty="0" smtClean="0"/>
              <a:t>7	area </a:t>
            </a:r>
            <a:r>
              <a:rPr lang="cs-CZ" dirty="0" err="1" smtClean="0"/>
              <a:t>subcallosa</a:t>
            </a:r>
            <a:endParaRPr lang="cs-CZ" dirty="0" smtClean="0"/>
          </a:p>
          <a:p>
            <a:pPr marL="274320" indent="-274320" fontAlgn="auto">
              <a:spcAft>
                <a:spcPts val="0"/>
              </a:spcAft>
              <a:buClr>
                <a:schemeClr val="accent3"/>
              </a:buClr>
              <a:buFont typeface="Wingdings 2"/>
              <a:buChar char=""/>
              <a:defRPr/>
            </a:pPr>
            <a:r>
              <a:rPr lang="cs-CZ" dirty="0" smtClean="0"/>
              <a:t>8	</a:t>
            </a:r>
            <a:r>
              <a:rPr lang="cs-CZ" dirty="0" err="1" smtClean="0"/>
              <a:t>striae</a:t>
            </a:r>
            <a:r>
              <a:rPr lang="cs-CZ" dirty="0" smtClean="0"/>
              <a:t> </a:t>
            </a:r>
            <a:r>
              <a:rPr lang="cs-CZ" dirty="0" err="1" smtClean="0"/>
              <a:t>longitudinales</a:t>
            </a:r>
            <a:r>
              <a:rPr lang="cs-CZ" dirty="0" smtClean="0"/>
              <a:t> 	</a:t>
            </a:r>
            <a:r>
              <a:rPr lang="cs-CZ" dirty="0" err="1" smtClean="0"/>
              <a:t>corporis</a:t>
            </a:r>
            <a:r>
              <a:rPr lang="cs-CZ" dirty="0" smtClean="0"/>
              <a:t> </a:t>
            </a:r>
            <a:r>
              <a:rPr lang="cs-CZ" dirty="0" err="1" smtClean="0"/>
              <a:t>callosi</a:t>
            </a:r>
            <a:r>
              <a:rPr lang="cs-CZ" dirty="0" smtClean="0"/>
              <a:t> </a:t>
            </a:r>
            <a:r>
              <a:rPr lang="cs-CZ" dirty="0" err="1" smtClean="0"/>
              <a:t>et</a:t>
            </a:r>
            <a:r>
              <a:rPr lang="cs-CZ" dirty="0" smtClean="0"/>
              <a:t> 	indusium </a:t>
            </a:r>
            <a:r>
              <a:rPr lang="cs-CZ" dirty="0" err="1" smtClean="0"/>
              <a:t>griseum</a:t>
            </a:r>
            <a:endParaRPr lang="cs-CZ" dirty="0" smtClean="0"/>
          </a:p>
          <a:p>
            <a:pPr marL="274320" indent="-274320" fontAlgn="auto">
              <a:spcAft>
                <a:spcPts val="0"/>
              </a:spcAft>
              <a:buClr>
                <a:schemeClr val="accent3"/>
              </a:buClr>
              <a:buFont typeface="Wingdings 2"/>
              <a:buChar char=""/>
              <a:defRPr/>
            </a:pPr>
            <a:r>
              <a:rPr lang="cs-CZ" dirty="0" smtClean="0"/>
              <a:t>9	</a:t>
            </a:r>
            <a:r>
              <a:rPr lang="cs-CZ" dirty="0" err="1" smtClean="0"/>
              <a:t>nuclei</a:t>
            </a:r>
            <a:r>
              <a:rPr lang="cs-CZ" dirty="0" smtClean="0"/>
              <a:t> </a:t>
            </a:r>
            <a:r>
              <a:rPr lang="cs-CZ" dirty="0" err="1" smtClean="0"/>
              <a:t>anteriores</a:t>
            </a:r>
            <a:r>
              <a:rPr lang="cs-CZ" dirty="0" smtClean="0"/>
              <a:t> </a:t>
            </a:r>
            <a:r>
              <a:rPr lang="cs-CZ" dirty="0" err="1" smtClean="0"/>
              <a:t>thalami</a:t>
            </a:r>
            <a:endParaRPr lang="cs-CZ" dirty="0" smtClean="0"/>
          </a:p>
          <a:p>
            <a:pPr marL="274320" indent="-274320" fontAlgn="auto">
              <a:spcAft>
                <a:spcPts val="0"/>
              </a:spcAft>
              <a:buClr>
                <a:schemeClr val="accent3"/>
              </a:buClr>
              <a:buFont typeface="Wingdings 2"/>
              <a:buChar char=""/>
              <a:defRPr/>
            </a:pPr>
            <a:r>
              <a:rPr lang="cs-CZ" dirty="0" smtClean="0"/>
              <a:t>10	</a:t>
            </a:r>
            <a:r>
              <a:rPr lang="cs-CZ" b="1" dirty="0" err="1" smtClean="0"/>
              <a:t>gyrus</a:t>
            </a:r>
            <a:r>
              <a:rPr lang="cs-CZ" b="1" dirty="0" smtClean="0"/>
              <a:t> </a:t>
            </a:r>
            <a:r>
              <a:rPr lang="cs-CZ" b="1" dirty="0" err="1" smtClean="0"/>
              <a:t>cinguli</a:t>
            </a:r>
            <a:r>
              <a:rPr lang="cs-CZ" b="1" dirty="0" smtClean="0"/>
              <a:t> </a:t>
            </a:r>
            <a:r>
              <a:rPr lang="cs-CZ" b="1" dirty="0" err="1" smtClean="0"/>
              <a:t>et</a:t>
            </a:r>
            <a:r>
              <a:rPr lang="cs-CZ" b="1" dirty="0" smtClean="0"/>
              <a:t> cingulum</a:t>
            </a:r>
          </a:p>
          <a:p>
            <a:pPr marL="274320" indent="-274320" fontAlgn="auto">
              <a:spcAft>
                <a:spcPts val="0"/>
              </a:spcAft>
              <a:buClr>
                <a:schemeClr val="accent3"/>
              </a:buClr>
              <a:buFont typeface="Wingdings 2"/>
              <a:buChar char=""/>
              <a:defRPr/>
            </a:pPr>
            <a:r>
              <a:rPr lang="cs-CZ" dirty="0" smtClean="0"/>
              <a:t>11	</a:t>
            </a:r>
            <a:r>
              <a:rPr lang="cs-CZ" b="1" dirty="0" err="1" smtClean="0"/>
              <a:t>fornix</a:t>
            </a:r>
            <a:endParaRPr lang="cs-CZ" b="1" dirty="0" smtClean="0"/>
          </a:p>
          <a:p>
            <a:pPr marL="274320" indent="-274320" fontAlgn="auto">
              <a:spcAft>
                <a:spcPts val="0"/>
              </a:spcAft>
              <a:buClr>
                <a:schemeClr val="accent3"/>
              </a:buClr>
              <a:buFont typeface="Wingdings 2"/>
              <a:buChar char=""/>
              <a:defRPr/>
            </a:pPr>
            <a:r>
              <a:rPr lang="cs-CZ" dirty="0" smtClean="0"/>
              <a:t>12	</a:t>
            </a:r>
            <a:r>
              <a:rPr lang="cs-CZ" dirty="0" err="1" smtClean="0"/>
              <a:t>fasciculus</a:t>
            </a:r>
            <a:r>
              <a:rPr lang="cs-CZ" dirty="0" smtClean="0"/>
              <a:t> 	</a:t>
            </a:r>
            <a:r>
              <a:rPr lang="cs-CZ" dirty="0" err="1" smtClean="0"/>
              <a:t>mamillothalamicus</a:t>
            </a:r>
            <a:endParaRPr lang="cs-CZ" dirty="0" smtClean="0"/>
          </a:p>
          <a:p>
            <a:pPr marL="274320" indent="-274320" fontAlgn="auto">
              <a:spcAft>
                <a:spcPts val="0"/>
              </a:spcAft>
              <a:buClr>
                <a:schemeClr val="accent3"/>
              </a:buClr>
              <a:buFont typeface="Wingdings 2"/>
              <a:buChar char=""/>
              <a:defRPr/>
            </a:pPr>
            <a:r>
              <a:rPr lang="cs-CZ" dirty="0" smtClean="0"/>
              <a:t>13	</a:t>
            </a:r>
            <a:r>
              <a:rPr lang="cs-CZ" dirty="0" err="1" smtClean="0"/>
              <a:t>gyrus</a:t>
            </a:r>
            <a:r>
              <a:rPr lang="cs-CZ" dirty="0" smtClean="0"/>
              <a:t> </a:t>
            </a:r>
            <a:r>
              <a:rPr lang="cs-CZ" dirty="0" err="1" smtClean="0"/>
              <a:t>dentatus</a:t>
            </a:r>
            <a:endParaRPr lang="cs-CZ" dirty="0" smtClean="0"/>
          </a:p>
          <a:p>
            <a:pPr marL="274320" indent="-274320" fontAlgn="auto">
              <a:spcAft>
                <a:spcPts val="0"/>
              </a:spcAft>
              <a:buClr>
                <a:schemeClr val="accent3"/>
              </a:buClr>
              <a:buFont typeface="Wingdings 2"/>
              <a:buChar char=""/>
              <a:defRPr/>
            </a:pPr>
            <a:endParaRPr lang="cs-CZ" dirty="0"/>
          </a:p>
        </p:txBody>
      </p:sp>
      <p:pic>
        <p:nvPicPr>
          <p:cNvPr id="61443" name="Picture 2"/>
          <p:cNvPicPr>
            <a:picLocks noGrp="1" noChangeAspect="1" noChangeArrowheads="1"/>
          </p:cNvPicPr>
          <p:nvPr>
            <p:ph sz="half" idx="2"/>
          </p:nvPr>
        </p:nvPicPr>
        <p:blipFill>
          <a:blip r:embed="rId3"/>
          <a:srcRect l="10405" r="29263" b="51122"/>
          <a:stretch>
            <a:fillRect/>
          </a:stretch>
        </p:blipFill>
        <p:spPr>
          <a:xfrm>
            <a:off x="3500438" y="1857375"/>
            <a:ext cx="5143500" cy="42497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adpis 1"/>
          <p:cNvSpPr>
            <a:spLocks noGrp="1"/>
          </p:cNvSpPr>
          <p:nvPr>
            <p:ph type="title"/>
          </p:nvPr>
        </p:nvSpPr>
        <p:spPr/>
        <p:txBody>
          <a:bodyPr/>
          <a:lstStyle/>
          <a:p>
            <a:endParaRPr lang="cs-CZ" smtClean="0"/>
          </a:p>
        </p:txBody>
      </p:sp>
      <p:pic>
        <p:nvPicPr>
          <p:cNvPr id="16386" name="Zástupný symbol pro obsah 3" descr="brain.jpg"/>
          <p:cNvPicPr>
            <a:picLocks noGrp="1" noChangeAspect="1"/>
          </p:cNvPicPr>
          <p:nvPr>
            <p:ph idx="1"/>
          </p:nvPr>
        </p:nvPicPr>
        <p:blipFill>
          <a:blip r:embed="rId2"/>
          <a:srcRect/>
          <a:stretch>
            <a:fillRect/>
          </a:stretch>
        </p:blipFill>
        <p:spPr>
          <a:xfrm>
            <a:off x="1157288" y="2200275"/>
            <a:ext cx="6415087" cy="412432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adpis 1"/>
          <p:cNvSpPr>
            <a:spLocks noGrp="1"/>
          </p:cNvSpPr>
          <p:nvPr>
            <p:ph type="title"/>
          </p:nvPr>
        </p:nvSpPr>
        <p:spPr/>
        <p:txBody>
          <a:bodyPr/>
          <a:lstStyle/>
          <a:p>
            <a:r>
              <a:rPr lang="cs-CZ" b="1" smtClean="0"/>
              <a:t>LIMBICKÝ SYSTÉM</a:t>
            </a:r>
            <a:endParaRPr lang="cs-CZ" smtClean="0"/>
          </a:p>
        </p:txBody>
      </p:sp>
      <p:sp>
        <p:nvSpPr>
          <p:cNvPr id="3" name="Zástupný symbol pro obsah 2"/>
          <p:cNvSpPr>
            <a:spLocks noGrp="1"/>
          </p:cNvSpPr>
          <p:nvPr>
            <p:ph idx="1"/>
          </p:nvPr>
        </p:nvSpPr>
        <p:spPr>
          <a:xfrm>
            <a:off x="1357313" y="1935163"/>
            <a:ext cx="7329487" cy="4389437"/>
          </a:xfrm>
        </p:spPr>
        <p:txBody>
          <a:bodyPr>
            <a:normAutofit/>
          </a:bodyPr>
          <a:lstStyle/>
          <a:p>
            <a:pPr marL="274320" indent="-274320" fontAlgn="auto">
              <a:spcAft>
                <a:spcPts val="0"/>
              </a:spcAft>
              <a:buClr>
                <a:schemeClr val="accent3"/>
              </a:buClr>
              <a:buFont typeface="Wingdings 2"/>
              <a:buChar char=""/>
              <a:defRPr/>
            </a:pPr>
            <a:r>
              <a:rPr lang="cs-CZ" b="1" dirty="0" smtClean="0"/>
              <a:t>Funkce:</a:t>
            </a:r>
          </a:p>
          <a:p>
            <a:pPr marL="274320" indent="-274320" fontAlgn="auto">
              <a:spcAft>
                <a:spcPts val="0"/>
              </a:spcAft>
              <a:buClr>
                <a:schemeClr val="accent3"/>
              </a:buClr>
              <a:buFont typeface="Wingdings 2"/>
              <a:buChar char=""/>
              <a:defRPr/>
            </a:pPr>
            <a:r>
              <a:rPr lang="cs-CZ" dirty="0" smtClean="0"/>
              <a:t>Učení, paměti </a:t>
            </a:r>
          </a:p>
          <a:p>
            <a:pPr marL="274320" indent="-274320" fontAlgn="auto">
              <a:spcAft>
                <a:spcPts val="0"/>
              </a:spcAft>
              <a:buClr>
                <a:schemeClr val="accent3"/>
              </a:buClr>
              <a:buFont typeface="Wingdings 2"/>
              <a:buChar char=""/>
              <a:defRPr/>
            </a:pPr>
            <a:r>
              <a:rPr lang="cs-CZ" dirty="0" smtClean="0"/>
              <a:t>Emoce </a:t>
            </a:r>
          </a:p>
          <a:p>
            <a:pPr marL="274320" indent="-274320" fontAlgn="auto">
              <a:spcAft>
                <a:spcPts val="0"/>
              </a:spcAft>
              <a:buClr>
                <a:schemeClr val="accent3"/>
              </a:buClr>
              <a:buFont typeface="Wingdings 2"/>
              <a:buChar char=""/>
              <a:defRPr/>
            </a:pPr>
            <a:r>
              <a:rPr lang="cs-CZ" dirty="0" smtClean="0"/>
              <a:t>Exekutivních funkce</a:t>
            </a:r>
          </a:p>
          <a:p>
            <a:pPr marL="274320" indent="-274320" fontAlgn="auto">
              <a:spcAft>
                <a:spcPts val="0"/>
              </a:spcAft>
              <a:buClr>
                <a:schemeClr val="accent3"/>
              </a:buClr>
              <a:buFont typeface="Wingdings 2"/>
              <a:buChar char=""/>
              <a:defRPr/>
            </a:pPr>
            <a:endParaRPr lang="cs-CZ" b="1"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fontAlgn="auto">
              <a:spcAft>
                <a:spcPts val="0"/>
              </a:spcAft>
              <a:defRPr/>
            </a:pPr>
            <a:r>
              <a:rPr lang="cs-CZ" dirty="0" smtClean="0"/>
              <a:t>Centrální nerovová soustava</a:t>
            </a:r>
            <a:endParaRPr lang="cs-CZ" dirty="0"/>
          </a:p>
        </p:txBody>
      </p:sp>
      <p:sp>
        <p:nvSpPr>
          <p:cNvPr id="65538" name="Podnadpis 2"/>
          <p:cNvSpPr>
            <a:spLocks noGrp="1"/>
          </p:cNvSpPr>
          <p:nvPr>
            <p:ph type="subTitle" idx="1"/>
          </p:nvPr>
        </p:nvSpPr>
        <p:spPr>
          <a:xfrm>
            <a:off x="533400" y="3228975"/>
            <a:ext cx="7854950" cy="1752600"/>
          </a:xfrm>
        </p:spPr>
        <p:txBody>
          <a:bodyPr/>
          <a:lstStyle/>
          <a:p>
            <a:pPr marR="0"/>
            <a:r>
              <a:rPr lang="cs-CZ" smtClean="0"/>
              <a:t>Ontogenetický vývoj</a:t>
            </a:r>
          </a:p>
        </p:txBody>
      </p:sp>
      <p:sp>
        <p:nvSpPr>
          <p:cNvPr id="65539"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cs-CZ">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Nadpis 1"/>
          <p:cNvSpPr>
            <a:spLocks noGrp="1"/>
          </p:cNvSpPr>
          <p:nvPr>
            <p:ph type="title"/>
          </p:nvPr>
        </p:nvSpPr>
        <p:spPr/>
        <p:txBody>
          <a:bodyPr/>
          <a:lstStyle/>
          <a:p>
            <a:r>
              <a:rPr lang="cs-CZ" smtClean="0"/>
              <a:t>Prenatální vývoj NS</a:t>
            </a:r>
          </a:p>
        </p:txBody>
      </p:sp>
      <p:sp>
        <p:nvSpPr>
          <p:cNvPr id="66562" name="Zástupný symbol pro obsah 4"/>
          <p:cNvSpPr>
            <a:spLocks noGrp="1"/>
          </p:cNvSpPr>
          <p:nvPr>
            <p:ph idx="1"/>
          </p:nvPr>
        </p:nvSpPr>
        <p:spPr/>
        <p:txBody>
          <a:bodyPr/>
          <a:lstStyle/>
          <a:p>
            <a:r>
              <a:rPr lang="cs-CZ" b="1" smtClean="0"/>
              <a:t>Embryonální vývoj</a:t>
            </a:r>
            <a:r>
              <a:rPr lang="cs-CZ" smtClean="0"/>
              <a:t>: NS vzniká z ektodermu</a:t>
            </a:r>
            <a:r>
              <a:rPr lang="cs-CZ" b="1" smtClean="0"/>
              <a:t> </a:t>
            </a:r>
            <a:r>
              <a:rPr lang="cs-CZ" smtClean="0"/>
              <a:t>(neuroektoderm) </a:t>
            </a:r>
            <a:r>
              <a:rPr lang="cs-CZ" smtClean="0">
                <a:sym typeface="Wingdings" pitchFamily="2" charset="2"/>
              </a:rPr>
              <a:t> </a:t>
            </a:r>
            <a:r>
              <a:rPr lang="cs-CZ" smtClean="0"/>
              <a:t>neurální ploténka </a:t>
            </a:r>
            <a:r>
              <a:rPr lang="cs-CZ" smtClean="0">
                <a:sym typeface="Wingdings" pitchFamily="2" charset="2"/>
              </a:rPr>
              <a:t> neurální valy a rýha  </a:t>
            </a:r>
            <a:r>
              <a:rPr lang="cs-CZ" b="1" smtClean="0">
                <a:sym typeface="Wingdings" pitchFamily="2" charset="2"/>
              </a:rPr>
              <a:t>neurální trubice</a:t>
            </a:r>
            <a:endParaRPr lang="cs-CZ" b="1" smtClean="0"/>
          </a:p>
          <a:p>
            <a:pPr>
              <a:buFont typeface="Wingdings 2" pitchFamily="18" charset="2"/>
              <a:buNone/>
            </a:pPr>
            <a:r>
              <a:rPr lang="cs-CZ" smtClean="0"/>
              <a:t> </a:t>
            </a:r>
          </a:p>
          <a:p>
            <a:pPr>
              <a:buFont typeface="Wingdings 2" pitchFamily="18" charset="2"/>
              <a:buNone/>
            </a:pPr>
            <a:endParaRPr lang="cs-CZ" smtClean="0"/>
          </a:p>
          <a:p>
            <a:endParaRPr lang="cs-CZ" smtClean="0"/>
          </a:p>
        </p:txBody>
      </p:sp>
      <p:pic>
        <p:nvPicPr>
          <p:cNvPr id="66563" name="obrázek 2"/>
          <p:cNvPicPr>
            <a:picLocks noChangeAspect="1" noChangeArrowheads="1"/>
          </p:cNvPicPr>
          <p:nvPr/>
        </p:nvPicPr>
        <p:blipFill>
          <a:blip r:embed="rId3"/>
          <a:srcRect/>
          <a:stretch>
            <a:fillRect/>
          </a:stretch>
        </p:blipFill>
        <p:spPr bwMode="auto">
          <a:xfrm>
            <a:off x="1000125" y="3786188"/>
            <a:ext cx="2809875" cy="2152650"/>
          </a:xfrm>
          <a:prstGeom prst="rect">
            <a:avLst/>
          </a:prstGeom>
          <a:noFill/>
          <a:ln w="9525">
            <a:noFill/>
            <a:miter lim="800000"/>
            <a:headEnd/>
            <a:tailEnd/>
          </a:ln>
        </p:spPr>
      </p:pic>
      <p:pic>
        <p:nvPicPr>
          <p:cNvPr id="66564" name="obrázek 1"/>
          <p:cNvPicPr>
            <a:picLocks noChangeAspect="1" noChangeArrowheads="1"/>
          </p:cNvPicPr>
          <p:nvPr/>
        </p:nvPicPr>
        <p:blipFill>
          <a:blip r:embed="rId4"/>
          <a:srcRect/>
          <a:stretch>
            <a:fillRect/>
          </a:stretch>
        </p:blipFill>
        <p:spPr bwMode="auto">
          <a:xfrm>
            <a:off x="4429125" y="3714750"/>
            <a:ext cx="2819400" cy="2162175"/>
          </a:xfrm>
          <a:prstGeom prst="rect">
            <a:avLst/>
          </a:prstGeom>
          <a:noFill/>
          <a:ln w="9525">
            <a:noFill/>
            <a:miter lim="800000"/>
            <a:headEnd/>
            <a:tailEnd/>
          </a:ln>
        </p:spPr>
      </p:pic>
      <p:sp>
        <p:nvSpPr>
          <p:cNvPr id="66565" name="TextovéPole 8"/>
          <p:cNvSpPr txBox="1">
            <a:spLocks noChangeArrowheads="1"/>
          </p:cNvSpPr>
          <p:nvPr/>
        </p:nvSpPr>
        <p:spPr bwMode="auto">
          <a:xfrm>
            <a:off x="1285875" y="6072188"/>
            <a:ext cx="4357688" cy="369887"/>
          </a:xfrm>
          <a:prstGeom prst="rect">
            <a:avLst/>
          </a:prstGeom>
          <a:noFill/>
          <a:ln w="9525">
            <a:noFill/>
            <a:miter lim="800000"/>
            <a:headEnd/>
            <a:tailEnd/>
          </a:ln>
        </p:spPr>
        <p:txBody>
          <a:bodyPr>
            <a:spAutoFit/>
          </a:bodyPr>
          <a:lstStyle/>
          <a:p>
            <a:r>
              <a:rPr lang="cs-CZ">
                <a:latin typeface="Constantia" pitchFamily="18" charset="0"/>
              </a:rPr>
              <a:t>Neurální trubice  - 20. den (2mm)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Nadpis 1"/>
          <p:cNvSpPr>
            <a:spLocks noGrp="1"/>
          </p:cNvSpPr>
          <p:nvPr>
            <p:ph type="title"/>
          </p:nvPr>
        </p:nvSpPr>
        <p:spPr/>
        <p:txBody>
          <a:bodyPr/>
          <a:lstStyle/>
          <a:p>
            <a:r>
              <a:rPr lang="cs-CZ" smtClean="0"/>
              <a:t>Prenatální vývoj NS</a:t>
            </a:r>
          </a:p>
        </p:txBody>
      </p:sp>
      <p:sp>
        <p:nvSpPr>
          <p:cNvPr id="68610" name="Zástupný symbol pro obsah 2"/>
          <p:cNvSpPr>
            <a:spLocks noGrp="1"/>
          </p:cNvSpPr>
          <p:nvPr>
            <p:ph idx="1"/>
          </p:nvPr>
        </p:nvSpPr>
        <p:spPr>
          <a:xfrm>
            <a:off x="457200" y="1935163"/>
            <a:ext cx="5257800" cy="4389437"/>
          </a:xfrm>
        </p:spPr>
        <p:txBody>
          <a:bodyPr/>
          <a:lstStyle/>
          <a:p>
            <a:r>
              <a:rPr lang="cs-CZ" smtClean="0"/>
              <a:t>Na konci neurální trubice se záhy formuje základ mozku – tři primární mozkové váčky:</a:t>
            </a:r>
          </a:p>
          <a:p>
            <a:pPr>
              <a:buFont typeface="Wingdings 2" pitchFamily="18" charset="2"/>
              <a:buNone/>
            </a:pPr>
            <a:r>
              <a:rPr lang="cs-CZ" smtClean="0"/>
              <a:t>	- přední mozek (prozencefalon)</a:t>
            </a:r>
          </a:p>
          <a:p>
            <a:pPr>
              <a:buFont typeface="Wingdings 2" pitchFamily="18" charset="2"/>
              <a:buNone/>
            </a:pPr>
            <a:r>
              <a:rPr lang="cs-CZ" smtClean="0"/>
              <a:t>	- střední mozek (mezencefalon)</a:t>
            </a:r>
          </a:p>
          <a:p>
            <a:pPr>
              <a:buFont typeface="Wingdings 2" pitchFamily="18" charset="2"/>
              <a:buNone/>
            </a:pPr>
            <a:r>
              <a:rPr lang="cs-CZ" smtClean="0"/>
              <a:t>	- zadní mozek (rombencefalon)</a:t>
            </a:r>
          </a:p>
          <a:p>
            <a:r>
              <a:rPr lang="cs-CZ" smtClean="0"/>
              <a:t>V 5. týdnu z prozencefalonu vzniká telencefalon a diencefalon a z rombencefalonu metencefalon a myelencefalon </a:t>
            </a:r>
          </a:p>
        </p:txBody>
      </p:sp>
      <p:pic>
        <p:nvPicPr>
          <p:cNvPr id="68611" name="Zástupný symbol pro obsah 3" descr="develop.gif"/>
          <p:cNvPicPr>
            <a:picLocks noChangeAspect="1"/>
          </p:cNvPicPr>
          <p:nvPr/>
        </p:nvPicPr>
        <p:blipFill>
          <a:blip r:embed="rId3"/>
          <a:srcRect/>
          <a:stretch>
            <a:fillRect/>
          </a:stretch>
        </p:blipFill>
        <p:spPr bwMode="auto">
          <a:xfrm>
            <a:off x="5786438" y="2428875"/>
            <a:ext cx="2914650" cy="359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fontAlgn="auto">
              <a:spcAft>
                <a:spcPts val="0"/>
              </a:spcAft>
              <a:defRPr/>
            </a:pPr>
            <a:r>
              <a:rPr lang="cs-CZ" dirty="0" smtClean="0"/>
              <a:t>Vývoj </a:t>
            </a:r>
            <a:r>
              <a:rPr lang="cs-CZ" dirty="0" err="1" smtClean="0"/>
              <a:t>NS</a:t>
            </a:r>
            <a:r>
              <a:rPr lang="cs-CZ" dirty="0" smtClean="0"/>
              <a:t> – molekulární a buněčná úroveň</a:t>
            </a:r>
            <a:endParaRPr lang="cs-CZ" dirty="0"/>
          </a:p>
        </p:txBody>
      </p:sp>
      <p:sp>
        <p:nvSpPr>
          <p:cNvPr id="3" name="Zástupný symbol pro obsah 2"/>
          <p:cNvSpPr>
            <a:spLocks noGrp="1"/>
          </p:cNvSpPr>
          <p:nvPr>
            <p:ph idx="1"/>
          </p:nvPr>
        </p:nvSpPr>
        <p:spPr/>
        <p:txBody>
          <a:bodyPr>
            <a:normAutofit lnSpcReduction="10000"/>
          </a:bodyPr>
          <a:lstStyle/>
          <a:p>
            <a:pPr marL="274320" indent="-274320" fontAlgn="auto">
              <a:spcAft>
                <a:spcPts val="0"/>
              </a:spcAft>
              <a:buClr>
                <a:schemeClr val="accent3"/>
              </a:buClr>
              <a:buFont typeface="Wingdings 2"/>
              <a:buChar char=""/>
              <a:defRPr/>
            </a:pPr>
            <a:r>
              <a:rPr lang="cs-CZ" sz="1800" dirty="0" smtClean="0"/>
              <a:t>Vývoj </a:t>
            </a:r>
            <a:r>
              <a:rPr lang="cs-CZ" sz="1800" dirty="0" err="1" smtClean="0"/>
              <a:t>NS</a:t>
            </a:r>
            <a:r>
              <a:rPr lang="cs-CZ" sz="1800" dirty="0" smtClean="0"/>
              <a:t> je podmíněn aktivací </a:t>
            </a:r>
            <a:r>
              <a:rPr lang="cs-CZ" sz="1800" b="1" dirty="0" smtClean="0"/>
              <a:t>genů</a:t>
            </a:r>
            <a:r>
              <a:rPr lang="cs-CZ" sz="1800" dirty="0" smtClean="0"/>
              <a:t> a působením </a:t>
            </a:r>
            <a:r>
              <a:rPr lang="cs-CZ" sz="1800" b="1" dirty="0" smtClean="0"/>
              <a:t>růstových faktorů</a:t>
            </a:r>
          </a:p>
          <a:p>
            <a:pPr marL="274320" indent="-274320" fontAlgn="auto">
              <a:spcAft>
                <a:spcPts val="0"/>
              </a:spcAft>
              <a:buClr>
                <a:schemeClr val="accent3"/>
              </a:buClr>
              <a:buFont typeface="Wingdings 2"/>
              <a:buChar char=""/>
              <a:defRPr/>
            </a:pPr>
            <a:r>
              <a:rPr lang="cs-CZ" sz="1800" dirty="0" err="1" smtClean="0"/>
              <a:t>Neuroektodermové</a:t>
            </a:r>
            <a:r>
              <a:rPr lang="cs-CZ" sz="1800" dirty="0" smtClean="0"/>
              <a:t> buňky neurální trubice postupně diferencují v </a:t>
            </a:r>
            <a:r>
              <a:rPr lang="cs-CZ" sz="1800" b="1" dirty="0" err="1" smtClean="0"/>
              <a:t>neuroblasty</a:t>
            </a:r>
            <a:r>
              <a:rPr lang="cs-CZ" sz="1800" dirty="0" smtClean="0"/>
              <a:t> (mateřské buňky (</a:t>
            </a:r>
            <a:r>
              <a:rPr lang="cs-CZ" sz="1800" dirty="0" err="1" smtClean="0"/>
              <a:t>prekurzory</a:t>
            </a:r>
            <a:r>
              <a:rPr lang="cs-CZ" sz="1800" dirty="0" smtClean="0"/>
              <a:t>) neuronů) a </a:t>
            </a:r>
            <a:r>
              <a:rPr lang="cs-CZ" sz="1800" b="1" dirty="0" err="1" smtClean="0"/>
              <a:t>glioblasty</a:t>
            </a:r>
            <a:r>
              <a:rPr lang="cs-CZ" sz="1800" dirty="0" smtClean="0"/>
              <a:t> (mateřské buňky glií)</a:t>
            </a:r>
          </a:p>
          <a:p>
            <a:pPr marL="274320" indent="-274320" fontAlgn="auto">
              <a:spcAft>
                <a:spcPts val="0"/>
              </a:spcAft>
              <a:buClr>
                <a:schemeClr val="accent3"/>
              </a:buClr>
              <a:buFont typeface="Wingdings 2"/>
              <a:buChar char=""/>
              <a:defRPr/>
            </a:pPr>
            <a:r>
              <a:rPr lang="cs-CZ" sz="1800" dirty="0" smtClean="0"/>
              <a:t>Nové neurony </a:t>
            </a:r>
            <a:r>
              <a:rPr lang="cs-CZ" sz="1800" b="1" dirty="0" smtClean="0"/>
              <a:t>migrují </a:t>
            </a:r>
            <a:r>
              <a:rPr lang="cs-CZ" sz="1800" dirty="0" smtClean="0"/>
              <a:t>do různých částí vyvíjejícího mozku, kde formují jeho struktury</a:t>
            </a:r>
          </a:p>
          <a:p>
            <a:pPr marL="274320" indent="-274320" fontAlgn="auto">
              <a:spcAft>
                <a:spcPts val="0"/>
              </a:spcAft>
              <a:buClr>
                <a:schemeClr val="accent3"/>
              </a:buClr>
              <a:buFont typeface="Wingdings 2"/>
              <a:buChar char=""/>
              <a:defRPr/>
            </a:pPr>
            <a:r>
              <a:rPr lang="cs-CZ" sz="1800" dirty="0" smtClean="0"/>
              <a:t>Neurony migrují mj. za pomoci radiálních glií (</a:t>
            </a:r>
            <a:r>
              <a:rPr lang="cs-CZ" sz="1800" dirty="0" err="1" smtClean="0"/>
              <a:t>prekurzory</a:t>
            </a:r>
            <a:r>
              <a:rPr lang="cs-CZ" sz="1800" dirty="0" smtClean="0"/>
              <a:t> astrocytů) – jakoby šplhají po jejích výběžcích.</a:t>
            </a:r>
          </a:p>
          <a:p>
            <a:pPr marL="274320" indent="-274320" fontAlgn="auto">
              <a:spcAft>
                <a:spcPts val="0"/>
              </a:spcAft>
              <a:buClr>
                <a:schemeClr val="accent3"/>
              </a:buClr>
              <a:buFont typeface="Wingdings 2"/>
              <a:buChar char=""/>
              <a:defRPr/>
            </a:pPr>
            <a:r>
              <a:rPr lang="cs-CZ" sz="1800" dirty="0" smtClean="0"/>
              <a:t>Jakmile neurony dosáhnou své pozice rozvětvují své výběžky (axony a dendrity) a spojují se s jinými neurony prostřednictvím synapsí</a:t>
            </a:r>
          </a:p>
          <a:p>
            <a:pPr marL="274320" indent="-274320" fontAlgn="auto">
              <a:spcAft>
                <a:spcPts val="0"/>
              </a:spcAft>
              <a:buClr>
                <a:schemeClr val="accent3"/>
              </a:buClr>
              <a:buFont typeface="Wingdings 2"/>
              <a:buChar char=""/>
              <a:defRPr/>
            </a:pPr>
            <a:r>
              <a:rPr lang="cs-CZ" sz="1800" dirty="0" smtClean="0"/>
              <a:t>Růstové faktory regulují vývoj neuronů, tvorbu výběžků a synapsí. Bez jejich přísunu neurony hynou. Neurony, které nezformují funkční nervové sítě prohrávají soutěž o zdroje (růstové faktory) a zanikají. </a:t>
            </a:r>
          </a:p>
          <a:p>
            <a:pPr marL="274320" indent="-274320" fontAlgn="auto">
              <a:spcAft>
                <a:spcPts val="0"/>
              </a:spcAft>
              <a:buClr>
                <a:schemeClr val="accent3"/>
              </a:buClr>
              <a:buFont typeface="Wingdings 2"/>
              <a:buChar char=""/>
              <a:defRPr/>
            </a:pPr>
            <a:r>
              <a:rPr lang="cs-CZ" sz="1800" dirty="0" smtClean="0"/>
              <a:t>Nejvíce neuronů má jedinec kolem narození. Před narozením a krátce po narození umírá mnoho neuronů – přirozené (nepatologické) regresivní děje.</a:t>
            </a:r>
          </a:p>
        </p:txBody>
      </p:sp>
      <p:sp>
        <p:nvSpPr>
          <p:cNvPr id="70659"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cs-CZ">
              <a:latin typeface="Constantia" pitchFamily="18" charset="0"/>
            </a:endParaRPr>
          </a:p>
        </p:txBody>
      </p:sp>
      <p:sp>
        <p:nvSpPr>
          <p:cNvPr id="70660" name="Rectangle 4"/>
          <p:cNvSpPr>
            <a:spLocks noChangeArrowheads="1"/>
          </p:cNvSpPr>
          <p:nvPr/>
        </p:nvSpPr>
        <p:spPr bwMode="auto">
          <a:xfrm>
            <a:off x="0" y="2619375"/>
            <a:ext cx="9144000" cy="0"/>
          </a:xfrm>
          <a:prstGeom prst="rect">
            <a:avLst/>
          </a:prstGeom>
          <a:noFill/>
          <a:ln w="9525">
            <a:noFill/>
            <a:miter lim="800000"/>
            <a:headEnd/>
            <a:tailEnd/>
          </a:ln>
        </p:spPr>
        <p:txBody>
          <a:bodyPr wrap="none" anchor="ctr">
            <a:spAutoFit/>
          </a:bodyPr>
          <a:lstStyle/>
          <a:p>
            <a:r>
              <a:rPr lang="cs-CZ" sz="1200">
                <a:ea typeface="Times New Roman" pitchFamily="18" charset="0"/>
                <a:cs typeface="Arial" charset="0"/>
              </a:rPr>
              <a:t> </a:t>
            </a:r>
            <a:endParaRPr lang="cs-CZ">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srcRect/>
          <a:stretch>
            <a:fillRect/>
          </a:stretch>
        </p:blipFill>
        <p:spPr bwMode="auto">
          <a:xfrm>
            <a:off x="785813" y="4286250"/>
            <a:ext cx="2743200" cy="2162175"/>
          </a:xfrm>
          <a:prstGeom prst="rect">
            <a:avLst/>
          </a:prstGeom>
          <a:noFill/>
          <a:ln w="9525">
            <a:noFill/>
            <a:miter lim="800000"/>
            <a:headEnd/>
            <a:tailEnd/>
          </a:ln>
        </p:spPr>
      </p:pic>
      <p:pic>
        <p:nvPicPr>
          <p:cNvPr id="72706" name="Picture 1"/>
          <p:cNvPicPr>
            <a:picLocks noChangeAspect="1" noChangeArrowheads="1"/>
          </p:cNvPicPr>
          <p:nvPr/>
        </p:nvPicPr>
        <p:blipFill>
          <a:blip r:embed="rId3"/>
          <a:srcRect/>
          <a:stretch>
            <a:fillRect/>
          </a:stretch>
        </p:blipFill>
        <p:spPr bwMode="auto">
          <a:xfrm>
            <a:off x="4071938" y="4286250"/>
            <a:ext cx="2705100" cy="2143125"/>
          </a:xfrm>
          <a:prstGeom prst="rect">
            <a:avLst/>
          </a:prstGeom>
          <a:noFill/>
          <a:ln w="9525">
            <a:noFill/>
            <a:miter lim="800000"/>
            <a:headEnd/>
            <a:tailEnd/>
          </a:ln>
        </p:spPr>
      </p:pic>
      <p:pic>
        <p:nvPicPr>
          <p:cNvPr id="72707" name="Picture 2"/>
          <p:cNvPicPr>
            <a:picLocks noChangeAspect="1" noChangeArrowheads="1"/>
          </p:cNvPicPr>
          <p:nvPr/>
        </p:nvPicPr>
        <p:blipFill>
          <a:blip r:embed="rId4"/>
          <a:srcRect/>
          <a:stretch>
            <a:fillRect/>
          </a:stretch>
        </p:blipFill>
        <p:spPr bwMode="auto">
          <a:xfrm>
            <a:off x="1285875" y="1000125"/>
            <a:ext cx="1858963" cy="2146300"/>
          </a:xfrm>
          <a:prstGeom prst="rect">
            <a:avLst/>
          </a:prstGeom>
          <a:noFill/>
          <a:ln w="9525">
            <a:noFill/>
            <a:miter lim="800000"/>
            <a:headEnd/>
            <a:tailEnd/>
          </a:ln>
        </p:spPr>
      </p:pic>
      <p:sp>
        <p:nvSpPr>
          <p:cNvPr id="72708" name="TextovéPole 6"/>
          <p:cNvSpPr txBox="1">
            <a:spLocks noChangeArrowheads="1"/>
          </p:cNvSpPr>
          <p:nvPr/>
        </p:nvSpPr>
        <p:spPr bwMode="auto">
          <a:xfrm>
            <a:off x="857250" y="6429375"/>
            <a:ext cx="8929688" cy="369888"/>
          </a:xfrm>
          <a:prstGeom prst="rect">
            <a:avLst/>
          </a:prstGeom>
          <a:noFill/>
          <a:ln w="9525">
            <a:noFill/>
            <a:miter lim="800000"/>
            <a:headEnd/>
            <a:tailEnd/>
          </a:ln>
        </p:spPr>
        <p:txBody>
          <a:bodyPr>
            <a:spAutoFit/>
          </a:bodyPr>
          <a:lstStyle/>
          <a:p>
            <a:r>
              <a:rPr lang="cs-CZ">
                <a:latin typeface="Constantia" pitchFamily="18" charset="0"/>
              </a:rPr>
              <a:t>vznik nové synapse - synaptogeneze</a:t>
            </a:r>
          </a:p>
        </p:txBody>
      </p:sp>
      <p:sp>
        <p:nvSpPr>
          <p:cNvPr id="72709" name="TextovéPole 7"/>
          <p:cNvSpPr txBox="1">
            <a:spLocks noChangeArrowheads="1"/>
          </p:cNvSpPr>
          <p:nvPr/>
        </p:nvSpPr>
        <p:spPr bwMode="auto">
          <a:xfrm>
            <a:off x="357188" y="3286125"/>
            <a:ext cx="8215312" cy="369888"/>
          </a:xfrm>
          <a:prstGeom prst="rect">
            <a:avLst/>
          </a:prstGeom>
          <a:noFill/>
          <a:ln w="9525">
            <a:noFill/>
            <a:miter lim="800000"/>
            <a:headEnd/>
            <a:tailEnd/>
          </a:ln>
        </p:spPr>
        <p:txBody>
          <a:bodyPr>
            <a:spAutoFit/>
          </a:bodyPr>
          <a:lstStyle/>
          <a:p>
            <a:r>
              <a:rPr lang="cs-CZ">
                <a:latin typeface="Constantia" pitchFamily="18" charset="0"/>
              </a:rPr>
              <a:t>migrující neuron po radiální glii                                        astrocyt</a:t>
            </a:r>
          </a:p>
        </p:txBody>
      </p:sp>
      <p:pic>
        <p:nvPicPr>
          <p:cNvPr id="72710" name="Zástupný symbol pro obsah 5" descr="Astrocytre.jpg"/>
          <p:cNvPicPr>
            <a:picLocks noGrp="1" noChangeAspect="1"/>
          </p:cNvPicPr>
          <p:nvPr>
            <p:ph sz="half" idx="4294967295"/>
          </p:nvPr>
        </p:nvPicPr>
        <p:blipFill>
          <a:blip r:embed="rId5"/>
          <a:srcRect/>
          <a:stretch>
            <a:fillRect/>
          </a:stretch>
        </p:blipFill>
        <p:spPr>
          <a:xfrm>
            <a:off x="5143500" y="1071563"/>
            <a:ext cx="2179638" cy="214312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Nadpis 1"/>
          <p:cNvSpPr>
            <a:spLocks noGrp="1"/>
          </p:cNvSpPr>
          <p:nvPr>
            <p:ph type="title"/>
          </p:nvPr>
        </p:nvSpPr>
        <p:spPr/>
        <p:txBody>
          <a:bodyPr/>
          <a:lstStyle/>
          <a:p>
            <a:r>
              <a:rPr lang="cs-CZ" smtClean="0"/>
              <a:t>Postnatální vývoj mozku</a:t>
            </a:r>
          </a:p>
        </p:txBody>
      </p:sp>
      <p:sp>
        <p:nvSpPr>
          <p:cNvPr id="3" name="Zástupný symbol pro obsah 2"/>
          <p:cNvSpPr>
            <a:spLocks noGrp="1"/>
          </p:cNvSpPr>
          <p:nvPr>
            <p:ph idx="1"/>
          </p:nvPr>
        </p:nvSpPr>
        <p:spPr>
          <a:xfrm>
            <a:off x="457200" y="1935163"/>
            <a:ext cx="3543300" cy="4389437"/>
          </a:xfrm>
        </p:spPr>
        <p:txBody>
          <a:bodyPr>
            <a:normAutofit fontScale="92500" lnSpcReduction="20000"/>
          </a:bodyPr>
          <a:lstStyle/>
          <a:p>
            <a:pPr marL="274320" indent="-274320" fontAlgn="auto">
              <a:spcAft>
                <a:spcPts val="0"/>
              </a:spcAft>
              <a:buClr>
                <a:schemeClr val="accent3"/>
              </a:buClr>
              <a:buFont typeface="Wingdings 2"/>
              <a:buChar char=""/>
              <a:defRPr/>
            </a:pPr>
            <a:r>
              <a:rPr lang="cs-CZ" dirty="0" smtClean="0"/>
              <a:t>Při narození není mozek zralý a některé jeho části se vyvíjejí přinejmenším do pozdní adolescence </a:t>
            </a:r>
          </a:p>
          <a:p>
            <a:pPr marL="274320" indent="-274320" fontAlgn="auto">
              <a:spcAft>
                <a:spcPts val="0"/>
              </a:spcAft>
              <a:buClr>
                <a:schemeClr val="accent3"/>
              </a:buClr>
              <a:buFont typeface="Wingdings 2"/>
              <a:buChar char=""/>
              <a:defRPr/>
            </a:pPr>
            <a:r>
              <a:rPr lang="cs-CZ" dirty="0" smtClean="0"/>
              <a:t>Fáze synaptické nadprodukce a prořezávání (</a:t>
            </a:r>
            <a:r>
              <a:rPr lang="cs-CZ" dirty="0" err="1" smtClean="0"/>
              <a:t>pruning</a:t>
            </a:r>
            <a:r>
              <a:rPr lang="cs-CZ" dirty="0" smtClean="0"/>
              <a:t>)</a:t>
            </a:r>
          </a:p>
          <a:p>
            <a:pPr marL="274320" indent="-274320" fontAlgn="auto">
              <a:spcAft>
                <a:spcPts val="0"/>
              </a:spcAft>
              <a:buClr>
                <a:schemeClr val="accent3"/>
              </a:buClr>
              <a:buFont typeface="Wingdings 2"/>
              <a:buChar char=""/>
              <a:defRPr/>
            </a:pPr>
            <a:r>
              <a:rPr lang="cs-CZ" dirty="0" smtClean="0"/>
              <a:t>Okénka vývoje (emoční vývoj, vývoj řeči, vývoj osobnosti…) – kritické senzitivní periody vývoje</a:t>
            </a:r>
            <a:endParaRPr lang="cs-CZ" dirty="0"/>
          </a:p>
        </p:txBody>
      </p:sp>
      <p:pic>
        <p:nvPicPr>
          <p:cNvPr id="73731" name="Picture 2"/>
          <p:cNvPicPr>
            <a:picLocks noChangeAspect="1" noChangeArrowheads="1"/>
          </p:cNvPicPr>
          <p:nvPr/>
        </p:nvPicPr>
        <p:blipFill>
          <a:blip r:embed="rId3"/>
          <a:srcRect/>
          <a:stretch>
            <a:fillRect/>
          </a:stretch>
        </p:blipFill>
        <p:spPr bwMode="auto">
          <a:xfrm>
            <a:off x="4105275" y="2071688"/>
            <a:ext cx="5038725" cy="387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Nadpis 1"/>
          <p:cNvSpPr>
            <a:spLocks noGrp="1"/>
          </p:cNvSpPr>
          <p:nvPr>
            <p:ph type="title"/>
          </p:nvPr>
        </p:nvSpPr>
        <p:spPr/>
        <p:txBody>
          <a:bodyPr/>
          <a:lstStyle/>
          <a:p>
            <a:r>
              <a:rPr lang="cs-CZ" dirty="0" smtClean="0"/>
              <a:t>Vývojové vady</a:t>
            </a:r>
          </a:p>
        </p:txBody>
      </p:sp>
      <p:sp>
        <p:nvSpPr>
          <p:cNvPr id="75778" name="Zástupný symbol pro obsah 2"/>
          <p:cNvSpPr>
            <a:spLocks noGrp="1"/>
          </p:cNvSpPr>
          <p:nvPr>
            <p:ph idx="1"/>
          </p:nvPr>
        </p:nvSpPr>
        <p:spPr/>
        <p:txBody>
          <a:bodyPr/>
          <a:lstStyle/>
          <a:p>
            <a:r>
              <a:rPr lang="cs-CZ" dirty="0" smtClean="0"/>
              <a:t>Narušené biologické zrání </a:t>
            </a:r>
            <a:r>
              <a:rPr lang="cs-CZ" dirty="0" smtClean="0"/>
              <a:t>mozku a </a:t>
            </a:r>
            <a:r>
              <a:rPr lang="cs-CZ" dirty="0" err="1" smtClean="0"/>
              <a:t>NS</a:t>
            </a:r>
            <a:endParaRPr lang="cs-CZ" dirty="0" smtClean="0"/>
          </a:p>
          <a:p>
            <a:r>
              <a:rPr lang="cs-CZ" dirty="0" smtClean="0"/>
              <a:t>Faktory genetické a/nebo environmentální (infekční, traumatické, toxické…)</a:t>
            </a:r>
          </a:p>
          <a:p>
            <a:r>
              <a:rPr lang="cs-CZ" dirty="0" err="1" smtClean="0"/>
              <a:t>Pervazivní</a:t>
            </a:r>
            <a:r>
              <a:rPr lang="cs-CZ" dirty="0" smtClean="0"/>
              <a:t> vývojové poruchy, specifické vývojové poruchy  </a:t>
            </a:r>
          </a:p>
          <a:p>
            <a:r>
              <a:rPr lang="cs-CZ" dirty="0" smtClean="0"/>
              <a:t>Downův syndrom, dětská </a:t>
            </a:r>
            <a:r>
              <a:rPr lang="cs-CZ" dirty="0" smtClean="0"/>
              <a:t>mozková </a:t>
            </a:r>
            <a:r>
              <a:rPr lang="cs-CZ" dirty="0" smtClean="0"/>
              <a:t>obrna, rozštěpy páteře….</a:t>
            </a:r>
            <a:endParaRPr lang="cs-CZ" dirty="0" smtClean="0"/>
          </a:p>
        </p:txBody>
      </p:sp>
      <p:pic>
        <p:nvPicPr>
          <p:cNvPr id="75779" name="Picture 2"/>
          <p:cNvPicPr>
            <a:picLocks noChangeAspect="1" noChangeArrowheads="1"/>
          </p:cNvPicPr>
          <p:nvPr/>
        </p:nvPicPr>
        <p:blipFill>
          <a:blip r:embed="rId3"/>
          <a:srcRect/>
          <a:stretch>
            <a:fillRect/>
          </a:stretch>
        </p:blipFill>
        <p:spPr bwMode="auto">
          <a:xfrm>
            <a:off x="6858016" y="4714884"/>
            <a:ext cx="2097087" cy="1928813"/>
          </a:xfrm>
          <a:prstGeom prst="rect">
            <a:avLst/>
          </a:prstGeom>
          <a:noFill/>
          <a:ln w="9525">
            <a:noFill/>
            <a:miter lim="800000"/>
            <a:headEnd/>
            <a:tailEnd/>
          </a:ln>
        </p:spPr>
      </p:pic>
      <p:sp>
        <p:nvSpPr>
          <p:cNvPr id="6" name="TextovéPole 5"/>
          <p:cNvSpPr txBox="1"/>
          <p:nvPr/>
        </p:nvSpPr>
        <p:spPr>
          <a:xfrm>
            <a:off x="5357818" y="6357958"/>
            <a:ext cx="1857224" cy="369332"/>
          </a:xfrm>
          <a:prstGeom prst="rect">
            <a:avLst/>
          </a:prstGeom>
          <a:noFill/>
        </p:spPr>
        <p:txBody>
          <a:bodyPr wrap="square" rtlCol="0">
            <a:spAutoFit/>
          </a:bodyPr>
          <a:lstStyle/>
          <a:p>
            <a:r>
              <a:rPr lang="cs-CZ" dirty="0" err="1" smtClean="0"/>
              <a:t>anencefalus</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Nadpis 1"/>
          <p:cNvSpPr>
            <a:spLocks noGrp="1"/>
          </p:cNvSpPr>
          <p:nvPr>
            <p:ph type="title"/>
          </p:nvPr>
        </p:nvSpPr>
        <p:spPr/>
        <p:txBody>
          <a:bodyPr/>
          <a:lstStyle/>
          <a:p>
            <a:r>
              <a:rPr lang="cs-CZ" smtClean="0"/>
              <a:t>Stárnutí</a:t>
            </a:r>
          </a:p>
        </p:txBody>
      </p:sp>
      <p:sp>
        <p:nvSpPr>
          <p:cNvPr id="77826" name="Zástupný symbol pro obsah 2"/>
          <p:cNvSpPr>
            <a:spLocks noGrp="1"/>
          </p:cNvSpPr>
          <p:nvPr>
            <p:ph idx="1"/>
          </p:nvPr>
        </p:nvSpPr>
        <p:spPr>
          <a:xfrm>
            <a:off x="457200" y="1935163"/>
            <a:ext cx="7400925" cy="4389437"/>
          </a:xfrm>
        </p:spPr>
        <p:txBody>
          <a:bodyPr/>
          <a:lstStyle/>
          <a:p>
            <a:r>
              <a:rPr lang="cs-CZ" smtClean="0"/>
              <a:t>Dochází k </a:t>
            </a:r>
            <a:r>
              <a:rPr lang="cs-CZ" b="1" smtClean="0"/>
              <a:t>přirozené</a:t>
            </a:r>
            <a:r>
              <a:rPr lang="cs-CZ" smtClean="0"/>
              <a:t> atrofii mozkové tkáně – úbytků neuronů a jejich synapsí ve frontálním laloku (motorika a komplexní kognitivní funkce), temporálním laloku (paměťové a sluchové funkce) a okcipitálním laloku (zrakové funkce) a mnohem méně v parietálním laloku (hmatové funkce)</a:t>
            </a:r>
          </a:p>
          <a:p>
            <a:r>
              <a:rPr lang="cs-CZ" smtClean="0"/>
              <a:t>Kvantita a kvalita synapsí není jen vrozená, ale ovlivněna celoživotními vnějšími vlivy (vzdělání, kognitivní trénink)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fontAlgn="auto">
              <a:spcAft>
                <a:spcPts val="0"/>
              </a:spcAft>
              <a:defRPr/>
            </a:pPr>
            <a:r>
              <a:rPr lang="cs-CZ" dirty="0" smtClean="0"/>
              <a:t>Rané psychické trauma a mozek</a:t>
            </a:r>
            <a:endParaRPr lang="cs-CZ" dirty="0"/>
          </a:p>
        </p:txBody>
      </p:sp>
      <p:sp>
        <p:nvSpPr>
          <p:cNvPr id="78850" name="Podnadpis 2"/>
          <p:cNvSpPr>
            <a:spLocks noGrp="1"/>
          </p:cNvSpPr>
          <p:nvPr>
            <p:ph type="subTitle" idx="1"/>
          </p:nvPr>
        </p:nvSpPr>
        <p:spPr>
          <a:xfrm>
            <a:off x="533400" y="3228975"/>
            <a:ext cx="7854950" cy="1752600"/>
          </a:xfrm>
        </p:spPr>
        <p:txBody>
          <a:bodyPr/>
          <a:lstStyle/>
          <a:p>
            <a:pPr marR="0"/>
            <a:endParaRPr lang="cs-CZ"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Nadpis 3"/>
          <p:cNvSpPr>
            <a:spLocks noGrp="1"/>
          </p:cNvSpPr>
          <p:nvPr>
            <p:ph type="title"/>
          </p:nvPr>
        </p:nvSpPr>
        <p:spPr/>
        <p:txBody>
          <a:bodyPr/>
          <a:lstStyle/>
          <a:p>
            <a:pPr algn="ctr"/>
            <a:r>
              <a:rPr lang="cs-CZ" b="1" smtClean="0"/>
              <a:t>ANATOMIE  MOZKU</a:t>
            </a:r>
          </a:p>
        </p:txBody>
      </p:sp>
      <p:sp>
        <p:nvSpPr>
          <p:cNvPr id="5" name="Zástupný symbol pro obsah 4"/>
          <p:cNvSpPr>
            <a:spLocks noGrp="1"/>
          </p:cNvSpPr>
          <p:nvPr>
            <p:ph idx="1"/>
          </p:nvPr>
        </p:nvSpPr>
        <p:spPr/>
        <p:txBody>
          <a:bodyPr>
            <a:normAutofit fontScale="92500" lnSpcReduction="10000"/>
          </a:bodyPr>
          <a:lstStyle/>
          <a:p>
            <a:pPr marL="274320" indent="-274320" fontAlgn="auto">
              <a:spcAft>
                <a:spcPts val="0"/>
              </a:spcAft>
              <a:buClr>
                <a:schemeClr val="accent3"/>
              </a:buClr>
              <a:buFont typeface="Wingdings 2"/>
              <a:buChar char=""/>
              <a:defRPr/>
            </a:pPr>
            <a:r>
              <a:rPr lang="cs-CZ" sz="2000" dirty="0" smtClean="0"/>
              <a:t>Mozek se skládá ze 4 základních částí:</a:t>
            </a:r>
          </a:p>
          <a:p>
            <a:pPr marL="640080" lvl="1" indent="-246888" fontAlgn="auto">
              <a:spcAft>
                <a:spcPts val="0"/>
              </a:spcAft>
              <a:buFont typeface="Wingdings 2"/>
              <a:buChar char=""/>
              <a:defRPr/>
            </a:pPr>
            <a:r>
              <a:rPr lang="cs-CZ" sz="2000" b="1" dirty="0" smtClean="0"/>
              <a:t>mozkový kmen</a:t>
            </a:r>
            <a:r>
              <a:rPr lang="cs-CZ" sz="2000" dirty="0" smtClean="0"/>
              <a:t>  (</a:t>
            </a:r>
            <a:r>
              <a:rPr lang="cs-CZ" sz="2000" dirty="0" err="1" smtClean="0"/>
              <a:t>truncus</a:t>
            </a:r>
            <a:r>
              <a:rPr lang="cs-CZ" sz="2000" dirty="0" smtClean="0"/>
              <a:t> </a:t>
            </a:r>
            <a:r>
              <a:rPr lang="cs-CZ" sz="2000" dirty="0" err="1" smtClean="0"/>
              <a:t>encephali</a:t>
            </a:r>
            <a:r>
              <a:rPr lang="cs-CZ" sz="2000" dirty="0" smtClean="0"/>
              <a:t>) 		</a:t>
            </a:r>
          </a:p>
          <a:p>
            <a:pPr marL="640080" lvl="1" indent="-246888" fontAlgn="auto">
              <a:spcAft>
                <a:spcPts val="0"/>
              </a:spcAft>
              <a:buFont typeface="Wingdings 2"/>
              <a:buChar char=""/>
              <a:defRPr/>
            </a:pPr>
            <a:r>
              <a:rPr lang="cs-CZ" sz="2000" b="1" dirty="0" smtClean="0"/>
              <a:t>mozeček</a:t>
            </a:r>
            <a:r>
              <a:rPr lang="cs-CZ" sz="2000" dirty="0" smtClean="0"/>
              <a:t> (cerebellum) </a:t>
            </a:r>
          </a:p>
          <a:p>
            <a:pPr marL="640080" lvl="1" indent="-246888" fontAlgn="auto">
              <a:spcAft>
                <a:spcPts val="0"/>
              </a:spcAft>
              <a:buFont typeface="Wingdings 2"/>
              <a:buChar char=""/>
              <a:defRPr/>
            </a:pPr>
            <a:r>
              <a:rPr lang="cs-CZ" sz="2000" b="1" dirty="0" smtClean="0"/>
              <a:t>mezimozek</a:t>
            </a:r>
            <a:r>
              <a:rPr lang="cs-CZ" sz="2000" dirty="0" smtClean="0"/>
              <a:t> (</a:t>
            </a:r>
            <a:r>
              <a:rPr lang="cs-CZ" sz="2000" dirty="0" err="1" smtClean="0"/>
              <a:t>diencephalon</a:t>
            </a:r>
            <a:r>
              <a:rPr lang="cs-CZ" sz="2000" dirty="0" smtClean="0"/>
              <a:t>)</a:t>
            </a:r>
          </a:p>
          <a:p>
            <a:pPr marL="640080" lvl="1" indent="-246888" fontAlgn="auto">
              <a:spcAft>
                <a:spcPts val="0"/>
              </a:spcAft>
              <a:buFont typeface="Wingdings 2"/>
              <a:buChar char=""/>
              <a:defRPr/>
            </a:pPr>
            <a:r>
              <a:rPr lang="cs-CZ" sz="2000" b="1" dirty="0" smtClean="0"/>
              <a:t>koncový mozek  (</a:t>
            </a:r>
            <a:r>
              <a:rPr lang="cs-CZ" sz="2000" dirty="0" err="1" smtClean="0"/>
              <a:t>telencephalon</a:t>
            </a:r>
            <a:r>
              <a:rPr lang="cs-CZ" sz="2000" dirty="0" smtClean="0"/>
              <a:t>)</a:t>
            </a:r>
          </a:p>
          <a:p>
            <a:pPr marL="274320" indent="-274320" fontAlgn="auto">
              <a:spcAft>
                <a:spcPts val="0"/>
              </a:spcAft>
              <a:buClr>
                <a:schemeClr val="accent3"/>
              </a:buClr>
              <a:buFont typeface="Wingdings 2"/>
              <a:buChar char=""/>
              <a:defRPr/>
            </a:pPr>
            <a:endParaRPr lang="cs-CZ" sz="1600" b="1" dirty="0" smtClean="0"/>
          </a:p>
          <a:p>
            <a:pPr marL="274320" indent="-274320" fontAlgn="auto">
              <a:spcAft>
                <a:spcPts val="0"/>
              </a:spcAft>
              <a:buClr>
                <a:schemeClr val="accent3"/>
              </a:buClr>
              <a:buFont typeface="Wingdings 2"/>
              <a:buChar char=""/>
              <a:defRPr/>
            </a:pPr>
            <a:r>
              <a:rPr lang="cs-CZ" sz="1600" dirty="0" smtClean="0"/>
              <a:t>Hierarchické uspořádání (vyšší kontrolují nižší oddíly)</a:t>
            </a:r>
          </a:p>
          <a:p>
            <a:pPr marL="274320" indent="-274320" fontAlgn="auto">
              <a:spcAft>
                <a:spcPts val="0"/>
              </a:spcAft>
              <a:buClr>
                <a:schemeClr val="accent3"/>
              </a:buClr>
              <a:buFont typeface="Wingdings 2"/>
              <a:buChar char=""/>
              <a:defRPr/>
            </a:pPr>
            <a:r>
              <a:rPr lang="cs-CZ" sz="1600" dirty="0" smtClean="0"/>
              <a:t>Kopíruje fylogenetický vývoj</a:t>
            </a:r>
          </a:p>
          <a:p>
            <a:pPr marL="274320" indent="-274320" fontAlgn="auto">
              <a:spcAft>
                <a:spcPts val="0"/>
              </a:spcAft>
              <a:buClr>
                <a:schemeClr val="accent3"/>
              </a:buClr>
              <a:buFont typeface="Wingdings 2"/>
              <a:buChar char=""/>
              <a:defRPr/>
            </a:pPr>
            <a:r>
              <a:rPr lang="cs-CZ" sz="1600" dirty="0" smtClean="0"/>
              <a:t>Vědomé vs. nevědomé zpracování informací</a:t>
            </a:r>
          </a:p>
          <a:p>
            <a:pPr marL="274320" indent="-274320" fontAlgn="auto">
              <a:spcAft>
                <a:spcPts val="0"/>
              </a:spcAft>
              <a:buClr>
                <a:schemeClr val="accent3"/>
              </a:buClr>
              <a:buFont typeface="Wingdings 2"/>
              <a:buChar char=""/>
              <a:defRPr/>
            </a:pPr>
            <a:endParaRPr lang="cs-CZ" sz="1600" b="1" dirty="0" smtClean="0"/>
          </a:p>
          <a:p>
            <a:pPr marL="274320" indent="-274320" fontAlgn="auto">
              <a:spcAft>
                <a:spcPts val="0"/>
              </a:spcAft>
              <a:buClr>
                <a:schemeClr val="accent3"/>
              </a:buClr>
              <a:buFont typeface="Wingdings 2"/>
              <a:buChar char=""/>
              <a:defRPr/>
            </a:pPr>
            <a:r>
              <a:rPr lang="cs-CZ" sz="1600" dirty="0" smtClean="0"/>
              <a:t>Jiné dělení:</a:t>
            </a:r>
          </a:p>
          <a:p>
            <a:pPr marL="640080" lvl="1" indent="-246888" fontAlgn="auto">
              <a:spcAft>
                <a:spcPts val="0"/>
              </a:spcAft>
              <a:buFont typeface="Wingdings 2"/>
              <a:buChar char=""/>
              <a:defRPr/>
            </a:pPr>
            <a:r>
              <a:rPr lang="cs-CZ" sz="1400" b="1" dirty="0" smtClean="0"/>
              <a:t>Telencefalon – </a:t>
            </a:r>
            <a:r>
              <a:rPr lang="cs-CZ" sz="1400" dirty="0" smtClean="0"/>
              <a:t>mozková kůra, bazální ganglia, čichový mozek</a:t>
            </a:r>
          </a:p>
          <a:p>
            <a:pPr marL="640080" lvl="1" indent="-246888" fontAlgn="auto">
              <a:spcAft>
                <a:spcPts val="0"/>
              </a:spcAft>
              <a:buFont typeface="Wingdings 2"/>
              <a:buChar char=""/>
              <a:defRPr/>
            </a:pPr>
            <a:r>
              <a:rPr lang="cs-CZ" sz="1400" b="1" dirty="0" smtClean="0"/>
              <a:t>Diencefalon</a:t>
            </a:r>
            <a:r>
              <a:rPr lang="cs-CZ" sz="1400" dirty="0" smtClean="0"/>
              <a:t> – thalamus a </a:t>
            </a:r>
            <a:r>
              <a:rPr lang="cs-CZ" sz="1400" dirty="0" err="1" smtClean="0"/>
              <a:t>hypothalamus</a:t>
            </a:r>
            <a:endParaRPr lang="cs-CZ" sz="1400" dirty="0" smtClean="0"/>
          </a:p>
          <a:p>
            <a:pPr marL="640080" lvl="1" indent="-246888" fontAlgn="auto">
              <a:spcAft>
                <a:spcPts val="0"/>
              </a:spcAft>
              <a:buFont typeface="Wingdings 2"/>
              <a:buChar char=""/>
              <a:defRPr/>
            </a:pPr>
            <a:r>
              <a:rPr lang="cs-CZ" sz="1400" b="1" dirty="0" err="1" smtClean="0"/>
              <a:t>Mesencefalon</a:t>
            </a:r>
            <a:r>
              <a:rPr lang="cs-CZ" sz="1400" dirty="0" smtClean="0"/>
              <a:t> – střední mozek</a:t>
            </a:r>
          </a:p>
          <a:p>
            <a:pPr marL="640080" lvl="1" indent="-246888" fontAlgn="auto">
              <a:spcAft>
                <a:spcPts val="0"/>
              </a:spcAft>
              <a:buFont typeface="Wingdings 2"/>
              <a:buChar char=""/>
              <a:defRPr/>
            </a:pPr>
            <a:r>
              <a:rPr lang="cs-CZ" sz="1400" b="1" dirty="0" smtClean="0"/>
              <a:t>Metencefalon</a:t>
            </a:r>
            <a:r>
              <a:rPr lang="cs-CZ" sz="1400" dirty="0" smtClean="0"/>
              <a:t> – most a mozeček</a:t>
            </a:r>
          </a:p>
          <a:p>
            <a:pPr marL="640080" lvl="1" indent="-246888" fontAlgn="auto">
              <a:spcAft>
                <a:spcPts val="0"/>
              </a:spcAft>
              <a:buFont typeface="Wingdings 2"/>
              <a:buChar char=""/>
              <a:defRPr/>
            </a:pPr>
            <a:r>
              <a:rPr lang="cs-CZ" sz="1400" b="1" dirty="0" smtClean="0"/>
              <a:t>Myelencefalon</a:t>
            </a:r>
            <a:r>
              <a:rPr lang="cs-CZ" sz="1400" dirty="0" smtClean="0"/>
              <a:t> – prodloužená mícha</a:t>
            </a:r>
            <a:endParaRPr lang="cs-CZ" sz="1500" dirty="0" smtClean="0"/>
          </a:p>
          <a:p>
            <a:pPr marL="274320" indent="-274320" fontAlgn="auto">
              <a:spcAft>
                <a:spcPts val="0"/>
              </a:spcAft>
              <a:buClr>
                <a:schemeClr val="accent3"/>
              </a:buClr>
              <a:buFont typeface="Wingdings 2"/>
              <a:buChar char=""/>
              <a:defRPr/>
            </a:pPr>
            <a:endParaRPr lang="cs-CZ" dirty="0"/>
          </a:p>
        </p:txBody>
      </p:sp>
      <p:pic>
        <p:nvPicPr>
          <p:cNvPr id="17411" name="Picture 3"/>
          <p:cNvPicPr>
            <a:picLocks noChangeAspect="1" noChangeArrowheads="1"/>
          </p:cNvPicPr>
          <p:nvPr/>
        </p:nvPicPr>
        <p:blipFill>
          <a:blip r:embed="rId3"/>
          <a:srcRect/>
          <a:stretch>
            <a:fillRect/>
          </a:stretch>
        </p:blipFill>
        <p:spPr bwMode="auto">
          <a:xfrm>
            <a:off x="6357938" y="32829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Nadpis 1"/>
          <p:cNvSpPr>
            <a:spLocks noGrp="1"/>
          </p:cNvSpPr>
          <p:nvPr>
            <p:ph type="title"/>
          </p:nvPr>
        </p:nvSpPr>
        <p:spPr/>
        <p:txBody>
          <a:bodyPr/>
          <a:lstStyle/>
          <a:p>
            <a:r>
              <a:rPr lang="cs-CZ" smtClean="0"/>
              <a:t>Psychické trauma</a:t>
            </a:r>
          </a:p>
        </p:txBody>
      </p:sp>
      <p:sp>
        <p:nvSpPr>
          <p:cNvPr id="3" name="Zástupný symbol pro obsah 2"/>
          <p:cNvSpPr>
            <a:spLocks noGrp="1"/>
          </p:cNvSpPr>
          <p:nvPr>
            <p:ph idx="1"/>
          </p:nvPr>
        </p:nvSpPr>
        <p:spPr/>
        <p:txBody>
          <a:bodyPr>
            <a:normAutofit fontScale="92500"/>
          </a:bodyPr>
          <a:lstStyle/>
          <a:p>
            <a:pPr marL="274320" indent="-274320" fontAlgn="auto">
              <a:spcAft>
                <a:spcPts val="0"/>
              </a:spcAft>
              <a:buClr>
                <a:schemeClr val="accent3"/>
              </a:buClr>
              <a:buFont typeface="Wingdings 2"/>
              <a:buChar char=""/>
              <a:defRPr/>
            </a:pPr>
            <a:r>
              <a:rPr lang="cs-CZ" dirty="0" smtClean="0"/>
              <a:t>Vystavení extrémně stresové situaci, která překračuje běžnou lidskou zkušenost. Spojeno s pocity bezmoci, hrůzy a intenzivního strachu. Ze situace se nelze jednoduše vymanit útěkem nebo útokem (</a:t>
            </a:r>
            <a:r>
              <a:rPr lang="cs-CZ" i="1" dirty="0" err="1" smtClean="0"/>
              <a:t>fight</a:t>
            </a:r>
            <a:r>
              <a:rPr lang="cs-CZ" i="1" dirty="0" smtClean="0"/>
              <a:t> </a:t>
            </a:r>
            <a:r>
              <a:rPr lang="cs-CZ" i="1" dirty="0" err="1" smtClean="0"/>
              <a:t>or</a:t>
            </a:r>
            <a:r>
              <a:rPr lang="cs-CZ" i="1" dirty="0" smtClean="0"/>
              <a:t> </a:t>
            </a:r>
            <a:r>
              <a:rPr lang="cs-CZ" i="1" dirty="0" err="1" smtClean="0"/>
              <a:t>flight</a:t>
            </a:r>
            <a:r>
              <a:rPr lang="cs-CZ" dirty="0" smtClean="0"/>
              <a:t>), jedinec často volí formy intrapsychického úniku (disociace, zmrznutí, únik do fantazie, </a:t>
            </a:r>
            <a:r>
              <a:rPr lang="cs-CZ" dirty="0" err="1" smtClean="0"/>
              <a:t>out</a:t>
            </a:r>
            <a:r>
              <a:rPr lang="cs-CZ" dirty="0" smtClean="0"/>
              <a:t> </a:t>
            </a:r>
            <a:r>
              <a:rPr lang="cs-CZ" dirty="0" err="1" smtClean="0"/>
              <a:t>of</a:t>
            </a:r>
            <a:r>
              <a:rPr lang="cs-CZ" dirty="0" smtClean="0"/>
              <a:t> body </a:t>
            </a:r>
            <a:r>
              <a:rPr lang="cs-CZ" dirty="0" err="1" smtClean="0"/>
              <a:t>experience</a:t>
            </a:r>
            <a:r>
              <a:rPr lang="cs-CZ" dirty="0" smtClean="0"/>
              <a:t>).</a:t>
            </a:r>
          </a:p>
          <a:p>
            <a:pPr marL="274320" indent="-274320" fontAlgn="auto">
              <a:spcAft>
                <a:spcPts val="0"/>
              </a:spcAft>
              <a:buClr>
                <a:schemeClr val="accent3"/>
              </a:buClr>
              <a:buFont typeface="Wingdings 2"/>
              <a:buChar char=""/>
              <a:defRPr/>
            </a:pPr>
            <a:r>
              <a:rPr lang="cs-CZ" dirty="0" smtClean="0"/>
              <a:t>A) Trauma z ohrožení života nebo zdraví popř. sebeúcty či jiných psychický a fyzických zdrojů – přírodní a společenské katastrofy (války), interpersonální násilí</a:t>
            </a:r>
          </a:p>
          <a:p>
            <a:pPr marL="274320" indent="-274320" fontAlgn="auto">
              <a:spcAft>
                <a:spcPts val="0"/>
              </a:spcAft>
              <a:buClr>
                <a:schemeClr val="accent3"/>
              </a:buClr>
              <a:buFont typeface="Wingdings 2"/>
              <a:buChar char=""/>
              <a:defRPr/>
            </a:pPr>
            <a:r>
              <a:rPr lang="cs-CZ" dirty="0" smtClean="0"/>
              <a:t> B) Trauma z ohrožení citových vazeb (</a:t>
            </a:r>
            <a:r>
              <a:rPr lang="cs-CZ" dirty="0" err="1" smtClean="0"/>
              <a:t>attachmentu</a:t>
            </a:r>
            <a:r>
              <a:rPr lang="cs-CZ" dirty="0" smtClean="0"/>
              <a:t>) k významným osobám v dětství (CAN)</a:t>
            </a:r>
            <a:endParaRPr lang="cs-CZ"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Nadpis 1"/>
          <p:cNvSpPr>
            <a:spLocks noGrp="1"/>
          </p:cNvSpPr>
          <p:nvPr>
            <p:ph type="title"/>
          </p:nvPr>
        </p:nvSpPr>
        <p:spPr/>
        <p:txBody>
          <a:bodyPr/>
          <a:lstStyle/>
          <a:p>
            <a:r>
              <a:rPr lang="cs-CZ" smtClean="0"/>
              <a:t>Syndrom CAN</a:t>
            </a:r>
          </a:p>
        </p:txBody>
      </p:sp>
      <p:sp>
        <p:nvSpPr>
          <p:cNvPr id="81922" name="Zástupný symbol pro obsah 2"/>
          <p:cNvSpPr>
            <a:spLocks noGrp="1"/>
          </p:cNvSpPr>
          <p:nvPr>
            <p:ph idx="1"/>
          </p:nvPr>
        </p:nvSpPr>
        <p:spPr/>
        <p:txBody>
          <a:bodyPr/>
          <a:lstStyle/>
          <a:p>
            <a:r>
              <a:rPr lang="cs-CZ" smtClean="0"/>
              <a:t>CAN – child abuse and neglect – syndrom zneužívaného, týraného a zanedbávaného dítěte</a:t>
            </a:r>
          </a:p>
          <a:p>
            <a:r>
              <a:rPr lang="cs-CZ" smtClean="0"/>
              <a:t>V populaci poměrně široce zastoupen, ale tabuizován</a:t>
            </a:r>
          </a:p>
          <a:p>
            <a:r>
              <a:rPr lang="cs-CZ" smtClean="0"/>
              <a:t>Rizikový etiologický faktor prostředí mnoha psychických poruch - poruchy osobnosti (hraniční), disociativní, konverzní poruchy, posttraumatická stresová porucha, afektivní a úzkostné poruchy, psychosomatická onemocnění, poruchy příjmu potravy, závislosti, psychotické poruchy </a:t>
            </a:r>
          </a:p>
        </p:txBody>
      </p:sp>
      <p:pic>
        <p:nvPicPr>
          <p:cNvPr id="81923" name="Obrázek 3" descr="abuse%20parent%20yelling%20at%20child.jpg"/>
          <p:cNvPicPr>
            <a:picLocks noChangeAspect="1"/>
          </p:cNvPicPr>
          <p:nvPr/>
        </p:nvPicPr>
        <p:blipFill>
          <a:blip r:embed="rId2"/>
          <a:srcRect/>
          <a:stretch>
            <a:fillRect/>
          </a:stretch>
        </p:blipFill>
        <p:spPr bwMode="auto">
          <a:xfrm>
            <a:off x="6286500" y="0"/>
            <a:ext cx="2857500" cy="190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Nadpis 1"/>
          <p:cNvSpPr>
            <a:spLocks noGrp="1"/>
          </p:cNvSpPr>
          <p:nvPr>
            <p:ph type="title"/>
          </p:nvPr>
        </p:nvSpPr>
        <p:spPr/>
        <p:txBody>
          <a:bodyPr/>
          <a:lstStyle/>
          <a:p>
            <a:r>
              <a:rPr lang="cs-CZ" smtClean="0"/>
              <a:t>Stresová reakce</a:t>
            </a:r>
          </a:p>
        </p:txBody>
      </p:sp>
      <p:sp>
        <p:nvSpPr>
          <p:cNvPr id="3" name="Zástupný symbol pro obsah 2"/>
          <p:cNvSpPr>
            <a:spLocks noGrp="1"/>
          </p:cNvSpPr>
          <p:nvPr>
            <p:ph idx="1"/>
          </p:nvPr>
        </p:nvSpPr>
        <p:spPr/>
        <p:txBody>
          <a:bodyPr>
            <a:normAutofit fontScale="85000" lnSpcReduction="20000"/>
          </a:bodyPr>
          <a:lstStyle/>
          <a:p>
            <a:pPr marL="274320" indent="-274320" fontAlgn="auto">
              <a:spcAft>
                <a:spcPts val="0"/>
              </a:spcAft>
              <a:buClr>
                <a:schemeClr val="accent3"/>
              </a:buClr>
              <a:buFont typeface="Wingdings 2"/>
              <a:buChar char=""/>
              <a:defRPr/>
            </a:pPr>
            <a:r>
              <a:rPr lang="cs-CZ" dirty="0" smtClean="0"/>
              <a:t>Během (traumatického) stresu dochází k aktivaci sympatiku a </a:t>
            </a:r>
            <a:r>
              <a:rPr lang="cs-CZ" b="1" dirty="0" err="1" smtClean="0"/>
              <a:t>hypotalamo</a:t>
            </a:r>
            <a:r>
              <a:rPr lang="cs-CZ" b="1" dirty="0" smtClean="0"/>
              <a:t>-</a:t>
            </a:r>
            <a:r>
              <a:rPr lang="cs-CZ" b="1" dirty="0" err="1" smtClean="0"/>
              <a:t>hypofyzální</a:t>
            </a:r>
            <a:r>
              <a:rPr lang="cs-CZ" b="1" dirty="0" smtClean="0"/>
              <a:t>-adrenální osy (</a:t>
            </a:r>
            <a:r>
              <a:rPr lang="cs-CZ" b="1" dirty="0" err="1" smtClean="0"/>
              <a:t>HPA</a:t>
            </a:r>
            <a:r>
              <a:rPr lang="cs-CZ" b="1" dirty="0" smtClean="0"/>
              <a:t>)</a:t>
            </a:r>
            <a:r>
              <a:rPr lang="cs-CZ" dirty="0" smtClean="0"/>
              <a:t>, která jedince připravuje k boji nebo úniku a zvyšuje jeho šance na přežití</a:t>
            </a:r>
          </a:p>
          <a:p>
            <a:pPr marL="274320" indent="-274320" fontAlgn="auto">
              <a:spcAft>
                <a:spcPts val="0"/>
              </a:spcAft>
              <a:buClr>
                <a:schemeClr val="accent3"/>
              </a:buClr>
              <a:buFont typeface="Wingdings 2"/>
              <a:buChar char=""/>
              <a:defRPr/>
            </a:pPr>
            <a:r>
              <a:rPr lang="cs-CZ" dirty="0" err="1" smtClean="0"/>
              <a:t>HPA</a:t>
            </a:r>
            <a:r>
              <a:rPr lang="cs-CZ" dirty="0" smtClean="0"/>
              <a:t> - působení adrenokortikotropního hormonu (ACTH) z adenohypofýzy jsou z dřeně a kůry nadledvin uvolňovány stresové hormony – </a:t>
            </a:r>
            <a:r>
              <a:rPr lang="cs-CZ" b="1" dirty="0" smtClean="0"/>
              <a:t>adrenalin</a:t>
            </a:r>
            <a:r>
              <a:rPr lang="cs-CZ" dirty="0" smtClean="0"/>
              <a:t> a </a:t>
            </a:r>
            <a:r>
              <a:rPr lang="cs-CZ" b="1" dirty="0" smtClean="0"/>
              <a:t>glukokortikoidy</a:t>
            </a:r>
            <a:r>
              <a:rPr lang="cs-CZ" dirty="0" smtClean="0"/>
              <a:t> (zvláště kortizol)</a:t>
            </a:r>
          </a:p>
          <a:p>
            <a:pPr marL="274320" indent="-274320" fontAlgn="auto">
              <a:spcAft>
                <a:spcPts val="0"/>
              </a:spcAft>
              <a:buClr>
                <a:schemeClr val="accent3"/>
              </a:buClr>
              <a:buFont typeface="Wingdings 2"/>
              <a:buChar char=""/>
              <a:defRPr/>
            </a:pPr>
            <a:r>
              <a:rPr lang="cs-CZ" dirty="0" smtClean="0"/>
              <a:t>Zvýšení svalového napětí, prokrvení svalů, zrychlení dechu, tepu, krevního tlaku, uvolnění energetických zásob…</a:t>
            </a:r>
          </a:p>
          <a:p>
            <a:pPr marL="274320" indent="-274320" fontAlgn="auto">
              <a:spcAft>
                <a:spcPts val="0"/>
              </a:spcAft>
              <a:buClr>
                <a:schemeClr val="accent3"/>
              </a:buClr>
              <a:buFont typeface="Wingdings 2"/>
              <a:buChar char=""/>
              <a:defRPr/>
            </a:pPr>
            <a:r>
              <a:rPr lang="cs-CZ" dirty="0" smtClean="0"/>
              <a:t>Dlouhodobé působení stresu má vliv na rozvoj mnoha psychosomatických onemocnění (diabetes, hypertenze, ischemická choroba srdeční, žaludeční vředy atp.)</a:t>
            </a:r>
          </a:p>
          <a:p>
            <a:pPr marL="274320" indent="-274320" fontAlgn="auto">
              <a:spcAft>
                <a:spcPts val="0"/>
              </a:spcAft>
              <a:buClr>
                <a:schemeClr val="accent3"/>
              </a:buClr>
              <a:buFont typeface="Wingdings 2"/>
              <a:buChar char=""/>
              <a:defRPr/>
            </a:pPr>
            <a:r>
              <a:rPr lang="cs-CZ" dirty="0" err="1" smtClean="0"/>
              <a:t>Glutokortikoidy</a:t>
            </a:r>
            <a:r>
              <a:rPr lang="cs-CZ" dirty="0" smtClean="0"/>
              <a:t> mají negativní vliv na nervovou soustavu, neboť jsou </a:t>
            </a:r>
            <a:r>
              <a:rPr lang="cs-CZ" b="1" dirty="0" smtClean="0"/>
              <a:t>neurotoxické! </a:t>
            </a:r>
            <a:r>
              <a:rPr lang="cs-CZ" dirty="0" smtClean="0"/>
              <a:t>(snižují počet neuronů a jejich synapsí, blokují </a:t>
            </a:r>
            <a:r>
              <a:rPr lang="cs-CZ" dirty="0" err="1" smtClean="0"/>
              <a:t>neurogenezi</a:t>
            </a:r>
            <a:r>
              <a:rPr lang="cs-CZ" dirty="0" smtClean="0"/>
              <a:t>)</a:t>
            </a:r>
            <a:endParaRPr lang="cs-CZ" b="1"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endParaRPr lang="cs-CZ" dirty="0"/>
          </a:p>
        </p:txBody>
      </p:sp>
      <p:pic>
        <p:nvPicPr>
          <p:cNvPr id="82947" name="Obrázek 3" descr="2288_catastrophe-pinatubo-2_04700300.jpg"/>
          <p:cNvPicPr>
            <a:picLocks noChangeAspect="1"/>
          </p:cNvPicPr>
          <p:nvPr/>
        </p:nvPicPr>
        <p:blipFill>
          <a:blip r:embed="rId3"/>
          <a:srcRect/>
          <a:stretch>
            <a:fillRect/>
          </a:stretch>
        </p:blipFill>
        <p:spPr bwMode="auto">
          <a:xfrm>
            <a:off x="6500813" y="214313"/>
            <a:ext cx="2441575" cy="1557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Nadpis 1"/>
          <p:cNvSpPr>
            <a:spLocks noGrp="1"/>
          </p:cNvSpPr>
          <p:nvPr>
            <p:ph type="title"/>
          </p:nvPr>
        </p:nvSpPr>
        <p:spPr/>
        <p:txBody>
          <a:bodyPr/>
          <a:lstStyle/>
          <a:p>
            <a:r>
              <a:rPr lang="cs-CZ" smtClean="0"/>
              <a:t>Rané trauma a mozek</a:t>
            </a:r>
          </a:p>
        </p:txBody>
      </p:sp>
      <p:sp>
        <p:nvSpPr>
          <p:cNvPr id="3" name="Zástupný symbol pro obsah 2"/>
          <p:cNvSpPr>
            <a:spLocks noGrp="1"/>
          </p:cNvSpPr>
          <p:nvPr>
            <p:ph idx="1"/>
          </p:nvPr>
        </p:nvSpPr>
        <p:spPr/>
        <p:txBody>
          <a:bodyPr>
            <a:normAutofit fontScale="85000" lnSpcReduction="10000"/>
          </a:bodyPr>
          <a:lstStyle/>
          <a:p>
            <a:pPr marL="274320" indent="-274320" fontAlgn="auto">
              <a:spcAft>
                <a:spcPts val="0"/>
              </a:spcAft>
              <a:buClr>
                <a:schemeClr val="accent3"/>
              </a:buClr>
              <a:buFont typeface="Wingdings 2"/>
              <a:buChar char=""/>
              <a:defRPr/>
            </a:pPr>
            <a:r>
              <a:rPr lang="cs-CZ" dirty="0" smtClean="0"/>
              <a:t>Postnatálně vyvíjející se části mozku u malých dětí jsou během kritických period svého vývoje zvláště zranitelné k působení </a:t>
            </a:r>
            <a:r>
              <a:rPr lang="cs-CZ" b="1" dirty="0" smtClean="0"/>
              <a:t>neurotoxických glukokortikoidů </a:t>
            </a:r>
          </a:p>
          <a:p>
            <a:pPr marL="274320" indent="-274320" fontAlgn="auto">
              <a:spcAft>
                <a:spcPts val="0"/>
              </a:spcAft>
              <a:buClr>
                <a:schemeClr val="accent3"/>
              </a:buClr>
              <a:buFont typeface="Wingdings 2"/>
              <a:buChar char=""/>
              <a:defRPr/>
            </a:pPr>
            <a:r>
              <a:rPr lang="cs-CZ" dirty="0" smtClean="0"/>
              <a:t>U dětí a dospělých, kteří byli v dětství traumatizováni nalézáme menší objem hipokampu, vermis mozečku, corpus </a:t>
            </a:r>
            <a:r>
              <a:rPr lang="cs-CZ" dirty="0" err="1" smtClean="0"/>
              <a:t>callosum</a:t>
            </a:r>
            <a:r>
              <a:rPr lang="cs-CZ" dirty="0" smtClean="0"/>
              <a:t>, šedé hmoty určitých oblastí kůry…</a:t>
            </a:r>
          </a:p>
          <a:p>
            <a:pPr marL="274320" indent="-274320" fontAlgn="auto">
              <a:spcAft>
                <a:spcPts val="0"/>
              </a:spcAft>
              <a:buClr>
                <a:schemeClr val="accent3"/>
              </a:buClr>
              <a:buFont typeface="Wingdings 2"/>
              <a:buChar char=""/>
              <a:defRPr/>
            </a:pPr>
            <a:r>
              <a:rPr lang="cs-CZ" dirty="0" smtClean="0"/>
              <a:t>Raná negativní zkušenost rovněž formuje abnormní synaptické spoje (rané </a:t>
            </a:r>
            <a:r>
              <a:rPr lang="cs-CZ" dirty="0" smtClean="0"/>
              <a:t>učení – v dospělosti často implicitní, nevědomé, automatizované, posilované) </a:t>
            </a:r>
            <a:r>
              <a:rPr lang="cs-CZ" dirty="0" smtClean="0"/>
              <a:t>(např. nikomu nevěř, intimita je spojená s bolestí, když budeš mít někoho rád, tak tě zradí apod.)</a:t>
            </a:r>
          </a:p>
          <a:p>
            <a:pPr marL="274320" indent="-274320" fontAlgn="auto">
              <a:spcAft>
                <a:spcPts val="0"/>
              </a:spcAft>
              <a:buClr>
                <a:schemeClr val="accent3"/>
              </a:buClr>
              <a:buFont typeface="Wingdings 2"/>
              <a:buChar char=""/>
              <a:defRPr/>
            </a:pPr>
            <a:r>
              <a:rPr lang="cs-CZ" dirty="0" smtClean="0"/>
              <a:t>Porucha nebo kreativní přizpůsobení nepříznivým podmínkám v dětství, které se teprve v dospělosti stávají nefunkčními?</a:t>
            </a:r>
            <a:endParaRPr lang="cs-CZ"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Nadpis 1"/>
          <p:cNvSpPr>
            <a:spLocks noGrp="1"/>
          </p:cNvSpPr>
          <p:nvPr>
            <p:ph type="title"/>
          </p:nvPr>
        </p:nvSpPr>
        <p:spPr/>
        <p:txBody>
          <a:bodyPr/>
          <a:lstStyle/>
          <a:p>
            <a:r>
              <a:rPr lang="cs-CZ" smtClean="0"/>
              <a:t>Pozitivní zkušenost a mozek</a:t>
            </a:r>
          </a:p>
        </p:txBody>
      </p:sp>
      <p:sp>
        <p:nvSpPr>
          <p:cNvPr id="87042" name="Zástupný symbol pro obsah 2"/>
          <p:cNvSpPr>
            <a:spLocks noGrp="1"/>
          </p:cNvSpPr>
          <p:nvPr>
            <p:ph idx="1"/>
          </p:nvPr>
        </p:nvSpPr>
        <p:spPr>
          <a:xfrm>
            <a:off x="457200" y="1935163"/>
            <a:ext cx="4829175" cy="4389437"/>
          </a:xfrm>
        </p:spPr>
        <p:txBody>
          <a:bodyPr/>
          <a:lstStyle/>
          <a:p>
            <a:r>
              <a:rPr lang="cs-CZ" smtClean="0"/>
              <a:t>Podnětné, vlídné, láskyplné, respektující prostředí pozitivně stimuluje vývoj mozku </a:t>
            </a:r>
          </a:p>
          <a:p>
            <a:r>
              <a:rPr lang="cs-CZ" smtClean="0"/>
              <a:t>Obr. – počet synapsí u krys vychovávaných po narození v podnětném a nepodnětném prostředí.</a:t>
            </a:r>
          </a:p>
          <a:p>
            <a:r>
              <a:rPr lang="cs-CZ" smtClean="0"/>
              <a:t>Psychoterapie a mozek</a:t>
            </a:r>
          </a:p>
        </p:txBody>
      </p:sp>
      <p:pic>
        <p:nvPicPr>
          <p:cNvPr id="87043" name="Picture 2"/>
          <p:cNvPicPr>
            <a:picLocks noChangeAspect="1" noChangeArrowheads="1"/>
          </p:cNvPicPr>
          <p:nvPr/>
        </p:nvPicPr>
        <p:blipFill>
          <a:blip r:embed="rId3"/>
          <a:srcRect/>
          <a:stretch>
            <a:fillRect/>
          </a:stretch>
        </p:blipFill>
        <p:spPr bwMode="auto">
          <a:xfrm>
            <a:off x="5429250" y="2214563"/>
            <a:ext cx="3324225"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Nadpis 1"/>
          <p:cNvSpPr>
            <a:spLocks noGrp="1"/>
          </p:cNvSpPr>
          <p:nvPr>
            <p:ph type="title"/>
          </p:nvPr>
        </p:nvSpPr>
        <p:spPr/>
        <p:txBody>
          <a:bodyPr/>
          <a:lstStyle/>
          <a:p>
            <a:r>
              <a:rPr lang="cs-CZ" smtClean="0"/>
              <a:t>Trauma a mozek - literatura</a:t>
            </a:r>
          </a:p>
        </p:txBody>
      </p:sp>
      <p:sp>
        <p:nvSpPr>
          <p:cNvPr id="3" name="Zástupný symbol pro obsah 2"/>
          <p:cNvSpPr>
            <a:spLocks noGrp="1"/>
          </p:cNvSpPr>
          <p:nvPr>
            <p:ph idx="1"/>
          </p:nvPr>
        </p:nvSpPr>
        <p:spPr/>
        <p:txBody>
          <a:bodyPr>
            <a:normAutofit fontScale="70000" lnSpcReduction="20000"/>
          </a:bodyPr>
          <a:lstStyle/>
          <a:p>
            <a:pPr marL="274320" indent="-274320" fontAlgn="auto">
              <a:spcAft>
                <a:spcPts val="0"/>
              </a:spcAft>
              <a:buClr>
                <a:schemeClr val="accent3"/>
              </a:buClr>
              <a:buFont typeface="Wingdings 2"/>
              <a:buChar char=""/>
              <a:defRPr/>
            </a:pPr>
            <a:r>
              <a:rPr lang="en-US" dirty="0" smtClean="0"/>
              <a:t>Teicher, M. H., Andersen, S. L., </a:t>
            </a:r>
            <a:r>
              <a:rPr lang="en-US" dirty="0" err="1" smtClean="0"/>
              <a:t>Polcari</a:t>
            </a:r>
            <a:r>
              <a:rPr lang="en-US" dirty="0" smtClean="0"/>
              <a:t>, A., Anderson, C. M., </a:t>
            </a:r>
            <a:r>
              <a:rPr lang="en-US" dirty="0" err="1" smtClean="0"/>
              <a:t>Navalta</a:t>
            </a:r>
            <a:r>
              <a:rPr lang="en-US" dirty="0" smtClean="0"/>
              <a:t>, C. P., Kim, D. M. (2003): The neurobiological consequences of early stress and childhood maltreatment. Neuroscience and </a:t>
            </a:r>
            <a:r>
              <a:rPr lang="en-US" dirty="0" err="1" smtClean="0"/>
              <a:t>biobehavioral</a:t>
            </a:r>
            <a:r>
              <a:rPr lang="en-US" dirty="0" smtClean="0"/>
              <a:t> reviews 27, 33-44.</a:t>
            </a:r>
            <a:endParaRPr lang="cs-CZ" dirty="0" smtClean="0"/>
          </a:p>
          <a:p>
            <a:pPr marL="274320" indent="-274320" fontAlgn="auto">
              <a:spcAft>
                <a:spcPts val="0"/>
              </a:spcAft>
              <a:buClr>
                <a:schemeClr val="accent3"/>
              </a:buClr>
              <a:buFont typeface="Wingdings 2"/>
              <a:buChar char=""/>
              <a:defRPr/>
            </a:pPr>
            <a:r>
              <a:rPr lang="en-US" dirty="0" smtClean="0"/>
              <a:t>Teicher, M. H., Samson, J. A., </a:t>
            </a:r>
            <a:r>
              <a:rPr lang="en-US" dirty="0" err="1" smtClean="0"/>
              <a:t>Polcari</a:t>
            </a:r>
            <a:r>
              <a:rPr lang="en-US" dirty="0" smtClean="0"/>
              <a:t>, A., </a:t>
            </a:r>
            <a:r>
              <a:rPr lang="en-US" dirty="0" err="1" smtClean="0"/>
              <a:t>McGreenery</a:t>
            </a:r>
            <a:r>
              <a:rPr lang="en-US" dirty="0" smtClean="0"/>
              <a:t>, C. E. (2006): Sticks, stones and hurtful words: Relative effects of various forms of childhood maltreatment. American Journal of Psychiatry 163, 993-1000.</a:t>
            </a:r>
            <a:endParaRPr lang="cs-CZ" dirty="0" smtClean="0"/>
          </a:p>
          <a:p>
            <a:pPr marL="274320" indent="-274320" fontAlgn="auto">
              <a:spcAft>
                <a:spcPts val="0"/>
              </a:spcAft>
              <a:buClr>
                <a:schemeClr val="accent3"/>
              </a:buClr>
              <a:buFont typeface="Wingdings 2"/>
              <a:buChar char=""/>
              <a:defRPr/>
            </a:pPr>
            <a:r>
              <a:rPr lang="en-US" dirty="0" smtClean="0"/>
              <a:t>Teicher, M. H., </a:t>
            </a:r>
            <a:r>
              <a:rPr lang="en-US" dirty="0" err="1" smtClean="0"/>
              <a:t>Tomoda</a:t>
            </a:r>
            <a:r>
              <a:rPr lang="en-US" dirty="0" smtClean="0"/>
              <a:t>, A., Andersen, S. L. (2006): Neurobiological consequences of early stress and childhood maltreatment: Are results from human and animal studies comparable? Ann. N.Y. Acad. Sci. 1071, 313-323.</a:t>
            </a:r>
            <a:endParaRPr lang="cs-CZ" dirty="0" smtClean="0"/>
          </a:p>
          <a:p>
            <a:pPr marL="274320" indent="-274320" fontAlgn="auto">
              <a:spcAft>
                <a:spcPts val="0"/>
              </a:spcAft>
              <a:buClr>
                <a:schemeClr val="accent3"/>
              </a:buClr>
              <a:buFont typeface="Wingdings 2"/>
              <a:buChar char=""/>
              <a:defRPr/>
            </a:pPr>
            <a:r>
              <a:rPr lang="en-US" dirty="0" err="1" smtClean="0"/>
              <a:t>Tomoda</a:t>
            </a:r>
            <a:r>
              <a:rPr lang="en-US" dirty="0" smtClean="0"/>
              <a:t>, A., </a:t>
            </a:r>
            <a:r>
              <a:rPr lang="en-US" dirty="0" err="1" smtClean="0"/>
              <a:t>Navalta</a:t>
            </a:r>
            <a:r>
              <a:rPr lang="en-US" dirty="0" smtClean="0"/>
              <a:t>, C. P., </a:t>
            </a:r>
            <a:r>
              <a:rPr lang="en-US" dirty="0" err="1" smtClean="0"/>
              <a:t>Polcari</a:t>
            </a:r>
            <a:r>
              <a:rPr lang="en-US" dirty="0" smtClean="0"/>
              <a:t>, A., </a:t>
            </a:r>
            <a:r>
              <a:rPr lang="en-US" dirty="0" err="1" smtClean="0"/>
              <a:t>Sadato</a:t>
            </a:r>
            <a:r>
              <a:rPr lang="en-US" dirty="0" smtClean="0"/>
              <a:t>, N., Teicher, M. H. (2009): </a:t>
            </a:r>
            <a:r>
              <a:rPr lang="cs-CZ" dirty="0" err="1" smtClean="0"/>
              <a:t>Childhood</a:t>
            </a:r>
            <a:r>
              <a:rPr lang="cs-CZ" dirty="0" smtClean="0"/>
              <a:t> </a:t>
            </a:r>
            <a:r>
              <a:rPr lang="cs-CZ" dirty="0" err="1" smtClean="0"/>
              <a:t>Sexual</a:t>
            </a:r>
            <a:r>
              <a:rPr lang="cs-CZ" dirty="0" smtClean="0"/>
              <a:t> Abuse </a:t>
            </a:r>
            <a:r>
              <a:rPr lang="cs-CZ" dirty="0" err="1" smtClean="0"/>
              <a:t>Is</a:t>
            </a:r>
            <a:r>
              <a:rPr lang="cs-CZ" dirty="0" smtClean="0"/>
              <a:t> </a:t>
            </a:r>
            <a:r>
              <a:rPr lang="cs-CZ" dirty="0" err="1" smtClean="0"/>
              <a:t>Associated</a:t>
            </a:r>
            <a:r>
              <a:rPr lang="cs-CZ" dirty="0" smtClean="0"/>
              <a:t> </a:t>
            </a:r>
            <a:r>
              <a:rPr lang="cs-CZ" dirty="0" err="1" smtClean="0"/>
              <a:t>with</a:t>
            </a:r>
            <a:r>
              <a:rPr lang="cs-CZ" dirty="0" smtClean="0"/>
              <a:t> </a:t>
            </a:r>
            <a:r>
              <a:rPr lang="cs-CZ" dirty="0" err="1" smtClean="0"/>
              <a:t>Reduced</a:t>
            </a:r>
            <a:r>
              <a:rPr lang="cs-CZ" dirty="0" smtClean="0"/>
              <a:t> </a:t>
            </a:r>
            <a:r>
              <a:rPr lang="cs-CZ" dirty="0" err="1" smtClean="0"/>
              <a:t>Gray</a:t>
            </a:r>
            <a:r>
              <a:rPr lang="cs-CZ" dirty="0" smtClean="0"/>
              <a:t> </a:t>
            </a:r>
            <a:r>
              <a:rPr lang="cs-CZ" dirty="0" err="1" smtClean="0"/>
              <a:t>Matter</a:t>
            </a:r>
            <a:r>
              <a:rPr lang="cs-CZ" dirty="0" smtClean="0"/>
              <a:t> Volume in </a:t>
            </a:r>
            <a:r>
              <a:rPr lang="cs-CZ" dirty="0" err="1" smtClean="0"/>
              <a:t>Visual</a:t>
            </a:r>
            <a:r>
              <a:rPr lang="cs-CZ" dirty="0" smtClean="0"/>
              <a:t> </a:t>
            </a:r>
            <a:r>
              <a:rPr lang="cs-CZ" dirty="0" err="1" smtClean="0"/>
              <a:t>Cortex</a:t>
            </a:r>
            <a:r>
              <a:rPr lang="cs-CZ" dirty="0" smtClean="0"/>
              <a:t> </a:t>
            </a:r>
            <a:r>
              <a:rPr lang="cs-CZ" dirty="0" err="1" smtClean="0"/>
              <a:t>of</a:t>
            </a:r>
            <a:r>
              <a:rPr lang="cs-CZ" dirty="0" smtClean="0"/>
              <a:t> </a:t>
            </a:r>
            <a:r>
              <a:rPr lang="cs-CZ" dirty="0" err="1" smtClean="0"/>
              <a:t>Young</a:t>
            </a:r>
            <a:r>
              <a:rPr lang="cs-CZ" dirty="0" smtClean="0"/>
              <a:t> </a:t>
            </a:r>
            <a:r>
              <a:rPr lang="cs-CZ" dirty="0" err="1" smtClean="0"/>
              <a:t>Women</a:t>
            </a:r>
            <a:r>
              <a:rPr lang="cs-CZ" dirty="0" smtClean="0"/>
              <a:t>. </a:t>
            </a:r>
            <a:r>
              <a:rPr lang="cs-CZ" dirty="0" err="1" smtClean="0"/>
              <a:t>Biol</a:t>
            </a:r>
            <a:r>
              <a:rPr lang="cs-CZ" dirty="0" smtClean="0"/>
              <a:t> Psychiatry 66, 642-648.</a:t>
            </a:r>
          </a:p>
          <a:p>
            <a:pPr marL="274320" indent="-274320" fontAlgn="auto">
              <a:spcAft>
                <a:spcPts val="0"/>
              </a:spcAft>
              <a:buClr>
                <a:schemeClr val="accent3"/>
              </a:buClr>
              <a:buFont typeface="Wingdings 2"/>
              <a:buChar char=""/>
              <a:defRPr/>
            </a:pPr>
            <a:r>
              <a:rPr lang="cs-CZ" dirty="0" err="1" smtClean="0"/>
              <a:t>Tomoda</a:t>
            </a:r>
            <a:r>
              <a:rPr lang="cs-CZ" dirty="0" smtClean="0"/>
              <a:t>, A., </a:t>
            </a:r>
            <a:r>
              <a:rPr lang="cs-CZ" dirty="0" err="1" smtClean="0"/>
              <a:t>Sheu</a:t>
            </a:r>
            <a:r>
              <a:rPr lang="cs-CZ" dirty="0" smtClean="0"/>
              <a:t>, Y., Rabi, K., Suzuki, H., </a:t>
            </a:r>
            <a:r>
              <a:rPr lang="en-US" dirty="0" err="1" smtClean="0"/>
              <a:t>Navalta</a:t>
            </a:r>
            <a:r>
              <a:rPr lang="en-US" dirty="0" smtClean="0"/>
              <a:t>, C. P., </a:t>
            </a:r>
            <a:r>
              <a:rPr lang="en-US" dirty="0" err="1" smtClean="0"/>
              <a:t>Polcari</a:t>
            </a:r>
            <a:r>
              <a:rPr lang="en-US" dirty="0" smtClean="0"/>
              <a:t>, A. (2010): </a:t>
            </a:r>
            <a:r>
              <a:rPr lang="cs-CZ" dirty="0" err="1" smtClean="0"/>
              <a:t>Exposure</a:t>
            </a:r>
            <a:r>
              <a:rPr lang="cs-CZ" dirty="0" smtClean="0"/>
              <a:t> to </a:t>
            </a:r>
            <a:r>
              <a:rPr lang="cs-CZ" dirty="0" err="1" smtClean="0"/>
              <a:t>parental</a:t>
            </a:r>
            <a:r>
              <a:rPr lang="cs-CZ" dirty="0" smtClean="0"/>
              <a:t> </a:t>
            </a:r>
            <a:r>
              <a:rPr lang="cs-CZ" dirty="0" err="1" smtClean="0"/>
              <a:t>verbal</a:t>
            </a:r>
            <a:r>
              <a:rPr lang="cs-CZ" dirty="0" smtClean="0"/>
              <a:t> abuse </a:t>
            </a:r>
            <a:r>
              <a:rPr lang="cs-CZ" dirty="0" err="1" smtClean="0"/>
              <a:t>is</a:t>
            </a:r>
            <a:r>
              <a:rPr lang="cs-CZ" dirty="0" smtClean="0"/>
              <a:t> </a:t>
            </a:r>
            <a:r>
              <a:rPr lang="cs-CZ" dirty="0" err="1" smtClean="0"/>
              <a:t>associated</a:t>
            </a:r>
            <a:r>
              <a:rPr lang="cs-CZ" dirty="0" smtClean="0"/>
              <a:t> </a:t>
            </a:r>
            <a:r>
              <a:rPr lang="cs-CZ" dirty="0" err="1" smtClean="0"/>
              <a:t>with</a:t>
            </a:r>
            <a:r>
              <a:rPr lang="cs-CZ" dirty="0" smtClean="0"/>
              <a:t> </a:t>
            </a:r>
            <a:r>
              <a:rPr lang="cs-CZ" dirty="0" err="1" smtClean="0"/>
              <a:t>increased</a:t>
            </a:r>
            <a:r>
              <a:rPr lang="cs-CZ" dirty="0" smtClean="0"/>
              <a:t> </a:t>
            </a:r>
            <a:r>
              <a:rPr lang="cs-CZ" dirty="0" err="1" smtClean="0"/>
              <a:t>gray</a:t>
            </a:r>
            <a:r>
              <a:rPr lang="cs-CZ" dirty="0" smtClean="0"/>
              <a:t> </a:t>
            </a:r>
            <a:r>
              <a:rPr lang="cs-CZ" dirty="0" err="1" smtClean="0"/>
              <a:t>matter</a:t>
            </a:r>
            <a:r>
              <a:rPr lang="cs-CZ" dirty="0" smtClean="0"/>
              <a:t> volume in superior </a:t>
            </a:r>
            <a:r>
              <a:rPr lang="cs-CZ" dirty="0" err="1" smtClean="0"/>
              <a:t>temporal</a:t>
            </a:r>
            <a:r>
              <a:rPr lang="cs-CZ" dirty="0" smtClean="0"/>
              <a:t> </a:t>
            </a:r>
            <a:r>
              <a:rPr lang="cs-CZ" dirty="0" err="1" smtClean="0"/>
              <a:t>gyrus.Neuroimage</a:t>
            </a:r>
            <a:r>
              <a:rPr lang="cs-CZ" dirty="0" smtClean="0"/>
              <a:t> 54, 280-286.</a:t>
            </a:r>
          </a:p>
          <a:p>
            <a:pPr marL="274320" indent="-274320" fontAlgn="auto">
              <a:spcAft>
                <a:spcPts val="0"/>
              </a:spcAft>
              <a:buClr>
                <a:schemeClr val="accent3"/>
              </a:buClr>
              <a:buFont typeface="Wingdings 2"/>
              <a:buChar char=""/>
              <a:defRPr/>
            </a:pPr>
            <a:r>
              <a:rPr lang="en-US" dirty="0" smtClean="0"/>
              <a:t>Read, J., Perry, B. D., </a:t>
            </a:r>
            <a:r>
              <a:rPr lang="en-US" dirty="0" err="1" smtClean="0"/>
              <a:t>Moskowitz</a:t>
            </a:r>
            <a:r>
              <a:rPr lang="en-US" dirty="0" smtClean="0"/>
              <a:t>, A., Connolly, J. (2001): The Contribution on early traumatic events to schizophrenia in some patients: A </a:t>
            </a:r>
            <a:r>
              <a:rPr lang="en-US" dirty="0" err="1" smtClean="0"/>
              <a:t>traumagenic</a:t>
            </a:r>
            <a:r>
              <a:rPr lang="en-US" dirty="0" smtClean="0"/>
              <a:t> </a:t>
            </a:r>
            <a:r>
              <a:rPr lang="en-US" dirty="0" err="1" smtClean="0"/>
              <a:t>neurodevelopmental</a:t>
            </a:r>
            <a:r>
              <a:rPr lang="en-US" dirty="0" smtClean="0"/>
              <a:t> model. Psychiatry 64, 319-345.</a:t>
            </a:r>
            <a:endParaRPr lang="cs-CZ" dirty="0" smtClean="0"/>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Nadpis 1"/>
          <p:cNvSpPr>
            <a:spLocks noGrp="1"/>
          </p:cNvSpPr>
          <p:nvPr>
            <p:ph type="title"/>
          </p:nvPr>
        </p:nvSpPr>
        <p:spPr>
          <a:xfrm>
            <a:off x="457200" y="704850"/>
            <a:ext cx="8229600" cy="1143000"/>
          </a:xfrm>
        </p:spPr>
        <p:txBody>
          <a:bodyPr/>
          <a:lstStyle/>
          <a:p>
            <a:pPr algn="ctr"/>
            <a:r>
              <a:rPr lang="cs-CZ" b="1" smtClean="0"/>
              <a:t>MOZKOVÝ KMEN</a:t>
            </a:r>
          </a:p>
        </p:txBody>
      </p:sp>
      <p:sp>
        <p:nvSpPr>
          <p:cNvPr id="73731" name="Zástupný symbol pro obsah 2"/>
          <p:cNvSpPr>
            <a:spLocks noGrp="1"/>
          </p:cNvSpPr>
          <p:nvPr>
            <p:ph sz="half" idx="1"/>
          </p:nvPr>
        </p:nvSpPr>
        <p:spPr>
          <a:xfrm>
            <a:off x="142875" y="1920875"/>
            <a:ext cx="4352925" cy="4433888"/>
          </a:xfrm>
        </p:spPr>
        <p:txBody>
          <a:bodyPr>
            <a:normAutofit lnSpcReduction="10000"/>
          </a:bodyPr>
          <a:lstStyle/>
          <a:p>
            <a:pPr marL="640080" lvl="1" indent="-246888" fontAlgn="auto">
              <a:spcAft>
                <a:spcPts val="0"/>
              </a:spcAft>
              <a:buFont typeface="Wingdings 2"/>
              <a:buChar char=""/>
              <a:defRPr/>
            </a:pPr>
            <a:r>
              <a:rPr lang="cs-CZ" smtClean="0"/>
              <a:t>Fylogeneticky nejstarší část mozku</a:t>
            </a:r>
          </a:p>
          <a:p>
            <a:pPr marL="640080" lvl="1" indent="-246888" fontAlgn="auto">
              <a:spcAft>
                <a:spcPts val="0"/>
              </a:spcAft>
              <a:buFont typeface="Wingdings 2"/>
              <a:buChar char=""/>
              <a:defRPr/>
            </a:pPr>
            <a:r>
              <a:rPr lang="cs-CZ" smtClean="0"/>
              <a:t>Regulace </a:t>
            </a:r>
            <a:r>
              <a:rPr lang="cs-CZ" b="1" smtClean="0"/>
              <a:t>základních životních funkcí</a:t>
            </a:r>
          </a:p>
          <a:p>
            <a:pPr marL="640080" lvl="1" indent="-246888" fontAlgn="auto">
              <a:spcAft>
                <a:spcPts val="0"/>
              </a:spcAft>
              <a:buFont typeface="Wingdings 2"/>
              <a:buChar char=""/>
              <a:defRPr/>
            </a:pPr>
            <a:r>
              <a:rPr lang="cs-CZ" b="1" smtClean="0"/>
              <a:t>Nepodmíněné reflexi</a:t>
            </a:r>
          </a:p>
          <a:p>
            <a:pPr marL="640080" lvl="1" indent="-246888" fontAlgn="auto">
              <a:spcAft>
                <a:spcPts val="0"/>
              </a:spcAft>
              <a:buFont typeface="Wingdings 2"/>
              <a:buChar char=""/>
              <a:defRPr/>
            </a:pPr>
            <a:r>
              <a:rPr lang="cs-CZ" smtClean="0"/>
              <a:t>Tvořen: </a:t>
            </a:r>
          </a:p>
          <a:p>
            <a:pPr lvl="2" indent="-246888" fontAlgn="auto">
              <a:spcAft>
                <a:spcPts val="0"/>
              </a:spcAft>
              <a:buFont typeface="Wingdings 2"/>
              <a:buChar char=""/>
              <a:defRPr/>
            </a:pPr>
            <a:r>
              <a:rPr lang="cs-CZ" b="1" smtClean="0"/>
              <a:t>Prodlouženou míchou </a:t>
            </a:r>
          </a:p>
          <a:p>
            <a:pPr lvl="2" indent="-246888" fontAlgn="auto">
              <a:spcAft>
                <a:spcPts val="0"/>
              </a:spcAft>
              <a:buFont typeface="Wingdings 2"/>
              <a:buChar char=""/>
              <a:defRPr/>
            </a:pPr>
            <a:r>
              <a:rPr lang="cs-CZ" b="1" smtClean="0"/>
              <a:t>Varolovým mostem </a:t>
            </a:r>
          </a:p>
          <a:p>
            <a:pPr lvl="2" indent="-246888" fontAlgn="auto">
              <a:spcAft>
                <a:spcPts val="0"/>
              </a:spcAft>
              <a:buFont typeface="Wingdings 2"/>
              <a:buChar char=""/>
              <a:defRPr/>
            </a:pPr>
            <a:r>
              <a:rPr lang="cs-CZ" b="1" smtClean="0"/>
              <a:t>Středním mozkem</a:t>
            </a:r>
          </a:p>
          <a:p>
            <a:pPr marL="640080" lvl="1" indent="-246888" fontAlgn="auto">
              <a:spcAft>
                <a:spcPts val="0"/>
              </a:spcAft>
              <a:buFont typeface="Wingdings 2"/>
              <a:buChar char=""/>
              <a:defRPr/>
            </a:pPr>
            <a:r>
              <a:rPr lang="cs-CZ" smtClean="0"/>
              <a:t>Všemi jeho částmi prochází </a:t>
            </a:r>
            <a:r>
              <a:rPr lang="cs-CZ" b="1" smtClean="0"/>
              <a:t>retikulární formace</a:t>
            </a:r>
            <a:r>
              <a:rPr lang="cs-CZ" smtClean="0"/>
              <a:t> </a:t>
            </a:r>
          </a:p>
          <a:p>
            <a:pPr marL="640080" lvl="1" indent="-246888" fontAlgn="auto">
              <a:spcAft>
                <a:spcPts val="0"/>
              </a:spcAft>
              <a:buFont typeface="Wingdings 2" pitchFamily="18" charset="2"/>
              <a:buNone/>
              <a:defRPr/>
            </a:pPr>
            <a:endParaRPr lang="cs-CZ" b="1" smtClean="0"/>
          </a:p>
          <a:p>
            <a:pPr marL="274320" indent="-274320" fontAlgn="auto">
              <a:spcAft>
                <a:spcPts val="0"/>
              </a:spcAft>
              <a:buClr>
                <a:schemeClr val="accent3"/>
              </a:buClr>
              <a:buFont typeface="Wingdings 2"/>
              <a:buChar char=""/>
              <a:defRPr/>
            </a:pPr>
            <a:endParaRPr lang="cs-CZ" smtClean="0"/>
          </a:p>
        </p:txBody>
      </p:sp>
      <p:pic>
        <p:nvPicPr>
          <p:cNvPr id="19459" name="Picture 3"/>
          <p:cNvPicPr>
            <a:picLocks noGrp="1" noChangeAspect="1" noChangeArrowheads="1"/>
          </p:cNvPicPr>
          <p:nvPr>
            <p:ph sz="half" idx="2"/>
          </p:nvPr>
        </p:nvPicPr>
        <p:blipFill>
          <a:blip r:embed="rId3"/>
          <a:srcRect/>
          <a:stretch>
            <a:fillRect/>
          </a:stretch>
        </p:blipFill>
        <p:spPr>
          <a:xfrm>
            <a:off x="5138738" y="2289175"/>
            <a:ext cx="3243262" cy="34972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p:cNvSpPr>
            <a:spLocks noGrp="1"/>
          </p:cNvSpPr>
          <p:nvPr>
            <p:ph type="title"/>
          </p:nvPr>
        </p:nvSpPr>
        <p:spPr>
          <a:xfrm>
            <a:off x="457200" y="704850"/>
            <a:ext cx="8229600" cy="1143000"/>
          </a:xfrm>
        </p:spPr>
        <p:txBody>
          <a:bodyPr>
            <a:normAutofit fontScale="90000"/>
          </a:bodyPr>
          <a:lstStyle/>
          <a:p>
            <a:pPr algn="ctr" fontAlgn="auto">
              <a:spcAft>
                <a:spcPts val="0"/>
              </a:spcAft>
              <a:defRPr/>
            </a:pPr>
            <a:r>
              <a:rPr lang="cs-CZ" b="1" smtClean="0"/>
              <a:t>MOZKOVÝ KMEN</a:t>
            </a:r>
            <a:br>
              <a:rPr lang="cs-CZ" b="1" smtClean="0"/>
            </a:br>
            <a:r>
              <a:rPr lang="cs-CZ" b="1" smtClean="0"/>
              <a:t>prodloužená mícha</a:t>
            </a:r>
          </a:p>
        </p:txBody>
      </p:sp>
      <p:sp>
        <p:nvSpPr>
          <p:cNvPr id="21506" name="Zástupný symbol pro obsah 2"/>
          <p:cNvSpPr>
            <a:spLocks noGrp="1"/>
          </p:cNvSpPr>
          <p:nvPr>
            <p:ph sz="half" idx="1"/>
          </p:nvPr>
        </p:nvSpPr>
        <p:spPr>
          <a:xfrm>
            <a:off x="457200" y="1920875"/>
            <a:ext cx="5972175" cy="4433888"/>
          </a:xfrm>
        </p:spPr>
        <p:txBody>
          <a:bodyPr/>
          <a:lstStyle/>
          <a:p>
            <a:endParaRPr lang="cs-CZ" smtClean="0"/>
          </a:p>
          <a:p>
            <a:r>
              <a:rPr lang="cs-CZ" smtClean="0"/>
              <a:t>Funkce prodloužené míchy:	</a:t>
            </a:r>
            <a:endParaRPr lang="cs-CZ" b="1" smtClean="0"/>
          </a:p>
          <a:p>
            <a:pPr lvl="1"/>
            <a:r>
              <a:rPr lang="cs-CZ" b="1" smtClean="0"/>
              <a:t>Nepodmíněné reflexy </a:t>
            </a:r>
            <a:r>
              <a:rPr lang="cs-CZ" smtClean="0"/>
              <a:t>(obranné – kašel, kýchání, zvracení; slinění, sací, polykací, žvýkací reflex)</a:t>
            </a:r>
          </a:p>
          <a:p>
            <a:pPr lvl="1"/>
            <a:r>
              <a:rPr lang="cs-CZ" b="1" smtClean="0"/>
              <a:t>Základní vitální funkce (</a:t>
            </a:r>
            <a:r>
              <a:rPr lang="cs-CZ" smtClean="0"/>
              <a:t>regulace dýchání, regulace krevního oběhu, trávení). </a:t>
            </a:r>
          </a:p>
          <a:p>
            <a:pPr lvl="1"/>
            <a:r>
              <a:rPr lang="cs-CZ" smtClean="0"/>
              <a:t>Prochází zde senzitivní a motorické dráhy do periferie a </a:t>
            </a:r>
            <a:r>
              <a:rPr lang="cs-CZ" b="1" smtClean="0"/>
              <a:t>kříží se </a:t>
            </a:r>
            <a:r>
              <a:rPr lang="cs-CZ" smtClean="0"/>
              <a:t>zde </a:t>
            </a:r>
          </a:p>
        </p:txBody>
      </p:sp>
      <p:pic>
        <p:nvPicPr>
          <p:cNvPr id="21507" name="Picture 3"/>
          <p:cNvPicPr>
            <a:picLocks noChangeAspect="1" noChangeArrowheads="1"/>
          </p:cNvPicPr>
          <p:nvPr/>
        </p:nvPicPr>
        <p:blipFill>
          <a:blip r:embed="rId3"/>
          <a:srcRect/>
          <a:stretch>
            <a:fillRect/>
          </a:stretch>
        </p:blipFill>
        <p:spPr bwMode="auto">
          <a:xfrm>
            <a:off x="6357938" y="25717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srcRect/>
          <a:stretch>
            <a:fillRect/>
          </a:stretch>
        </p:blipFill>
        <p:spPr bwMode="auto">
          <a:xfrm>
            <a:off x="3370263" y="2214563"/>
            <a:ext cx="5345112" cy="4000500"/>
          </a:xfrm>
          <a:prstGeom prst="rect">
            <a:avLst/>
          </a:prstGeom>
          <a:noFill/>
          <a:ln w="9525">
            <a:noFill/>
            <a:miter lim="800000"/>
            <a:headEnd/>
            <a:tailEnd/>
          </a:ln>
        </p:spPr>
      </p:pic>
      <p:sp>
        <p:nvSpPr>
          <p:cNvPr id="3" name="Obdélník 2"/>
          <p:cNvSpPr/>
          <p:nvPr/>
        </p:nvSpPr>
        <p:spPr>
          <a:xfrm>
            <a:off x="285750" y="2286000"/>
            <a:ext cx="2643188" cy="2032000"/>
          </a:xfrm>
          <a:prstGeom prst="rect">
            <a:avLst/>
          </a:prstGeom>
        </p:spPr>
        <p:txBody>
          <a:bodyPr>
            <a:spAutoFit/>
          </a:bodyPr>
          <a:lstStyle/>
          <a:p>
            <a:pPr marL="274320" indent="-274320" fontAlgn="auto">
              <a:spcBef>
                <a:spcPts val="0"/>
              </a:spcBef>
              <a:spcAft>
                <a:spcPts val="0"/>
              </a:spcAft>
              <a:buClr>
                <a:schemeClr val="accent3"/>
              </a:buClr>
              <a:buFont typeface="Wingdings 2"/>
              <a:buChar char=""/>
              <a:defRPr/>
            </a:pPr>
            <a:r>
              <a:rPr lang="cs-CZ" dirty="0">
                <a:latin typeface="+mn-lt"/>
              </a:rPr>
              <a:t>Prodloužená mícha (</a:t>
            </a:r>
            <a:r>
              <a:rPr lang="cs-CZ" b="1" dirty="0" err="1">
                <a:latin typeface="+mn-lt"/>
              </a:rPr>
              <a:t>medulla</a:t>
            </a:r>
            <a:r>
              <a:rPr lang="cs-CZ" b="1" dirty="0">
                <a:latin typeface="+mn-lt"/>
              </a:rPr>
              <a:t> </a:t>
            </a:r>
            <a:r>
              <a:rPr lang="cs-CZ" b="1" dirty="0" err="1">
                <a:latin typeface="+mn-lt"/>
              </a:rPr>
              <a:t>oblongata</a:t>
            </a:r>
            <a:r>
              <a:rPr lang="cs-CZ" dirty="0">
                <a:latin typeface="+mn-lt"/>
              </a:rPr>
              <a:t>) přechází v hřbetní míchu (</a:t>
            </a:r>
            <a:r>
              <a:rPr lang="cs-CZ" b="1" dirty="0" err="1">
                <a:latin typeface="+mn-lt"/>
              </a:rPr>
              <a:t>medulla</a:t>
            </a:r>
            <a:r>
              <a:rPr lang="cs-CZ" b="1" dirty="0">
                <a:latin typeface="+mn-lt"/>
              </a:rPr>
              <a:t> </a:t>
            </a:r>
            <a:r>
              <a:rPr lang="cs-CZ" b="1" dirty="0" err="1">
                <a:latin typeface="+mn-lt"/>
              </a:rPr>
              <a:t>spinalis</a:t>
            </a:r>
            <a:r>
              <a:rPr lang="cs-CZ" dirty="0">
                <a:latin typeface="+mn-lt"/>
              </a:rPr>
              <a:t>) otvorem v </a:t>
            </a:r>
            <a:r>
              <a:rPr lang="cs-CZ" dirty="0" err="1">
                <a:latin typeface="+mn-lt"/>
              </a:rPr>
              <a:t>bazi</a:t>
            </a:r>
            <a:r>
              <a:rPr lang="cs-CZ" dirty="0">
                <a:latin typeface="+mn-lt"/>
              </a:rPr>
              <a:t> lební (</a:t>
            </a:r>
            <a:r>
              <a:rPr lang="cs-CZ" dirty="0" err="1">
                <a:latin typeface="+mn-lt"/>
              </a:rPr>
              <a:t>foramen</a:t>
            </a:r>
            <a:r>
              <a:rPr lang="cs-CZ" dirty="0">
                <a:latin typeface="+mn-lt"/>
              </a:rPr>
              <a:t> </a:t>
            </a:r>
            <a:r>
              <a:rPr lang="cs-CZ" dirty="0" err="1">
                <a:latin typeface="+mn-lt"/>
              </a:rPr>
              <a:t>magnum</a:t>
            </a:r>
            <a:r>
              <a:rPr lang="cs-CZ" dirty="0">
                <a:latin typeface="+mn-lt"/>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p:txBody>
          <a:bodyPr>
            <a:normAutofit fontScale="90000"/>
          </a:bodyPr>
          <a:lstStyle/>
          <a:p>
            <a:pPr algn="ctr" fontAlgn="auto">
              <a:spcAft>
                <a:spcPts val="0"/>
              </a:spcAft>
              <a:defRPr/>
            </a:pPr>
            <a:r>
              <a:rPr lang="cs-CZ" b="1" smtClean="0"/>
              <a:t>MOZKOVÝ KMEN</a:t>
            </a:r>
            <a:br>
              <a:rPr lang="cs-CZ" b="1" smtClean="0"/>
            </a:br>
            <a:r>
              <a:rPr lang="cs-CZ" b="1" smtClean="0"/>
              <a:t>Varolův most</a:t>
            </a:r>
          </a:p>
        </p:txBody>
      </p:sp>
      <p:sp>
        <p:nvSpPr>
          <p:cNvPr id="25602" name="Zástupný symbol pro obsah 2"/>
          <p:cNvSpPr>
            <a:spLocks noGrp="1"/>
          </p:cNvSpPr>
          <p:nvPr>
            <p:ph idx="1"/>
          </p:nvPr>
        </p:nvSpPr>
        <p:spPr>
          <a:xfrm>
            <a:off x="214313" y="1935163"/>
            <a:ext cx="6072187" cy="4389437"/>
          </a:xfrm>
        </p:spPr>
        <p:txBody>
          <a:bodyPr/>
          <a:lstStyle/>
          <a:p>
            <a:r>
              <a:rPr lang="cs-CZ" smtClean="0"/>
              <a:t>Důležitý </a:t>
            </a:r>
            <a:r>
              <a:rPr lang="cs-CZ" b="1" smtClean="0"/>
              <a:t>spojovací článek </a:t>
            </a:r>
            <a:r>
              <a:rPr lang="cs-CZ" smtClean="0"/>
              <a:t>mezi mozkovou kůrou a nižšími částmi CNS, zejména mozečkem</a:t>
            </a:r>
          </a:p>
          <a:p>
            <a:pPr>
              <a:buFont typeface="Wingdings 2" pitchFamily="18" charset="2"/>
              <a:buNone/>
            </a:pPr>
            <a:r>
              <a:rPr lang="cs-CZ" smtClean="0"/>
              <a:t> </a:t>
            </a:r>
          </a:p>
          <a:p>
            <a:r>
              <a:rPr lang="cs-CZ" smtClean="0"/>
              <a:t> Další funkce mostu:</a:t>
            </a:r>
          </a:p>
          <a:p>
            <a:pPr lvl="1"/>
            <a:r>
              <a:rPr lang="cs-CZ" smtClean="0"/>
              <a:t>zprostředkovává nepodmíněné reflexy – rohovkový (korneální), okulokardiální</a:t>
            </a:r>
          </a:p>
          <a:p>
            <a:pPr lvl="1"/>
            <a:r>
              <a:rPr lang="cs-CZ" smtClean="0"/>
              <a:t>uplatňuje se s v regulaci dýchání  </a:t>
            </a:r>
          </a:p>
          <a:p>
            <a:pPr lvl="1">
              <a:buFont typeface="Wingdings 2" pitchFamily="18" charset="2"/>
              <a:buNone/>
            </a:pPr>
            <a:endParaRPr lang="cs-CZ" smtClean="0"/>
          </a:p>
        </p:txBody>
      </p:sp>
      <p:pic>
        <p:nvPicPr>
          <p:cNvPr id="25603" name="Picture 3"/>
          <p:cNvPicPr>
            <a:picLocks noChangeAspect="1" noChangeArrowheads="1"/>
          </p:cNvPicPr>
          <p:nvPr/>
        </p:nvPicPr>
        <p:blipFill>
          <a:blip r:embed="rId3"/>
          <a:srcRect/>
          <a:stretch>
            <a:fillRect/>
          </a:stretch>
        </p:blipFill>
        <p:spPr bwMode="auto">
          <a:xfrm>
            <a:off x="6357938" y="32829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p:nvPr>
        </p:nvSpPr>
        <p:spPr/>
        <p:txBody>
          <a:bodyPr>
            <a:normAutofit fontScale="90000"/>
          </a:bodyPr>
          <a:lstStyle/>
          <a:p>
            <a:pPr algn="ctr" fontAlgn="auto">
              <a:spcAft>
                <a:spcPts val="0"/>
              </a:spcAft>
              <a:defRPr/>
            </a:pPr>
            <a:r>
              <a:rPr lang="cs-CZ" b="1" smtClean="0"/>
              <a:t>MOZKOVÝ KMEN</a:t>
            </a:r>
            <a:br>
              <a:rPr lang="cs-CZ" b="1" smtClean="0"/>
            </a:br>
            <a:r>
              <a:rPr lang="cs-CZ" b="1" smtClean="0"/>
              <a:t>střední mozek</a:t>
            </a:r>
            <a:endParaRPr lang="cs-CZ" smtClean="0"/>
          </a:p>
        </p:txBody>
      </p:sp>
      <p:sp>
        <p:nvSpPr>
          <p:cNvPr id="3" name="Zástupný symbol pro obsah 2"/>
          <p:cNvSpPr>
            <a:spLocks noGrp="1"/>
          </p:cNvSpPr>
          <p:nvPr>
            <p:ph idx="1"/>
          </p:nvPr>
        </p:nvSpPr>
        <p:spPr>
          <a:xfrm>
            <a:off x="457200" y="1935163"/>
            <a:ext cx="5686425" cy="4389437"/>
          </a:xfrm>
        </p:spPr>
        <p:txBody>
          <a:bodyPr>
            <a:normAutofit/>
          </a:bodyPr>
          <a:lstStyle/>
          <a:p>
            <a:pPr marL="548640" lvl="2" indent="-274320" fontAlgn="auto">
              <a:spcAft>
                <a:spcPts val="0"/>
              </a:spcAft>
              <a:buClr>
                <a:schemeClr val="accent3"/>
              </a:buClr>
              <a:buSzPct val="95000"/>
              <a:buFont typeface="Wingdings 2"/>
              <a:buChar char=""/>
              <a:defRPr/>
            </a:pPr>
            <a:r>
              <a:rPr lang="cs-CZ" dirty="0" smtClean="0"/>
              <a:t>centrum </a:t>
            </a:r>
            <a:r>
              <a:rPr lang="cs-CZ" b="1" dirty="0" smtClean="0"/>
              <a:t>nepodmíněných reflexů </a:t>
            </a:r>
            <a:r>
              <a:rPr lang="cs-CZ" dirty="0" smtClean="0"/>
              <a:t>– </a:t>
            </a:r>
          </a:p>
          <a:p>
            <a:pPr marL="822960" lvl="3" indent="-274320" fontAlgn="auto">
              <a:spcAft>
                <a:spcPts val="0"/>
              </a:spcAft>
              <a:buClr>
                <a:schemeClr val="accent3"/>
              </a:buClr>
              <a:buSzPct val="95000"/>
              <a:buFont typeface="Wingdings 2"/>
              <a:buChar char=""/>
              <a:defRPr/>
            </a:pPr>
            <a:r>
              <a:rPr lang="cs-CZ" dirty="0" smtClean="0"/>
              <a:t>reflexy zrakové a sluchové</a:t>
            </a:r>
          </a:p>
          <a:p>
            <a:pPr marL="822960" lvl="3" indent="-274320" fontAlgn="auto">
              <a:spcAft>
                <a:spcPts val="0"/>
              </a:spcAft>
              <a:buClr>
                <a:schemeClr val="accent3"/>
              </a:buClr>
              <a:buSzPct val="95000"/>
              <a:buFont typeface="Wingdings 2"/>
              <a:buChar char=""/>
              <a:defRPr/>
            </a:pPr>
            <a:r>
              <a:rPr lang="cs-CZ" dirty="0" smtClean="0"/>
              <a:t>strážný neboli pohotovostní reflex</a:t>
            </a:r>
          </a:p>
          <a:p>
            <a:pPr marL="822960" lvl="3" indent="-274320" fontAlgn="auto">
              <a:spcAft>
                <a:spcPts val="0"/>
              </a:spcAft>
              <a:buClr>
                <a:schemeClr val="accent3"/>
              </a:buClr>
              <a:buSzPct val="95000"/>
              <a:buFont typeface="Wingdings 2"/>
              <a:buChar char=""/>
              <a:defRPr/>
            </a:pPr>
            <a:r>
              <a:rPr lang="cs-CZ" dirty="0" err="1" smtClean="0"/>
              <a:t>vzpřimovací</a:t>
            </a:r>
            <a:r>
              <a:rPr lang="cs-CZ" dirty="0" smtClean="0"/>
              <a:t> reflex   </a:t>
            </a:r>
          </a:p>
          <a:p>
            <a:pPr marL="274320" lvl="1" indent="-274320" fontAlgn="auto">
              <a:spcAft>
                <a:spcPts val="0"/>
              </a:spcAft>
              <a:buClr>
                <a:schemeClr val="accent3"/>
              </a:buClr>
              <a:buSzPct val="95000"/>
              <a:buFont typeface="Wingdings 2"/>
              <a:buChar char=""/>
              <a:defRPr/>
            </a:pPr>
            <a:endParaRPr lang="cs-CZ" dirty="0" smtClean="0"/>
          </a:p>
          <a:p>
            <a:pPr marL="274320" lvl="1" indent="-274320" fontAlgn="auto">
              <a:spcAft>
                <a:spcPts val="0"/>
              </a:spcAft>
              <a:buClr>
                <a:schemeClr val="accent3"/>
              </a:buClr>
              <a:buSzPct val="95000"/>
              <a:buFont typeface="Wingdings 2"/>
              <a:buChar char=""/>
              <a:defRPr/>
            </a:pPr>
            <a:r>
              <a:rPr lang="cs-CZ" dirty="0" smtClean="0"/>
              <a:t>Další funkce středního mozku</a:t>
            </a:r>
          </a:p>
          <a:p>
            <a:pPr marL="548640" lvl="2" indent="-274320" fontAlgn="auto">
              <a:spcAft>
                <a:spcPts val="0"/>
              </a:spcAft>
              <a:buClr>
                <a:schemeClr val="accent3"/>
              </a:buClr>
              <a:buSzPct val="95000"/>
              <a:buFont typeface="Wingdings 2"/>
              <a:buChar char=""/>
              <a:defRPr/>
            </a:pPr>
            <a:r>
              <a:rPr lang="cs-CZ" dirty="0" smtClean="0"/>
              <a:t>účast na řízení motoriky </a:t>
            </a:r>
          </a:p>
          <a:p>
            <a:pPr marL="548640" lvl="2" indent="-274320" fontAlgn="auto">
              <a:spcAft>
                <a:spcPts val="0"/>
              </a:spcAft>
              <a:buClr>
                <a:schemeClr val="accent3"/>
              </a:buClr>
              <a:buSzPct val="95000"/>
              <a:buFont typeface="Wingdings 2"/>
              <a:buChar char=""/>
              <a:defRPr/>
            </a:pPr>
            <a:r>
              <a:rPr lang="cs-CZ" dirty="0" smtClean="0"/>
              <a:t>procházejí zde zrakové a sluchové dráhy</a:t>
            </a:r>
          </a:p>
          <a:p>
            <a:pPr marL="274320" indent="-274320" fontAlgn="auto">
              <a:spcAft>
                <a:spcPts val="0"/>
              </a:spcAft>
              <a:buClr>
                <a:schemeClr val="accent3"/>
              </a:buClr>
              <a:buFont typeface="Wingdings 2"/>
              <a:buChar char=""/>
              <a:defRPr/>
            </a:pPr>
            <a:endParaRPr lang="cs-CZ" dirty="0" smtClean="0"/>
          </a:p>
          <a:p>
            <a:pPr marL="274320" indent="-274320" fontAlgn="auto">
              <a:spcAft>
                <a:spcPts val="0"/>
              </a:spcAft>
              <a:buClr>
                <a:schemeClr val="accent3"/>
              </a:buClr>
              <a:buFont typeface="Wingdings 2"/>
              <a:buChar char=""/>
              <a:defRPr/>
            </a:pPr>
            <a:endParaRPr lang="cs-CZ" dirty="0"/>
          </a:p>
        </p:txBody>
      </p:sp>
      <p:pic>
        <p:nvPicPr>
          <p:cNvPr id="27651" name="Picture 3"/>
          <p:cNvPicPr>
            <a:picLocks noChangeAspect="1" noChangeArrowheads="1"/>
          </p:cNvPicPr>
          <p:nvPr/>
        </p:nvPicPr>
        <p:blipFill>
          <a:blip r:embed="rId3"/>
          <a:srcRect/>
          <a:stretch>
            <a:fillRect/>
          </a:stretch>
        </p:blipFill>
        <p:spPr bwMode="auto">
          <a:xfrm>
            <a:off x="6357938" y="3282950"/>
            <a:ext cx="2786062" cy="300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o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3237</TotalTime>
  <Words>5026</Words>
  <Application>Microsoft Office PowerPoint</Application>
  <PresentationFormat>Předvádění na obrazovce (4:3)</PresentationFormat>
  <Paragraphs>636</Paragraphs>
  <Slides>45</Slides>
  <Notes>31</Notes>
  <HiddenSlides>2</HiddenSlides>
  <MMClips>0</MMClips>
  <ScaleCrop>false</ScaleCrop>
  <HeadingPairs>
    <vt:vector size="4" baseType="variant">
      <vt:variant>
        <vt:lpstr>Motiv</vt:lpstr>
      </vt:variant>
      <vt:variant>
        <vt:i4>1</vt:i4>
      </vt:variant>
      <vt:variant>
        <vt:lpstr>Nadpisy snímků</vt:lpstr>
      </vt:variant>
      <vt:variant>
        <vt:i4>45</vt:i4>
      </vt:variant>
    </vt:vector>
  </HeadingPairs>
  <TitlesOfParts>
    <vt:vector size="46" baseType="lpstr">
      <vt:lpstr>Tok</vt:lpstr>
      <vt:lpstr>Struktura přednášky</vt:lpstr>
      <vt:lpstr>Centrální nerovová soustava</vt:lpstr>
      <vt:lpstr>Snímek 3</vt:lpstr>
      <vt:lpstr>ANATOMIE  MOZKU</vt:lpstr>
      <vt:lpstr>MOZKOVÝ KMEN</vt:lpstr>
      <vt:lpstr>MOZKOVÝ KMEN prodloužená mícha</vt:lpstr>
      <vt:lpstr>Snímek 7</vt:lpstr>
      <vt:lpstr>MOZKOVÝ KMEN Varolův most</vt:lpstr>
      <vt:lpstr>MOZKOVÝ KMEN střední mozek</vt:lpstr>
      <vt:lpstr>MOZKOVÝ KMEN retikulární formace</vt:lpstr>
      <vt:lpstr>CEREBELLUM - mozeček</vt:lpstr>
      <vt:lpstr>DIENCEPHALON - mezimozek</vt:lpstr>
      <vt:lpstr>DIENCEPHALON - mezimozek</vt:lpstr>
      <vt:lpstr>TELENCEPHALON - koncový mozek</vt:lpstr>
      <vt:lpstr>Mozková kůra – neokortex </vt:lpstr>
      <vt:lpstr>ZÁVITY(GYRI) A BRÁZDY (SULCI) HEMISFÉR - laterálně</vt:lpstr>
      <vt:lpstr>ZÁVITY(GYRI) A BRÁZDY (SULCI) HEMISFÉR - mediálně</vt:lpstr>
      <vt:lpstr>5 LALOKŮ HEMISFÉRY MOZKU</vt:lpstr>
      <vt:lpstr>Ostrovní lalok - insula</vt:lpstr>
      <vt:lpstr>FUNKČNÍ KOROVÉ OBLASTI</vt:lpstr>
      <vt:lpstr>FUNKČNÍ KOROVÉ OBLASTI</vt:lpstr>
      <vt:lpstr>Snímek 22</vt:lpstr>
      <vt:lpstr>Snímek 23</vt:lpstr>
      <vt:lpstr>BAZÁLNÍ GANGLIA</vt:lpstr>
      <vt:lpstr>BAZÁLNÍ GANGLIA</vt:lpstr>
      <vt:lpstr>BAZÁLNÍ GANGLIA</vt:lpstr>
      <vt:lpstr>BAZÁLNÍ GANGLIA</vt:lpstr>
      <vt:lpstr>LIMBICKÝ SYSTÉM</vt:lpstr>
      <vt:lpstr>LIMBICKÝ SYSTÉM</vt:lpstr>
      <vt:lpstr>LIMBICKÝ SYSTÉM</vt:lpstr>
      <vt:lpstr>Centrální nerovová soustava</vt:lpstr>
      <vt:lpstr>Prenatální vývoj NS</vt:lpstr>
      <vt:lpstr>Prenatální vývoj NS</vt:lpstr>
      <vt:lpstr>Vývoj NS – molekulární a buněčná úroveň</vt:lpstr>
      <vt:lpstr>Snímek 35</vt:lpstr>
      <vt:lpstr>Postnatální vývoj mozku</vt:lpstr>
      <vt:lpstr>Vývojové vady</vt:lpstr>
      <vt:lpstr>Stárnutí</vt:lpstr>
      <vt:lpstr>Rané psychické trauma a mozek</vt:lpstr>
      <vt:lpstr>Psychické trauma</vt:lpstr>
      <vt:lpstr>Syndrom CAN</vt:lpstr>
      <vt:lpstr>Stresová reakce</vt:lpstr>
      <vt:lpstr>Rané trauma a mozek</vt:lpstr>
      <vt:lpstr>Pozitivní zkušenost a mozek</vt:lpstr>
      <vt:lpstr>Trauma a mozek - literatura</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Struktura přednášky</dc:title>
  <dc:creator>Adam</dc:creator>
  <cp:lastModifiedBy>Adam</cp:lastModifiedBy>
  <cp:revision>68</cp:revision>
  <dcterms:created xsi:type="dcterms:W3CDTF">2011-03-16T18:32:06Z</dcterms:created>
  <dcterms:modified xsi:type="dcterms:W3CDTF">2011-03-22T20:26:39Z</dcterms:modified>
</cp:coreProperties>
</file>