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98" r:id="rId2"/>
    <p:sldId id="257" r:id="rId3"/>
    <p:sldId id="259" r:id="rId4"/>
    <p:sldId id="260" r:id="rId5"/>
    <p:sldId id="261" r:id="rId6"/>
    <p:sldId id="295" r:id="rId7"/>
    <p:sldId id="284" r:id="rId8"/>
    <p:sldId id="294" r:id="rId9"/>
    <p:sldId id="287" r:id="rId10"/>
    <p:sldId id="263" r:id="rId11"/>
    <p:sldId id="264" r:id="rId12"/>
    <p:sldId id="290" r:id="rId13"/>
    <p:sldId id="291" r:id="rId14"/>
    <p:sldId id="296" r:id="rId15"/>
    <p:sldId id="289" r:id="rId16"/>
    <p:sldId id="273" r:id="rId17"/>
    <p:sldId id="276" r:id="rId18"/>
    <p:sldId id="288" r:id="rId19"/>
    <p:sldId id="292" r:id="rId20"/>
    <p:sldId id="277" r:id="rId21"/>
    <p:sldId id="280" r:id="rId22"/>
    <p:sldId id="281" r:id="rId23"/>
    <p:sldId id="282" r:id="rId24"/>
    <p:sldId id="283" r:id="rId25"/>
    <p:sldId id="285" r:id="rId26"/>
    <p:sldId id="297"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214" autoAdjust="0"/>
    <p:restoredTop sz="76522" autoAdjust="0"/>
  </p:normalViewPr>
  <p:slideViewPr>
    <p:cSldViewPr>
      <p:cViewPr varScale="1">
        <p:scale>
          <a:sx n="91" d="100"/>
          <a:sy n="91" d="100"/>
        </p:scale>
        <p:origin x="-143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CD723-54C9-4FE2-9B6D-5A1357FA5237}" type="datetimeFigureOut">
              <a:rPr lang="cs-CZ" smtClean="0"/>
              <a:pPr/>
              <a:t>19.4.2011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3A281-63C2-4FB1-89B9-1A27697B23E0}"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Nobel_Prize_for_Physiology_or_Medicin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Antipsychotic" TargetMode="External"/><Relationship Id="rId5" Type="http://schemas.openxmlformats.org/officeDocument/2006/relationships/hyperlink" Target="http://en.wikipedia.org/wiki/Neuroleptic" TargetMode="External"/><Relationship Id="rId4" Type="http://schemas.openxmlformats.org/officeDocument/2006/relationships/hyperlink" Target="http://en.wikipedia.org/wiki/Ant%C3%B3nio_Egas_Moniz"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Organizace </a:t>
            </a:r>
            <a:r>
              <a:rPr lang="cs-CZ" dirty="0" err="1" smtClean="0"/>
              <a:t>FC</a:t>
            </a:r>
            <a:r>
              <a:rPr lang="cs-CZ" dirty="0" smtClean="0"/>
              <a:t> – frontální  (uprostřed vedle sekundární</a:t>
            </a:r>
            <a:r>
              <a:rPr lang="cs-CZ" baseline="0" dirty="0" smtClean="0"/>
              <a:t> </a:t>
            </a:r>
            <a:r>
              <a:rPr lang="cs-CZ" baseline="0" dirty="0" err="1" smtClean="0"/>
              <a:t>MK</a:t>
            </a:r>
            <a:r>
              <a:rPr lang="cs-CZ" baseline="0" dirty="0" smtClean="0"/>
              <a:t> – </a:t>
            </a:r>
            <a:r>
              <a:rPr lang="cs-CZ" baseline="0" dirty="0" err="1" smtClean="0"/>
              <a:t>premotorické</a:t>
            </a:r>
            <a:r>
              <a:rPr lang="cs-CZ" baseline="0" dirty="0" smtClean="0"/>
              <a:t>) </a:t>
            </a:r>
            <a:r>
              <a:rPr lang="cs-CZ" dirty="0" smtClean="0"/>
              <a:t>okohybné pole, </a:t>
            </a:r>
            <a:r>
              <a:rPr lang="cs-CZ" dirty="0" err="1" smtClean="0"/>
              <a:t>Brockovo</a:t>
            </a:r>
            <a:r>
              <a:rPr lang="cs-CZ" dirty="0" smtClean="0"/>
              <a:t> centrum řeči (dole</a:t>
            </a:r>
            <a:r>
              <a:rPr lang="cs-CZ" baseline="0" dirty="0" smtClean="0"/>
              <a:t> u sekundární </a:t>
            </a:r>
            <a:r>
              <a:rPr lang="cs-CZ" baseline="0" dirty="0" err="1" smtClean="0"/>
              <a:t>MK</a:t>
            </a:r>
            <a:r>
              <a:rPr lang="cs-CZ" baseline="0" dirty="0" smtClean="0"/>
              <a:t>)</a:t>
            </a:r>
            <a:r>
              <a:rPr lang="cs-CZ" dirty="0" smtClean="0"/>
              <a:t>. Primární, sekundární motorická kůra.</a:t>
            </a:r>
          </a:p>
          <a:p>
            <a:endParaRPr lang="cs-CZ" dirty="0" smtClean="0"/>
          </a:p>
          <a:p>
            <a:r>
              <a:rPr lang="cs-CZ" dirty="0" smtClean="0"/>
              <a:t>Za centrální Rolandovou</a:t>
            </a:r>
            <a:r>
              <a:rPr lang="cs-CZ" baseline="0" dirty="0" smtClean="0"/>
              <a:t> rýhou. </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4</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Zneužívání návykových látek</a:t>
            </a:r>
            <a:r>
              <a:rPr lang="cs-CZ" baseline="0" dirty="0" smtClean="0"/>
              <a:t>, alkoholu, přejídání</a:t>
            </a:r>
            <a:r>
              <a:rPr lang="cs-CZ" baseline="0" dirty="0" smtClean="0"/>
              <a:t>…. Nespecifické degenerace frontálního laloku - idiopatické</a:t>
            </a:r>
            <a:endParaRPr lang="cs-CZ" baseline="0" dirty="0" smtClean="0"/>
          </a:p>
          <a:p>
            <a:endParaRPr lang="cs-CZ" baseline="0" dirty="0" smtClean="0"/>
          </a:p>
          <a:p>
            <a:r>
              <a:rPr lang="cs-CZ" baseline="0" dirty="0" smtClean="0"/>
              <a:t>Vztáhnout k </a:t>
            </a:r>
            <a:r>
              <a:rPr lang="cs-CZ" b="1" baseline="0" dirty="0" err="1" smtClean="0"/>
              <a:t>ACE</a:t>
            </a:r>
            <a:r>
              <a:rPr lang="cs-CZ" b="1" baseline="0" dirty="0" smtClean="0"/>
              <a:t>-R</a:t>
            </a:r>
            <a:r>
              <a:rPr lang="cs-CZ" baseline="0" dirty="0" smtClean="0"/>
              <a:t> – dokáže rozlišit </a:t>
            </a:r>
            <a:r>
              <a:rPr lang="cs-CZ" baseline="0" dirty="0" err="1" smtClean="0"/>
              <a:t>frontotemporální</a:t>
            </a:r>
            <a:r>
              <a:rPr lang="cs-CZ" baseline="0" dirty="0" smtClean="0"/>
              <a:t> demenci od Alzheimerovy. U Alzheimerovy demence dochází také k degenerativním změnám F lobu, ale až na konci onemocnění.</a:t>
            </a:r>
          </a:p>
          <a:p>
            <a:endParaRPr lang="cs-CZ" baseline="0" dirty="0" smtClean="0"/>
          </a:p>
          <a:p>
            <a:r>
              <a:rPr lang="cs-CZ" baseline="0" dirty="0" smtClean="0"/>
              <a:t>Deprese – úbytek </a:t>
            </a:r>
            <a:r>
              <a:rPr lang="cs-CZ" baseline="0" dirty="0" err="1" smtClean="0"/>
              <a:t>funční</a:t>
            </a:r>
            <a:r>
              <a:rPr lang="cs-CZ" baseline="0" dirty="0" smtClean="0"/>
              <a:t> aktivity v levostranné </a:t>
            </a:r>
            <a:r>
              <a:rPr lang="cs-CZ" baseline="0" dirty="0" err="1" smtClean="0"/>
              <a:t>PRC</a:t>
            </a:r>
            <a:r>
              <a:rPr lang="cs-CZ" baseline="0" dirty="0" smtClean="0"/>
              <a:t> (zpracovává kladné emoce oproti pravé, která zpracovává záporné).</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14</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Poškození frontálního a temporálního lobu vede k narušení exekutivních funkcí a osoba může být impulsivní nebo agresivní (a pak si to vyčítají). Mají problémy s iniciováním aktivity a vypadají líní, ale nejsou líní, je to porucha mozku. </a:t>
            </a:r>
          </a:p>
          <a:p>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latin typeface="+mn-lt"/>
                <a:ea typeface="+mn-ea"/>
                <a:cs typeface="+mn-cs"/>
              </a:rPr>
              <a:t>Axonální</a:t>
            </a:r>
            <a:r>
              <a:rPr lang="cs-CZ" sz="1200" kern="1200" dirty="0" smtClean="0">
                <a:solidFill>
                  <a:schemeClr val="tx1"/>
                </a:solidFill>
                <a:latin typeface="+mn-lt"/>
                <a:ea typeface="+mn-ea"/>
                <a:cs typeface="+mn-cs"/>
              </a:rPr>
              <a:t> poškození často nejsou na </a:t>
            </a:r>
            <a:r>
              <a:rPr lang="cs-CZ" sz="1200" kern="1200" dirty="0" err="1" smtClean="0">
                <a:solidFill>
                  <a:schemeClr val="tx1"/>
                </a:solidFill>
                <a:latin typeface="+mn-lt"/>
                <a:ea typeface="+mn-ea"/>
                <a:cs typeface="+mn-cs"/>
              </a:rPr>
              <a:t>neuro</a:t>
            </a:r>
            <a:r>
              <a:rPr lang="cs-CZ" sz="1200" kern="1200" dirty="0" smtClean="0">
                <a:solidFill>
                  <a:schemeClr val="tx1"/>
                </a:solidFill>
                <a:latin typeface="+mn-lt"/>
                <a:ea typeface="+mn-ea"/>
                <a:cs typeface="+mn-cs"/>
              </a:rPr>
              <a:t>-zobrazovacích metodách vidět. Mírné traumatické poškození mozku může mít ale za důsledek změny, které nejsou klinicky měřitelné, ale kterých si </a:t>
            </a:r>
            <a:r>
              <a:rPr lang="cs-CZ" sz="1200" b="1" kern="1200" dirty="0" smtClean="0">
                <a:solidFill>
                  <a:schemeClr val="tx1"/>
                </a:solidFill>
                <a:latin typeface="+mn-lt"/>
                <a:ea typeface="+mn-ea"/>
                <a:cs typeface="+mn-cs"/>
              </a:rPr>
              <a:t>všimne okolí postiženého</a:t>
            </a:r>
            <a:r>
              <a:rPr lang="cs-CZ" sz="1200" kern="1200" dirty="0" smtClean="0">
                <a:solidFill>
                  <a:schemeClr val="tx1"/>
                </a:solidFill>
                <a:latin typeface="+mn-lt"/>
                <a:ea typeface="+mn-ea"/>
                <a:cs typeface="+mn-cs"/>
              </a:rPr>
              <a:t>, které ho dobře zná. </a:t>
            </a:r>
          </a:p>
          <a:p>
            <a:endParaRPr lang="cs-CZ" sz="1200" kern="1200" dirty="0" smtClean="0">
              <a:solidFill>
                <a:schemeClr val="tx1"/>
              </a:solidFill>
              <a:latin typeface="+mn-lt"/>
              <a:ea typeface="+mn-ea"/>
              <a:cs typeface="+mn-cs"/>
            </a:endParaRPr>
          </a:p>
          <a:p>
            <a:r>
              <a:rPr lang="cs-CZ" b="1" dirty="0" smtClean="0"/>
              <a:t>Kontuze</a:t>
            </a:r>
            <a:r>
              <a:rPr lang="cs-CZ" dirty="0" smtClean="0"/>
              <a:t>:</a:t>
            </a:r>
            <a:r>
              <a:rPr lang="cs-CZ" baseline="0" dirty="0" smtClean="0"/>
              <a:t> </a:t>
            </a:r>
            <a:r>
              <a:rPr lang="cs-CZ" dirty="0" smtClean="0"/>
              <a:t>zhmoždění mozkové tkáně traumatem bez perforace </a:t>
            </a:r>
            <a:r>
              <a:rPr lang="cs-CZ" dirty="0" err="1" smtClean="0"/>
              <a:t>dura</a:t>
            </a:r>
            <a:r>
              <a:rPr lang="cs-CZ" dirty="0" smtClean="0"/>
              <a:t> mater. </a:t>
            </a:r>
            <a:r>
              <a:rPr lang="cs-CZ" dirty="0" err="1" smtClean="0"/>
              <a:t>Obv</a:t>
            </a:r>
            <a:r>
              <a:rPr lang="cs-CZ" dirty="0" smtClean="0"/>
              <a:t>. mechanické poškození tkáně spolu s poškozením cév a mnohočetným </a:t>
            </a:r>
            <a:r>
              <a:rPr lang="cs-CZ" dirty="0" err="1" smtClean="0"/>
              <a:t>obv</a:t>
            </a:r>
            <a:r>
              <a:rPr lang="cs-CZ" dirty="0" smtClean="0"/>
              <a:t>. drobným krvácením (petechie) jak na straně úderu, tak na straně </a:t>
            </a:r>
            <a:r>
              <a:rPr lang="cs-CZ" b="1" dirty="0" smtClean="0"/>
              <a:t>protilehlé</a:t>
            </a:r>
            <a:r>
              <a:rPr lang="cs-CZ" dirty="0" smtClean="0"/>
              <a:t> (tzv. protiúder – </a:t>
            </a:r>
            <a:r>
              <a:rPr lang="cs-CZ" dirty="0" err="1" smtClean="0"/>
              <a:t>contre</a:t>
            </a:r>
            <a:r>
              <a:rPr lang="cs-CZ" dirty="0" smtClean="0"/>
              <a:t>-</a:t>
            </a:r>
            <a:r>
              <a:rPr lang="cs-CZ" dirty="0" err="1" smtClean="0"/>
              <a:t>coup</a:t>
            </a:r>
            <a:r>
              <a:rPr lang="cs-CZ" dirty="0" smtClean="0"/>
              <a:t>), </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15</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Neudrží se v manželství v práci…</a:t>
            </a:r>
          </a:p>
          <a:p>
            <a:endParaRPr lang="cs-CZ" dirty="0" smtClean="0"/>
          </a:p>
          <a:p>
            <a:r>
              <a:rPr lang="cs-CZ" dirty="0" err="1" smtClean="0"/>
              <a:t>Anozognózie</a:t>
            </a:r>
            <a:r>
              <a:rPr lang="cs-CZ" baseline="0" dirty="0" smtClean="0"/>
              <a:t> – ztráta náhledu na své onemocnění – velmi časté. První krok kognitivní rehabilitace.</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16</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Schopnost</a:t>
            </a:r>
            <a:r>
              <a:rPr lang="cs-CZ" baseline="0" dirty="0" smtClean="0"/>
              <a:t> posuzovat </a:t>
            </a:r>
            <a:r>
              <a:rPr lang="cs-CZ" baseline="0" dirty="0" err="1" smtClean="0"/>
              <a:t>exe</a:t>
            </a:r>
            <a:r>
              <a:rPr lang="cs-CZ" baseline="0" dirty="0" smtClean="0"/>
              <a:t>. Funkce pomocí těchto testů je omezená. </a:t>
            </a:r>
            <a:r>
              <a:rPr lang="cs-CZ" baseline="0" dirty="0" err="1" smtClean="0"/>
              <a:t>Nedokáží</a:t>
            </a:r>
            <a:r>
              <a:rPr lang="cs-CZ" baseline="0" dirty="0" smtClean="0"/>
              <a:t> také postihnout hlavní integrační roli </a:t>
            </a:r>
            <a:r>
              <a:rPr lang="cs-CZ" baseline="0" dirty="0" err="1" smtClean="0"/>
              <a:t>exekutnivních</a:t>
            </a:r>
            <a:r>
              <a:rPr lang="cs-CZ" baseline="0" dirty="0" smtClean="0"/>
              <a:t> funkcí.</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Schopnost řízené pozornosti….</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18</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Pracovní paměť</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19</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Udržet zaměřenou pozornost, schopnost inhibovat automatické procesy.</a:t>
            </a:r>
            <a:r>
              <a:rPr lang="cs-CZ" baseline="0" dirty="0" smtClean="0"/>
              <a:t> Proti sobě stojí procesy volní a automatické….</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20</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Londýnská věž – testuje schopnost plánování organizované série kroků</a:t>
            </a:r>
            <a:r>
              <a:rPr lang="cs-CZ" baseline="0" dirty="0" smtClean="0"/>
              <a:t> směrem k cíli, myšlení, řešení problémů, kontroly impulsů, mentální flexibility, pracovní paměť….</a:t>
            </a:r>
          </a:p>
          <a:p>
            <a:endParaRPr lang="cs-CZ" baseline="0" dirty="0" smtClean="0"/>
          </a:p>
          <a:p>
            <a:r>
              <a:rPr lang="cs-CZ" baseline="0" dirty="0" smtClean="0"/>
              <a:t>Jde o přesouvání korálků pomocí pomocných tyček….</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21</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Zkusit</a:t>
            </a:r>
            <a:r>
              <a:rPr lang="cs-CZ" baseline="0" dirty="0" smtClean="0"/>
              <a:t> si to se studenty – </a:t>
            </a:r>
          </a:p>
          <a:p>
            <a:endParaRPr lang="cs-CZ" baseline="0" dirty="0" smtClean="0"/>
          </a:p>
          <a:p>
            <a:r>
              <a:rPr lang="cs-CZ" baseline="0" dirty="0" smtClean="0"/>
              <a:t>2</a:t>
            </a:r>
          </a:p>
          <a:p>
            <a:r>
              <a:rPr lang="cs-CZ" baseline="0" dirty="0" smtClean="0"/>
              <a:t>2 2 3 3</a:t>
            </a:r>
          </a:p>
          <a:p>
            <a:r>
              <a:rPr lang="cs-CZ" baseline="0" dirty="0" smtClean="0"/>
              <a:t>4 4 4 </a:t>
            </a:r>
            <a:r>
              <a:rPr lang="cs-CZ" b="1" baseline="0" dirty="0" smtClean="0"/>
              <a:t>4</a:t>
            </a:r>
            <a:r>
              <a:rPr lang="cs-CZ" baseline="0" dirty="0" smtClean="0"/>
              <a:t> (zajímavý)</a:t>
            </a:r>
          </a:p>
          <a:p>
            <a:r>
              <a:rPr lang="cs-CZ" baseline="0" dirty="0" smtClean="0"/>
              <a:t>5 5 5 5</a:t>
            </a:r>
          </a:p>
          <a:p>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22</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Neurolog</a:t>
            </a:r>
            <a:r>
              <a:rPr lang="cs-CZ" baseline="0" dirty="0" smtClean="0"/>
              <a:t> a psychiatr.</a:t>
            </a:r>
            <a:endParaRPr lang="cs-CZ" dirty="0" smtClean="0"/>
          </a:p>
          <a:p>
            <a:endParaRPr lang="cs-CZ" dirty="0" smtClean="0"/>
          </a:p>
          <a:p>
            <a:r>
              <a:rPr lang="en-US" dirty="0" smtClean="0"/>
              <a:t>The </a:t>
            </a:r>
            <a:r>
              <a:rPr lang="en-US" dirty="0" smtClean="0">
                <a:hlinkClick r:id="rId3" action="ppaction://hlinkfile" tooltip="Nobel Prize for Physiology or Medicine"/>
              </a:rPr>
              <a:t>Nobel Prize for Physiology or Medicine</a:t>
            </a:r>
            <a:r>
              <a:rPr lang="en-US" dirty="0" smtClean="0"/>
              <a:t> of 1949 was awarded to </a:t>
            </a:r>
            <a:r>
              <a:rPr lang="en-US" dirty="0" err="1" smtClean="0">
                <a:hlinkClick r:id="rId4" action="ppaction://hlinkfile"/>
              </a:rPr>
              <a:t>António</a:t>
            </a:r>
            <a:r>
              <a:rPr lang="en-US" dirty="0" smtClean="0">
                <a:hlinkClick r:id="rId4" action="ppaction://hlinkfile"/>
              </a:rPr>
              <a:t> </a:t>
            </a:r>
            <a:r>
              <a:rPr lang="en-US" dirty="0" err="1" smtClean="0">
                <a:hlinkClick r:id="rId4" action="ppaction://hlinkfile"/>
              </a:rPr>
              <a:t>Egas</a:t>
            </a:r>
            <a:r>
              <a:rPr lang="en-US" dirty="0" smtClean="0">
                <a:hlinkClick r:id="rId4" action="ppaction://hlinkfile"/>
              </a:rPr>
              <a:t> Moniz</a:t>
            </a:r>
            <a:r>
              <a:rPr lang="en-US" dirty="0" smtClean="0"/>
              <a:t> "for his discovery of the therapeutic value of leucotomy in certain psychoses„</a:t>
            </a:r>
            <a:r>
              <a:rPr lang="cs-CZ" dirty="0" smtClean="0"/>
              <a:t>. </a:t>
            </a:r>
            <a:r>
              <a:rPr lang="en-US" dirty="0" smtClean="0"/>
              <a:t>The heyday of its usage was from the early </a:t>
            </a:r>
            <a:r>
              <a:rPr lang="en-US" dirty="0" err="1" smtClean="0"/>
              <a:t>1940s</a:t>
            </a:r>
            <a:r>
              <a:rPr lang="en-US" dirty="0" smtClean="0"/>
              <a:t> until the mid-</a:t>
            </a:r>
            <a:r>
              <a:rPr lang="en-US" dirty="0" err="1" smtClean="0"/>
              <a:t>1950s</a:t>
            </a:r>
            <a:r>
              <a:rPr lang="en-US" dirty="0" smtClean="0"/>
              <a:t> when modern </a:t>
            </a:r>
            <a:r>
              <a:rPr lang="en-US" dirty="0" err="1" smtClean="0">
                <a:hlinkClick r:id="rId5" action="ppaction://hlinkfile" tooltip="Neuroleptic"/>
              </a:rPr>
              <a:t>neuroleptic</a:t>
            </a:r>
            <a:r>
              <a:rPr lang="en-US" dirty="0" smtClean="0"/>
              <a:t> (</a:t>
            </a:r>
            <a:r>
              <a:rPr lang="en-US" dirty="0" smtClean="0">
                <a:hlinkClick r:id="rId6" action="ppaction://hlinkfile"/>
              </a:rPr>
              <a:t>antipsychotic</a:t>
            </a:r>
            <a:r>
              <a:rPr lang="en-US" dirty="0" smtClean="0"/>
              <a:t>) medications were introduced. By 1951 almost 20,000 lobotomies had been performed in the United States.</a:t>
            </a:r>
            <a:endParaRPr lang="cs-CZ" dirty="0" smtClean="0"/>
          </a:p>
          <a:p>
            <a:endParaRPr lang="cs-CZ" dirty="0" smtClean="0"/>
          </a:p>
          <a:p>
            <a:r>
              <a:rPr lang="cs-CZ" dirty="0" smtClean="0"/>
              <a:t>Subjektivní pocit utrpení byl sice odstraněn, ale zůstala emoční</a:t>
            </a:r>
            <a:r>
              <a:rPr lang="cs-CZ" baseline="0" dirty="0" smtClean="0"/>
              <a:t> lhostejnost, + riziko krvácení. </a:t>
            </a:r>
            <a:r>
              <a:rPr lang="cs-CZ" baseline="0" dirty="0" err="1" smtClean="0"/>
              <a:t>Freeman</a:t>
            </a:r>
            <a:r>
              <a:rPr lang="cs-CZ" baseline="0" dirty="0" smtClean="0"/>
              <a:t> lobotomie opustil, když zemřel jeho poslední pacient.</a:t>
            </a:r>
            <a:endParaRPr lang="cs-CZ" dirty="0" smtClean="0"/>
          </a:p>
          <a:p>
            <a:endParaRPr lang="cs-CZ" b="1" dirty="0" smtClean="0"/>
          </a:p>
          <a:p>
            <a:endParaRPr lang="cs-CZ" b="1"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26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Je zpravidla zjištěno normální IQ…</a:t>
            </a:r>
          </a:p>
          <a:p>
            <a:endParaRPr lang="cs-CZ" dirty="0" smtClean="0"/>
          </a:p>
          <a:p>
            <a:r>
              <a:rPr lang="cs-CZ" dirty="0" smtClean="0"/>
              <a:t>Rozvinutá </a:t>
            </a:r>
            <a:r>
              <a:rPr lang="cs-CZ" dirty="0" smtClean="0"/>
              <a:t>u primátů, vyšších savců,</a:t>
            </a:r>
            <a:r>
              <a:rPr lang="cs-CZ" baseline="0" dirty="0" smtClean="0"/>
              <a:t> zabírá až 1/3 </a:t>
            </a:r>
            <a:r>
              <a:rPr lang="cs-CZ" baseline="0" dirty="0" err="1" smtClean="0"/>
              <a:t>izokortexu</a:t>
            </a:r>
            <a:r>
              <a:rPr lang="cs-CZ" baseline="0" dirty="0" smtClean="0"/>
              <a:t> (tedy 6 </a:t>
            </a:r>
            <a:r>
              <a:rPr lang="cs-CZ" baseline="0" dirty="0" err="1" smtClean="0"/>
              <a:t>vrstvá</a:t>
            </a:r>
            <a:r>
              <a:rPr lang="cs-CZ" baseline="0" dirty="0" smtClean="0"/>
              <a:t> kůra)</a:t>
            </a:r>
          </a:p>
          <a:p>
            <a:endParaRPr lang="cs-CZ" baseline="0" dirty="0" smtClean="0"/>
          </a:p>
          <a:p>
            <a:r>
              <a:rPr lang="cs-CZ" baseline="0" dirty="0" smtClean="0"/>
              <a:t>Dirigent, co řídí a integruje ostatní procesy. </a:t>
            </a:r>
            <a:r>
              <a:rPr lang="cs-CZ" b="1" baseline="0" dirty="0" err="1" smtClean="0"/>
              <a:t>Supramodální</a:t>
            </a:r>
            <a:r>
              <a:rPr lang="cs-CZ" b="1" baseline="0" dirty="0" smtClean="0"/>
              <a:t> asociační oblast.</a:t>
            </a:r>
          </a:p>
          <a:p>
            <a:endParaRPr lang="cs-CZ" baseline="0" dirty="0" smtClean="0"/>
          </a:p>
          <a:p>
            <a:r>
              <a:rPr lang="cs-CZ" baseline="0" dirty="0" err="1" smtClean="0"/>
              <a:t>Metakognice</a:t>
            </a:r>
            <a:r>
              <a:rPr lang="cs-CZ" baseline="0" dirty="0" smtClean="0"/>
              <a:t> – monitorování vlastní kognitivní aktivity</a:t>
            </a:r>
          </a:p>
          <a:p>
            <a:endParaRPr lang="cs-CZ" baseline="0" dirty="0" smtClean="0"/>
          </a:p>
          <a:p>
            <a:r>
              <a:rPr lang="cs-CZ" baseline="0" dirty="0" err="1" smtClean="0"/>
              <a:t>Kulišťák</a:t>
            </a:r>
            <a:r>
              <a:rPr lang="cs-CZ" baseline="0" dirty="0" smtClean="0"/>
              <a:t>: Podobně jako ve společenské praxi, není-li řízení, systémy pracují dále, třeba s menší efektivitou a občasnými projevy anarchie, ale za standardních podmínek téměř stejně </a:t>
            </a:r>
            <a:r>
              <a:rPr lang="cs-CZ" baseline="0" dirty="0" err="1" smtClean="0"/>
              <a:t>účině</a:t>
            </a:r>
            <a:r>
              <a:rPr lang="cs-CZ" baseline="0" dirty="0" smtClean="0"/>
              <a:t>.</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5</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Orgán kreativity a exekutivy mozku.</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Pracovní paměť</a:t>
            </a:r>
            <a:r>
              <a:rPr lang="cs-CZ" baseline="0" dirty="0" smtClean="0"/>
              <a:t> – schopnost udržet krátkodobě </a:t>
            </a:r>
            <a:r>
              <a:rPr lang="cs-CZ" baseline="0" dirty="0" smtClean="0"/>
              <a:t>důležité  informace – vnitřní tabule, náčrtník (</a:t>
            </a:r>
            <a:r>
              <a:rPr lang="cs-CZ" baseline="0" dirty="0" err="1" smtClean="0"/>
              <a:t>telefoní</a:t>
            </a:r>
            <a:r>
              <a:rPr lang="cs-CZ" baseline="0" dirty="0" smtClean="0"/>
              <a:t> číslo)</a:t>
            </a:r>
            <a:endParaRPr lang="cs-CZ" dirty="0" smtClean="0"/>
          </a:p>
          <a:p>
            <a:endParaRPr lang="cs-CZ" baseline="0" dirty="0" smtClean="0"/>
          </a:p>
          <a:p>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Metakognice</a:t>
            </a:r>
            <a:r>
              <a:rPr lang="cs-CZ" baseline="0" dirty="0" smtClean="0"/>
              <a:t> – monitorování vlastní kognitivní aktivity – souvisí s uvědomováním </a:t>
            </a:r>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Pozorování v nestrukturovaném či se </a:t>
            </a:r>
            <a:r>
              <a:rPr lang="cs-CZ" dirty="0" err="1" smtClean="0"/>
              <a:t>mistrukturovaném</a:t>
            </a:r>
            <a:r>
              <a:rPr lang="cs-CZ" dirty="0" smtClean="0"/>
              <a:t> prostředí.</a:t>
            </a:r>
            <a:r>
              <a:rPr lang="cs-CZ" baseline="0" dirty="0" smtClean="0"/>
              <a:t> Rozhovor s rodinou a další klinické </a:t>
            </a:r>
            <a:r>
              <a:rPr lang="cs-CZ" baseline="0" dirty="0" smtClean="0"/>
              <a:t>metody….. Testové metody často </a:t>
            </a:r>
            <a:endParaRPr lang="cs-CZ" dirty="0" smtClean="0"/>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Případ</a:t>
            </a:r>
            <a:r>
              <a:rPr lang="cs-CZ" baseline="0" dirty="0" smtClean="0"/>
              <a:t> Milana: Plánování času (přišel v půl druhé, že je objednaný na druhou hodinu, byl objednaný na první hodinu). Neschopnost anticipace (semafor – nezabrzdí). Neschopnost dokončit započaté činnosti (několikrát vystřídal několik zaměstnání). Od bouračky se nepoznává – osobnostní změny. Regulace emotivity – agrese na dívky. Nízká sebekritičnost, náhled, nerealistické cíle (já bych měl dělat druhým lidem manažera). </a:t>
            </a:r>
            <a:endParaRPr lang="cs-CZ" dirty="0" smtClean="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Což</a:t>
            </a:r>
            <a:r>
              <a:rPr lang="cs-CZ" baseline="0" dirty="0" smtClean="0"/>
              <a:t> odpovídá vývoji osobnosti, emotivity, empatie, morálnímu vývoji atd. v tomto </a:t>
            </a:r>
            <a:r>
              <a:rPr lang="cs-CZ" baseline="0" dirty="0" smtClean="0"/>
              <a:t>období…. Spojit s ontogenetickým vývojem… fáze </a:t>
            </a:r>
            <a:r>
              <a:rPr lang="cs-CZ" baseline="0" dirty="0" err="1" smtClean="0"/>
              <a:t>nadropduke</a:t>
            </a:r>
            <a:r>
              <a:rPr lang="cs-CZ" baseline="0" dirty="0" smtClean="0"/>
              <a:t>, </a:t>
            </a:r>
            <a:r>
              <a:rPr lang="cs-CZ" baseline="0" dirty="0" err="1" smtClean="0"/>
              <a:t>axonálního</a:t>
            </a:r>
            <a:r>
              <a:rPr lang="cs-CZ" baseline="0" dirty="0" smtClean="0"/>
              <a:t> růstu a dendritického větvení a pak prořezávání, úbytku </a:t>
            </a:r>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dirty="0" smtClean="0"/>
              <a:t>Hustě propojeny s dalšími funkčními</a:t>
            </a:r>
            <a:r>
              <a:rPr lang="cs-CZ" baseline="0" dirty="0" smtClean="0"/>
              <a:t> systémy mozku – Integruje informace z vnitřního a vnějšího prostředí a koordinuje činnost celého mozku</a:t>
            </a:r>
            <a:r>
              <a:rPr lang="cs-CZ" baseline="0" dirty="0" smtClean="0"/>
              <a:t>….. Dochází zde k integraci různých oblastí mozku a volbě účelné motorické odpovědi. Je to asociační část ostatních oblastí mozku….</a:t>
            </a: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smtClean="0"/>
              <a:t>Spoje se senzorickými systémy </a:t>
            </a:r>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smtClean="0"/>
              <a:t>Frontální</a:t>
            </a:r>
            <a:r>
              <a:rPr lang="cs-CZ" baseline="0" dirty="0" smtClean="0"/>
              <a:t> laloky jsou vzhledem ke své ústřední roli recipročně spojeny s temporální, parietální, okcipitální kůrou, odkud přijímají sluchovou, </a:t>
            </a:r>
            <a:r>
              <a:rPr lang="cs-CZ" baseline="0" dirty="0" err="1" smtClean="0"/>
              <a:t>somatosenzorickou</a:t>
            </a:r>
            <a:r>
              <a:rPr lang="cs-CZ" baseline="0" dirty="0" smtClean="0"/>
              <a:t> a zrakovou informaci. </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smtClean="0"/>
              <a:t>Mnoho oblastí má konvergující informace z více oblastí</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smtClean="0"/>
              <a:t>Spoje s limbickým systémem (hipokampus, amygdala) – v temporálním</a:t>
            </a:r>
            <a:r>
              <a:rPr lang="cs-CZ" baseline="0" dirty="0" smtClean="0"/>
              <a:t> lobu</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baseline="0" dirty="0" smtClean="0"/>
              <a:t>Smyčka – frontální laloky, bazální ganglia, thalamus, frontální laloky je otevřeným systémem. Frontální syndromy a poruchy exekutivních funkcí nemusí vzniknout jen poškozením frontálních laloků, ale také </a:t>
            </a:r>
            <a:r>
              <a:rPr lang="cs-CZ" b="1" baseline="0" dirty="0" smtClean="0"/>
              <a:t>subkortikálních částí</a:t>
            </a:r>
            <a:r>
              <a:rPr lang="cs-CZ" baseline="0" dirty="0" smtClean="0"/>
              <a:t>, které jsou součástí této smyčky (poškození bazálních ganglií, nebo talamu se může mj. projevit jako frontální </a:t>
            </a:r>
            <a:r>
              <a:rPr lang="cs-CZ" baseline="0" dirty="0" smtClean="0"/>
              <a:t>syndrom – viz např. subkortikální demence u Parkinsonovi nebo </a:t>
            </a:r>
            <a:r>
              <a:rPr lang="cs-CZ" baseline="0" dirty="0" err="1" smtClean="0"/>
              <a:t>Huntingtonovi</a:t>
            </a:r>
            <a:r>
              <a:rPr lang="cs-CZ" baseline="0" dirty="0" smtClean="0"/>
              <a:t> nemoci) </a:t>
            </a:r>
            <a:r>
              <a:rPr lang="cs-CZ" baseline="0" dirty="0" smtClean="0"/>
              <a:t>nebo narušení smyčky (léze </a:t>
            </a:r>
            <a:r>
              <a:rPr lang="cs-CZ" b="1" baseline="0" dirty="0" smtClean="0"/>
              <a:t>bíle hmoty</a:t>
            </a:r>
            <a:r>
              <a:rPr lang="cs-CZ"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baseline="0" dirty="0" smtClean="0"/>
              <a:t>Obr. Vpravo – uzavřený obvod společný pro všechny části </a:t>
            </a:r>
            <a:r>
              <a:rPr lang="cs-CZ" baseline="0" dirty="0" err="1" smtClean="0"/>
              <a:t>PRC</a:t>
            </a: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err="1" smtClean="0"/>
              <a:t>Cummings</a:t>
            </a:r>
            <a:r>
              <a:rPr lang="cs-CZ" dirty="0" smtClean="0"/>
              <a:t> (1993). Rozdělení</a:t>
            </a:r>
            <a:r>
              <a:rPr lang="cs-CZ" baseline="0" dirty="0" smtClean="0"/>
              <a:t> spíše didaktické a jde o </a:t>
            </a:r>
            <a:r>
              <a:rPr lang="cs-CZ" b="1" baseline="0" dirty="0" smtClean="0"/>
              <a:t>zjednodušení</a:t>
            </a:r>
            <a:r>
              <a:rPr lang="cs-CZ" baseline="0" dirty="0" smtClean="0"/>
              <a:t> – výsledky funkčních zobrazovacích metod překonávají. </a:t>
            </a:r>
          </a:p>
          <a:p>
            <a:endParaRPr lang="cs-CZ" baseline="0" dirty="0" smtClean="0"/>
          </a:p>
          <a:p>
            <a:r>
              <a:rPr lang="cs-CZ" dirty="0" smtClean="0"/>
              <a:t>Obecná struktura je </a:t>
            </a:r>
            <a:r>
              <a:rPr lang="cs-CZ" dirty="0" err="1" smtClean="0"/>
              <a:t>prefrontální</a:t>
            </a:r>
            <a:r>
              <a:rPr lang="cs-CZ" dirty="0" smtClean="0"/>
              <a:t> kůra – </a:t>
            </a:r>
            <a:r>
              <a:rPr lang="cs-CZ" dirty="0" err="1" smtClean="0"/>
              <a:t>striatum</a:t>
            </a:r>
            <a:r>
              <a:rPr lang="cs-CZ" dirty="0" smtClean="0"/>
              <a:t> – talamus – </a:t>
            </a:r>
            <a:r>
              <a:rPr lang="cs-CZ" dirty="0" err="1" smtClean="0"/>
              <a:t>prefrontální</a:t>
            </a:r>
            <a:r>
              <a:rPr lang="cs-CZ" dirty="0" smtClean="0"/>
              <a:t> kůra. Tyto obvody jsou otevřené – propojení uvnitř systému i s dalšími systémy</a:t>
            </a:r>
          </a:p>
          <a:p>
            <a:endParaRPr lang="cs-CZ" dirty="0" smtClean="0"/>
          </a:p>
          <a:p>
            <a:r>
              <a:rPr lang="cs-CZ" dirty="0" smtClean="0"/>
              <a:t>Někdy rozlišujeme</a:t>
            </a:r>
            <a:r>
              <a:rPr lang="cs-CZ" baseline="0" dirty="0" smtClean="0"/>
              <a:t> také </a:t>
            </a:r>
            <a:r>
              <a:rPr lang="cs-CZ" dirty="0" err="1" smtClean="0"/>
              <a:t>frontopolární</a:t>
            </a:r>
            <a:r>
              <a:rPr lang="cs-CZ" baseline="0" dirty="0" smtClean="0"/>
              <a:t> systém – přední – schopnost držet se hlavního cíle při práci na vedlejších , exekutivní funkce…..</a:t>
            </a:r>
            <a:endParaRPr lang="cs-CZ" dirty="0" smtClean="0"/>
          </a:p>
          <a:p>
            <a:endParaRPr lang="cs-CZ" dirty="0" smtClean="0"/>
          </a:p>
          <a:p>
            <a:r>
              <a:rPr lang="cs-CZ" b="1" dirty="0" err="1" smtClean="0"/>
              <a:t>Dorzolaterální</a:t>
            </a:r>
            <a:r>
              <a:rPr lang="cs-CZ" b="1" dirty="0" smtClean="0"/>
              <a:t> syndrom </a:t>
            </a:r>
            <a:r>
              <a:rPr lang="cs-CZ" dirty="0" smtClean="0"/>
              <a:t>– u Parkinsonovy</a:t>
            </a:r>
            <a:r>
              <a:rPr lang="cs-CZ" baseline="0" dirty="0" smtClean="0"/>
              <a:t> a </a:t>
            </a:r>
            <a:r>
              <a:rPr lang="cs-CZ" baseline="0" dirty="0" err="1" smtClean="0"/>
              <a:t>Huntingtonovy</a:t>
            </a:r>
            <a:r>
              <a:rPr lang="cs-CZ" baseline="0" dirty="0" smtClean="0"/>
              <a:t> choroby na úrovni </a:t>
            </a:r>
            <a:r>
              <a:rPr lang="cs-CZ" baseline="0" dirty="0" err="1" smtClean="0"/>
              <a:t>BG</a:t>
            </a:r>
            <a:r>
              <a:rPr lang="cs-CZ" baseline="0" dirty="0" smtClean="0"/>
              <a:t> – narušení exekutivních funkcí. </a:t>
            </a:r>
            <a:r>
              <a:rPr lang="cs-CZ" b="1" baseline="0" dirty="0" smtClean="0"/>
              <a:t>Stereotypní využívání prostředí </a:t>
            </a:r>
            <a:r>
              <a:rPr lang="cs-CZ" baseline="0" dirty="0" smtClean="0"/>
              <a:t>(čmárá si, protože je před ním tužka a papír).  </a:t>
            </a:r>
            <a:r>
              <a:rPr lang="cs-CZ" b="1" baseline="0" dirty="0" smtClean="0"/>
              <a:t>Rigidita</a:t>
            </a:r>
            <a:r>
              <a:rPr lang="cs-CZ" baseline="0" dirty="0" smtClean="0"/>
              <a:t> – když už nějaké chování započne, je pro něj obtížné chování změnit nebo ukončit.</a:t>
            </a:r>
          </a:p>
          <a:p>
            <a:endParaRPr lang="cs-CZ" baseline="0" dirty="0" smtClean="0"/>
          </a:p>
          <a:p>
            <a:r>
              <a:rPr lang="cs-CZ" baseline="0" dirty="0" err="1" smtClean="0"/>
              <a:t>Prefrontální</a:t>
            </a:r>
            <a:r>
              <a:rPr lang="cs-CZ" baseline="0" dirty="0" smtClean="0"/>
              <a:t> kůra nemá potřebné informace k dispozici přímo, ale s neuvěřitelnou přesností určí, kde je daný druh informace uložen. Poté osloví příslušnou oblast a paměťový záznam vybaví….</a:t>
            </a:r>
          </a:p>
          <a:p>
            <a:endParaRPr lang="cs-CZ" dirty="0" smtClean="0"/>
          </a:p>
          <a:p>
            <a:r>
              <a:rPr lang="cs-CZ" b="1" dirty="0" err="1" smtClean="0"/>
              <a:t>Orbitofrontální</a:t>
            </a:r>
            <a:r>
              <a:rPr lang="cs-CZ" b="1" dirty="0" smtClean="0"/>
              <a:t> systém –</a:t>
            </a:r>
            <a:r>
              <a:rPr lang="cs-CZ" b="1" baseline="0" dirty="0" smtClean="0"/>
              <a:t> </a:t>
            </a:r>
            <a:r>
              <a:rPr lang="cs-CZ" b="0" baseline="0" dirty="0" smtClean="0"/>
              <a:t>těsně nad </a:t>
            </a:r>
            <a:r>
              <a:rPr lang="cs-CZ" b="1" baseline="0" dirty="0" smtClean="0"/>
              <a:t>očnicemi</a:t>
            </a:r>
            <a:r>
              <a:rPr lang="cs-CZ" b="0" baseline="0" dirty="0" smtClean="0"/>
              <a:t>. S</a:t>
            </a:r>
            <a:r>
              <a:rPr lang="cs-CZ" dirty="0" smtClean="0"/>
              <a:t>pojuje </a:t>
            </a:r>
            <a:r>
              <a:rPr lang="cs-CZ" dirty="0" err="1" smtClean="0"/>
              <a:t>moniturující</a:t>
            </a:r>
            <a:r>
              <a:rPr lang="cs-CZ" dirty="0" smtClean="0"/>
              <a:t> </a:t>
            </a:r>
            <a:r>
              <a:rPr lang="cs-CZ" dirty="0" err="1" smtClean="0"/>
              <a:t>prefrontální</a:t>
            </a:r>
            <a:r>
              <a:rPr lang="cs-CZ" baseline="0" dirty="0" smtClean="0"/>
              <a:t> kůru s </a:t>
            </a:r>
            <a:r>
              <a:rPr lang="cs-CZ" b="1" baseline="0" dirty="0" smtClean="0"/>
              <a:t>limbickým systémem. Neadekvátní sexuální poznámky</a:t>
            </a:r>
            <a:r>
              <a:rPr lang="cs-CZ" baseline="0" dirty="0" smtClean="0"/>
              <a:t>. </a:t>
            </a:r>
            <a:r>
              <a:rPr lang="cs-CZ" baseline="0" dirty="0" err="1" smtClean="0"/>
              <a:t>Odbržděnost</a:t>
            </a:r>
            <a:r>
              <a:rPr lang="cs-CZ" baseline="0" dirty="0" smtClean="0"/>
              <a:t>, </a:t>
            </a:r>
            <a:r>
              <a:rPr lang="cs-CZ" b="1" baseline="0" dirty="0" err="1" smtClean="0"/>
              <a:t>odtlumenost</a:t>
            </a:r>
            <a:r>
              <a:rPr lang="cs-CZ" baseline="0" dirty="0" smtClean="0"/>
              <a:t>, ztráta sebekontroly. </a:t>
            </a:r>
            <a:r>
              <a:rPr lang="cs-CZ" dirty="0" err="1" smtClean="0"/>
              <a:t>Orbitofrontální</a:t>
            </a:r>
            <a:r>
              <a:rPr lang="cs-CZ" baseline="0" dirty="0" smtClean="0"/>
              <a:t> systém se aktivuje při řešení </a:t>
            </a:r>
            <a:r>
              <a:rPr lang="cs-CZ" b="1" baseline="0" dirty="0" smtClean="0"/>
              <a:t>morálních dilemat</a:t>
            </a:r>
            <a:r>
              <a:rPr lang="cs-CZ" baseline="0" dirty="0" smtClean="0"/>
              <a:t>. </a:t>
            </a:r>
            <a:r>
              <a:rPr lang="cs-CZ" sz="1200" kern="1200" dirty="0" smtClean="0">
                <a:solidFill>
                  <a:schemeClr val="tx1"/>
                </a:solidFill>
                <a:latin typeface="+mn-lt"/>
                <a:ea typeface="+mn-ea"/>
                <a:cs typeface="+mn-cs"/>
              </a:rPr>
              <a:t>Morální dilemata lze zobrazovat na </a:t>
            </a:r>
            <a:r>
              <a:rPr lang="cs-CZ" sz="1200" kern="1200" dirty="0" err="1" smtClean="0">
                <a:solidFill>
                  <a:schemeClr val="tx1"/>
                </a:solidFill>
                <a:latin typeface="+mn-lt"/>
                <a:ea typeface="+mn-ea"/>
                <a:cs typeface="+mn-cs"/>
              </a:rPr>
              <a:t>fMRI</a:t>
            </a:r>
            <a:r>
              <a:rPr lang="cs-CZ" sz="1200" kern="1200" dirty="0" smtClean="0">
                <a:solidFill>
                  <a:schemeClr val="tx1"/>
                </a:solidFill>
                <a:latin typeface="+mn-lt"/>
                <a:ea typeface="+mn-ea"/>
                <a:cs typeface="+mn-cs"/>
              </a:rPr>
              <a:t>. Vůz jede po koleji a zatočí doleva a zabije pět lidí, máte možnost změnit výhybku, aby jel doprava, kde zabije jen jednoho člověka. Lidé všech kultur a náboženství odpoví, že máte změnit výhybku (morální personální dilema). Poté můžete vhodit člověka do kolejí, aby zastavil tento vůz – všichni lidé, ženy muži, různá náboženství řeknou, že toto je imorální (morální impersonální dilema).</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Mediální</a:t>
            </a:r>
            <a:r>
              <a:rPr lang="cs-CZ" sz="1200" kern="1200" baseline="0" dirty="0" smtClean="0">
                <a:solidFill>
                  <a:schemeClr val="tx1"/>
                </a:solidFill>
                <a:latin typeface="+mn-lt"/>
                <a:ea typeface="+mn-ea"/>
                <a:cs typeface="+mn-cs"/>
              </a:rPr>
              <a:t> systém – dochází k integraci a </a:t>
            </a:r>
            <a:r>
              <a:rPr lang="cs-CZ" sz="1200" b="1" kern="1200" baseline="0" dirty="0" smtClean="0">
                <a:solidFill>
                  <a:schemeClr val="tx1"/>
                </a:solidFill>
                <a:latin typeface="+mn-lt"/>
                <a:ea typeface="+mn-ea"/>
                <a:cs typeface="+mn-cs"/>
              </a:rPr>
              <a:t>rozlišení vnitřního a vnějšího  </a:t>
            </a:r>
            <a:r>
              <a:rPr lang="cs-CZ" sz="1200" kern="1200" baseline="0" dirty="0" smtClean="0">
                <a:solidFill>
                  <a:schemeClr val="tx1"/>
                </a:solidFill>
                <a:latin typeface="+mn-lt"/>
                <a:ea typeface="+mn-ea"/>
                <a:cs typeface="+mn-cs"/>
              </a:rPr>
              <a:t>- což je </a:t>
            </a:r>
            <a:r>
              <a:rPr lang="cs-CZ" sz="1200" kern="1200" baseline="0" dirty="0" smtClean="0">
                <a:solidFill>
                  <a:schemeClr val="tx1"/>
                </a:solidFill>
                <a:latin typeface="+mn-lt"/>
                <a:ea typeface="+mn-ea"/>
                <a:cs typeface="+mn-cs"/>
              </a:rPr>
              <a:t>nezbytné </a:t>
            </a:r>
            <a:r>
              <a:rPr lang="cs-CZ" sz="1200" kern="1200" baseline="0" dirty="0" smtClean="0">
                <a:solidFill>
                  <a:schemeClr val="tx1"/>
                </a:solidFill>
                <a:latin typeface="+mn-lt"/>
                <a:ea typeface="+mn-ea"/>
                <a:cs typeface="+mn-cs"/>
              </a:rPr>
              <a:t>pro schopnost testovat realitu a mí náhled.</a:t>
            </a:r>
            <a:r>
              <a:rPr lang="cs-CZ" sz="1200" kern="120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Velký vliv na západní myšlení, který pozorujeme</a:t>
            </a:r>
            <a:r>
              <a:rPr lang="cs-CZ" baseline="0" dirty="0" smtClean="0"/>
              <a:t> dodnes</a:t>
            </a:r>
          </a:p>
          <a:p>
            <a:endParaRPr lang="cs-CZ" baseline="0" dirty="0" smtClean="0"/>
          </a:p>
          <a:p>
            <a:r>
              <a:rPr lang="cs-CZ" baseline="0" dirty="0" smtClean="0"/>
              <a:t>Zvířata či lidské tělo považoval za složité stroje – zvířata nemají duši a neprožívají bolest, pokud kočka řve, je to jen následek toho, že její tkáň prodělává poškození, ale nikoliv proto, že by zažívala bolest…</a:t>
            </a:r>
          </a:p>
          <a:p>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René </a:t>
            </a:r>
            <a:r>
              <a:rPr lang="cs-CZ" sz="1200" kern="1200" dirty="0" err="1" smtClean="0">
                <a:solidFill>
                  <a:schemeClr val="tx1"/>
                </a:solidFill>
                <a:latin typeface="+mn-lt"/>
                <a:ea typeface="+mn-ea"/>
                <a:cs typeface="+mn-cs"/>
              </a:rPr>
              <a:t>Decarter</a:t>
            </a:r>
            <a:r>
              <a:rPr lang="cs-CZ" sz="1200" kern="1200" dirty="0" smtClean="0">
                <a:solidFill>
                  <a:schemeClr val="tx1"/>
                </a:solidFill>
                <a:latin typeface="+mn-lt"/>
                <a:ea typeface="+mn-ea"/>
                <a:cs typeface="+mn-cs"/>
              </a:rPr>
              <a:t> – otec západní filosofie a zároveň vědecké metody, která spočívá v dualismu, a která striktně rozděluje emoce od rozumu. Duše a tělo jsou odlišné entity. A hledal místo, kde dochází k interakci duše a těla. Emoce byly vnímány jako zvířecí a člověk jako bytost rozumová. Tento dualismus přetrvává a skupiny, které vnímáme jako více emocionální, chápeme jako méně rozumné a jako méně lidské. Moderní neurovědy ukazují, že toto je zcela chybné paradigma.</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latin typeface="+mn-lt"/>
                <a:ea typeface="+mn-ea"/>
                <a:cs typeface="+mn-cs"/>
              </a:rPr>
              <a:t>Elliot</a:t>
            </a:r>
            <a:r>
              <a:rPr lang="cs-CZ" sz="1200" kern="1200" dirty="0" smtClean="0">
                <a:solidFill>
                  <a:schemeClr val="tx1"/>
                </a:solidFill>
                <a:latin typeface="+mn-lt"/>
                <a:ea typeface="+mn-ea"/>
                <a:cs typeface="+mn-cs"/>
              </a:rPr>
              <a:t> – pacient. Antonia </a:t>
            </a:r>
            <a:r>
              <a:rPr lang="cs-CZ" sz="1200" kern="1200" dirty="0" err="1" smtClean="0">
                <a:solidFill>
                  <a:schemeClr val="tx1"/>
                </a:solidFill>
                <a:latin typeface="+mn-lt"/>
                <a:ea typeface="+mn-ea"/>
                <a:cs typeface="+mn-cs"/>
              </a:rPr>
              <a:t>Damasia</a:t>
            </a:r>
            <a:r>
              <a:rPr lang="cs-CZ" sz="1200" kern="1200" dirty="0" smtClean="0">
                <a:solidFill>
                  <a:schemeClr val="tx1"/>
                </a:solidFill>
                <a:latin typeface="+mn-lt"/>
                <a:ea typeface="+mn-ea"/>
                <a:cs typeface="+mn-cs"/>
              </a:rPr>
              <a:t> (1944), který velmi silně přispěl k tomu, že chápeme emoce, které vedou naše racionální rozhodnutí. Mladý muž vysoké IQ – tumor a resekce v obou </a:t>
            </a:r>
            <a:r>
              <a:rPr lang="cs-CZ" sz="1200" kern="1200" dirty="0" err="1" smtClean="0">
                <a:solidFill>
                  <a:schemeClr val="tx1"/>
                </a:solidFill>
                <a:latin typeface="+mn-lt"/>
                <a:ea typeface="+mn-ea"/>
                <a:cs typeface="+mn-cs"/>
              </a:rPr>
              <a:t>PRF</a:t>
            </a:r>
            <a:r>
              <a:rPr lang="cs-CZ" sz="1200" kern="1200" dirty="0" smtClean="0">
                <a:solidFill>
                  <a:schemeClr val="tx1"/>
                </a:solidFill>
                <a:latin typeface="+mn-lt"/>
                <a:ea typeface="+mn-ea"/>
                <a:cs typeface="+mn-cs"/>
              </a:rPr>
              <a:t> víc </a:t>
            </a:r>
            <a:r>
              <a:rPr lang="cs-CZ" sz="1200" kern="1200" dirty="0" err="1" smtClean="0">
                <a:solidFill>
                  <a:schemeClr val="tx1"/>
                </a:solidFill>
                <a:latin typeface="+mn-lt"/>
                <a:ea typeface="+mn-ea"/>
                <a:cs typeface="+mn-cs"/>
              </a:rPr>
              <a:t>dx</a:t>
            </a:r>
            <a:r>
              <a:rPr lang="cs-CZ" sz="1200" kern="1200" dirty="0" smtClean="0">
                <a:solidFill>
                  <a:schemeClr val="tx1"/>
                </a:solidFill>
                <a:latin typeface="+mn-lt"/>
                <a:ea typeface="+mn-ea"/>
                <a:cs typeface="+mn-cs"/>
              </a:rPr>
              <a:t> než sin. Jeho léze byly podobné jako u </a:t>
            </a:r>
            <a:r>
              <a:rPr lang="cs-CZ" sz="1200" kern="1200" dirty="0" err="1" smtClean="0">
                <a:solidFill>
                  <a:schemeClr val="tx1"/>
                </a:solidFill>
                <a:latin typeface="+mn-lt"/>
                <a:ea typeface="+mn-ea"/>
                <a:cs typeface="+mn-cs"/>
              </a:rPr>
              <a:t>Finiese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Cage</a:t>
            </a:r>
            <a:r>
              <a:rPr lang="cs-CZ" sz="1200" kern="1200" dirty="0" smtClean="0">
                <a:solidFill>
                  <a:schemeClr val="tx1"/>
                </a:solidFill>
                <a:latin typeface="+mn-lt"/>
                <a:ea typeface="+mn-ea"/>
                <a:cs typeface="+mn-cs"/>
              </a:rPr>
              <a:t>, ale na rozdíl od něj nevykazoval onu ztrátu kontroly hněvu. Oba začali </a:t>
            </a:r>
            <a:r>
              <a:rPr lang="cs-CZ" sz="1200" kern="1200" dirty="0" err="1" smtClean="0">
                <a:solidFill>
                  <a:schemeClr val="tx1"/>
                </a:solidFill>
                <a:latin typeface="+mn-lt"/>
                <a:ea typeface="+mn-ea"/>
                <a:cs typeface="+mn-cs"/>
              </a:rPr>
              <a:t>zbírat</a:t>
            </a:r>
            <a:r>
              <a:rPr lang="cs-CZ" sz="1200" kern="1200" dirty="0" smtClean="0">
                <a:solidFill>
                  <a:schemeClr val="tx1"/>
                </a:solidFill>
                <a:latin typeface="+mn-lt"/>
                <a:ea typeface="+mn-ea"/>
                <a:cs typeface="+mn-cs"/>
              </a:rPr>
              <a:t> věci. </a:t>
            </a:r>
            <a:r>
              <a:rPr lang="cs-CZ" sz="1200" kern="1200" dirty="0" err="1" smtClean="0">
                <a:solidFill>
                  <a:schemeClr val="tx1"/>
                </a:solidFill>
                <a:latin typeface="+mn-lt"/>
                <a:ea typeface="+mn-ea"/>
                <a:cs typeface="+mn-cs"/>
              </a:rPr>
              <a:t>Elliot</a:t>
            </a:r>
            <a:r>
              <a:rPr lang="cs-CZ" sz="1200" kern="1200" dirty="0" smtClean="0">
                <a:solidFill>
                  <a:schemeClr val="tx1"/>
                </a:solidFill>
                <a:latin typeface="+mn-lt"/>
                <a:ea typeface="+mn-ea"/>
                <a:cs typeface="+mn-cs"/>
              </a:rPr>
              <a:t> ztratil subjektivně zakoušené emoce – ztratil zcela pocity. Pamatoval si, že měl emoce, že je dokázal cítit, ale více je už necítil a nemohl dělat racionální rozhodnutí.  </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Damasio</a:t>
            </a:r>
            <a:r>
              <a:rPr lang="cs-CZ" dirty="0" smtClean="0"/>
              <a:t> popisuje řadu pacientů, kteří utrpěli (úrazem, v souvislosti s operací nádorového onemocnění apod.) nějaké neurologické poškození mozku, které u nich odbouralo spojení "rozumu" s emočním vnímáním. Tito lidé se celkově kupodivu nezačali chovat racionálně, naopak měli problém s dlouhodobým plánováním, rozvržením priorit apod. Naprosto deformován byl u nich mechanismus rozhodování - podle </a:t>
            </a:r>
            <a:r>
              <a:rPr lang="cs-CZ" dirty="0" err="1" smtClean="0"/>
              <a:t>Damasia</a:t>
            </a:r>
            <a:r>
              <a:rPr lang="cs-CZ" dirty="0" smtClean="0"/>
              <a:t> právě kvůli absenci somatických signálů.</a:t>
            </a:r>
            <a:br>
              <a:rPr lang="cs-CZ" dirty="0" smtClean="0"/>
            </a:br>
            <a:r>
              <a:rPr lang="cs-CZ" dirty="0" smtClean="0"/>
              <a:t>Přitom žádné IQ testy ani podobné zkoušky nezjistily nic zvláštního. Změřit se snad dalo jen to, že např. na promítané scény plné násilí nereagovali žádným pohnutím (které se měří jako změna kožní vodivosti), i když by je v testu nejspíš zaškrtli jako "smutné". Oslabeno bylo také vědomí sociální inteligence - v tom smyslu, že takto postižení lidé ztrácejí představu o tom, jak budou jejich chování hodnotit ostatní.</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Damasio</a:t>
            </a:r>
            <a:r>
              <a:rPr lang="cs-CZ" dirty="0" smtClean="0"/>
              <a:t> se nedomnívá, že racionálně nepřemýšlíme, ani že různá </a:t>
            </a:r>
            <a:r>
              <a:rPr lang="cs-CZ" b="1" dirty="0" smtClean="0"/>
              <a:t>emoce a hnutí mysli musí být kognitivním procesům jen ku prospěchu </a:t>
            </a:r>
            <a:r>
              <a:rPr lang="cs-CZ" dirty="0" smtClean="0"/>
              <a:t>(rozhodně nemusí – viz </a:t>
            </a:r>
            <a:r>
              <a:rPr lang="cs-CZ" b="1" dirty="0" smtClean="0"/>
              <a:t>deprese, úzkost</a:t>
            </a:r>
            <a:r>
              <a:rPr lang="cs-CZ" dirty="0" smtClean="0"/>
              <a:t>). Chce tím spíše říci, že "čistý rozum", který podle </a:t>
            </a:r>
            <a:r>
              <a:rPr lang="cs-CZ" dirty="0" err="1" smtClean="0"/>
              <a:t>Damasia</a:t>
            </a:r>
            <a:r>
              <a:rPr lang="cs-CZ" dirty="0" smtClean="0"/>
              <a:t> neexistuje ani jako </a:t>
            </a:r>
            <a:r>
              <a:rPr lang="cs-CZ" dirty="0" err="1" smtClean="0"/>
              <a:t>Descartovský</a:t>
            </a:r>
            <a:r>
              <a:rPr lang="cs-CZ" dirty="0" smtClean="0"/>
              <a:t> duch ve stroji, ani jako nějaký "software", by ve skutečnosti fungoval mnohem hůře, než když je podpořen emocemi. "Vědomí" a myšlení nesídlí podle </a:t>
            </a:r>
            <a:r>
              <a:rPr lang="cs-CZ" dirty="0" err="1" smtClean="0"/>
              <a:t>Damasia</a:t>
            </a:r>
            <a:r>
              <a:rPr lang="cs-CZ" dirty="0" smtClean="0"/>
              <a:t> v mozku, ale spíše v celém těle.</a:t>
            </a:r>
            <a:br>
              <a:rPr lang="cs-CZ" dirty="0" smtClean="0"/>
            </a:br>
            <a:r>
              <a:rPr lang="cs-CZ" dirty="0" smtClean="0"/>
              <a:t>Tak třeba pokud se rozhodneme skočit z okna, neodvrátí nás od toho racionální úvaha o tom, že bychom se tak nejspíš připravili o život, ale spíše bezprostřední fyziologické/fyzické změny. Mozek je zaplaven chemickými látkami navozujícími představu bolesti, zamotá se nám hlava, přijde na nás slabost atd. </a:t>
            </a:r>
            <a:r>
              <a:rPr lang="cs-CZ" dirty="0" err="1" smtClean="0"/>
              <a:t>Damasio</a:t>
            </a:r>
            <a:r>
              <a:rPr lang="cs-CZ" dirty="0" smtClean="0"/>
              <a:t> tyto hranice chování označuje jako somatické </a:t>
            </a:r>
            <a:r>
              <a:rPr lang="cs-CZ" dirty="0" err="1" smtClean="0"/>
              <a:t>markery</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Damasio</a:t>
            </a:r>
            <a:r>
              <a:rPr lang="cs-CZ" dirty="0" smtClean="0"/>
              <a:t> uvádí, jak jeden z jeho takto postižených pacientů k němu dokázal přijet po zledovatělé vozovce, aniž ho jakkoliv rozrušilo sledovat nehody dalších řidičů. Pokud by měl somatický </a:t>
            </a:r>
            <a:r>
              <a:rPr lang="cs-CZ" dirty="0" err="1" smtClean="0"/>
              <a:t>marker</a:t>
            </a:r>
            <a:r>
              <a:rPr lang="cs-CZ" dirty="0" smtClean="0"/>
              <a:t> "v pořádku", zřejmě by byl zaplaven panikou nebo soucitem. Zde byla absence výhodou.</a:t>
            </a:r>
            <a:br>
              <a:rPr lang="cs-CZ" dirty="0" smtClean="0"/>
            </a:br>
            <a:r>
              <a:rPr lang="cs-CZ" dirty="0" smtClean="0"/>
              <a:t>Následovala však diskuse o termínu příští pacientovy návštěvy. Ten si nebyl vůbec schopen </a:t>
            </a:r>
            <a:r>
              <a:rPr lang="cs-CZ" b="1" dirty="0" smtClean="0"/>
              <a:t>vybrat mezi dvěma termíny</a:t>
            </a:r>
            <a:r>
              <a:rPr lang="cs-CZ" dirty="0" smtClean="0"/>
              <a:t>, stále nad tím uvažoval, probíral pro i proti, nedokázal dojít k jasnému závěru (</a:t>
            </a:r>
            <a:r>
              <a:rPr lang="cs-CZ" dirty="0" err="1" smtClean="0"/>
              <a:t>Damasio</a:t>
            </a:r>
            <a:r>
              <a:rPr lang="cs-CZ" dirty="0" smtClean="0"/>
              <a:t> to označuje za limity čistého rozumu). V tomto případě by somatické </a:t>
            </a:r>
            <a:r>
              <a:rPr lang="cs-CZ" dirty="0" err="1" smtClean="0"/>
              <a:t>markery</a:t>
            </a:r>
            <a:r>
              <a:rPr lang="cs-CZ" dirty="0" smtClean="0"/>
              <a:t> nejspíš napovídaly, že:</a:t>
            </a:r>
            <a:br>
              <a:rPr lang="cs-CZ" dirty="0" smtClean="0"/>
            </a:br>
            <a:r>
              <a:rPr lang="cs-CZ" dirty="0" smtClean="0"/>
              <a:t>- úsilí volit mezi dvěma rovnocennými možnosti je neadekvátní výsledku</a:t>
            </a:r>
            <a:br>
              <a:rPr lang="cs-CZ" dirty="0" smtClean="0"/>
            </a:br>
            <a:r>
              <a:rPr lang="cs-CZ" dirty="0" smtClean="0"/>
              <a:t>- zkusili bychom se rozhodnout nějak náhodně (klidně i podle nějakých šťastných čísel nebo jiného iracionálního vlivu- je to nakonec jedno)</a:t>
            </a:r>
            <a:br>
              <a:rPr lang="cs-CZ" dirty="0" smtClean="0"/>
            </a:br>
            <a:r>
              <a:rPr lang="cs-CZ" dirty="0" smtClean="0"/>
              <a:t>- představili bychom si navíc, že v myšlení těch, kdo nás pozorují, vypadáme hloupě, pokud se nedokážeme rychle rozhodnout.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AEA3A281-63C2-4FB1-89B9-1A27697B23E0}" type="slidenum">
              <a:rPr lang="cs-CZ" smtClean="0"/>
              <a:pPr/>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BB8F4D17-DF19-4E7F-9278-721F70BF2E5A}" type="datetimeFigureOut">
              <a:rPr lang="cs-CZ" smtClean="0"/>
              <a:pPr/>
              <a:t>19.4.2011</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40E54349-D19C-482B-BF85-9F8E6028FDEF}"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B8F4D17-DF19-4E7F-9278-721F70BF2E5A}" type="datetimeFigureOut">
              <a:rPr lang="cs-CZ" smtClean="0"/>
              <a:pPr/>
              <a:t>19.4.2011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B8F4D17-DF19-4E7F-9278-721F70BF2E5A}" type="datetimeFigureOut">
              <a:rPr lang="cs-CZ" smtClean="0"/>
              <a:pPr/>
              <a:t>19.4.2011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B8F4D17-DF19-4E7F-9278-721F70BF2E5A}" type="datetimeFigureOut">
              <a:rPr lang="cs-CZ" smtClean="0"/>
              <a:pPr/>
              <a:t>19.4.2011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BB8F4D17-DF19-4E7F-9278-721F70BF2E5A}" type="datetimeFigureOut">
              <a:rPr lang="cs-CZ" smtClean="0"/>
              <a:pPr/>
              <a:t>19.4.2011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E54349-D19C-482B-BF85-9F8E6028FDEF}"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BB8F4D17-DF19-4E7F-9278-721F70BF2E5A}" type="datetimeFigureOut">
              <a:rPr lang="cs-CZ" smtClean="0"/>
              <a:pPr/>
              <a:t>19.4.2011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BB8F4D17-DF19-4E7F-9278-721F70BF2E5A}" type="datetimeFigureOut">
              <a:rPr lang="cs-CZ" smtClean="0"/>
              <a:pPr/>
              <a:t>19.4.2011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BB8F4D17-DF19-4E7F-9278-721F70BF2E5A}" type="datetimeFigureOut">
              <a:rPr lang="cs-CZ" smtClean="0"/>
              <a:pPr/>
              <a:t>19.4.2011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B8F4D17-DF19-4E7F-9278-721F70BF2E5A}" type="datetimeFigureOut">
              <a:rPr lang="cs-CZ" smtClean="0"/>
              <a:pPr/>
              <a:t>19.4.2011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BB8F4D17-DF19-4E7F-9278-721F70BF2E5A}" type="datetimeFigureOut">
              <a:rPr lang="cs-CZ" smtClean="0"/>
              <a:pPr/>
              <a:t>19.4.2011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E54349-D19C-482B-BF85-9F8E6028FDE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BB8F4D17-DF19-4E7F-9278-721F70BF2E5A}" type="datetimeFigureOut">
              <a:rPr lang="cs-CZ" smtClean="0"/>
              <a:pPr/>
              <a:t>19.4.2011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40E54349-D19C-482B-BF85-9F8E6028FDEF}"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8F4D17-DF19-4E7F-9278-721F70BF2E5A}" type="datetimeFigureOut">
              <a:rPr lang="cs-CZ" smtClean="0"/>
              <a:pPr/>
              <a:t>19.4.2011</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E54349-D19C-482B-BF85-9F8E6028FDEF}"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8.xml"/><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přednášky</a:t>
            </a:r>
            <a:endParaRPr lang="cs-CZ" dirty="0"/>
          </a:p>
        </p:txBody>
      </p:sp>
      <p:sp>
        <p:nvSpPr>
          <p:cNvPr id="3" name="Zástupný symbol pro obsah 2"/>
          <p:cNvSpPr>
            <a:spLocks noGrp="1"/>
          </p:cNvSpPr>
          <p:nvPr>
            <p:ph idx="1"/>
          </p:nvPr>
        </p:nvSpPr>
        <p:spPr/>
        <p:txBody>
          <a:bodyPr/>
          <a:lstStyle/>
          <a:p>
            <a:r>
              <a:rPr lang="cs-CZ" dirty="0" smtClean="0"/>
              <a:t>Funkce </a:t>
            </a:r>
            <a:r>
              <a:rPr lang="cs-CZ" dirty="0" err="1" smtClean="0"/>
              <a:t>prefrontálního</a:t>
            </a:r>
            <a:r>
              <a:rPr lang="cs-CZ" dirty="0" smtClean="0"/>
              <a:t> </a:t>
            </a:r>
            <a:r>
              <a:rPr lang="cs-CZ" dirty="0" err="1" smtClean="0"/>
              <a:t>kortexu</a:t>
            </a:r>
            <a:endParaRPr lang="cs-CZ" dirty="0" smtClean="0"/>
          </a:p>
          <a:p>
            <a:pPr lvl="1"/>
            <a:r>
              <a:rPr lang="cs-CZ" dirty="0" smtClean="0"/>
              <a:t>Exekutivní funkce</a:t>
            </a:r>
          </a:p>
          <a:p>
            <a:r>
              <a:rPr lang="cs-CZ" dirty="0" err="1" smtClean="0"/>
              <a:t>Neuroplasticita</a:t>
            </a:r>
            <a:endParaRPr lang="cs-CZ" dirty="0" smtClean="0"/>
          </a:p>
          <a:p>
            <a:endParaRPr lang="cs-CZ" dirty="0" smtClean="0"/>
          </a:p>
          <a:p>
            <a:pPr lvl="1"/>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4"/>
          <p:cNvSpPr>
            <a:spLocks noGrp="1"/>
          </p:cNvSpPr>
          <p:nvPr>
            <p:ph type="title"/>
          </p:nvPr>
        </p:nvSpPr>
        <p:spPr>
          <a:xfrm>
            <a:off x="457200" y="571500"/>
            <a:ext cx="8229600" cy="714375"/>
          </a:xfrm>
        </p:spPr>
        <p:txBody>
          <a:bodyPr>
            <a:normAutofit fontScale="90000"/>
          </a:bodyPr>
          <a:lstStyle/>
          <a:p>
            <a:pPr algn="ctr" eaLnBrk="1" hangingPunct="1"/>
            <a:r>
              <a:rPr lang="cs-CZ" b="1" dirty="0" smtClean="0"/>
              <a:t>Propojení </a:t>
            </a:r>
            <a:r>
              <a:rPr lang="cs-CZ" b="1" dirty="0" err="1" smtClean="0"/>
              <a:t>prefrontální</a:t>
            </a:r>
            <a:r>
              <a:rPr lang="cs-CZ" b="1" dirty="0" smtClean="0"/>
              <a:t> kůry</a:t>
            </a:r>
          </a:p>
        </p:txBody>
      </p:sp>
      <p:sp>
        <p:nvSpPr>
          <p:cNvPr id="6" name="Zástupný symbol pro obsah 5"/>
          <p:cNvSpPr>
            <a:spLocks noGrp="1"/>
          </p:cNvSpPr>
          <p:nvPr>
            <p:ph idx="1"/>
          </p:nvPr>
        </p:nvSpPr>
        <p:spPr>
          <a:xfrm>
            <a:off x="457200" y="1285860"/>
            <a:ext cx="6686568" cy="4929203"/>
          </a:xfrm>
        </p:spPr>
        <p:txBody>
          <a:bodyPr>
            <a:normAutofit fontScale="92500" lnSpcReduction="20000"/>
          </a:bodyPr>
          <a:lstStyle/>
          <a:p>
            <a:pPr>
              <a:defRPr/>
            </a:pPr>
            <a:r>
              <a:rPr lang="cs-CZ" dirty="0" smtClean="0"/>
              <a:t>Rozsáhlá </a:t>
            </a:r>
            <a:r>
              <a:rPr lang="cs-CZ" dirty="0" err="1" smtClean="0"/>
              <a:t>aferentace</a:t>
            </a:r>
            <a:r>
              <a:rPr lang="cs-CZ" dirty="0" smtClean="0"/>
              <a:t> i </a:t>
            </a:r>
            <a:r>
              <a:rPr lang="cs-CZ" dirty="0" err="1" smtClean="0"/>
              <a:t>eferentace</a:t>
            </a:r>
            <a:r>
              <a:rPr lang="cs-CZ" dirty="0" smtClean="0"/>
              <a:t> do různých etáží </a:t>
            </a:r>
            <a:r>
              <a:rPr lang="cs-CZ" dirty="0" err="1" smtClean="0"/>
              <a:t>CNS</a:t>
            </a:r>
            <a:r>
              <a:rPr lang="cs-CZ" dirty="0" smtClean="0"/>
              <a:t>. Patrně nejlépe propojená část mozku</a:t>
            </a:r>
          </a:p>
          <a:p>
            <a:pPr marL="274320" indent="-274320" eaLnBrk="1" fontAlgn="auto" hangingPunct="1">
              <a:spcAft>
                <a:spcPts val="0"/>
              </a:spcAft>
              <a:buClr>
                <a:schemeClr val="accent3"/>
              </a:buClr>
              <a:buFont typeface="Wingdings 2"/>
              <a:buChar char=""/>
              <a:defRPr/>
            </a:pPr>
            <a:endParaRPr lang="cs-CZ" dirty="0" smtClean="0"/>
          </a:p>
          <a:p>
            <a:pPr marL="274320" indent="-274320" eaLnBrk="1" fontAlgn="auto" hangingPunct="1">
              <a:spcAft>
                <a:spcPts val="0"/>
              </a:spcAft>
              <a:buClr>
                <a:schemeClr val="accent3"/>
              </a:buClr>
              <a:buFont typeface="Wingdings 2"/>
              <a:buChar char=""/>
              <a:defRPr/>
            </a:pPr>
            <a:r>
              <a:rPr lang="cs-CZ" dirty="0" smtClean="0"/>
              <a:t>Spoje se senzorickými systémy </a:t>
            </a:r>
          </a:p>
          <a:p>
            <a:pPr lvl="1" indent="-274320">
              <a:buClr>
                <a:schemeClr val="accent3"/>
              </a:buClr>
              <a:defRPr/>
            </a:pPr>
            <a:r>
              <a:rPr lang="cs-CZ" dirty="0" smtClean="0"/>
              <a:t>Recipročně spojen s temporální, parietální a okcipitální kůrou, odkud přijímají sluchovou, </a:t>
            </a:r>
            <a:r>
              <a:rPr lang="cs-CZ" dirty="0" err="1" smtClean="0"/>
              <a:t>somatosenzorickou</a:t>
            </a:r>
            <a:r>
              <a:rPr lang="cs-CZ" dirty="0" smtClean="0"/>
              <a:t> a zrakovou informaci.</a:t>
            </a:r>
          </a:p>
          <a:p>
            <a:pPr marL="274320" indent="-274320" eaLnBrk="1" fontAlgn="auto" hangingPunct="1">
              <a:spcAft>
                <a:spcPts val="0"/>
              </a:spcAft>
              <a:buClr>
                <a:schemeClr val="accent3"/>
              </a:buClr>
              <a:buFont typeface="Wingdings 2"/>
              <a:buChar char=""/>
              <a:defRPr/>
            </a:pPr>
            <a:r>
              <a:rPr lang="cs-CZ" dirty="0" smtClean="0"/>
              <a:t>Spoje s limbickým systémem</a:t>
            </a:r>
          </a:p>
          <a:p>
            <a:pPr marL="641033" lvl="1" indent="-274320" eaLnBrk="1" fontAlgn="auto" hangingPunct="1">
              <a:spcAft>
                <a:spcPts val="0"/>
              </a:spcAft>
              <a:buClr>
                <a:schemeClr val="accent3"/>
              </a:buClr>
              <a:buFont typeface="Wingdings 2"/>
              <a:buChar char=""/>
              <a:defRPr/>
            </a:pPr>
            <a:r>
              <a:rPr lang="cs-CZ" dirty="0" smtClean="0"/>
              <a:t>učení, zapamatování, emoční ladění, autonomní regulaci, motivaci…</a:t>
            </a:r>
          </a:p>
          <a:p>
            <a:pPr>
              <a:defRPr/>
            </a:pPr>
            <a:r>
              <a:rPr lang="cs-CZ" dirty="0" smtClean="0"/>
              <a:t>Spoje s motorickým systémem </a:t>
            </a:r>
          </a:p>
          <a:p>
            <a:pPr marL="641033" lvl="1" indent="-274320">
              <a:buClr>
                <a:schemeClr val="accent3"/>
              </a:buClr>
              <a:defRPr/>
            </a:pPr>
            <a:r>
              <a:rPr lang="cs-CZ" dirty="0" smtClean="0"/>
              <a:t>s bazálními ganglii</a:t>
            </a:r>
          </a:p>
          <a:p>
            <a:pPr marL="274320" indent="-274320" eaLnBrk="1" fontAlgn="auto" hangingPunct="1">
              <a:spcAft>
                <a:spcPts val="0"/>
              </a:spcAft>
              <a:buClr>
                <a:schemeClr val="accent3"/>
              </a:buClr>
              <a:buFont typeface="Wingdings 2"/>
              <a:buChar char=""/>
              <a:defRPr/>
            </a:pPr>
            <a:r>
              <a:rPr lang="cs-CZ" dirty="0" smtClean="0"/>
              <a:t>Mnohonásobné spoje uvnitř </a:t>
            </a:r>
            <a:r>
              <a:rPr lang="cs-CZ" dirty="0" err="1" smtClean="0"/>
              <a:t>prefrontální</a:t>
            </a:r>
            <a:r>
              <a:rPr lang="cs-CZ" dirty="0" smtClean="0"/>
              <a:t> kůry </a:t>
            </a:r>
          </a:p>
          <a:p>
            <a:pPr marL="640080" lvl="1" indent="-246888" eaLnBrk="1" fontAlgn="auto" hangingPunct="1">
              <a:spcAft>
                <a:spcPts val="0"/>
              </a:spcAft>
              <a:buFont typeface="Wingdings 2"/>
              <a:buNone/>
              <a:defRPr/>
            </a:pPr>
            <a:endParaRPr lang="cs-CZ" dirty="0" smtClean="0"/>
          </a:p>
        </p:txBody>
      </p:sp>
      <p:pic>
        <p:nvPicPr>
          <p:cNvPr id="2050" name="Picture 2"/>
          <p:cNvPicPr>
            <a:picLocks noChangeAspect="1" noChangeArrowheads="1"/>
          </p:cNvPicPr>
          <p:nvPr/>
        </p:nvPicPr>
        <p:blipFill>
          <a:blip r:embed="rId3"/>
          <a:srcRect/>
          <a:stretch>
            <a:fillRect/>
          </a:stretch>
        </p:blipFill>
        <p:spPr bwMode="auto">
          <a:xfrm>
            <a:off x="7000892" y="2786058"/>
            <a:ext cx="1905000" cy="283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28625" y="285729"/>
            <a:ext cx="8358188" cy="928694"/>
          </a:xfrm>
        </p:spPr>
        <p:txBody>
          <a:bodyPr/>
          <a:lstStyle/>
          <a:p>
            <a:pPr algn="ctr" eaLnBrk="1" hangingPunct="1"/>
            <a:r>
              <a:rPr lang="cs-CZ" sz="4800" b="1" dirty="0" err="1" smtClean="0"/>
              <a:t>PREFRONTÁLNÍ</a:t>
            </a:r>
            <a:r>
              <a:rPr lang="cs-CZ" sz="4800" b="1" dirty="0" smtClean="0"/>
              <a:t> OBVODY</a:t>
            </a:r>
          </a:p>
        </p:txBody>
      </p:sp>
      <p:sp>
        <p:nvSpPr>
          <p:cNvPr id="60419" name="Rectangle 3"/>
          <p:cNvSpPr>
            <a:spLocks noGrp="1" noChangeArrowheads="1"/>
          </p:cNvSpPr>
          <p:nvPr>
            <p:ph idx="1"/>
          </p:nvPr>
        </p:nvSpPr>
        <p:spPr>
          <a:xfrm>
            <a:off x="500035" y="1428736"/>
            <a:ext cx="8143931" cy="5429264"/>
          </a:xfrm>
        </p:spPr>
        <p:txBody>
          <a:bodyPr>
            <a:normAutofit fontScale="92500" lnSpcReduction="10000"/>
          </a:bodyPr>
          <a:lstStyle/>
          <a:p>
            <a:pPr marL="274320" indent="-274320" eaLnBrk="1" fontAlgn="auto" hangingPunct="1">
              <a:lnSpc>
                <a:spcPct val="90000"/>
              </a:lnSpc>
              <a:spcAft>
                <a:spcPts val="0"/>
              </a:spcAft>
              <a:buClr>
                <a:schemeClr val="accent3"/>
              </a:buClr>
              <a:buFont typeface="Wingdings 2"/>
              <a:buChar char=""/>
              <a:defRPr/>
            </a:pPr>
            <a:r>
              <a:rPr lang="cs-CZ" sz="2400" dirty="0" err="1" smtClean="0"/>
              <a:t>Cummings</a:t>
            </a:r>
            <a:r>
              <a:rPr lang="cs-CZ" sz="2400" dirty="0" smtClean="0"/>
              <a:t> (1993):</a:t>
            </a:r>
          </a:p>
          <a:p>
            <a:pPr marL="274320" indent="-274320" eaLnBrk="1" fontAlgn="auto" hangingPunct="1">
              <a:lnSpc>
                <a:spcPct val="90000"/>
              </a:lnSpc>
              <a:spcAft>
                <a:spcPts val="0"/>
              </a:spcAft>
              <a:buClr>
                <a:schemeClr val="accent3"/>
              </a:buClr>
              <a:buFont typeface="Wingdings 2"/>
              <a:buChar char=""/>
              <a:defRPr/>
            </a:pPr>
            <a:endParaRPr lang="cs-CZ" sz="2400" dirty="0" smtClean="0"/>
          </a:p>
          <a:p>
            <a:pPr marL="274320" indent="-274320" eaLnBrk="1" fontAlgn="auto" hangingPunct="1">
              <a:lnSpc>
                <a:spcPct val="90000"/>
              </a:lnSpc>
              <a:spcAft>
                <a:spcPts val="0"/>
              </a:spcAft>
              <a:buClr>
                <a:schemeClr val="accent3"/>
              </a:buClr>
              <a:buFont typeface="Wingdings 2"/>
              <a:buChar char=""/>
              <a:defRPr/>
            </a:pPr>
            <a:r>
              <a:rPr lang="cs-CZ" sz="2400" b="1" u="sng" dirty="0" err="1" smtClean="0"/>
              <a:t>Dorsolaterální</a:t>
            </a:r>
            <a:r>
              <a:rPr lang="cs-CZ" sz="2400" b="1" u="sng" dirty="0" smtClean="0"/>
              <a:t> systém</a:t>
            </a:r>
            <a:r>
              <a:rPr lang="cs-CZ" sz="2400" u="sng" dirty="0" smtClean="0"/>
              <a:t> </a:t>
            </a:r>
            <a:r>
              <a:rPr lang="cs-CZ" sz="2400" dirty="0" smtClean="0"/>
              <a:t>– zevní</a:t>
            </a:r>
          </a:p>
          <a:p>
            <a:pPr lvl="1" indent="-274320">
              <a:lnSpc>
                <a:spcPct val="90000"/>
              </a:lnSpc>
              <a:buClr>
                <a:schemeClr val="accent3"/>
              </a:buClr>
              <a:defRPr/>
            </a:pPr>
            <a:r>
              <a:rPr lang="cs-CZ" sz="2000" dirty="0" smtClean="0"/>
              <a:t>Exekutivní funkce, verbální a neverbální </a:t>
            </a:r>
            <a:r>
              <a:rPr lang="cs-CZ" sz="2000" dirty="0" err="1" smtClean="0"/>
              <a:t>fluence</a:t>
            </a:r>
            <a:r>
              <a:rPr lang="cs-CZ" sz="2000" dirty="0" smtClean="0"/>
              <a:t>, řešení problémů, učení, vybavování z paměti. Narušení: Apatie, ztráta pocitů, nezájem o nové podněty, lhostejnost, ztráta iniciativy, rigidita, </a:t>
            </a:r>
            <a:r>
              <a:rPr lang="cs-CZ" sz="2000" dirty="0" err="1" smtClean="0"/>
              <a:t>pseudodprese</a:t>
            </a:r>
            <a:r>
              <a:rPr lang="cs-CZ" sz="2000" dirty="0" smtClean="0"/>
              <a:t>, porucha </a:t>
            </a:r>
            <a:r>
              <a:rPr lang="cs-CZ" sz="2000" dirty="0" err="1" smtClean="0"/>
              <a:t>znovuvybavení</a:t>
            </a:r>
            <a:r>
              <a:rPr lang="cs-CZ" sz="2000" dirty="0" smtClean="0"/>
              <a:t> (</a:t>
            </a:r>
            <a:r>
              <a:rPr lang="cs-CZ" sz="2000" dirty="0" err="1" smtClean="0"/>
              <a:t>recall</a:t>
            </a:r>
            <a:r>
              <a:rPr lang="cs-CZ" sz="2000" dirty="0" smtClean="0"/>
              <a:t>) paměti bez poruchy </a:t>
            </a:r>
            <a:r>
              <a:rPr lang="cs-CZ" sz="2000" dirty="0" err="1" smtClean="0"/>
              <a:t>znovupoznání</a:t>
            </a:r>
            <a:r>
              <a:rPr lang="cs-CZ" sz="2000" dirty="0" smtClean="0"/>
              <a:t> (</a:t>
            </a:r>
            <a:r>
              <a:rPr lang="cs-CZ" sz="2000" dirty="0" err="1" smtClean="0"/>
              <a:t>rekognice</a:t>
            </a:r>
            <a:r>
              <a:rPr lang="cs-CZ" sz="2000" dirty="0" smtClean="0"/>
              <a:t>), narušení uvažování, plánování a organizace činnosti, mentální flexibility….</a:t>
            </a:r>
          </a:p>
          <a:p>
            <a:pPr marL="274320" indent="-274320" eaLnBrk="1" fontAlgn="auto" hangingPunct="1">
              <a:lnSpc>
                <a:spcPct val="90000"/>
              </a:lnSpc>
              <a:spcAft>
                <a:spcPts val="0"/>
              </a:spcAft>
              <a:buClr>
                <a:schemeClr val="accent3"/>
              </a:buClr>
              <a:buFont typeface="Wingdings 2"/>
              <a:buChar char=""/>
              <a:defRPr/>
            </a:pPr>
            <a:r>
              <a:rPr lang="cs-CZ" sz="2400" b="1" u="sng" dirty="0" err="1" smtClean="0"/>
              <a:t>Orbitofrontální</a:t>
            </a:r>
            <a:r>
              <a:rPr lang="cs-CZ" sz="2400" b="1" u="sng" dirty="0" smtClean="0"/>
              <a:t> systém</a:t>
            </a:r>
            <a:r>
              <a:rPr lang="cs-CZ" sz="2400" u="sng" dirty="0" smtClean="0"/>
              <a:t> </a:t>
            </a:r>
            <a:r>
              <a:rPr lang="cs-CZ" sz="2400" dirty="0" smtClean="0"/>
              <a:t>– spodní</a:t>
            </a:r>
          </a:p>
          <a:p>
            <a:pPr lvl="1" indent="-274320">
              <a:lnSpc>
                <a:spcPct val="90000"/>
              </a:lnSpc>
              <a:buClr>
                <a:schemeClr val="accent3"/>
              </a:buClr>
              <a:defRPr/>
            </a:pPr>
            <a:r>
              <a:rPr lang="cs-CZ" sz="2000" dirty="0" smtClean="0"/>
              <a:t>Empatické, společenské, morální a sociálně adekvátní chování. Narušení: Změny osobnosti, </a:t>
            </a:r>
            <a:r>
              <a:rPr lang="cs-CZ" sz="2000" dirty="0" err="1" smtClean="0"/>
              <a:t>desinhibice</a:t>
            </a:r>
            <a:r>
              <a:rPr lang="cs-CZ" sz="2000" dirty="0" smtClean="0"/>
              <a:t>, iritabilita, netaktnost, ztráta empatie, výbuchy hněvu, </a:t>
            </a:r>
            <a:r>
              <a:rPr lang="cs-CZ" sz="2000" dirty="0" err="1" smtClean="0"/>
              <a:t>pseudopsychopatické</a:t>
            </a:r>
            <a:r>
              <a:rPr lang="cs-CZ" sz="2000" dirty="0" smtClean="0"/>
              <a:t> chování…</a:t>
            </a:r>
          </a:p>
          <a:p>
            <a:pPr marL="274320" indent="-274320" eaLnBrk="1" fontAlgn="auto" hangingPunct="1">
              <a:lnSpc>
                <a:spcPct val="90000"/>
              </a:lnSpc>
              <a:spcAft>
                <a:spcPts val="0"/>
              </a:spcAft>
              <a:buClr>
                <a:schemeClr val="accent3"/>
              </a:buClr>
              <a:buFont typeface="Wingdings 2"/>
              <a:buChar char=""/>
              <a:defRPr/>
            </a:pPr>
            <a:r>
              <a:rPr lang="cs-CZ" sz="2400" b="1" u="sng" dirty="0" smtClean="0"/>
              <a:t>Mediální systém </a:t>
            </a:r>
            <a:r>
              <a:rPr lang="cs-CZ" sz="2400" dirty="0" smtClean="0"/>
              <a:t>– vnitřní (přední </a:t>
            </a:r>
            <a:r>
              <a:rPr lang="cs-CZ" sz="2400" dirty="0" err="1" smtClean="0"/>
              <a:t>gyrus</a:t>
            </a:r>
            <a:r>
              <a:rPr lang="cs-CZ" sz="2400" dirty="0" smtClean="0"/>
              <a:t> </a:t>
            </a:r>
            <a:r>
              <a:rPr lang="cs-CZ" sz="2400" dirty="0" err="1" smtClean="0"/>
              <a:t>cinguli</a:t>
            </a:r>
            <a:r>
              <a:rPr lang="cs-CZ" sz="2400" dirty="0" smtClean="0"/>
              <a:t>)</a:t>
            </a:r>
          </a:p>
          <a:p>
            <a:pPr lvl="1" indent="-274320">
              <a:lnSpc>
                <a:spcPct val="90000"/>
              </a:lnSpc>
              <a:buClr>
                <a:schemeClr val="accent3"/>
              </a:buClr>
              <a:defRPr/>
            </a:pPr>
            <a:r>
              <a:rPr lang="cs-CZ" sz="2000" dirty="0" smtClean="0"/>
              <a:t>Motivace, iniciativa v mluvení a chování, kontrola řídících funkcí, pozornosti, emočního prožívání, reakce na </a:t>
            </a:r>
            <a:r>
              <a:rPr lang="cs-CZ" sz="2000" dirty="0" smtClean="0"/>
              <a:t>bolest, rozlišení vnitřního a vnějšího. </a:t>
            </a:r>
            <a:r>
              <a:rPr lang="cs-CZ" sz="2000" dirty="0" smtClean="0"/>
              <a:t>Narušení:  Apatie, lhostejnost k bolesti, akinetický mutismus, nedostatek spontánní mluvy, tvořivosti, </a:t>
            </a:r>
            <a:r>
              <a:rPr lang="cs-CZ" sz="2000" dirty="0" err="1" smtClean="0"/>
              <a:t>pseudodeprese</a:t>
            </a:r>
            <a:r>
              <a:rPr lang="cs-CZ" sz="2000" dirty="0" smtClean="0"/>
              <a:t>, sklon k agresivitě, úzkost, snížení sociálních zábran, zvýšení sexuálního chování, přejídání…. </a:t>
            </a:r>
          </a:p>
          <a:p>
            <a:pPr lvl="1" indent="-274320">
              <a:lnSpc>
                <a:spcPct val="90000"/>
              </a:lnSpc>
              <a:buClr>
                <a:schemeClr val="accent3"/>
              </a:buClr>
              <a:buNone/>
              <a:defRPr/>
            </a:pPr>
            <a:endParaRPr lang="cs-CZ" sz="2000" dirty="0" smtClean="0"/>
          </a:p>
          <a:p>
            <a:pPr lvl="1" indent="-274320">
              <a:lnSpc>
                <a:spcPct val="90000"/>
              </a:lnSpc>
              <a:buClr>
                <a:schemeClr val="accent3"/>
              </a:buClr>
              <a:defRPr/>
            </a:pPr>
            <a:endParaRPr lang="cs-CZ" sz="2000" dirty="0" smtClean="0"/>
          </a:p>
          <a:p>
            <a:pPr marL="274320" indent="-274320" eaLnBrk="1" fontAlgn="auto" hangingPunct="1">
              <a:lnSpc>
                <a:spcPct val="90000"/>
              </a:lnSpc>
              <a:spcAft>
                <a:spcPts val="0"/>
              </a:spcAft>
              <a:buClr>
                <a:schemeClr val="accent3"/>
              </a:buClr>
              <a:buFont typeface="Wingdings 2"/>
              <a:buChar char=""/>
              <a:defRPr/>
            </a:pPr>
            <a:endParaRPr lang="cs-CZ" sz="2400" dirty="0" smtClean="0"/>
          </a:p>
          <a:p>
            <a:pPr marL="274320" indent="-274320" eaLnBrk="1" fontAlgn="auto" hangingPunct="1">
              <a:lnSpc>
                <a:spcPct val="90000"/>
              </a:lnSpc>
              <a:spcAft>
                <a:spcPts val="0"/>
              </a:spcAft>
              <a:buClr>
                <a:schemeClr val="accent3"/>
              </a:buClr>
              <a:buFont typeface="Wingdings 2"/>
              <a:buChar char=""/>
              <a:defRPr/>
            </a:pPr>
            <a:endParaRPr lang="cs-CZ" sz="2400" dirty="0" smtClean="0"/>
          </a:p>
          <a:p>
            <a:pPr marL="274320" indent="-274320" eaLnBrk="1" fontAlgn="auto" hangingPunct="1">
              <a:lnSpc>
                <a:spcPct val="90000"/>
              </a:lnSpc>
              <a:spcAft>
                <a:spcPts val="0"/>
              </a:spcAft>
              <a:buClr>
                <a:schemeClr val="accent3"/>
              </a:buClr>
              <a:buFont typeface="Wingdings 2"/>
              <a:buChar char=""/>
              <a:defRPr/>
            </a:pPr>
            <a:endParaRPr lang="cs-CZ" sz="2400" dirty="0" smtClean="0"/>
          </a:p>
          <a:p>
            <a:pPr marL="274320" indent="-274320" eaLnBrk="1" fontAlgn="auto" hangingPunct="1">
              <a:lnSpc>
                <a:spcPct val="90000"/>
              </a:lnSpc>
              <a:spcAft>
                <a:spcPts val="0"/>
              </a:spcAft>
              <a:buClr>
                <a:schemeClr val="accent3"/>
              </a:buClr>
              <a:buFont typeface="Wingdings 2"/>
              <a:buChar char=""/>
              <a:defRPr/>
            </a:pPr>
            <a:endParaRPr lang="cs-CZ" sz="2400" dirty="0" smtClean="0"/>
          </a:p>
          <a:p>
            <a:pPr marL="640080" lvl="1" indent="-246888" eaLnBrk="1" fontAlgn="auto" hangingPunct="1">
              <a:lnSpc>
                <a:spcPct val="90000"/>
              </a:lnSpc>
              <a:spcAft>
                <a:spcPts val="0"/>
              </a:spcAft>
              <a:buFont typeface="Wingdings 2"/>
              <a:buChar char=""/>
              <a:defRPr/>
            </a:pPr>
            <a:endParaRPr lang="cs-CZ" sz="2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Emoce a rozhodování</a:t>
            </a:r>
            <a:endParaRPr lang="cs-CZ" dirty="0"/>
          </a:p>
        </p:txBody>
      </p:sp>
      <p:sp>
        <p:nvSpPr>
          <p:cNvPr id="3" name="Zástupný symbol pro obsah 2"/>
          <p:cNvSpPr>
            <a:spLocks noGrp="1"/>
          </p:cNvSpPr>
          <p:nvPr>
            <p:ph idx="1"/>
          </p:nvPr>
        </p:nvSpPr>
        <p:spPr/>
        <p:txBody>
          <a:bodyPr>
            <a:normAutofit fontScale="92500"/>
          </a:bodyPr>
          <a:lstStyle/>
          <a:p>
            <a:r>
              <a:rPr lang="cs-CZ" dirty="0" smtClean="0"/>
              <a:t>René </a:t>
            </a:r>
            <a:r>
              <a:rPr lang="cs-CZ" dirty="0" err="1" smtClean="0"/>
              <a:t>Decartes</a:t>
            </a:r>
            <a:r>
              <a:rPr lang="cs-CZ" dirty="0" smtClean="0"/>
              <a:t> (1696 – 1660) </a:t>
            </a:r>
          </a:p>
          <a:p>
            <a:pPr lvl="1"/>
            <a:r>
              <a:rPr lang="cs-CZ" dirty="0" smtClean="0"/>
              <a:t>Dualismus – duše (res </a:t>
            </a:r>
            <a:r>
              <a:rPr lang="cs-CZ" dirty="0" err="1" smtClean="0"/>
              <a:t>cognitas</a:t>
            </a:r>
            <a:r>
              <a:rPr lang="cs-CZ" dirty="0" smtClean="0"/>
              <a:t>) a tělo (emoce; res </a:t>
            </a:r>
            <a:r>
              <a:rPr lang="cs-CZ" dirty="0" err="1" smtClean="0"/>
              <a:t>extensa</a:t>
            </a:r>
            <a:r>
              <a:rPr lang="cs-CZ" dirty="0" smtClean="0"/>
              <a:t>) jsou diskrétní oddělené entity.</a:t>
            </a:r>
          </a:p>
          <a:p>
            <a:pPr lvl="1"/>
            <a:r>
              <a:rPr lang="cs-CZ" dirty="0" smtClean="0"/>
              <a:t>Emoce – zvířecí, člověk bytost rozumová. Lidé se rozhodují rozumem</a:t>
            </a:r>
          </a:p>
          <a:p>
            <a:pPr lvl="1"/>
            <a:r>
              <a:rPr lang="cs-CZ" dirty="0" smtClean="0"/>
              <a:t>Velký vliv na západní myšlení - více emocionální jedince a skupiny považujeme za méně rozumné a naopak</a:t>
            </a:r>
          </a:p>
          <a:p>
            <a:endParaRPr lang="cs-CZ" dirty="0" smtClean="0"/>
          </a:p>
          <a:p>
            <a:r>
              <a:rPr lang="cs-CZ" dirty="0" err="1" smtClean="0"/>
              <a:t>Descartesův</a:t>
            </a:r>
            <a:r>
              <a:rPr lang="cs-CZ" dirty="0" smtClean="0"/>
              <a:t> omyl </a:t>
            </a:r>
          </a:p>
          <a:p>
            <a:pPr lvl="1"/>
            <a:r>
              <a:rPr lang="cs-CZ" dirty="0" err="1" smtClean="0"/>
              <a:t>Elliot</a:t>
            </a:r>
            <a:r>
              <a:rPr lang="cs-CZ" dirty="0" smtClean="0"/>
              <a:t> – pacient Antonia </a:t>
            </a:r>
            <a:r>
              <a:rPr lang="cs-CZ" dirty="0" err="1" smtClean="0"/>
              <a:t>Damasia</a:t>
            </a:r>
            <a:r>
              <a:rPr lang="cs-CZ" dirty="0" smtClean="0"/>
              <a:t> (*1944) po lézích v </a:t>
            </a:r>
            <a:r>
              <a:rPr lang="cs-CZ" dirty="0" err="1" smtClean="0"/>
              <a:t>PRC</a:t>
            </a:r>
            <a:r>
              <a:rPr lang="cs-CZ" dirty="0" smtClean="0"/>
              <a:t> ztratil pocity a nebyl schopen činit nejjednodušší rozhodnutí </a:t>
            </a:r>
          </a:p>
          <a:p>
            <a:endParaRPr lang="cs-CZ" dirty="0" smtClean="0"/>
          </a:p>
          <a:p>
            <a:pPr lvl="1"/>
            <a:endParaRPr lang="cs-CZ" dirty="0" smtClean="0"/>
          </a:p>
          <a:p>
            <a:pPr lvl="1"/>
            <a:endParaRPr lang="cs-CZ" dirty="0" smtClean="0"/>
          </a:p>
          <a:p>
            <a:pPr lvl="1"/>
            <a:endParaRPr lang="cs-CZ" dirty="0" smtClean="0"/>
          </a:p>
          <a:p>
            <a:pPr lvl="1"/>
            <a:endParaRPr lang="cs-CZ" dirty="0" smtClean="0"/>
          </a:p>
        </p:txBody>
      </p:sp>
      <p:pic>
        <p:nvPicPr>
          <p:cNvPr id="4" name="Obrázek 3" descr="490PX-~1.JPG"/>
          <p:cNvPicPr>
            <a:picLocks noChangeAspect="1"/>
          </p:cNvPicPr>
          <p:nvPr/>
        </p:nvPicPr>
        <p:blipFill>
          <a:blip r:embed="rId3"/>
          <a:stretch>
            <a:fillRect/>
          </a:stretch>
        </p:blipFill>
        <p:spPr>
          <a:xfrm>
            <a:off x="6929454" y="214290"/>
            <a:ext cx="1633529" cy="20002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85728"/>
            <a:ext cx="8229600" cy="1214446"/>
          </a:xfrm>
        </p:spPr>
        <p:txBody>
          <a:bodyPr/>
          <a:lstStyle/>
          <a:p>
            <a:r>
              <a:rPr lang="cs-CZ" dirty="0" smtClean="0"/>
              <a:t>emocionální </a:t>
            </a:r>
            <a:r>
              <a:rPr lang="cs-CZ" dirty="0" smtClean="0">
                <a:latin typeface="Times New Roman"/>
                <a:cs typeface="Times New Roman"/>
              </a:rPr>
              <a:t>= nerozumné?</a:t>
            </a:r>
            <a:endParaRPr lang="cs-CZ" dirty="0"/>
          </a:p>
        </p:txBody>
      </p:sp>
      <p:pic>
        <p:nvPicPr>
          <p:cNvPr id="4" name="Zástupný symbol pro obsah 3" descr="zlati_cikani_ruska1.jpg"/>
          <p:cNvPicPr>
            <a:picLocks noGrp="1" noChangeAspect="1"/>
          </p:cNvPicPr>
          <p:nvPr>
            <p:ph idx="1"/>
          </p:nvPr>
        </p:nvPicPr>
        <p:blipFill>
          <a:blip r:embed="rId2"/>
          <a:stretch>
            <a:fillRect/>
          </a:stretch>
        </p:blipFill>
        <p:spPr>
          <a:xfrm>
            <a:off x="714348" y="2000240"/>
            <a:ext cx="4304265" cy="3228199"/>
          </a:xfrm>
        </p:spPr>
      </p:pic>
      <p:pic>
        <p:nvPicPr>
          <p:cNvPr id="5" name="Obrázek 4" descr="hyena_pup1.jpg"/>
          <p:cNvPicPr>
            <a:picLocks noChangeAspect="1"/>
          </p:cNvPicPr>
          <p:nvPr/>
        </p:nvPicPr>
        <p:blipFill>
          <a:blip r:embed="rId3"/>
          <a:stretch>
            <a:fillRect/>
          </a:stretch>
        </p:blipFill>
        <p:spPr>
          <a:xfrm>
            <a:off x="5533188" y="1500174"/>
            <a:ext cx="3610812" cy="3357586"/>
          </a:xfrm>
          <a:prstGeom prst="rect">
            <a:avLst/>
          </a:prstGeom>
        </p:spPr>
      </p:pic>
      <p:pic>
        <p:nvPicPr>
          <p:cNvPr id="6" name="Obrázek 5" descr="Kamaradky.jpg"/>
          <p:cNvPicPr>
            <a:picLocks noChangeAspect="1"/>
          </p:cNvPicPr>
          <p:nvPr/>
        </p:nvPicPr>
        <p:blipFill>
          <a:blip r:embed="rId4"/>
          <a:stretch>
            <a:fillRect/>
          </a:stretch>
        </p:blipFill>
        <p:spPr>
          <a:xfrm>
            <a:off x="5214942" y="4286256"/>
            <a:ext cx="3476632" cy="23444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Narušení </a:t>
            </a:r>
            <a:r>
              <a:rPr lang="cs-CZ" dirty="0" err="1" smtClean="0"/>
              <a:t>PRC</a:t>
            </a:r>
            <a:endParaRPr lang="cs-CZ" dirty="0"/>
          </a:p>
        </p:txBody>
      </p:sp>
      <p:sp>
        <p:nvSpPr>
          <p:cNvPr id="3" name="Zástupný symbol pro obsah 2"/>
          <p:cNvSpPr>
            <a:spLocks noGrp="1"/>
          </p:cNvSpPr>
          <p:nvPr>
            <p:ph idx="1"/>
          </p:nvPr>
        </p:nvSpPr>
        <p:spPr>
          <a:xfrm>
            <a:off x="457200" y="1935480"/>
            <a:ext cx="8229600" cy="4779668"/>
          </a:xfrm>
        </p:spPr>
        <p:txBody>
          <a:bodyPr>
            <a:normAutofit fontScale="92500" lnSpcReduction="20000"/>
          </a:bodyPr>
          <a:lstStyle/>
          <a:p>
            <a:r>
              <a:rPr lang="cs-CZ" dirty="0" err="1" smtClean="0"/>
              <a:t>Frontotemporální</a:t>
            </a:r>
            <a:r>
              <a:rPr lang="cs-CZ" dirty="0" smtClean="0"/>
              <a:t> demence</a:t>
            </a:r>
          </a:p>
          <a:p>
            <a:pPr lvl="1"/>
            <a:r>
              <a:rPr lang="cs-CZ" dirty="0" smtClean="0"/>
              <a:t>Souhrnné označení pro skupinu demencí (Pickova choroba, nespecifická degenerace frontálního  laloku). Počátek nejčastěji v 6. </a:t>
            </a:r>
            <a:r>
              <a:rPr lang="cs-CZ" dirty="0" err="1" smtClean="0"/>
              <a:t>deceniu</a:t>
            </a:r>
            <a:r>
              <a:rPr lang="cs-CZ" dirty="0" smtClean="0"/>
              <a:t>. Počátek je plíživý, vývoj pomalý.</a:t>
            </a:r>
          </a:p>
          <a:p>
            <a:pPr lvl="1"/>
            <a:r>
              <a:rPr lang="cs-CZ" dirty="0" smtClean="0"/>
              <a:t>Zanedbávání osobní hygieny, beztaktnost, hrubost, </a:t>
            </a:r>
            <a:r>
              <a:rPr lang="cs-CZ" dirty="0" err="1" smtClean="0"/>
              <a:t>disocialita</a:t>
            </a:r>
            <a:r>
              <a:rPr lang="cs-CZ" dirty="0" smtClean="0"/>
              <a:t> (krádeže), netlumená sexualita, neklidní, rigidní, impulsivní, nevyzpytatelní, depresivní, sentimentální, citově lhostejní….</a:t>
            </a:r>
          </a:p>
          <a:p>
            <a:r>
              <a:rPr lang="cs-CZ" dirty="0" smtClean="0"/>
              <a:t>Psychiatrická onemocnění – schizofrenie, obsedantně kompulsivní porucha, deprese, impulsivní poruchy (hraniční, </a:t>
            </a:r>
            <a:r>
              <a:rPr lang="cs-CZ" dirty="0" err="1" smtClean="0"/>
              <a:t>disociální</a:t>
            </a:r>
            <a:r>
              <a:rPr lang="cs-CZ" dirty="0" smtClean="0"/>
              <a:t>, </a:t>
            </a:r>
            <a:r>
              <a:rPr lang="cs-CZ" dirty="0" err="1" smtClean="0"/>
              <a:t>ADHD</a:t>
            </a:r>
            <a:r>
              <a:rPr lang="cs-CZ" dirty="0" smtClean="0"/>
              <a:t>) aj. </a:t>
            </a:r>
          </a:p>
          <a:p>
            <a:r>
              <a:rPr lang="cs-CZ" dirty="0" smtClean="0"/>
              <a:t>Epilepsie</a:t>
            </a:r>
          </a:p>
          <a:p>
            <a:r>
              <a:rPr lang="cs-CZ" dirty="0" smtClean="0"/>
              <a:t> Trauma</a:t>
            </a:r>
          </a:p>
          <a:p>
            <a:pPr lvl="1"/>
            <a:r>
              <a:rPr lang="cs-CZ" dirty="0" smtClean="0"/>
              <a:t>Vnější – traumatické poškození mozku</a:t>
            </a:r>
          </a:p>
          <a:p>
            <a:pPr lvl="1"/>
            <a:r>
              <a:rPr lang="cs-CZ" dirty="0" smtClean="0"/>
              <a:t>Vnitřní – cévní mozková příhoda, tumor</a:t>
            </a:r>
          </a:p>
          <a:p>
            <a:pPr lvl="1">
              <a:buNone/>
            </a:pPr>
            <a:endParaRPr lang="cs-CZ" dirty="0" smtClean="0"/>
          </a:p>
          <a:p>
            <a:endParaRPr lang="cs-CZ" dirty="0" smtClean="0"/>
          </a:p>
          <a:p>
            <a:endParaRPr lang="cs-CZ" dirty="0" smtClean="0"/>
          </a:p>
          <a:p>
            <a:pPr lvl="1"/>
            <a:endParaRPr lang="cs-CZ" dirty="0" smtClean="0"/>
          </a:p>
          <a:p>
            <a:pPr lvl="1">
              <a:buNone/>
            </a:pP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28670"/>
          </a:xfrm>
        </p:spPr>
        <p:txBody>
          <a:bodyPr/>
          <a:lstStyle/>
          <a:p>
            <a:r>
              <a:rPr lang="cs-CZ" dirty="0" smtClean="0"/>
              <a:t>Traumatické poranění mozku </a:t>
            </a:r>
            <a:endParaRPr lang="cs-CZ" dirty="0"/>
          </a:p>
        </p:txBody>
      </p:sp>
      <p:sp>
        <p:nvSpPr>
          <p:cNvPr id="3" name="Zástupný symbol pro obsah 2"/>
          <p:cNvSpPr>
            <a:spLocks noGrp="1"/>
          </p:cNvSpPr>
          <p:nvPr>
            <p:ph idx="1"/>
          </p:nvPr>
        </p:nvSpPr>
        <p:spPr>
          <a:xfrm>
            <a:off x="214282" y="428604"/>
            <a:ext cx="8929718" cy="5895996"/>
          </a:xfrm>
        </p:spPr>
        <p:txBody>
          <a:bodyPr>
            <a:normAutofit/>
          </a:bodyPr>
          <a:lstStyle/>
          <a:p>
            <a:pPr>
              <a:buNone/>
            </a:pPr>
            <a:r>
              <a:rPr lang="cs-CZ" dirty="0" smtClean="0"/>
              <a:t>						</a:t>
            </a:r>
          </a:p>
          <a:p>
            <a:pPr>
              <a:buNone/>
            </a:pPr>
            <a:r>
              <a:rPr lang="cs-CZ" dirty="0" smtClean="0"/>
              <a:t>						Krvácení do mozku</a:t>
            </a:r>
          </a:p>
          <a:p>
            <a:pPr>
              <a:buNone/>
            </a:pPr>
            <a:endParaRPr lang="cs-CZ" dirty="0" smtClean="0"/>
          </a:p>
          <a:p>
            <a:pPr>
              <a:buNone/>
            </a:pPr>
            <a:r>
              <a:rPr lang="cs-CZ" dirty="0" smtClean="0"/>
              <a:t>Kontuze			    </a:t>
            </a:r>
          </a:p>
          <a:p>
            <a:pPr>
              <a:buNone/>
            </a:pPr>
            <a:endParaRPr lang="cs-CZ" dirty="0" smtClean="0"/>
          </a:p>
          <a:p>
            <a:pPr>
              <a:buNone/>
            </a:pPr>
            <a:endParaRPr lang="cs-CZ" dirty="0" smtClean="0"/>
          </a:p>
          <a:p>
            <a:pPr>
              <a:buNone/>
            </a:pPr>
            <a:endParaRPr lang="cs-CZ" dirty="0" smtClean="0"/>
          </a:p>
          <a:p>
            <a:pPr>
              <a:buNone/>
            </a:pPr>
            <a:r>
              <a:rPr lang="cs-CZ" dirty="0" smtClean="0"/>
              <a:t>					         </a:t>
            </a:r>
            <a:r>
              <a:rPr lang="cs-CZ" dirty="0" err="1" smtClean="0"/>
              <a:t>Axonální</a:t>
            </a:r>
            <a:r>
              <a:rPr lang="cs-CZ" dirty="0" smtClean="0"/>
              <a:t> poškození				</a:t>
            </a:r>
            <a:endParaRPr lang="cs-CZ" dirty="0"/>
          </a:p>
        </p:txBody>
      </p:sp>
      <p:pic>
        <p:nvPicPr>
          <p:cNvPr id="1026" name="Picture 2"/>
          <p:cNvPicPr>
            <a:picLocks noChangeAspect="1" noChangeArrowheads="1"/>
          </p:cNvPicPr>
          <p:nvPr/>
        </p:nvPicPr>
        <p:blipFill>
          <a:blip r:embed="rId3"/>
          <a:srcRect/>
          <a:stretch>
            <a:fillRect/>
          </a:stretch>
        </p:blipFill>
        <p:spPr bwMode="auto">
          <a:xfrm>
            <a:off x="214282" y="2357430"/>
            <a:ext cx="4152900" cy="2343150"/>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4572000" y="4286256"/>
            <a:ext cx="4257055" cy="2357454"/>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4714876" y="1357298"/>
            <a:ext cx="4191000" cy="2381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Nadpis 5"/>
          <p:cNvSpPr>
            <a:spLocks noGrp="1"/>
          </p:cNvSpPr>
          <p:nvPr>
            <p:ph type="title"/>
          </p:nvPr>
        </p:nvSpPr>
        <p:spPr>
          <a:xfrm>
            <a:off x="457200" y="357188"/>
            <a:ext cx="8229600" cy="1285875"/>
          </a:xfrm>
        </p:spPr>
        <p:txBody>
          <a:bodyPr>
            <a:normAutofit/>
          </a:bodyPr>
          <a:lstStyle/>
          <a:p>
            <a:pPr algn="ctr" eaLnBrk="1" hangingPunct="1"/>
            <a:r>
              <a:rPr lang="cs-CZ" sz="4800" b="1" smtClean="0"/>
              <a:t>PACIENTI S NARUŠENÍM PFC</a:t>
            </a:r>
            <a:endParaRPr lang="cs-CZ" sz="4800" smtClean="0"/>
          </a:p>
        </p:txBody>
      </p:sp>
      <p:sp>
        <p:nvSpPr>
          <p:cNvPr id="62466" name="Rectangle 3"/>
          <p:cNvSpPr>
            <a:spLocks noGrp="1" noChangeArrowheads="1"/>
          </p:cNvSpPr>
          <p:nvPr>
            <p:ph idx="1"/>
          </p:nvPr>
        </p:nvSpPr>
        <p:spPr>
          <a:xfrm>
            <a:off x="214313" y="1785938"/>
            <a:ext cx="8786812" cy="5072062"/>
          </a:xfrm>
        </p:spPr>
        <p:txBody>
          <a:bodyPr>
            <a:normAutofit fontScale="85000" lnSpcReduction="20000"/>
          </a:bodyPr>
          <a:lstStyle/>
          <a:p>
            <a:pPr>
              <a:buFont typeface="Wingdings" pitchFamily="2" charset="2"/>
              <a:buChar char="Ø"/>
            </a:pPr>
            <a:r>
              <a:rPr lang="cs-CZ" sz="2400" b="1" dirty="0" smtClean="0"/>
              <a:t>Frontální či </a:t>
            </a:r>
            <a:r>
              <a:rPr lang="cs-CZ" sz="2400" b="1" dirty="0" err="1" smtClean="0"/>
              <a:t>dysexekutivní</a:t>
            </a:r>
            <a:r>
              <a:rPr lang="cs-CZ" sz="2400" b="1" dirty="0" smtClean="0"/>
              <a:t> syndrom </a:t>
            </a:r>
            <a:r>
              <a:rPr lang="cs-CZ" sz="2400" dirty="0" smtClean="0"/>
              <a:t>- vzdor povrchnímu zdání normality vede narušení </a:t>
            </a:r>
            <a:r>
              <a:rPr lang="cs-CZ" sz="2400" dirty="0" err="1" smtClean="0"/>
              <a:t>PFC</a:t>
            </a:r>
            <a:r>
              <a:rPr lang="cs-CZ" sz="2400" dirty="0" smtClean="0"/>
              <a:t> k devastaci jedincova života</a:t>
            </a:r>
          </a:p>
          <a:p>
            <a:pPr eaLnBrk="1" hangingPunct="1">
              <a:buFont typeface="Wingdings" pitchFamily="2" charset="2"/>
              <a:buChar char="Ø"/>
            </a:pPr>
            <a:endParaRPr lang="cs-CZ" sz="2400" dirty="0" smtClean="0"/>
          </a:p>
          <a:p>
            <a:pPr eaLnBrk="1" hangingPunct="1">
              <a:buFont typeface="Wingdings" pitchFamily="2" charset="2"/>
              <a:buChar char="Ø"/>
            </a:pPr>
            <a:r>
              <a:rPr lang="cs-CZ" sz="2400" dirty="0" smtClean="0"/>
              <a:t>Jedinci jsou </a:t>
            </a:r>
            <a:r>
              <a:rPr lang="cs-CZ" sz="2400" b="1" dirty="0" err="1" smtClean="0"/>
              <a:t>desinhibovaní</a:t>
            </a:r>
            <a:r>
              <a:rPr lang="cs-CZ" sz="2400" dirty="0" smtClean="0"/>
              <a:t>, vázání na podnět</a:t>
            </a:r>
          </a:p>
          <a:p>
            <a:pPr lvl="1" eaLnBrk="1" hangingPunct="1">
              <a:buFont typeface="Wingdings" pitchFamily="2" charset="2"/>
              <a:buChar char="Ø"/>
            </a:pPr>
            <a:r>
              <a:rPr lang="cs-CZ" sz="2200" dirty="0" err="1" smtClean="0"/>
              <a:t>Desinhibice</a:t>
            </a:r>
            <a:r>
              <a:rPr lang="cs-CZ" sz="2200" dirty="0" smtClean="0"/>
              <a:t> a nedostatek behaviorální kontroly</a:t>
            </a:r>
          </a:p>
          <a:p>
            <a:pPr lvl="1" eaLnBrk="1" hangingPunct="1">
              <a:buFont typeface="Wingdings" pitchFamily="2" charset="2"/>
              <a:buChar char="Ø"/>
            </a:pPr>
            <a:r>
              <a:rPr lang="cs-CZ" sz="2200" dirty="0" smtClean="0"/>
              <a:t>impulzivita, mluvnost, nerudnost </a:t>
            </a:r>
          </a:p>
          <a:p>
            <a:pPr>
              <a:buFont typeface="Wingdings" pitchFamily="2" charset="2"/>
              <a:buChar char="Ø"/>
            </a:pPr>
            <a:r>
              <a:rPr lang="cs-CZ" sz="2400" dirty="0" smtClean="0"/>
              <a:t>Jedinci mají </a:t>
            </a:r>
            <a:r>
              <a:rPr lang="cs-CZ" sz="2400" b="1" dirty="0" smtClean="0"/>
              <a:t>emoční narušení –</a:t>
            </a:r>
            <a:r>
              <a:rPr lang="cs-CZ" sz="2400" dirty="0" smtClean="0"/>
              <a:t> nálady a emocí</a:t>
            </a:r>
          </a:p>
          <a:p>
            <a:pPr lvl="1">
              <a:buFont typeface="Wingdings" pitchFamily="2" charset="2"/>
              <a:buChar char="Ø"/>
            </a:pPr>
            <a:r>
              <a:rPr lang="cs-CZ" sz="2200" dirty="0" smtClean="0"/>
              <a:t>Apatičtí ke své situaci a k potřebám druhých</a:t>
            </a:r>
          </a:p>
          <a:p>
            <a:pPr lvl="1">
              <a:buFont typeface="Wingdings" pitchFamily="2" charset="2"/>
              <a:buChar char="Ø"/>
            </a:pPr>
            <a:r>
              <a:rPr lang="cs-CZ" sz="2200" dirty="0" smtClean="0"/>
              <a:t>Špatně rozpoznávají emoce druhých </a:t>
            </a:r>
          </a:p>
          <a:p>
            <a:pPr lvl="1">
              <a:buFont typeface="Wingdings" pitchFamily="2" charset="2"/>
              <a:buChar char="Ø"/>
            </a:pPr>
            <a:r>
              <a:rPr lang="cs-CZ" sz="2200" dirty="0" smtClean="0"/>
              <a:t>Jsou vznětliví, agresivní a vzteklí</a:t>
            </a:r>
          </a:p>
          <a:p>
            <a:pPr lvl="1">
              <a:buFont typeface="Wingdings" pitchFamily="2" charset="2"/>
              <a:buChar char="Ø"/>
            </a:pPr>
            <a:r>
              <a:rPr lang="cs-CZ" sz="2200" dirty="0" smtClean="0"/>
              <a:t>Špatné emoční rozhodování</a:t>
            </a:r>
          </a:p>
          <a:p>
            <a:pPr>
              <a:buFont typeface="Wingdings" pitchFamily="2" charset="2"/>
              <a:buChar char="Ø"/>
            </a:pPr>
            <a:r>
              <a:rPr lang="cs-CZ" sz="2400" dirty="0" smtClean="0"/>
              <a:t>Jedinci </a:t>
            </a:r>
            <a:r>
              <a:rPr lang="cs-CZ" sz="2400" b="1" dirty="0" smtClean="0"/>
              <a:t>mají obtíže s plánováním</a:t>
            </a:r>
          </a:p>
          <a:p>
            <a:pPr lvl="1">
              <a:buFont typeface="Wingdings" pitchFamily="2" charset="2"/>
              <a:buChar char="Ø"/>
            </a:pPr>
            <a:r>
              <a:rPr lang="cs-CZ" sz="2200" dirty="0" smtClean="0"/>
              <a:t>Potíže s iniciováním činností, plánováním a organizací vlastního života</a:t>
            </a:r>
          </a:p>
          <a:p>
            <a:pPr marL="274320" lvl="1" indent="-274320">
              <a:buClr>
                <a:schemeClr val="accent3"/>
              </a:buClr>
              <a:buSzPct val="95000"/>
              <a:buFont typeface="Wingdings" pitchFamily="2" charset="2"/>
              <a:buChar char="Ø"/>
            </a:pPr>
            <a:r>
              <a:rPr lang="cs-CZ" sz="2400" dirty="0" smtClean="0"/>
              <a:t>Jedinci mají obtíže s </a:t>
            </a:r>
            <a:r>
              <a:rPr lang="cs-CZ" sz="2400" b="1" dirty="0" smtClean="0"/>
              <a:t>náhledem na své chování a onemocnění (</a:t>
            </a:r>
            <a:r>
              <a:rPr lang="cs-CZ" sz="2400" b="1" dirty="0" err="1" smtClean="0"/>
              <a:t>anozognózie</a:t>
            </a:r>
            <a:r>
              <a:rPr lang="cs-CZ" sz="2400" b="1" dirty="0" smtClean="0"/>
              <a:t>)</a:t>
            </a:r>
          </a:p>
          <a:p>
            <a:pPr marL="548640" lvl="2" indent="-274320">
              <a:buClr>
                <a:schemeClr val="accent3"/>
              </a:buClr>
              <a:buSzPct val="95000"/>
              <a:buFont typeface="Wingdings" pitchFamily="2" charset="2"/>
              <a:buChar char="Ø"/>
            </a:pPr>
            <a:r>
              <a:rPr lang="cs-CZ" sz="1900" dirty="0" smtClean="0"/>
              <a:t>Narušení schopnosti </a:t>
            </a:r>
            <a:r>
              <a:rPr lang="cs-CZ" sz="1900" dirty="0" err="1" smtClean="0"/>
              <a:t>sebemonitoringu</a:t>
            </a:r>
            <a:r>
              <a:rPr lang="cs-CZ" sz="1900" dirty="0" smtClean="0"/>
              <a:t> a sebehodnocení, co je vhodné, co efektivní, kde jsem udělal chybu?, odhadnout následky vlastního jednání apod.</a:t>
            </a:r>
          </a:p>
          <a:p>
            <a:pPr>
              <a:buFont typeface="Wingdings" pitchFamily="2" charset="2"/>
              <a:buChar char="Ø"/>
            </a:pPr>
            <a:endParaRPr lang="cs-CZ" sz="2400" dirty="0" smtClean="0"/>
          </a:p>
          <a:p>
            <a:pPr lvl="1">
              <a:buFont typeface="Wingdings" pitchFamily="2" charset="2"/>
              <a:buChar char="Ø"/>
            </a:pPr>
            <a:endParaRPr lang="cs-CZ" dirty="0" smtClean="0"/>
          </a:p>
          <a:p>
            <a:pPr eaLnBrk="1" hangingPunct="1">
              <a:buFont typeface="Wingdings" pitchFamily="2" charset="2"/>
              <a:buChar char="Ø"/>
            </a:pPr>
            <a:endParaRPr lang="cs-CZ"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a:xfrm>
            <a:off x="500063" y="714375"/>
            <a:ext cx="8229600" cy="1000125"/>
          </a:xfrm>
        </p:spPr>
        <p:txBody>
          <a:bodyPr/>
          <a:lstStyle/>
          <a:p>
            <a:pPr algn="ctr"/>
            <a:r>
              <a:rPr lang="cs-CZ" b="1" dirty="0" smtClean="0"/>
              <a:t>VYŠETŘENÍ  EXEKUTIVNÍCH </a:t>
            </a:r>
            <a:r>
              <a:rPr lang="cs-CZ" b="1" dirty="0" err="1" smtClean="0"/>
              <a:t>FCÍ</a:t>
            </a:r>
            <a:endParaRPr lang="cs-CZ" b="1" dirty="0" smtClean="0"/>
          </a:p>
        </p:txBody>
      </p:sp>
      <p:sp>
        <p:nvSpPr>
          <p:cNvPr id="3" name="Zástupný symbol pro obsah 2"/>
          <p:cNvSpPr>
            <a:spLocks noGrp="1"/>
          </p:cNvSpPr>
          <p:nvPr>
            <p:ph idx="1"/>
          </p:nvPr>
        </p:nvSpPr>
        <p:spPr>
          <a:xfrm>
            <a:off x="714348" y="1785938"/>
            <a:ext cx="8072465" cy="4786312"/>
          </a:xfrm>
        </p:spPr>
        <p:txBody>
          <a:bodyPr>
            <a:normAutofit fontScale="77500" lnSpcReduction="20000"/>
          </a:bodyPr>
          <a:lstStyle/>
          <a:p>
            <a:pPr>
              <a:defRPr/>
            </a:pPr>
            <a:r>
              <a:rPr lang="cs-CZ" dirty="0" smtClean="0"/>
              <a:t>Abstraktní myšlení </a:t>
            </a:r>
          </a:p>
          <a:p>
            <a:pPr lvl="1">
              <a:defRPr/>
            </a:pPr>
            <a:r>
              <a:rPr lang="cs-CZ" dirty="0" smtClean="0"/>
              <a:t>Test přísloví</a:t>
            </a:r>
          </a:p>
          <a:p>
            <a:pPr>
              <a:defRPr/>
            </a:pPr>
            <a:r>
              <a:rPr lang="cs-CZ" dirty="0" smtClean="0"/>
              <a:t>Formování konceptu, </a:t>
            </a:r>
            <a:r>
              <a:rPr lang="cs-CZ" dirty="0" smtClean="0"/>
              <a:t>úsudek </a:t>
            </a:r>
            <a:endParaRPr lang="cs-CZ" dirty="0" smtClean="0"/>
          </a:p>
          <a:p>
            <a:pPr lvl="1">
              <a:defRPr/>
            </a:pPr>
            <a:r>
              <a:rPr lang="cs-CZ" dirty="0" smtClean="0"/>
              <a:t>podobnosti ve </a:t>
            </a:r>
            <a:r>
              <a:rPr lang="cs-CZ" dirty="0" err="1" smtClean="0"/>
              <a:t>WAIS</a:t>
            </a:r>
            <a:endParaRPr lang="cs-CZ" dirty="0" smtClean="0"/>
          </a:p>
          <a:p>
            <a:pPr>
              <a:defRPr/>
            </a:pPr>
            <a:r>
              <a:rPr lang="cs-CZ" dirty="0" smtClean="0"/>
              <a:t>Formování konceptu, kognitivní flexibilita (ustanovení a udržení kognitivního zaměření)</a:t>
            </a:r>
          </a:p>
          <a:p>
            <a:pPr lvl="1">
              <a:defRPr/>
            </a:pPr>
            <a:r>
              <a:rPr lang="cs-CZ" dirty="0" smtClean="0"/>
              <a:t>WCST</a:t>
            </a:r>
          </a:p>
          <a:p>
            <a:pPr>
              <a:defRPr/>
            </a:pPr>
            <a:r>
              <a:rPr lang="cs-CZ" dirty="0" smtClean="0"/>
              <a:t>Kognitivní flexibilita a psychomotorická rychlost, rozdělená pozornost</a:t>
            </a:r>
          </a:p>
          <a:p>
            <a:pPr lvl="1">
              <a:defRPr/>
            </a:pPr>
            <a:r>
              <a:rPr lang="cs-CZ" dirty="0" smtClean="0"/>
              <a:t>TMT B</a:t>
            </a:r>
          </a:p>
          <a:p>
            <a:pPr>
              <a:defRPr/>
            </a:pPr>
            <a:r>
              <a:rPr lang="cs-CZ" dirty="0" smtClean="0"/>
              <a:t>Kognitivní nastavení a kontrola impulzů, percepční zátěž </a:t>
            </a:r>
          </a:p>
          <a:p>
            <a:pPr lvl="1">
              <a:defRPr/>
            </a:pPr>
            <a:r>
              <a:rPr lang="cs-CZ" dirty="0" err="1" smtClean="0"/>
              <a:t>Stroopův</a:t>
            </a:r>
            <a:r>
              <a:rPr lang="cs-CZ" dirty="0" smtClean="0"/>
              <a:t> test</a:t>
            </a:r>
          </a:p>
          <a:p>
            <a:pPr>
              <a:defRPr/>
            </a:pPr>
            <a:r>
              <a:rPr lang="cs-CZ" dirty="0" err="1" smtClean="0"/>
              <a:t>Vizuoprostorová</a:t>
            </a:r>
            <a:r>
              <a:rPr lang="cs-CZ" dirty="0" smtClean="0"/>
              <a:t> </a:t>
            </a:r>
            <a:r>
              <a:rPr lang="cs-CZ" dirty="0" smtClean="0"/>
              <a:t>pracovní paměť a řešení problémů </a:t>
            </a:r>
          </a:p>
          <a:p>
            <a:pPr lvl="1">
              <a:defRPr/>
            </a:pPr>
            <a:r>
              <a:rPr lang="cs-CZ" dirty="0" err="1" smtClean="0"/>
              <a:t>T</a:t>
            </a:r>
            <a:r>
              <a:rPr lang="cs-CZ" dirty="0" err="1" smtClean="0"/>
              <a:t>ower</a:t>
            </a:r>
            <a:r>
              <a:rPr lang="cs-CZ" dirty="0" smtClean="0"/>
              <a:t> </a:t>
            </a:r>
            <a:r>
              <a:rPr lang="cs-CZ" dirty="0" err="1" smtClean="0"/>
              <a:t>tasks</a:t>
            </a:r>
            <a:r>
              <a:rPr lang="cs-CZ" dirty="0" smtClean="0"/>
              <a:t>, RCFT</a:t>
            </a:r>
          </a:p>
          <a:p>
            <a:pPr>
              <a:defRPr/>
            </a:pPr>
            <a:r>
              <a:rPr lang="cs-CZ" dirty="0" smtClean="0"/>
              <a:t>Kognitivní výkonnost</a:t>
            </a:r>
          </a:p>
          <a:p>
            <a:pPr lvl="1">
              <a:defRPr/>
            </a:pPr>
            <a:r>
              <a:rPr lang="cs-CZ" dirty="0" smtClean="0"/>
              <a:t>testy verbální </a:t>
            </a:r>
            <a:r>
              <a:rPr lang="cs-CZ" dirty="0" err="1" smtClean="0"/>
              <a:t>fluence</a:t>
            </a:r>
            <a:endParaRPr lang="cs-CZ"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Trail</a:t>
            </a:r>
            <a:r>
              <a:rPr lang="cs-CZ" dirty="0" smtClean="0"/>
              <a:t> </a:t>
            </a:r>
            <a:r>
              <a:rPr lang="cs-CZ" dirty="0" err="1" smtClean="0"/>
              <a:t>making</a:t>
            </a:r>
            <a:r>
              <a:rPr lang="cs-CZ" dirty="0" smtClean="0"/>
              <a:t> test B</a:t>
            </a:r>
            <a:endParaRPr lang="cs-CZ" dirty="0"/>
          </a:p>
        </p:txBody>
      </p:sp>
      <p:pic>
        <p:nvPicPr>
          <p:cNvPr id="5" name="Obrázek 4" descr="0002.tif"/>
          <p:cNvPicPr>
            <a:picLocks noChangeAspect="1"/>
          </p:cNvPicPr>
          <p:nvPr/>
        </p:nvPicPr>
        <p:blipFill>
          <a:blip r:embed="rId3" cstate="print"/>
          <a:stretch>
            <a:fillRect/>
          </a:stretch>
        </p:blipFill>
        <p:spPr>
          <a:xfrm>
            <a:off x="4857752" y="1928802"/>
            <a:ext cx="3286148" cy="4617875"/>
          </a:xfrm>
          <a:prstGeom prst="rect">
            <a:avLst/>
          </a:prstGeom>
        </p:spPr>
      </p:pic>
      <p:pic>
        <p:nvPicPr>
          <p:cNvPr id="8" name="Obrázek 7" descr="0001.tif"/>
          <p:cNvPicPr>
            <a:picLocks noChangeAspect="1"/>
          </p:cNvPicPr>
          <p:nvPr/>
        </p:nvPicPr>
        <p:blipFill>
          <a:blip r:embed="rId4" cstate="print"/>
          <a:stretch>
            <a:fillRect/>
          </a:stretch>
        </p:blipFill>
        <p:spPr>
          <a:xfrm>
            <a:off x="571472" y="2109317"/>
            <a:ext cx="3357586" cy="47486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 symbolů </a:t>
            </a:r>
            <a:r>
              <a:rPr lang="cs-CZ" dirty="0" err="1" smtClean="0"/>
              <a:t>WAIS</a:t>
            </a:r>
            <a:r>
              <a:rPr lang="cs-CZ" dirty="0" smtClean="0"/>
              <a:t> - III</a:t>
            </a:r>
            <a:endParaRPr lang="cs-CZ" dirty="0"/>
          </a:p>
        </p:txBody>
      </p:sp>
      <p:pic>
        <p:nvPicPr>
          <p:cNvPr id="4" name="Zástupný symbol pro obsah 3" descr="0031.tif"/>
          <p:cNvPicPr>
            <a:picLocks noGrp="1" noChangeAspect="1"/>
          </p:cNvPicPr>
          <p:nvPr>
            <p:ph idx="1"/>
          </p:nvPr>
        </p:nvPicPr>
        <p:blipFill>
          <a:blip r:embed="rId3" cstate="print"/>
          <a:stretch>
            <a:fillRect/>
          </a:stretch>
        </p:blipFill>
        <p:spPr>
          <a:xfrm>
            <a:off x="3214678" y="2214554"/>
            <a:ext cx="3110330" cy="43894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28596" y="1316736"/>
            <a:ext cx="8143932" cy="1362456"/>
          </a:xfrm>
        </p:spPr>
        <p:txBody>
          <a:bodyPr/>
          <a:lstStyle/>
          <a:p>
            <a:pPr algn="ctr" eaLnBrk="1" fontAlgn="auto" hangingPunct="1">
              <a:spcAft>
                <a:spcPts val="0"/>
              </a:spcAft>
              <a:defRPr/>
            </a:pPr>
            <a:r>
              <a:rPr lang="cs-CZ" dirty="0" smtClean="0"/>
              <a:t>FUNKCE </a:t>
            </a:r>
            <a:r>
              <a:rPr lang="cs-CZ" dirty="0" err="1" smtClean="0"/>
              <a:t>PREFRONTÁLNÍHO</a:t>
            </a:r>
            <a:r>
              <a:rPr lang="cs-CZ" dirty="0" smtClean="0"/>
              <a:t> </a:t>
            </a:r>
            <a:r>
              <a:rPr lang="cs-CZ" dirty="0" err="1" smtClean="0"/>
              <a:t>KORTEXU</a:t>
            </a:r>
            <a:endParaRPr lang="cs-CZ" dirty="0"/>
          </a:p>
        </p:txBody>
      </p:sp>
      <p:sp>
        <p:nvSpPr>
          <p:cNvPr id="46083" name="Zástupný symbol pro text 4"/>
          <p:cNvSpPr>
            <a:spLocks noGrp="1"/>
          </p:cNvSpPr>
          <p:nvPr>
            <p:ph type="body" idx="1"/>
          </p:nvPr>
        </p:nvSpPr>
        <p:spPr>
          <a:xfrm>
            <a:off x="530225" y="3214688"/>
            <a:ext cx="7772400" cy="2214562"/>
          </a:xfrm>
        </p:spPr>
        <p:txBody>
          <a:bodyPr/>
          <a:lstStyle/>
          <a:p>
            <a:pPr algn="ctr" eaLnBrk="1" hangingPunct="1">
              <a:buFont typeface="Arial" charset="0"/>
              <a:buChar char="•"/>
            </a:pPr>
            <a:r>
              <a:rPr lang="cs-CZ" sz="3200" dirty="0" smtClean="0"/>
              <a:t>Exekutivní funkce</a:t>
            </a:r>
          </a:p>
          <a:p>
            <a:pPr algn="ctr" eaLnBrk="1" hangingPunct="1"/>
            <a:endParaRPr lang="cs-CZ"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7772400" cy="762000"/>
          </a:xfrm>
        </p:spPr>
        <p:txBody>
          <a:bodyPr/>
          <a:lstStyle/>
          <a:p>
            <a:r>
              <a:rPr lang="cs-CZ" sz="2800" b="1" smtClean="0"/>
              <a:t>Stroopův test</a:t>
            </a:r>
          </a:p>
        </p:txBody>
      </p:sp>
      <p:sp>
        <p:nvSpPr>
          <p:cNvPr id="66563" name="Rectangle 3"/>
          <p:cNvSpPr>
            <a:spLocks noGrp="1" noChangeArrowheads="1"/>
          </p:cNvSpPr>
          <p:nvPr>
            <p:ph idx="1"/>
          </p:nvPr>
        </p:nvSpPr>
        <p:spPr>
          <a:xfrm>
            <a:off x="457200" y="1428750"/>
            <a:ext cx="4329113" cy="1643063"/>
          </a:xfrm>
        </p:spPr>
        <p:txBody>
          <a:bodyPr/>
          <a:lstStyle/>
          <a:p>
            <a:r>
              <a:rPr lang="cs-CZ" sz="2400" b="1" dirty="0" smtClean="0"/>
              <a:t>aktivuje přední oblast </a:t>
            </a:r>
            <a:r>
              <a:rPr lang="cs-CZ" sz="2400" b="1" dirty="0" err="1" smtClean="0"/>
              <a:t>gyrus</a:t>
            </a:r>
            <a:r>
              <a:rPr lang="cs-CZ" sz="2400" b="1" dirty="0" smtClean="0"/>
              <a:t> </a:t>
            </a:r>
            <a:r>
              <a:rPr lang="cs-CZ" sz="2400" b="1" dirty="0" err="1" smtClean="0"/>
              <a:t>cinguli</a:t>
            </a:r>
            <a:endParaRPr lang="cs-CZ" sz="2400" b="1" dirty="0" smtClean="0"/>
          </a:p>
          <a:p>
            <a:pPr>
              <a:buFontTx/>
              <a:buNone/>
            </a:pPr>
            <a:endParaRPr lang="cs-CZ" sz="2400" b="1" dirty="0" smtClean="0"/>
          </a:p>
          <a:p>
            <a:pPr>
              <a:buFontTx/>
              <a:buNone/>
            </a:pPr>
            <a:endParaRPr lang="cs-CZ" sz="2400" b="1" dirty="0" smtClean="0"/>
          </a:p>
        </p:txBody>
      </p:sp>
      <p:pic>
        <p:nvPicPr>
          <p:cNvPr id="66564" name="Picture 6" descr="czech1web"/>
          <p:cNvPicPr>
            <a:picLocks noChangeAspect="1" noChangeArrowheads="1"/>
          </p:cNvPicPr>
          <p:nvPr/>
        </p:nvPicPr>
        <p:blipFill>
          <a:blip r:embed="rId3"/>
          <a:srcRect/>
          <a:stretch>
            <a:fillRect/>
          </a:stretch>
        </p:blipFill>
        <p:spPr bwMode="auto">
          <a:xfrm>
            <a:off x="5214938" y="857250"/>
            <a:ext cx="3803650" cy="2500313"/>
          </a:xfrm>
          <a:prstGeom prst="rect">
            <a:avLst/>
          </a:prstGeom>
          <a:noFill/>
          <a:ln w="9525">
            <a:noFill/>
            <a:miter lim="800000"/>
            <a:headEnd/>
            <a:tailEnd/>
          </a:ln>
        </p:spPr>
      </p:pic>
      <p:pic>
        <p:nvPicPr>
          <p:cNvPr id="66565" name="Picture 7" descr="czech2"/>
          <p:cNvPicPr>
            <a:picLocks noChangeAspect="1" noChangeArrowheads="1"/>
          </p:cNvPicPr>
          <p:nvPr/>
        </p:nvPicPr>
        <p:blipFill>
          <a:blip r:embed="rId4"/>
          <a:srcRect/>
          <a:stretch>
            <a:fillRect/>
          </a:stretch>
        </p:blipFill>
        <p:spPr bwMode="auto">
          <a:xfrm>
            <a:off x="1500188" y="3643313"/>
            <a:ext cx="3484562" cy="2643187"/>
          </a:xfrm>
          <a:prstGeom prst="rect">
            <a:avLst/>
          </a:prstGeom>
          <a:noFill/>
          <a:ln w="9525">
            <a:noFill/>
            <a:miter lim="800000"/>
            <a:headEnd/>
            <a:tailEnd/>
          </a:ln>
        </p:spPr>
      </p:pic>
      <p:pic>
        <p:nvPicPr>
          <p:cNvPr id="66566" name="Picture 8" descr="czech3"/>
          <p:cNvPicPr>
            <a:picLocks noChangeAspect="1" noChangeArrowheads="1"/>
          </p:cNvPicPr>
          <p:nvPr/>
        </p:nvPicPr>
        <p:blipFill>
          <a:blip r:embed="rId5"/>
          <a:srcRect/>
          <a:stretch>
            <a:fillRect/>
          </a:stretch>
        </p:blipFill>
        <p:spPr bwMode="auto">
          <a:xfrm>
            <a:off x="5214938" y="3643313"/>
            <a:ext cx="3786187"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609600"/>
            <a:ext cx="7772400" cy="838200"/>
          </a:xfrm>
        </p:spPr>
        <p:txBody>
          <a:bodyPr/>
          <a:lstStyle/>
          <a:p>
            <a:pPr algn="ctr"/>
            <a:r>
              <a:rPr lang="cs-CZ" sz="2800" b="1" smtClean="0"/>
              <a:t>Londýnská věž (TOL – Tower of London)</a:t>
            </a:r>
          </a:p>
        </p:txBody>
      </p:sp>
      <p:pic>
        <p:nvPicPr>
          <p:cNvPr id="69635" name="Picture 4" descr="P1150020"/>
          <p:cNvPicPr>
            <a:picLocks noChangeAspect="1" noChangeArrowheads="1"/>
          </p:cNvPicPr>
          <p:nvPr/>
        </p:nvPicPr>
        <p:blipFill>
          <a:blip r:embed="rId3">
            <a:lum bright="-12000" contrast="24000"/>
          </a:blip>
          <a:srcRect/>
          <a:stretch>
            <a:fillRect/>
          </a:stretch>
        </p:blipFill>
        <p:spPr bwMode="auto">
          <a:xfrm>
            <a:off x="1447800" y="1676400"/>
            <a:ext cx="6248400" cy="4686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457200"/>
          </a:xfrm>
        </p:spPr>
        <p:txBody>
          <a:bodyPr/>
          <a:lstStyle/>
          <a:p>
            <a:pPr algn="ctr"/>
            <a:r>
              <a:rPr lang="cs-CZ" sz="2400" b="1" smtClean="0"/>
              <a:t>londýnská věž</a:t>
            </a:r>
          </a:p>
        </p:txBody>
      </p:sp>
      <p:pic>
        <p:nvPicPr>
          <p:cNvPr id="70659" name="Picture 4" descr="Start"/>
          <p:cNvPicPr>
            <a:picLocks noChangeAspect="1" noChangeArrowheads="1"/>
          </p:cNvPicPr>
          <p:nvPr/>
        </p:nvPicPr>
        <p:blipFill>
          <a:blip r:embed="rId3"/>
          <a:srcRect/>
          <a:stretch>
            <a:fillRect/>
          </a:stretch>
        </p:blipFill>
        <p:spPr bwMode="auto">
          <a:xfrm>
            <a:off x="2667000" y="838200"/>
            <a:ext cx="1828800" cy="1231900"/>
          </a:xfrm>
          <a:prstGeom prst="rect">
            <a:avLst/>
          </a:prstGeom>
          <a:noFill/>
          <a:ln w="9525">
            <a:noFill/>
            <a:miter lim="800000"/>
            <a:headEnd/>
            <a:tailEnd/>
          </a:ln>
        </p:spPr>
      </p:pic>
      <p:pic>
        <p:nvPicPr>
          <p:cNvPr id="70660" name="Picture 5" descr="Příklad(2)"/>
          <p:cNvPicPr>
            <a:picLocks noChangeAspect="1" noChangeArrowheads="1"/>
          </p:cNvPicPr>
          <p:nvPr/>
        </p:nvPicPr>
        <p:blipFill>
          <a:blip r:embed="rId4"/>
          <a:srcRect/>
          <a:stretch>
            <a:fillRect/>
          </a:stretch>
        </p:blipFill>
        <p:spPr bwMode="auto">
          <a:xfrm>
            <a:off x="4953000" y="762000"/>
            <a:ext cx="1676400" cy="1274763"/>
          </a:xfrm>
          <a:prstGeom prst="rect">
            <a:avLst/>
          </a:prstGeom>
          <a:noFill/>
          <a:ln w="9525">
            <a:noFill/>
            <a:miter lim="800000"/>
            <a:headEnd/>
            <a:tailEnd/>
          </a:ln>
        </p:spPr>
      </p:pic>
      <p:pic>
        <p:nvPicPr>
          <p:cNvPr id="70661" name="Picture 6" descr="Úloha1(2)"/>
          <p:cNvPicPr>
            <a:picLocks noChangeAspect="1" noChangeArrowheads="1"/>
          </p:cNvPicPr>
          <p:nvPr/>
        </p:nvPicPr>
        <p:blipFill>
          <a:blip r:embed="rId5"/>
          <a:srcRect/>
          <a:stretch>
            <a:fillRect/>
          </a:stretch>
        </p:blipFill>
        <p:spPr bwMode="auto">
          <a:xfrm>
            <a:off x="609600" y="2227263"/>
            <a:ext cx="1752600" cy="1349375"/>
          </a:xfrm>
          <a:prstGeom prst="rect">
            <a:avLst/>
          </a:prstGeom>
          <a:noFill/>
          <a:ln w="9525">
            <a:noFill/>
            <a:miter lim="800000"/>
            <a:headEnd/>
            <a:tailEnd/>
          </a:ln>
        </p:spPr>
      </p:pic>
      <p:pic>
        <p:nvPicPr>
          <p:cNvPr id="70662" name="Picture 7" descr="Úloha2(2)"/>
          <p:cNvPicPr>
            <a:picLocks noChangeAspect="1" noChangeArrowheads="1"/>
          </p:cNvPicPr>
          <p:nvPr/>
        </p:nvPicPr>
        <p:blipFill>
          <a:blip r:embed="rId6"/>
          <a:srcRect/>
          <a:stretch>
            <a:fillRect/>
          </a:stretch>
        </p:blipFill>
        <p:spPr bwMode="auto">
          <a:xfrm>
            <a:off x="2667000" y="2168525"/>
            <a:ext cx="1825625" cy="1404938"/>
          </a:xfrm>
          <a:prstGeom prst="rect">
            <a:avLst/>
          </a:prstGeom>
          <a:noFill/>
          <a:ln w="9525">
            <a:noFill/>
            <a:miter lim="800000"/>
            <a:headEnd/>
            <a:tailEnd/>
          </a:ln>
        </p:spPr>
      </p:pic>
      <p:pic>
        <p:nvPicPr>
          <p:cNvPr id="70663" name="Picture 8" descr="Úloha3)2)"/>
          <p:cNvPicPr>
            <a:picLocks noChangeAspect="1" noChangeArrowheads="1"/>
          </p:cNvPicPr>
          <p:nvPr/>
        </p:nvPicPr>
        <p:blipFill>
          <a:blip r:embed="rId7"/>
          <a:srcRect/>
          <a:stretch>
            <a:fillRect/>
          </a:stretch>
        </p:blipFill>
        <p:spPr bwMode="auto">
          <a:xfrm>
            <a:off x="4876800" y="2209800"/>
            <a:ext cx="1828800" cy="1408113"/>
          </a:xfrm>
          <a:prstGeom prst="rect">
            <a:avLst/>
          </a:prstGeom>
          <a:noFill/>
          <a:ln w="9525">
            <a:noFill/>
            <a:miter lim="800000"/>
            <a:headEnd/>
            <a:tailEnd/>
          </a:ln>
        </p:spPr>
      </p:pic>
      <p:pic>
        <p:nvPicPr>
          <p:cNvPr id="70664" name="Picture 9" descr="Úloha4(3)"/>
          <p:cNvPicPr>
            <a:picLocks noChangeAspect="1" noChangeArrowheads="1"/>
          </p:cNvPicPr>
          <p:nvPr/>
        </p:nvPicPr>
        <p:blipFill>
          <a:blip r:embed="rId8"/>
          <a:srcRect/>
          <a:stretch>
            <a:fillRect/>
          </a:stretch>
        </p:blipFill>
        <p:spPr bwMode="auto">
          <a:xfrm>
            <a:off x="7010400" y="2209800"/>
            <a:ext cx="1752600" cy="1349375"/>
          </a:xfrm>
          <a:prstGeom prst="rect">
            <a:avLst/>
          </a:prstGeom>
          <a:noFill/>
          <a:ln w="9525">
            <a:noFill/>
            <a:miter lim="800000"/>
            <a:headEnd/>
            <a:tailEnd/>
          </a:ln>
        </p:spPr>
      </p:pic>
      <p:pic>
        <p:nvPicPr>
          <p:cNvPr id="70665" name="Picture 10" descr="Úloha5(3)"/>
          <p:cNvPicPr>
            <a:picLocks noChangeAspect="1" noChangeArrowheads="1"/>
          </p:cNvPicPr>
          <p:nvPr/>
        </p:nvPicPr>
        <p:blipFill>
          <a:blip r:embed="rId9"/>
          <a:srcRect/>
          <a:stretch>
            <a:fillRect/>
          </a:stretch>
        </p:blipFill>
        <p:spPr bwMode="auto">
          <a:xfrm>
            <a:off x="609600" y="3733800"/>
            <a:ext cx="1752600" cy="1347788"/>
          </a:xfrm>
          <a:prstGeom prst="rect">
            <a:avLst/>
          </a:prstGeom>
          <a:noFill/>
          <a:ln w="9525">
            <a:noFill/>
            <a:miter lim="800000"/>
            <a:headEnd/>
            <a:tailEnd/>
          </a:ln>
        </p:spPr>
      </p:pic>
      <p:pic>
        <p:nvPicPr>
          <p:cNvPr id="70666" name="Picture 11" descr="Úloha6(4)"/>
          <p:cNvPicPr>
            <a:picLocks noChangeAspect="1" noChangeArrowheads="1"/>
          </p:cNvPicPr>
          <p:nvPr/>
        </p:nvPicPr>
        <p:blipFill>
          <a:blip r:embed="rId10"/>
          <a:srcRect/>
          <a:stretch>
            <a:fillRect/>
          </a:stretch>
        </p:blipFill>
        <p:spPr bwMode="auto">
          <a:xfrm>
            <a:off x="2819400" y="3733800"/>
            <a:ext cx="1676400" cy="1290638"/>
          </a:xfrm>
          <a:prstGeom prst="rect">
            <a:avLst/>
          </a:prstGeom>
          <a:noFill/>
          <a:ln w="9525">
            <a:noFill/>
            <a:miter lim="800000"/>
            <a:headEnd/>
            <a:tailEnd/>
          </a:ln>
        </p:spPr>
      </p:pic>
      <p:pic>
        <p:nvPicPr>
          <p:cNvPr id="70667" name="Picture 12" descr="Úloha7(4)"/>
          <p:cNvPicPr>
            <a:picLocks noChangeAspect="1" noChangeArrowheads="1"/>
          </p:cNvPicPr>
          <p:nvPr/>
        </p:nvPicPr>
        <p:blipFill>
          <a:blip r:embed="rId11"/>
          <a:srcRect/>
          <a:stretch>
            <a:fillRect/>
          </a:stretch>
        </p:blipFill>
        <p:spPr bwMode="auto">
          <a:xfrm>
            <a:off x="4953000" y="3733800"/>
            <a:ext cx="1752600" cy="1349375"/>
          </a:xfrm>
          <a:prstGeom prst="rect">
            <a:avLst/>
          </a:prstGeom>
          <a:noFill/>
          <a:ln w="9525">
            <a:noFill/>
            <a:miter lim="800000"/>
            <a:headEnd/>
            <a:tailEnd/>
          </a:ln>
        </p:spPr>
      </p:pic>
      <p:pic>
        <p:nvPicPr>
          <p:cNvPr id="70668" name="Picture 13" descr="Úloha8(4)"/>
          <p:cNvPicPr>
            <a:picLocks noChangeAspect="1" noChangeArrowheads="1"/>
          </p:cNvPicPr>
          <p:nvPr/>
        </p:nvPicPr>
        <p:blipFill>
          <a:blip r:embed="rId12"/>
          <a:srcRect/>
          <a:stretch>
            <a:fillRect/>
          </a:stretch>
        </p:blipFill>
        <p:spPr bwMode="auto">
          <a:xfrm>
            <a:off x="7010400" y="3733800"/>
            <a:ext cx="1752600" cy="1349375"/>
          </a:xfrm>
          <a:prstGeom prst="rect">
            <a:avLst/>
          </a:prstGeom>
          <a:noFill/>
          <a:ln w="9525">
            <a:noFill/>
            <a:miter lim="800000"/>
            <a:headEnd/>
            <a:tailEnd/>
          </a:ln>
        </p:spPr>
      </p:pic>
      <p:pic>
        <p:nvPicPr>
          <p:cNvPr id="70669" name="Picture 14" descr="Úloha9(5)"/>
          <p:cNvPicPr>
            <a:picLocks noChangeAspect="1" noChangeArrowheads="1"/>
          </p:cNvPicPr>
          <p:nvPr/>
        </p:nvPicPr>
        <p:blipFill>
          <a:blip r:embed="rId13"/>
          <a:srcRect/>
          <a:stretch>
            <a:fillRect/>
          </a:stretch>
        </p:blipFill>
        <p:spPr bwMode="auto">
          <a:xfrm>
            <a:off x="609600" y="5257800"/>
            <a:ext cx="1752600" cy="1347788"/>
          </a:xfrm>
          <a:prstGeom prst="rect">
            <a:avLst/>
          </a:prstGeom>
          <a:noFill/>
          <a:ln w="9525">
            <a:noFill/>
            <a:miter lim="800000"/>
            <a:headEnd/>
            <a:tailEnd/>
          </a:ln>
        </p:spPr>
      </p:pic>
      <p:pic>
        <p:nvPicPr>
          <p:cNvPr id="70670" name="Picture 15" descr="Úloha10(5)"/>
          <p:cNvPicPr>
            <a:picLocks noChangeAspect="1" noChangeArrowheads="1"/>
          </p:cNvPicPr>
          <p:nvPr/>
        </p:nvPicPr>
        <p:blipFill>
          <a:blip r:embed="rId14"/>
          <a:srcRect/>
          <a:stretch>
            <a:fillRect/>
          </a:stretch>
        </p:blipFill>
        <p:spPr bwMode="auto">
          <a:xfrm>
            <a:off x="2895600" y="5181600"/>
            <a:ext cx="1676400" cy="1452563"/>
          </a:xfrm>
          <a:prstGeom prst="rect">
            <a:avLst/>
          </a:prstGeom>
          <a:noFill/>
          <a:ln w="9525">
            <a:noFill/>
            <a:miter lim="800000"/>
            <a:headEnd/>
            <a:tailEnd/>
          </a:ln>
        </p:spPr>
      </p:pic>
      <p:pic>
        <p:nvPicPr>
          <p:cNvPr id="70671" name="Picture 16" descr="Úloha11(5)"/>
          <p:cNvPicPr>
            <a:picLocks noChangeAspect="1" noChangeArrowheads="1"/>
          </p:cNvPicPr>
          <p:nvPr/>
        </p:nvPicPr>
        <p:blipFill>
          <a:blip r:embed="rId15"/>
          <a:srcRect/>
          <a:stretch>
            <a:fillRect/>
          </a:stretch>
        </p:blipFill>
        <p:spPr bwMode="auto">
          <a:xfrm>
            <a:off x="4953000" y="5257800"/>
            <a:ext cx="1752600" cy="1347788"/>
          </a:xfrm>
          <a:prstGeom prst="rect">
            <a:avLst/>
          </a:prstGeom>
          <a:noFill/>
          <a:ln w="9525">
            <a:noFill/>
            <a:miter lim="800000"/>
            <a:headEnd/>
            <a:tailEnd/>
          </a:ln>
        </p:spPr>
      </p:pic>
      <p:pic>
        <p:nvPicPr>
          <p:cNvPr id="70672" name="Picture 17" descr="Úloha12(5)"/>
          <p:cNvPicPr>
            <a:picLocks noChangeAspect="1" noChangeArrowheads="1"/>
          </p:cNvPicPr>
          <p:nvPr/>
        </p:nvPicPr>
        <p:blipFill>
          <a:blip r:embed="rId16"/>
          <a:srcRect/>
          <a:stretch>
            <a:fillRect/>
          </a:stretch>
        </p:blipFill>
        <p:spPr bwMode="auto">
          <a:xfrm>
            <a:off x="7010400" y="5211763"/>
            <a:ext cx="1828800" cy="1408112"/>
          </a:xfrm>
          <a:prstGeom prst="rect">
            <a:avLst/>
          </a:prstGeom>
          <a:noFill/>
          <a:ln w="9525">
            <a:noFill/>
            <a:miter lim="800000"/>
            <a:headEnd/>
            <a:tailEnd/>
          </a:ln>
        </p:spPr>
      </p:pic>
      <p:sp>
        <p:nvSpPr>
          <p:cNvPr id="70673" name="Text Box 18"/>
          <p:cNvSpPr txBox="1">
            <a:spLocks noChangeArrowheads="1"/>
          </p:cNvSpPr>
          <p:nvPr/>
        </p:nvSpPr>
        <p:spPr bwMode="auto">
          <a:xfrm>
            <a:off x="990600" y="1143000"/>
            <a:ext cx="184150" cy="457200"/>
          </a:xfrm>
          <a:prstGeom prst="rect">
            <a:avLst/>
          </a:prstGeom>
          <a:noFill/>
          <a:ln w="9525">
            <a:noFill/>
            <a:miter lim="800000"/>
            <a:headEnd/>
            <a:tailEnd/>
          </a:ln>
        </p:spPr>
        <p:txBody>
          <a:bodyPr wrap="none">
            <a:spAutoFit/>
          </a:bodyPr>
          <a:lstStyle/>
          <a:p>
            <a:endParaRPr lang="cs-CZ" sz="2400"/>
          </a:p>
        </p:txBody>
      </p:sp>
      <p:sp>
        <p:nvSpPr>
          <p:cNvPr id="70674" name="Text Box 19"/>
          <p:cNvSpPr txBox="1">
            <a:spLocks noChangeArrowheads="1"/>
          </p:cNvSpPr>
          <p:nvPr/>
        </p:nvSpPr>
        <p:spPr bwMode="auto">
          <a:xfrm>
            <a:off x="6934200" y="914400"/>
            <a:ext cx="1371600" cy="822325"/>
          </a:xfrm>
          <a:prstGeom prst="rect">
            <a:avLst/>
          </a:prstGeom>
          <a:noFill/>
          <a:ln w="9525">
            <a:noFill/>
            <a:miter lim="800000"/>
            <a:headEnd/>
            <a:tailEnd/>
          </a:ln>
        </p:spPr>
        <p:txBody>
          <a:bodyPr>
            <a:spAutoFit/>
          </a:bodyPr>
          <a:lstStyle/>
          <a:p>
            <a:r>
              <a:rPr lang="cs-CZ" sz="2400"/>
              <a:t>Cvičný příklad</a:t>
            </a:r>
          </a:p>
        </p:txBody>
      </p:sp>
      <p:sp>
        <p:nvSpPr>
          <p:cNvPr id="70675" name="Text Box 20"/>
          <p:cNvSpPr txBox="1">
            <a:spLocks noChangeArrowheads="1"/>
          </p:cNvSpPr>
          <p:nvPr/>
        </p:nvSpPr>
        <p:spPr bwMode="auto">
          <a:xfrm>
            <a:off x="1143000" y="990600"/>
            <a:ext cx="1233488" cy="822325"/>
          </a:xfrm>
          <a:prstGeom prst="rect">
            <a:avLst/>
          </a:prstGeom>
          <a:noFill/>
          <a:ln w="9525">
            <a:noFill/>
            <a:miter lim="800000"/>
            <a:headEnd/>
            <a:tailEnd/>
          </a:ln>
        </p:spPr>
        <p:txBody>
          <a:bodyPr wrap="none">
            <a:spAutoFit/>
          </a:bodyPr>
          <a:lstStyle/>
          <a:p>
            <a:r>
              <a:rPr lang="cs-CZ" sz="2400"/>
              <a:t>Výchozí</a:t>
            </a:r>
          </a:p>
          <a:p>
            <a:r>
              <a:rPr lang="cs-CZ" sz="2400"/>
              <a:t> poloha</a:t>
            </a:r>
          </a:p>
        </p:txBody>
      </p:sp>
      <p:sp>
        <p:nvSpPr>
          <p:cNvPr id="22" name="TextovéPole 21"/>
          <p:cNvSpPr txBox="1"/>
          <p:nvPr/>
        </p:nvSpPr>
        <p:spPr>
          <a:xfrm>
            <a:off x="6215074" y="1000108"/>
            <a:ext cx="296876" cy="369332"/>
          </a:xfrm>
          <a:prstGeom prst="rect">
            <a:avLst/>
          </a:prstGeom>
          <a:noFill/>
        </p:spPr>
        <p:txBody>
          <a:bodyPr wrap="none" rtlCol="0">
            <a:spAutoFit/>
          </a:bodyPr>
          <a:lstStyle/>
          <a:p>
            <a:r>
              <a:rPr lang="cs-CZ" dirty="0" smtClean="0"/>
              <a:t>2</a:t>
            </a:r>
            <a:endParaRPr lang="cs-CZ" dirty="0"/>
          </a:p>
        </p:txBody>
      </p:sp>
      <p:sp>
        <p:nvSpPr>
          <p:cNvPr id="23" name="TextovéPole 22"/>
          <p:cNvSpPr txBox="1"/>
          <p:nvPr/>
        </p:nvSpPr>
        <p:spPr>
          <a:xfrm>
            <a:off x="428596" y="2786058"/>
            <a:ext cx="296876" cy="369332"/>
          </a:xfrm>
          <a:prstGeom prst="rect">
            <a:avLst/>
          </a:prstGeom>
          <a:noFill/>
        </p:spPr>
        <p:txBody>
          <a:bodyPr wrap="none" rtlCol="0">
            <a:spAutoFit/>
          </a:bodyPr>
          <a:lstStyle/>
          <a:p>
            <a:r>
              <a:rPr lang="cs-CZ" dirty="0" smtClean="0"/>
              <a:t>2</a:t>
            </a:r>
            <a:endParaRPr lang="cs-CZ" dirty="0"/>
          </a:p>
        </p:txBody>
      </p:sp>
      <p:sp>
        <p:nvSpPr>
          <p:cNvPr id="24" name="TextovéPole 23"/>
          <p:cNvSpPr txBox="1"/>
          <p:nvPr/>
        </p:nvSpPr>
        <p:spPr>
          <a:xfrm>
            <a:off x="4714876" y="2786058"/>
            <a:ext cx="290464" cy="369332"/>
          </a:xfrm>
          <a:prstGeom prst="rect">
            <a:avLst/>
          </a:prstGeom>
          <a:noFill/>
        </p:spPr>
        <p:txBody>
          <a:bodyPr wrap="none" rtlCol="0">
            <a:spAutoFit/>
          </a:bodyPr>
          <a:lstStyle/>
          <a:p>
            <a:r>
              <a:rPr lang="cs-CZ" dirty="0" smtClean="0"/>
              <a:t>3</a:t>
            </a:r>
            <a:endParaRPr lang="cs-CZ" dirty="0"/>
          </a:p>
        </p:txBody>
      </p:sp>
      <p:sp>
        <p:nvSpPr>
          <p:cNvPr id="25" name="TextovéPole 24"/>
          <p:cNvSpPr txBox="1"/>
          <p:nvPr/>
        </p:nvSpPr>
        <p:spPr>
          <a:xfrm>
            <a:off x="357158" y="4643446"/>
            <a:ext cx="306494" cy="369332"/>
          </a:xfrm>
          <a:prstGeom prst="rect">
            <a:avLst/>
          </a:prstGeom>
          <a:noFill/>
        </p:spPr>
        <p:txBody>
          <a:bodyPr wrap="none" rtlCol="0">
            <a:spAutoFit/>
          </a:bodyPr>
          <a:lstStyle/>
          <a:p>
            <a:r>
              <a:rPr lang="cs-CZ" dirty="0" smtClean="0"/>
              <a:t>4</a:t>
            </a:r>
            <a:endParaRPr lang="cs-CZ" dirty="0"/>
          </a:p>
        </p:txBody>
      </p:sp>
      <p:sp>
        <p:nvSpPr>
          <p:cNvPr id="26" name="TextovéPole 25"/>
          <p:cNvSpPr txBox="1"/>
          <p:nvPr/>
        </p:nvSpPr>
        <p:spPr>
          <a:xfrm>
            <a:off x="285720" y="6215082"/>
            <a:ext cx="293670" cy="369332"/>
          </a:xfrm>
          <a:prstGeom prst="rect">
            <a:avLst/>
          </a:prstGeom>
          <a:noFill/>
        </p:spPr>
        <p:txBody>
          <a:bodyPr wrap="none" rtlCol="0">
            <a:spAutoFit/>
          </a:bodyPr>
          <a:lstStyle/>
          <a:p>
            <a:r>
              <a:rPr lang="cs-CZ" dirty="0" smtClean="0"/>
              <a:t>5</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cs-CZ" sz="2800" b="1" smtClean="0"/>
              <a:t>Hanojská věž (TOH – Tower of Hanoi)</a:t>
            </a:r>
          </a:p>
        </p:txBody>
      </p:sp>
      <p:pic>
        <p:nvPicPr>
          <p:cNvPr id="71683" name="Picture 4" descr="TOH"/>
          <p:cNvPicPr>
            <a:picLocks noChangeAspect="1" noChangeArrowheads="1"/>
          </p:cNvPicPr>
          <p:nvPr/>
        </p:nvPicPr>
        <p:blipFill>
          <a:blip r:embed="rId2">
            <a:lum bright="-18000" contrast="42000"/>
          </a:blip>
          <a:srcRect/>
          <a:stretch>
            <a:fillRect/>
          </a:stretch>
        </p:blipFill>
        <p:spPr bwMode="auto">
          <a:xfrm>
            <a:off x="1905000" y="2057400"/>
            <a:ext cx="5486400" cy="4114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04800"/>
            <a:ext cx="7772400" cy="838200"/>
          </a:xfrm>
        </p:spPr>
        <p:txBody>
          <a:bodyPr/>
          <a:lstStyle/>
          <a:p>
            <a:pPr algn="ctr"/>
            <a:r>
              <a:rPr lang="cs-CZ" sz="2400" b="1" smtClean="0"/>
              <a:t>hanojská věž</a:t>
            </a:r>
          </a:p>
        </p:txBody>
      </p:sp>
      <p:pic>
        <p:nvPicPr>
          <p:cNvPr id="72707" name="Picture 4" descr="Úl1(7)"/>
          <p:cNvPicPr>
            <a:picLocks noChangeAspect="1" noChangeArrowheads="1"/>
          </p:cNvPicPr>
          <p:nvPr/>
        </p:nvPicPr>
        <p:blipFill>
          <a:blip r:embed="rId2">
            <a:lum bright="-18000" contrast="12000"/>
          </a:blip>
          <a:srcRect/>
          <a:stretch>
            <a:fillRect/>
          </a:stretch>
        </p:blipFill>
        <p:spPr bwMode="auto">
          <a:xfrm>
            <a:off x="685800" y="1524000"/>
            <a:ext cx="1981200" cy="1485900"/>
          </a:xfrm>
          <a:prstGeom prst="rect">
            <a:avLst/>
          </a:prstGeom>
          <a:noFill/>
          <a:ln w="9525">
            <a:noFill/>
            <a:miter lim="800000"/>
            <a:headEnd/>
            <a:tailEnd/>
          </a:ln>
        </p:spPr>
      </p:pic>
      <p:sp>
        <p:nvSpPr>
          <p:cNvPr id="72708" name="Text Box 5"/>
          <p:cNvSpPr txBox="1">
            <a:spLocks noChangeArrowheads="1"/>
          </p:cNvSpPr>
          <p:nvPr/>
        </p:nvSpPr>
        <p:spPr bwMode="auto">
          <a:xfrm>
            <a:off x="1447800" y="3124200"/>
            <a:ext cx="412750" cy="457200"/>
          </a:xfrm>
          <a:prstGeom prst="rect">
            <a:avLst/>
          </a:prstGeom>
          <a:noFill/>
          <a:ln w="9525">
            <a:noFill/>
            <a:miter lim="800000"/>
            <a:headEnd/>
            <a:tailEnd/>
          </a:ln>
        </p:spPr>
        <p:txBody>
          <a:bodyPr wrap="none">
            <a:spAutoFit/>
          </a:bodyPr>
          <a:lstStyle/>
          <a:p>
            <a:r>
              <a:rPr lang="cs-CZ" sz="2400"/>
              <a:t>7 </a:t>
            </a:r>
          </a:p>
        </p:txBody>
      </p:sp>
      <p:pic>
        <p:nvPicPr>
          <p:cNvPr id="72709" name="Picture 6" descr="Úl4(10)"/>
          <p:cNvPicPr>
            <a:picLocks noChangeAspect="1" noChangeArrowheads="1"/>
          </p:cNvPicPr>
          <p:nvPr/>
        </p:nvPicPr>
        <p:blipFill>
          <a:blip r:embed="rId3">
            <a:lum bright="-12000"/>
          </a:blip>
          <a:srcRect/>
          <a:stretch>
            <a:fillRect/>
          </a:stretch>
        </p:blipFill>
        <p:spPr bwMode="auto">
          <a:xfrm>
            <a:off x="3505200" y="1524000"/>
            <a:ext cx="1981200" cy="1485900"/>
          </a:xfrm>
          <a:prstGeom prst="rect">
            <a:avLst/>
          </a:prstGeom>
          <a:noFill/>
          <a:ln w="9525">
            <a:noFill/>
            <a:miter lim="800000"/>
            <a:headEnd/>
            <a:tailEnd/>
          </a:ln>
        </p:spPr>
      </p:pic>
      <p:sp>
        <p:nvSpPr>
          <p:cNvPr id="72710" name="Text Box 7"/>
          <p:cNvSpPr txBox="1">
            <a:spLocks noChangeArrowheads="1"/>
          </p:cNvSpPr>
          <p:nvPr/>
        </p:nvSpPr>
        <p:spPr bwMode="auto">
          <a:xfrm>
            <a:off x="4022725" y="3089275"/>
            <a:ext cx="717550" cy="457200"/>
          </a:xfrm>
          <a:prstGeom prst="rect">
            <a:avLst/>
          </a:prstGeom>
          <a:noFill/>
          <a:ln w="9525">
            <a:noFill/>
            <a:miter lim="800000"/>
            <a:headEnd/>
            <a:tailEnd/>
          </a:ln>
        </p:spPr>
        <p:txBody>
          <a:bodyPr wrap="none">
            <a:spAutoFit/>
          </a:bodyPr>
          <a:lstStyle/>
          <a:p>
            <a:r>
              <a:rPr lang="cs-CZ" sz="2400"/>
              <a:t>   10</a:t>
            </a:r>
          </a:p>
        </p:txBody>
      </p:sp>
      <p:pic>
        <p:nvPicPr>
          <p:cNvPr id="72711" name="Picture 8" descr="Úl5(11)"/>
          <p:cNvPicPr>
            <a:picLocks noChangeAspect="1" noChangeArrowheads="1"/>
          </p:cNvPicPr>
          <p:nvPr/>
        </p:nvPicPr>
        <p:blipFill>
          <a:blip r:embed="rId4">
            <a:lum bright="-12000"/>
          </a:blip>
          <a:srcRect/>
          <a:stretch>
            <a:fillRect/>
          </a:stretch>
        </p:blipFill>
        <p:spPr bwMode="auto">
          <a:xfrm>
            <a:off x="6248400" y="1524000"/>
            <a:ext cx="1981200" cy="1485900"/>
          </a:xfrm>
          <a:prstGeom prst="rect">
            <a:avLst/>
          </a:prstGeom>
          <a:noFill/>
          <a:ln w="9525">
            <a:noFill/>
            <a:miter lim="800000"/>
            <a:headEnd/>
            <a:tailEnd/>
          </a:ln>
        </p:spPr>
      </p:pic>
      <p:sp>
        <p:nvSpPr>
          <p:cNvPr id="72712" name="Text Box 9"/>
          <p:cNvSpPr txBox="1">
            <a:spLocks noChangeArrowheads="1"/>
          </p:cNvSpPr>
          <p:nvPr/>
        </p:nvSpPr>
        <p:spPr bwMode="auto">
          <a:xfrm>
            <a:off x="6994525" y="3089275"/>
            <a:ext cx="488950" cy="457200"/>
          </a:xfrm>
          <a:prstGeom prst="rect">
            <a:avLst/>
          </a:prstGeom>
          <a:noFill/>
          <a:ln w="9525">
            <a:noFill/>
            <a:miter lim="800000"/>
            <a:headEnd/>
            <a:tailEnd/>
          </a:ln>
        </p:spPr>
        <p:txBody>
          <a:bodyPr wrap="none">
            <a:spAutoFit/>
          </a:bodyPr>
          <a:lstStyle/>
          <a:p>
            <a:r>
              <a:rPr lang="cs-CZ" sz="2400"/>
              <a:t>11</a:t>
            </a:r>
          </a:p>
        </p:txBody>
      </p:sp>
      <p:pic>
        <p:nvPicPr>
          <p:cNvPr id="72713" name="Picture 10" descr="Úl8(14)"/>
          <p:cNvPicPr>
            <a:picLocks noChangeAspect="1" noChangeArrowheads="1"/>
          </p:cNvPicPr>
          <p:nvPr/>
        </p:nvPicPr>
        <p:blipFill>
          <a:blip r:embed="rId5">
            <a:lum bright="-18000" contrast="12000"/>
          </a:blip>
          <a:srcRect/>
          <a:stretch>
            <a:fillRect/>
          </a:stretch>
        </p:blipFill>
        <p:spPr bwMode="auto">
          <a:xfrm>
            <a:off x="762000" y="3810000"/>
            <a:ext cx="1905000" cy="1428750"/>
          </a:xfrm>
          <a:prstGeom prst="rect">
            <a:avLst/>
          </a:prstGeom>
          <a:noFill/>
          <a:ln w="9525">
            <a:noFill/>
            <a:miter lim="800000"/>
            <a:headEnd/>
            <a:tailEnd/>
          </a:ln>
        </p:spPr>
      </p:pic>
      <p:sp>
        <p:nvSpPr>
          <p:cNvPr id="72714" name="Text Box 11"/>
          <p:cNvSpPr txBox="1">
            <a:spLocks noChangeArrowheads="1"/>
          </p:cNvSpPr>
          <p:nvPr/>
        </p:nvSpPr>
        <p:spPr bwMode="auto">
          <a:xfrm>
            <a:off x="1447800" y="5410200"/>
            <a:ext cx="488950" cy="457200"/>
          </a:xfrm>
          <a:prstGeom prst="rect">
            <a:avLst/>
          </a:prstGeom>
          <a:noFill/>
          <a:ln w="9525">
            <a:noFill/>
            <a:miter lim="800000"/>
            <a:headEnd/>
            <a:tailEnd/>
          </a:ln>
        </p:spPr>
        <p:txBody>
          <a:bodyPr wrap="none">
            <a:spAutoFit/>
          </a:bodyPr>
          <a:lstStyle/>
          <a:p>
            <a:r>
              <a:rPr lang="cs-CZ" sz="2400"/>
              <a:t>14</a:t>
            </a:r>
          </a:p>
        </p:txBody>
      </p:sp>
      <p:pic>
        <p:nvPicPr>
          <p:cNvPr id="72715" name="Picture 12" descr="Úl9(15)"/>
          <p:cNvPicPr>
            <a:picLocks noChangeAspect="1" noChangeArrowheads="1"/>
          </p:cNvPicPr>
          <p:nvPr/>
        </p:nvPicPr>
        <p:blipFill>
          <a:blip r:embed="rId6">
            <a:lum bright="-24000" contrast="12000"/>
          </a:blip>
          <a:srcRect/>
          <a:stretch>
            <a:fillRect/>
          </a:stretch>
        </p:blipFill>
        <p:spPr bwMode="auto">
          <a:xfrm>
            <a:off x="3505200" y="3810000"/>
            <a:ext cx="1981200" cy="1485900"/>
          </a:xfrm>
          <a:prstGeom prst="rect">
            <a:avLst/>
          </a:prstGeom>
          <a:noFill/>
          <a:ln w="9525">
            <a:noFill/>
            <a:miter lim="800000"/>
            <a:headEnd/>
            <a:tailEnd/>
          </a:ln>
        </p:spPr>
      </p:pic>
      <p:sp>
        <p:nvSpPr>
          <p:cNvPr id="72716" name="Text Box 13"/>
          <p:cNvSpPr txBox="1">
            <a:spLocks noChangeArrowheads="1"/>
          </p:cNvSpPr>
          <p:nvPr/>
        </p:nvSpPr>
        <p:spPr bwMode="auto">
          <a:xfrm>
            <a:off x="4343400" y="5410200"/>
            <a:ext cx="488950" cy="457200"/>
          </a:xfrm>
          <a:prstGeom prst="rect">
            <a:avLst/>
          </a:prstGeom>
          <a:noFill/>
          <a:ln w="9525">
            <a:noFill/>
            <a:miter lim="800000"/>
            <a:headEnd/>
            <a:tailEnd/>
          </a:ln>
        </p:spPr>
        <p:txBody>
          <a:bodyPr wrap="none">
            <a:spAutoFit/>
          </a:bodyPr>
          <a:lstStyle/>
          <a:p>
            <a:r>
              <a:rPr lang="cs-CZ" sz="2400"/>
              <a:t>15</a:t>
            </a:r>
          </a:p>
        </p:txBody>
      </p:sp>
      <p:pic>
        <p:nvPicPr>
          <p:cNvPr id="72717" name="Picture 14" descr="Úlmax(31)"/>
          <p:cNvPicPr>
            <a:picLocks noChangeAspect="1" noChangeArrowheads="1"/>
          </p:cNvPicPr>
          <p:nvPr/>
        </p:nvPicPr>
        <p:blipFill>
          <a:blip r:embed="rId7">
            <a:lum bright="-18000" contrast="12000"/>
          </a:blip>
          <a:srcRect/>
          <a:stretch>
            <a:fillRect/>
          </a:stretch>
        </p:blipFill>
        <p:spPr bwMode="auto">
          <a:xfrm>
            <a:off x="6248400" y="3810000"/>
            <a:ext cx="1905000" cy="1428750"/>
          </a:xfrm>
          <a:prstGeom prst="rect">
            <a:avLst/>
          </a:prstGeom>
          <a:noFill/>
          <a:ln w="9525">
            <a:noFill/>
            <a:miter lim="800000"/>
            <a:headEnd/>
            <a:tailEnd/>
          </a:ln>
        </p:spPr>
      </p:pic>
      <p:sp>
        <p:nvSpPr>
          <p:cNvPr id="72718" name="Text Box 15"/>
          <p:cNvSpPr txBox="1">
            <a:spLocks noChangeArrowheads="1"/>
          </p:cNvSpPr>
          <p:nvPr/>
        </p:nvSpPr>
        <p:spPr bwMode="auto">
          <a:xfrm>
            <a:off x="7010400" y="5410200"/>
            <a:ext cx="488950" cy="457200"/>
          </a:xfrm>
          <a:prstGeom prst="rect">
            <a:avLst/>
          </a:prstGeom>
          <a:noFill/>
          <a:ln w="9525">
            <a:noFill/>
            <a:miter lim="800000"/>
            <a:headEnd/>
            <a:tailEnd/>
          </a:ln>
        </p:spPr>
        <p:txBody>
          <a:bodyPr wrap="none">
            <a:spAutoFit/>
          </a:bodyPr>
          <a:lstStyle/>
          <a:p>
            <a:r>
              <a:rPr lang="cs-CZ" sz="2400"/>
              <a:t>31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dalšímu studiu</a:t>
            </a:r>
            <a:endParaRPr lang="cs-CZ" dirty="0"/>
          </a:p>
        </p:txBody>
      </p:sp>
      <p:sp>
        <p:nvSpPr>
          <p:cNvPr id="3" name="Zástupný symbol pro obsah 2"/>
          <p:cNvSpPr>
            <a:spLocks noGrp="1"/>
          </p:cNvSpPr>
          <p:nvPr>
            <p:ph idx="1"/>
          </p:nvPr>
        </p:nvSpPr>
        <p:spPr/>
        <p:txBody>
          <a:bodyPr/>
          <a:lstStyle/>
          <a:p>
            <a:r>
              <a:rPr lang="cs-CZ" dirty="0" smtClean="0"/>
              <a:t>Orel, M., </a:t>
            </a:r>
            <a:r>
              <a:rPr lang="cs-CZ" dirty="0" err="1" smtClean="0"/>
              <a:t>Facová</a:t>
            </a:r>
            <a:r>
              <a:rPr lang="cs-CZ" dirty="0" smtClean="0"/>
              <a:t>, V. a kol. (2009): Člověk jeho mozek a svět. Havlíčkův Brod: </a:t>
            </a:r>
            <a:r>
              <a:rPr lang="cs-CZ" dirty="0" err="1" smtClean="0"/>
              <a:t>Grada</a:t>
            </a:r>
            <a:r>
              <a:rPr lang="cs-CZ" dirty="0" smtClean="0"/>
              <a:t>. Str. 65-73</a:t>
            </a:r>
          </a:p>
          <a:p>
            <a:r>
              <a:rPr lang="cs-CZ" dirty="0" err="1" smtClean="0"/>
              <a:t>Kulišťák</a:t>
            </a:r>
            <a:r>
              <a:rPr lang="cs-CZ" dirty="0" smtClean="0"/>
              <a:t>, P. (2003): Neuropsychologie. Praha: Portál, kap. 7., str. 111-128</a:t>
            </a:r>
          </a:p>
          <a:p>
            <a:r>
              <a:rPr lang="cs-CZ" dirty="0" err="1" smtClean="0"/>
              <a:t>Koukolík</a:t>
            </a:r>
            <a:r>
              <a:rPr lang="cs-CZ" dirty="0" smtClean="0"/>
              <a:t>, F. (2002): Lidský mozek. Praha: Portál, kap. 8, str. 331-374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Prefrontální</a:t>
            </a:r>
            <a:r>
              <a:rPr lang="cs-CZ" dirty="0" smtClean="0"/>
              <a:t> lobotomie</a:t>
            </a:r>
            <a:endParaRPr lang="cs-CZ" dirty="0"/>
          </a:p>
        </p:txBody>
      </p:sp>
      <p:sp>
        <p:nvSpPr>
          <p:cNvPr id="3" name="Zástupný symbol pro obsah 2"/>
          <p:cNvSpPr>
            <a:spLocks noGrp="1"/>
          </p:cNvSpPr>
          <p:nvPr>
            <p:ph idx="1"/>
          </p:nvPr>
        </p:nvSpPr>
        <p:spPr>
          <a:xfrm>
            <a:off x="457200" y="1935480"/>
            <a:ext cx="8329642" cy="4389120"/>
          </a:xfrm>
        </p:spPr>
        <p:txBody>
          <a:bodyPr>
            <a:normAutofit/>
          </a:bodyPr>
          <a:lstStyle/>
          <a:p>
            <a:r>
              <a:rPr lang="cs-CZ" dirty="0" smtClean="0"/>
              <a:t>Walter </a:t>
            </a:r>
            <a:r>
              <a:rPr lang="cs-CZ" dirty="0" err="1" smtClean="0"/>
              <a:t>Freeman</a:t>
            </a:r>
            <a:r>
              <a:rPr lang="cs-CZ" dirty="0" smtClean="0"/>
              <a:t> </a:t>
            </a:r>
            <a:br>
              <a:rPr lang="cs-CZ" dirty="0" smtClean="0"/>
            </a:br>
            <a:r>
              <a:rPr lang="cs-CZ" dirty="0" smtClean="0"/>
              <a:t>(1895 – 1972</a:t>
            </a:r>
            <a:r>
              <a:rPr lang="cs-CZ" dirty="0" smtClean="0"/>
              <a:t>)</a:t>
            </a:r>
          </a:p>
          <a:p>
            <a:r>
              <a:rPr lang="cs-CZ" dirty="0" smtClean="0"/>
              <a:t>Za </a:t>
            </a:r>
            <a:r>
              <a:rPr lang="cs-CZ" dirty="0" smtClean="0"/>
              <a:t>svůj život provedl více </a:t>
            </a:r>
            <a:r>
              <a:rPr lang="cs-CZ" dirty="0" smtClean="0"/>
              <a:t>než </a:t>
            </a:r>
            <a:r>
              <a:rPr lang="cs-CZ" dirty="0" smtClean="0"/>
              <a:t>2500 </a:t>
            </a:r>
            <a:r>
              <a:rPr lang="cs-CZ" dirty="0" err="1" smtClean="0"/>
              <a:t>prefrontálních</a:t>
            </a:r>
            <a:r>
              <a:rPr lang="cs-CZ" dirty="0" smtClean="0"/>
              <a:t> </a:t>
            </a:r>
            <a:r>
              <a:rPr lang="cs-CZ" dirty="0" err="1" smtClean="0"/>
              <a:t>transorbitálních</a:t>
            </a:r>
            <a:r>
              <a:rPr lang="cs-CZ" dirty="0" smtClean="0"/>
              <a:t> lobotomií včetně několika dětí.</a:t>
            </a:r>
          </a:p>
          <a:p>
            <a:r>
              <a:rPr lang="cs-CZ" dirty="0" smtClean="0"/>
              <a:t>Místo anestezie používal elektrokonvulzivní terapii, k provedení lobotomie původně  sekáček na led vložený nad oční </a:t>
            </a:r>
            <a:r>
              <a:rPr lang="cs-CZ" dirty="0" err="1" smtClean="0"/>
              <a:t>bulby</a:t>
            </a:r>
            <a:r>
              <a:rPr lang="cs-CZ" dirty="0" smtClean="0"/>
              <a:t>…</a:t>
            </a:r>
          </a:p>
          <a:p>
            <a:r>
              <a:rPr lang="cs-CZ" dirty="0" smtClean="0"/>
              <a:t>Používáno k léčbě schizofrenie a </a:t>
            </a:r>
          </a:p>
          <a:p>
            <a:pPr>
              <a:buNone/>
            </a:pPr>
            <a:r>
              <a:rPr lang="cs-CZ" dirty="0" smtClean="0"/>
              <a:t>	</a:t>
            </a:r>
            <a:r>
              <a:rPr lang="cs-CZ" dirty="0" smtClean="0"/>
              <a:t>neléčitelných bolestí…  </a:t>
            </a:r>
          </a:p>
          <a:p>
            <a:pPr>
              <a:buNone/>
            </a:pPr>
            <a:endParaRPr lang="cs-CZ" dirty="0" smtClean="0"/>
          </a:p>
          <a:p>
            <a:pPr>
              <a:buNone/>
            </a:pPr>
            <a:endParaRPr lang="cs-CZ" dirty="0"/>
          </a:p>
        </p:txBody>
      </p:sp>
      <p:pic>
        <p:nvPicPr>
          <p:cNvPr id="4" name="Obrázek 3" descr="freemen.jpg"/>
          <p:cNvPicPr>
            <a:picLocks noChangeAspect="1"/>
          </p:cNvPicPr>
          <p:nvPr/>
        </p:nvPicPr>
        <p:blipFill>
          <a:blip r:embed="rId3"/>
          <a:stretch>
            <a:fillRect/>
          </a:stretch>
        </p:blipFill>
        <p:spPr>
          <a:xfrm>
            <a:off x="6327804" y="4643446"/>
            <a:ext cx="2816195" cy="2214553"/>
          </a:xfrm>
          <a:prstGeom prst="rect">
            <a:avLst/>
          </a:prstGeom>
        </p:spPr>
      </p:pic>
      <p:pic>
        <p:nvPicPr>
          <p:cNvPr id="5" name="Obrázek 4" descr="250px-Icepicks1.jpg"/>
          <p:cNvPicPr>
            <a:picLocks noChangeAspect="1"/>
          </p:cNvPicPr>
          <p:nvPr/>
        </p:nvPicPr>
        <p:blipFill>
          <a:blip r:embed="rId4"/>
          <a:stretch>
            <a:fillRect/>
          </a:stretch>
        </p:blipFill>
        <p:spPr>
          <a:xfrm>
            <a:off x="6465112" y="0"/>
            <a:ext cx="2678888" cy="17144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838200"/>
          </a:xfrm>
        </p:spPr>
        <p:txBody>
          <a:bodyPr>
            <a:normAutofit/>
          </a:bodyPr>
          <a:lstStyle/>
          <a:p>
            <a:pPr eaLnBrk="1" hangingPunct="1"/>
            <a:r>
              <a:rPr lang="cs-CZ" sz="2800" b="1" dirty="0" smtClean="0"/>
              <a:t>Zranění </a:t>
            </a:r>
            <a:r>
              <a:rPr lang="cs-CZ" sz="2800" b="1" dirty="0" err="1" smtClean="0"/>
              <a:t>Phinease</a:t>
            </a:r>
            <a:r>
              <a:rPr lang="cs-CZ" sz="2800" b="1" dirty="0" smtClean="0"/>
              <a:t> </a:t>
            </a:r>
            <a:r>
              <a:rPr lang="cs-CZ" sz="2800" b="1" dirty="0" err="1" smtClean="0"/>
              <a:t>Gage</a:t>
            </a:r>
            <a:r>
              <a:rPr lang="cs-CZ" sz="2800" b="1" dirty="0" smtClean="0"/>
              <a:t> (</a:t>
            </a:r>
            <a:r>
              <a:rPr lang="cs-CZ" sz="2800" b="1" dirty="0" smtClean="0">
                <a:sym typeface="Wingdings"/>
              </a:rPr>
              <a:t>1861)</a:t>
            </a:r>
            <a:endParaRPr lang="cs-CZ" sz="2800" b="1" dirty="0" smtClean="0"/>
          </a:p>
        </p:txBody>
      </p:sp>
      <p:pic>
        <p:nvPicPr>
          <p:cNvPr id="48131" name="Picture 4" descr="FRONTG~1"/>
          <p:cNvPicPr>
            <a:picLocks noChangeAspect="1" noChangeArrowheads="1"/>
          </p:cNvPicPr>
          <p:nvPr/>
        </p:nvPicPr>
        <p:blipFill>
          <a:blip r:embed="rId2"/>
          <a:srcRect/>
          <a:stretch>
            <a:fillRect/>
          </a:stretch>
        </p:blipFill>
        <p:spPr bwMode="auto">
          <a:xfrm>
            <a:off x="785787" y="857232"/>
            <a:ext cx="4154144" cy="535785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6215074" y="857232"/>
            <a:ext cx="1809763" cy="5429288"/>
          </a:xfrm>
          <a:prstGeom prst="rect">
            <a:avLst/>
          </a:prstGeom>
          <a:noFill/>
          <a:ln w="9525">
            <a:noFill/>
            <a:miter lim="800000"/>
            <a:headEnd/>
            <a:tailEnd/>
          </a:ln>
          <a:effectLst/>
        </p:spPr>
      </p:pic>
      <p:sp>
        <p:nvSpPr>
          <p:cNvPr id="5" name="TextovéPole 4"/>
          <p:cNvSpPr txBox="1"/>
          <p:nvPr/>
        </p:nvSpPr>
        <p:spPr>
          <a:xfrm>
            <a:off x="857224" y="6286520"/>
            <a:ext cx="8286776" cy="369332"/>
          </a:xfrm>
          <a:prstGeom prst="rect">
            <a:avLst/>
          </a:prstGeom>
          <a:noFill/>
        </p:spPr>
        <p:txBody>
          <a:bodyPr wrap="square" rtlCol="0">
            <a:spAutoFit/>
          </a:bodyPr>
          <a:lstStyle/>
          <a:p>
            <a:r>
              <a:rPr lang="cs-CZ" dirty="0" smtClean="0"/>
              <a:t>Počítačová rekonstrukce 			           </a:t>
            </a:r>
            <a:r>
              <a:rPr lang="cs-CZ" dirty="0" err="1" smtClean="0"/>
              <a:t>Gageova</a:t>
            </a:r>
            <a:r>
              <a:rPr lang="cs-CZ" dirty="0" smtClean="0"/>
              <a:t> lebka  a tyč	</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frontal"/>
          <p:cNvPicPr>
            <a:picLocks noChangeAspect="1" noChangeArrowheads="1"/>
          </p:cNvPicPr>
          <p:nvPr/>
        </p:nvPicPr>
        <p:blipFill>
          <a:blip r:embed="rId3"/>
          <a:srcRect/>
          <a:stretch>
            <a:fillRect/>
          </a:stretch>
        </p:blipFill>
        <p:spPr bwMode="auto">
          <a:xfrm>
            <a:off x="1571625" y="1357313"/>
            <a:ext cx="5759450" cy="5410200"/>
          </a:xfrm>
          <a:prstGeom prst="rect">
            <a:avLst/>
          </a:prstGeom>
          <a:noFill/>
          <a:ln w="9525">
            <a:noFill/>
            <a:miter lim="800000"/>
            <a:headEnd/>
            <a:tailEnd/>
          </a:ln>
        </p:spPr>
      </p:pic>
      <p:sp>
        <p:nvSpPr>
          <p:cNvPr id="49155" name="Rectangle 6"/>
          <p:cNvSpPr>
            <a:spLocks noGrp="1" noChangeArrowheads="1"/>
          </p:cNvSpPr>
          <p:nvPr>
            <p:ph type="title" idx="4294967295"/>
          </p:nvPr>
        </p:nvSpPr>
        <p:spPr>
          <a:xfrm>
            <a:off x="0" y="228600"/>
            <a:ext cx="7772400" cy="685800"/>
          </a:xfrm>
        </p:spPr>
        <p:txBody>
          <a:bodyPr/>
          <a:lstStyle/>
          <a:p>
            <a:pPr eaLnBrk="1" hangingPunct="1"/>
            <a:r>
              <a:rPr lang="cs-CZ" sz="2400" b="1" dirty="0" smtClean="0"/>
              <a:t>	FRONTÁLNÍ LALOK - členění</a:t>
            </a:r>
            <a:endParaRPr lang="cs-CZ" sz="2400" b="1" dirty="0" smtClean="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4"/>
          <p:cNvSpPr>
            <a:spLocks noGrp="1"/>
          </p:cNvSpPr>
          <p:nvPr>
            <p:ph type="title"/>
          </p:nvPr>
        </p:nvSpPr>
        <p:spPr>
          <a:xfrm>
            <a:off x="457200" y="500063"/>
            <a:ext cx="8229600" cy="1285875"/>
          </a:xfrm>
        </p:spPr>
        <p:txBody>
          <a:bodyPr/>
          <a:lstStyle/>
          <a:p>
            <a:pPr algn="ctr" eaLnBrk="1" hangingPunct="1"/>
            <a:r>
              <a:rPr lang="cs-CZ" b="1" dirty="0" err="1" smtClean="0"/>
              <a:t>PREFRONTÁLNÍ</a:t>
            </a:r>
            <a:r>
              <a:rPr lang="cs-CZ" b="1" dirty="0" smtClean="0"/>
              <a:t> </a:t>
            </a:r>
            <a:r>
              <a:rPr lang="cs-CZ" b="1" dirty="0" err="1" smtClean="0"/>
              <a:t>KORTEX</a:t>
            </a:r>
            <a:r>
              <a:rPr lang="cs-CZ" b="1" dirty="0" smtClean="0"/>
              <a:t> (</a:t>
            </a:r>
            <a:r>
              <a:rPr lang="cs-CZ" b="1" dirty="0" err="1" smtClean="0"/>
              <a:t>PRC</a:t>
            </a:r>
            <a:r>
              <a:rPr lang="cs-CZ" b="1" dirty="0" smtClean="0"/>
              <a:t>)</a:t>
            </a:r>
          </a:p>
        </p:txBody>
      </p:sp>
      <p:sp>
        <p:nvSpPr>
          <p:cNvPr id="6" name="Zástupný symbol pro obsah 5"/>
          <p:cNvSpPr>
            <a:spLocks noGrp="1"/>
          </p:cNvSpPr>
          <p:nvPr>
            <p:ph idx="1"/>
          </p:nvPr>
        </p:nvSpPr>
        <p:spPr>
          <a:xfrm>
            <a:off x="285750" y="2286000"/>
            <a:ext cx="8643938" cy="4286250"/>
          </a:xfrm>
        </p:spPr>
        <p:txBody>
          <a:bodyPr>
            <a:normAutofit fontScale="92500"/>
          </a:bodyPr>
          <a:lstStyle/>
          <a:p>
            <a:pPr marL="274320" indent="-274320" eaLnBrk="1" fontAlgn="auto" hangingPunct="1">
              <a:spcAft>
                <a:spcPts val="0"/>
              </a:spcAft>
              <a:buClr>
                <a:schemeClr val="accent3"/>
              </a:buClr>
              <a:buFont typeface="Wingdings 2"/>
              <a:buChar char=""/>
              <a:defRPr/>
            </a:pPr>
            <a:r>
              <a:rPr lang="cs-CZ" dirty="0" smtClean="0"/>
              <a:t>Fylogeneticky i ontogeneticky mladá část</a:t>
            </a:r>
          </a:p>
          <a:p>
            <a:pPr marL="274320" indent="-274320" eaLnBrk="1" fontAlgn="auto" hangingPunct="1">
              <a:spcAft>
                <a:spcPts val="0"/>
              </a:spcAft>
              <a:buClr>
                <a:schemeClr val="accent3"/>
              </a:buClr>
              <a:buFont typeface="Wingdings 2"/>
              <a:buChar char=""/>
              <a:defRPr/>
            </a:pPr>
            <a:r>
              <a:rPr lang="cs-CZ" dirty="0" smtClean="0"/>
              <a:t>U lidí dosáhla největšího rozvoje</a:t>
            </a:r>
          </a:p>
          <a:p>
            <a:pPr marL="274320" indent="-274320" eaLnBrk="1" fontAlgn="auto" hangingPunct="1">
              <a:spcAft>
                <a:spcPts val="0"/>
              </a:spcAft>
              <a:buClr>
                <a:schemeClr val="accent3"/>
              </a:buClr>
              <a:buFont typeface="Wingdings 2"/>
              <a:buChar char=""/>
              <a:defRPr/>
            </a:pPr>
            <a:r>
              <a:rPr lang="cs-CZ" dirty="0" smtClean="0"/>
              <a:t>„Lze se bez ní obejít“, ale při poškození nebo ztrátě dochází ke ztrátě vlastností typicky lidských– integrita osobnosti, sociální cítění, empatie, etické chování, abstraktní myšlení…</a:t>
            </a:r>
          </a:p>
          <a:p>
            <a:pPr marL="274320" indent="-274320" eaLnBrk="1" fontAlgn="auto" hangingPunct="1">
              <a:spcAft>
                <a:spcPts val="0"/>
              </a:spcAft>
              <a:buClr>
                <a:schemeClr val="accent3"/>
              </a:buClr>
              <a:buFont typeface="Wingdings 2"/>
              <a:buChar char=""/>
              <a:defRPr/>
            </a:pPr>
            <a:r>
              <a:rPr lang="cs-CZ" dirty="0" smtClean="0"/>
              <a:t>Jsou na něj vázány </a:t>
            </a:r>
            <a:r>
              <a:rPr lang="cs-CZ" b="1" dirty="0" smtClean="0"/>
              <a:t>exekutivní (řídící) funkce</a:t>
            </a:r>
            <a:r>
              <a:rPr lang="cs-CZ" dirty="0" smtClean="0"/>
              <a:t>, což je velká podmnožina kognitivních funkcí. </a:t>
            </a:r>
          </a:p>
          <a:p>
            <a:pPr marL="274320" indent="-274320" eaLnBrk="1" fontAlgn="auto" hangingPunct="1">
              <a:spcAft>
                <a:spcPts val="0"/>
              </a:spcAft>
              <a:buClr>
                <a:schemeClr val="accent3"/>
              </a:buClr>
              <a:buFont typeface="Wingdings 2"/>
              <a:buChar char=""/>
              <a:defRPr/>
            </a:pPr>
            <a:r>
              <a:rPr lang="cs-CZ" dirty="0" smtClean="0"/>
              <a:t>Umožňuje spouštět a inhibovat různé psychické procesy. Moduluje naše chování a prožívání. Představuje nejvyšší úroveň mozkového řízení a integrace.</a:t>
            </a:r>
            <a:endParaRPr lang="cs-CZ" b="1" dirty="0" smtClean="0"/>
          </a:p>
          <a:p>
            <a:pPr marL="274320" indent="-274320" eaLnBrk="1" fontAlgn="auto" hangingPunct="1">
              <a:spcAft>
                <a:spcPts val="0"/>
              </a:spcAft>
              <a:buClr>
                <a:schemeClr val="accent3"/>
              </a:buClr>
              <a:buFont typeface="Wingdings 2"/>
              <a:buChar char=""/>
              <a:defRPr/>
            </a:pPr>
            <a:endParaRPr lang="cs-CZ" dirty="0" smtClean="0"/>
          </a:p>
          <a:p>
            <a:pPr marL="274320" indent="-274320" eaLnBrk="1" fontAlgn="auto" hangingPunct="1">
              <a:spcAft>
                <a:spcPts val="0"/>
              </a:spcAft>
              <a:buClr>
                <a:schemeClr val="accent3"/>
              </a:buClr>
              <a:buFont typeface="Wingdings 2"/>
              <a:buChar char=""/>
              <a:defRPr/>
            </a:pPr>
            <a:endParaRPr lang="cs-CZ" dirty="0" smtClean="0"/>
          </a:p>
          <a:p>
            <a:pPr marL="274320" indent="-274320" eaLnBrk="1" fontAlgn="auto" hangingPunct="1">
              <a:spcAft>
                <a:spcPts val="0"/>
              </a:spcAft>
              <a:buClr>
                <a:schemeClr val="accent3"/>
              </a:buClr>
              <a:buFont typeface="Wingdings 2"/>
              <a:buChar char=""/>
              <a:defRPr/>
            </a:pPr>
            <a:endParaRPr lang="cs-CZ" dirty="0" smtClean="0"/>
          </a:p>
          <a:p>
            <a:pPr marL="274320" indent="-274320" eaLnBrk="1" fontAlgn="auto" hangingPunct="1">
              <a:spcAft>
                <a:spcPts val="0"/>
              </a:spcAft>
              <a:buClr>
                <a:schemeClr val="accent3"/>
              </a:buClr>
              <a:buFont typeface="Wingdings 2"/>
              <a:buChar char=""/>
              <a:defRPr/>
            </a:pPr>
            <a:endParaRPr lang="cs-CZ"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a:t>
            </a:r>
            <a:r>
              <a:rPr lang="cs-CZ" dirty="0" err="1" smtClean="0"/>
              <a:t>PRC</a:t>
            </a:r>
            <a:endParaRPr lang="cs-CZ" dirty="0"/>
          </a:p>
        </p:txBody>
      </p:sp>
      <p:sp>
        <p:nvSpPr>
          <p:cNvPr id="3" name="Zástupný symbol pro obsah 2"/>
          <p:cNvSpPr>
            <a:spLocks noGrp="1"/>
          </p:cNvSpPr>
          <p:nvPr>
            <p:ph idx="1"/>
          </p:nvPr>
        </p:nvSpPr>
        <p:spPr/>
        <p:txBody>
          <a:bodyPr/>
          <a:lstStyle/>
          <a:p>
            <a:r>
              <a:rPr lang="cs-CZ" dirty="0" smtClean="0"/>
              <a:t>Kognice – vyšší či exekutivní funkce</a:t>
            </a:r>
          </a:p>
          <a:p>
            <a:r>
              <a:rPr lang="cs-CZ" dirty="0" smtClean="0"/>
              <a:t>Regulace nálady</a:t>
            </a:r>
          </a:p>
          <a:p>
            <a:r>
              <a:rPr lang="cs-CZ" dirty="0" smtClean="0"/>
              <a:t>Regulace chování, osobnosti</a:t>
            </a:r>
          </a:p>
          <a:p>
            <a:endParaRPr lang="cs-CZ" dirty="0" smtClean="0"/>
          </a:p>
          <a:p>
            <a:pPr>
              <a:buNone/>
            </a:pPr>
            <a:r>
              <a:rPr lang="cs-CZ" dirty="0" smtClean="0"/>
              <a:t>Porucha</a:t>
            </a:r>
          </a:p>
          <a:p>
            <a:r>
              <a:rPr lang="cs-CZ" dirty="0" smtClean="0"/>
              <a:t>Poruchy exekutivních funkcí</a:t>
            </a:r>
          </a:p>
          <a:p>
            <a:r>
              <a:rPr lang="cs-CZ" dirty="0" smtClean="0"/>
              <a:t>Poruchy nálady (deprese, mánie, labilita)</a:t>
            </a:r>
          </a:p>
          <a:p>
            <a:r>
              <a:rPr lang="cs-CZ" dirty="0" smtClean="0"/>
              <a:t>Změny chování (</a:t>
            </a:r>
            <a:r>
              <a:rPr lang="cs-CZ" dirty="0" err="1" smtClean="0"/>
              <a:t>desinhibice</a:t>
            </a:r>
            <a:r>
              <a:rPr lang="cs-CZ" dirty="0" smtClean="0"/>
              <a:t>, </a:t>
            </a:r>
            <a:r>
              <a:rPr lang="cs-CZ" dirty="0" err="1" smtClean="0"/>
              <a:t>impulsivita</a:t>
            </a:r>
            <a:r>
              <a:rPr lang="cs-CZ" dirty="0" smtClean="0"/>
              <a:t> anebo apatie)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704850"/>
            <a:ext cx="8229600" cy="795338"/>
          </a:xfrm>
        </p:spPr>
        <p:txBody>
          <a:bodyPr/>
          <a:lstStyle/>
          <a:p>
            <a:pPr eaLnBrk="1" hangingPunct="1"/>
            <a:r>
              <a:rPr lang="cs-CZ" sz="4800" b="1" smtClean="0"/>
              <a:t>SUBDOMÉNY EXEKUTIVNÍCH FCÍ</a:t>
            </a:r>
          </a:p>
        </p:txBody>
      </p:sp>
      <p:sp>
        <p:nvSpPr>
          <p:cNvPr id="78851" name="Rectangle 3"/>
          <p:cNvSpPr>
            <a:spLocks noGrp="1" noChangeArrowheads="1"/>
          </p:cNvSpPr>
          <p:nvPr>
            <p:ph type="body" idx="1"/>
          </p:nvPr>
        </p:nvSpPr>
        <p:spPr>
          <a:xfrm>
            <a:off x="685800" y="1600200"/>
            <a:ext cx="7772400" cy="5257800"/>
          </a:xfrm>
        </p:spPr>
        <p:txBody>
          <a:bodyPr>
            <a:normAutofit lnSpcReduction="10000"/>
          </a:bodyPr>
          <a:lstStyle/>
          <a:p>
            <a:pPr eaLnBrk="1" hangingPunct="1">
              <a:buFontTx/>
              <a:buNone/>
            </a:pPr>
            <a:r>
              <a:rPr lang="cs-CZ" sz="2400" dirty="0" smtClean="0"/>
              <a:t>Přenášení zaměření                        Generování hypotéz</a:t>
            </a:r>
          </a:p>
          <a:p>
            <a:pPr eaLnBrk="1" hangingPunct="1">
              <a:buFontTx/>
              <a:buNone/>
            </a:pPr>
            <a:r>
              <a:rPr lang="cs-CZ" sz="2400" dirty="0" smtClean="0"/>
              <a:t>Řešení problému                             Vytváření pojmu</a:t>
            </a:r>
          </a:p>
          <a:p>
            <a:pPr eaLnBrk="1" hangingPunct="1">
              <a:buFontTx/>
              <a:buNone/>
            </a:pPr>
            <a:r>
              <a:rPr lang="cs-CZ" sz="2400" dirty="0" smtClean="0"/>
              <a:t>Abstraktní usuzování                      Plánování času</a:t>
            </a:r>
          </a:p>
          <a:p>
            <a:pPr eaLnBrk="1" hangingPunct="1">
              <a:buFontTx/>
              <a:buNone/>
            </a:pPr>
            <a:r>
              <a:rPr lang="cs-CZ" sz="2400" dirty="0" smtClean="0"/>
              <a:t>Organizace                                       Formování cíle</a:t>
            </a:r>
          </a:p>
          <a:p>
            <a:pPr eaLnBrk="1" hangingPunct="1">
              <a:buFontTx/>
              <a:buNone/>
            </a:pPr>
            <a:r>
              <a:rPr lang="cs-CZ" sz="2400" dirty="0" smtClean="0"/>
              <a:t>Verbální </a:t>
            </a:r>
            <a:r>
              <a:rPr lang="cs-CZ" sz="2400" dirty="0" err="1" smtClean="0"/>
              <a:t>fluence</a:t>
            </a:r>
            <a:r>
              <a:rPr lang="cs-CZ" sz="2400" dirty="0" smtClean="0"/>
              <a:t>                              Pracovní paměť</a:t>
            </a:r>
          </a:p>
          <a:p>
            <a:pPr eaLnBrk="1" hangingPunct="1">
              <a:buFontTx/>
              <a:buNone/>
            </a:pPr>
            <a:r>
              <a:rPr lang="cs-CZ" sz="2400" dirty="0" smtClean="0"/>
              <a:t>Inhibice                                            Sebekontrola</a:t>
            </a:r>
          </a:p>
          <a:p>
            <a:pPr eaLnBrk="1" hangingPunct="1">
              <a:buFontTx/>
              <a:buNone/>
            </a:pPr>
            <a:r>
              <a:rPr lang="cs-CZ" sz="2400" dirty="0" smtClean="0"/>
              <a:t>Iniciativa                                          Sebe-řízení</a:t>
            </a:r>
          </a:p>
          <a:p>
            <a:pPr eaLnBrk="1" hangingPunct="1">
              <a:buFontTx/>
              <a:buNone/>
            </a:pPr>
            <a:r>
              <a:rPr lang="cs-CZ" sz="2400" dirty="0" smtClean="0"/>
              <a:t>Duševní flexibilita                           Řízení pozornosti </a:t>
            </a:r>
          </a:p>
          <a:p>
            <a:pPr eaLnBrk="1" hangingPunct="1">
              <a:buFontTx/>
              <a:buNone/>
            </a:pPr>
            <a:r>
              <a:rPr lang="cs-CZ" sz="2400" dirty="0" smtClean="0"/>
              <a:t>Anticipace                                        Hodnocení</a:t>
            </a:r>
          </a:p>
          <a:p>
            <a:pPr eaLnBrk="1" hangingPunct="1">
              <a:buFontTx/>
              <a:buNone/>
            </a:pPr>
            <a:r>
              <a:rPr lang="cs-CZ" sz="2400" dirty="0" smtClean="0"/>
              <a:t>Řízení chování                                 Zdravý (selský) rozum</a:t>
            </a:r>
          </a:p>
          <a:p>
            <a:pPr eaLnBrk="1" hangingPunct="1">
              <a:buFontTx/>
              <a:buNone/>
            </a:pPr>
            <a:r>
              <a:rPr lang="cs-CZ" sz="2400" dirty="0" smtClean="0"/>
              <a:t>Tvořivost			          Multitasking</a:t>
            </a:r>
          </a:p>
          <a:p>
            <a:pPr eaLnBrk="1" hangingPunct="1">
              <a:buFontTx/>
              <a:buNone/>
            </a:pPr>
            <a:r>
              <a:rPr lang="cs-CZ" sz="2400" dirty="0" err="1" smtClean="0"/>
              <a:t>Metakognice</a:t>
            </a:r>
            <a:r>
              <a:rPr lang="cs-CZ" sz="2400" dirty="0" smtClean="0"/>
              <a:t>, introspekce</a:t>
            </a:r>
            <a:r>
              <a:rPr lang="cs-CZ" sz="2400" dirty="0" smtClean="0"/>
              <a:t>	          Sebekritičnost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smtClean="0"/>
              <a:t>EXEKUTIVNÍ FUNKCE v konkrétních příkladech </a:t>
            </a:r>
            <a:endParaRPr lang="cs-CZ" dirty="0"/>
          </a:p>
        </p:txBody>
      </p:sp>
      <p:sp>
        <p:nvSpPr>
          <p:cNvPr id="6" name="Zástupný symbol pro obsah 5"/>
          <p:cNvSpPr>
            <a:spLocks noGrp="1"/>
          </p:cNvSpPr>
          <p:nvPr>
            <p:ph sz="quarter" idx="2"/>
          </p:nvPr>
        </p:nvSpPr>
        <p:spPr>
          <a:xfrm>
            <a:off x="457200" y="2214554"/>
            <a:ext cx="4040188" cy="4145766"/>
          </a:xfrm>
        </p:spPr>
        <p:txBody>
          <a:bodyPr>
            <a:normAutofit/>
          </a:bodyPr>
          <a:lstStyle/>
          <a:p>
            <a:r>
              <a:rPr lang="cs-CZ" sz="2000" dirty="0" smtClean="0"/>
              <a:t>Poznat své silné a slabé stránky</a:t>
            </a:r>
          </a:p>
          <a:p>
            <a:r>
              <a:rPr lang="cs-CZ" sz="2000" dirty="0" smtClean="0"/>
              <a:t>Nahlížet problémy z pohledu jiných lidí</a:t>
            </a:r>
          </a:p>
          <a:p>
            <a:r>
              <a:rPr lang="cs-CZ" sz="2000" dirty="0" smtClean="0"/>
              <a:t>Stanovit si realistické cíle a plány</a:t>
            </a:r>
          </a:p>
          <a:p>
            <a:r>
              <a:rPr lang="cs-CZ" sz="2000" dirty="0" smtClean="0"/>
              <a:t>Chápat drobné a abstraktní informace</a:t>
            </a:r>
          </a:p>
          <a:p>
            <a:r>
              <a:rPr lang="cs-CZ" sz="2000" dirty="0" smtClean="0"/>
              <a:t>Efektivně využívat čas</a:t>
            </a:r>
          </a:p>
          <a:p>
            <a:r>
              <a:rPr lang="cs-CZ" sz="2000" dirty="0" smtClean="0"/>
              <a:t>Začínat činnosti samostatně</a:t>
            </a:r>
          </a:p>
          <a:p>
            <a:r>
              <a:rPr lang="cs-CZ" sz="2000" dirty="0" smtClean="0"/>
              <a:t>Přicházet s nápady a řešením problému</a:t>
            </a:r>
          </a:p>
          <a:p>
            <a:r>
              <a:rPr lang="cs-CZ" sz="2000" dirty="0" smtClean="0"/>
              <a:t>Mít dobrý úsudek</a:t>
            </a:r>
            <a:endParaRPr lang="cs-CZ" sz="2000" dirty="0"/>
          </a:p>
        </p:txBody>
      </p:sp>
      <p:sp>
        <p:nvSpPr>
          <p:cNvPr id="8" name="Zástupný symbol pro obsah 7"/>
          <p:cNvSpPr>
            <a:spLocks noGrp="1"/>
          </p:cNvSpPr>
          <p:nvPr>
            <p:ph sz="quarter" idx="4"/>
          </p:nvPr>
        </p:nvSpPr>
        <p:spPr>
          <a:xfrm>
            <a:off x="4645025" y="2214554"/>
            <a:ext cx="4041775" cy="4145766"/>
          </a:xfrm>
        </p:spPr>
        <p:txBody>
          <a:bodyPr>
            <a:normAutofit/>
          </a:bodyPr>
          <a:lstStyle/>
          <a:p>
            <a:r>
              <a:rPr lang="cs-CZ" sz="1800" dirty="0" smtClean="0"/>
              <a:t>Monitorovat vlastní chování a v případě nutnosti ho změnit</a:t>
            </a:r>
          </a:p>
          <a:p>
            <a:r>
              <a:rPr lang="cs-CZ" sz="1800" dirty="0" smtClean="0"/>
              <a:t>Opravovat vlastní chyby</a:t>
            </a:r>
          </a:p>
          <a:p>
            <a:r>
              <a:rPr lang="cs-CZ" sz="1800" dirty="0" smtClean="0"/>
              <a:t>Zvládat změnu rutiny</a:t>
            </a:r>
          </a:p>
          <a:p>
            <a:r>
              <a:rPr lang="cs-CZ" sz="1800" dirty="0" smtClean="0"/>
              <a:t>Učit se z chyb</a:t>
            </a:r>
          </a:p>
          <a:p>
            <a:r>
              <a:rPr lang="cs-CZ" sz="1800" dirty="0" smtClean="0"/>
              <a:t>Předjímat a řešit neočekávané problémy</a:t>
            </a:r>
          </a:p>
          <a:p>
            <a:r>
              <a:rPr lang="cs-CZ" sz="1800" dirty="0" smtClean="0"/>
              <a:t>Přizpůsobit se </a:t>
            </a:r>
            <a:r>
              <a:rPr lang="cs-CZ" sz="2000" dirty="0" smtClean="0"/>
              <a:t>nečekaným</a:t>
            </a:r>
            <a:r>
              <a:rPr lang="cs-CZ" sz="1800" dirty="0" smtClean="0"/>
              <a:t> změnám</a:t>
            </a:r>
          </a:p>
          <a:p>
            <a:r>
              <a:rPr lang="cs-CZ" sz="1800" dirty="0" smtClean="0"/>
              <a:t>Plánovat si den</a:t>
            </a:r>
          </a:p>
          <a:p>
            <a:r>
              <a:rPr lang="cs-CZ" sz="1800" dirty="0" smtClean="0"/>
              <a:t>Plánovat a organizovat aktivity</a:t>
            </a:r>
          </a:p>
          <a:p>
            <a:r>
              <a:rPr lang="cs-CZ" sz="1800" dirty="0" smtClean="0"/>
              <a:t>Dokončit započaté činnosti</a:t>
            </a:r>
            <a:endParaRPr lang="cs-CZ"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Ontogenetický vývoj </a:t>
            </a:r>
            <a:r>
              <a:rPr lang="cs-CZ" dirty="0" err="1" smtClean="0"/>
              <a:t>PRC</a:t>
            </a:r>
            <a:endParaRPr lang="cs-CZ" dirty="0"/>
          </a:p>
        </p:txBody>
      </p:sp>
      <p:sp>
        <p:nvSpPr>
          <p:cNvPr id="3" name="Zástupný symbol pro obsah 2"/>
          <p:cNvSpPr>
            <a:spLocks noGrp="1"/>
          </p:cNvSpPr>
          <p:nvPr>
            <p:ph idx="1"/>
          </p:nvPr>
        </p:nvSpPr>
        <p:spPr/>
        <p:txBody>
          <a:bodyPr>
            <a:normAutofit/>
          </a:bodyPr>
          <a:lstStyle/>
          <a:p>
            <a:r>
              <a:rPr lang="cs-CZ" sz="2400" dirty="0" smtClean="0"/>
              <a:t>Plně dozrává až ke konci dospívání</a:t>
            </a:r>
          </a:p>
          <a:p>
            <a:r>
              <a:rPr lang="cs-CZ" sz="2400" dirty="0" smtClean="0"/>
              <a:t>Strukturální architektura vyvíjejícího se mozku (</a:t>
            </a:r>
            <a:r>
              <a:rPr lang="cs-CZ" sz="2400" dirty="0" err="1" smtClean="0"/>
              <a:t>Casey</a:t>
            </a:r>
            <a:r>
              <a:rPr lang="cs-CZ" sz="2400" dirty="0" smtClean="0"/>
              <a:t>, </a:t>
            </a:r>
            <a:r>
              <a:rPr lang="cs-CZ" sz="2400" dirty="0" err="1" smtClean="0"/>
              <a:t>Tottenham</a:t>
            </a:r>
            <a:r>
              <a:rPr lang="cs-CZ" sz="2400" dirty="0" smtClean="0"/>
              <a:t>, </a:t>
            </a:r>
            <a:r>
              <a:rPr lang="cs-CZ" sz="2400" dirty="0" err="1" smtClean="0"/>
              <a:t>Liston</a:t>
            </a:r>
            <a:r>
              <a:rPr lang="cs-CZ" sz="2400" dirty="0" smtClean="0"/>
              <a:t>, </a:t>
            </a:r>
            <a:r>
              <a:rPr lang="cs-CZ" sz="2400" dirty="0" err="1" smtClean="0"/>
              <a:t>Durston</a:t>
            </a:r>
            <a:r>
              <a:rPr lang="cs-CZ" sz="2400" dirty="0" smtClean="0"/>
              <a:t>, 2005, str. 105</a:t>
            </a:r>
            <a:endParaRPr lang="cs-CZ" sz="2400" dirty="0"/>
          </a:p>
        </p:txBody>
      </p:sp>
      <p:pic>
        <p:nvPicPr>
          <p:cNvPr id="4" name="Picture 3" descr="VyvojMozku"/>
          <p:cNvPicPr>
            <a:picLocks noChangeAspect="1" noChangeArrowheads="1"/>
          </p:cNvPicPr>
          <p:nvPr/>
        </p:nvPicPr>
        <p:blipFill>
          <a:blip r:embed="rId3">
            <a:lum bright="-6000" contrast="18000"/>
          </a:blip>
          <a:srcRect/>
          <a:stretch>
            <a:fillRect/>
          </a:stretch>
        </p:blipFill>
        <p:spPr bwMode="auto">
          <a:xfrm>
            <a:off x="928662" y="3449635"/>
            <a:ext cx="6458713" cy="340836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1017</TotalTime>
  <Words>2134</Words>
  <Application>Microsoft Office PowerPoint</Application>
  <PresentationFormat>Předvádění na obrazovce (4:3)</PresentationFormat>
  <Paragraphs>289</Paragraphs>
  <Slides>26</Slides>
  <Notes>19</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Tok</vt:lpstr>
      <vt:lpstr>Struktura přednášky</vt:lpstr>
      <vt:lpstr>FUNKCE PREFRONTÁLNÍHO KORTEXU</vt:lpstr>
      <vt:lpstr>Zranění Phinease Gage (1861)</vt:lpstr>
      <vt:lpstr> FRONTÁLNÍ LALOK - členění</vt:lpstr>
      <vt:lpstr>PREFRONTÁLNÍ KORTEX (PRC)</vt:lpstr>
      <vt:lpstr>FUNKCE PRC</vt:lpstr>
      <vt:lpstr>SUBDOMÉNY EXEKUTIVNÍCH FCÍ</vt:lpstr>
      <vt:lpstr>EXEKUTIVNÍ FUNKCE v konkrétních příkladech </vt:lpstr>
      <vt:lpstr>Ontogenetický vývoj PRC</vt:lpstr>
      <vt:lpstr>Propojení prefrontální kůry</vt:lpstr>
      <vt:lpstr>PREFRONTÁLNÍ OBVODY</vt:lpstr>
      <vt:lpstr>Emoce a rozhodování</vt:lpstr>
      <vt:lpstr>emocionální = nerozumné?</vt:lpstr>
      <vt:lpstr>Narušení PRC</vt:lpstr>
      <vt:lpstr>Traumatické poranění mozku </vt:lpstr>
      <vt:lpstr>PACIENTI S NARUŠENÍM PFC</vt:lpstr>
      <vt:lpstr>VYŠETŘENÍ  EXEKUTIVNÍCH FCÍ</vt:lpstr>
      <vt:lpstr>Trail making test B</vt:lpstr>
      <vt:lpstr>Kódování symbolů WAIS - III</vt:lpstr>
      <vt:lpstr>Stroopův test</vt:lpstr>
      <vt:lpstr>Londýnská věž (TOL – Tower of London)</vt:lpstr>
      <vt:lpstr>londýnská věž</vt:lpstr>
      <vt:lpstr>Hanojská věž (TOH – Tower of Hanoi)</vt:lpstr>
      <vt:lpstr>hanojská věž</vt:lpstr>
      <vt:lpstr>K dalšímu studiu</vt:lpstr>
      <vt:lpstr>Prefrontální lobotomie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EXEKUTIVNÍ FUNKCE</dc:title>
  <dc:creator>Adam</dc:creator>
  <cp:lastModifiedBy>Adam</cp:lastModifiedBy>
  <cp:revision>22</cp:revision>
  <dcterms:created xsi:type="dcterms:W3CDTF">2011-04-16T11:38:44Z</dcterms:created>
  <dcterms:modified xsi:type="dcterms:W3CDTF">2011-04-19T20:34:06Z</dcterms:modified>
</cp:coreProperties>
</file>