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74" r:id="rId3"/>
    <p:sldId id="276" r:id="rId4"/>
    <p:sldId id="262" r:id="rId5"/>
    <p:sldId id="277" r:id="rId6"/>
    <p:sldId id="275" r:id="rId7"/>
    <p:sldId id="263" r:id="rId8"/>
    <p:sldId id="265" r:id="rId9"/>
    <p:sldId id="266" r:id="rId10"/>
    <p:sldId id="267" r:id="rId11"/>
    <p:sldId id="268" r:id="rId12"/>
    <p:sldId id="272" r:id="rId13"/>
    <p:sldId id="273" r:id="rId14"/>
  </p:sldIdLst>
  <p:sldSz cx="9144000" cy="6858000" type="screen4x3"/>
  <p:notesSz cx="6815138" cy="9931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1" autoAdjust="0"/>
    <p:restoredTop sz="88261" autoAdjust="0"/>
  </p:normalViewPr>
  <p:slideViewPr>
    <p:cSldViewPr>
      <p:cViewPr varScale="1">
        <p:scale>
          <a:sx n="99" d="100"/>
          <a:sy n="99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60D8B9-584E-4830-9C9D-2A397BB587FA}" type="datetimeFigureOut">
              <a:rPr lang="cs-CZ"/>
              <a:pPr>
                <a:defRPr/>
              </a:pPr>
              <a:t>6.4.2011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18050"/>
            <a:ext cx="5453062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60800" y="94329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2ADA79-2628-44CE-868E-DA747A40AA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Na udržování rovnováhy se podílí také propriocepce a vizuální kontrola (příklad s vlakem).</a:t>
            </a:r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F9C744-295B-4104-AEE0-506E9330D04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Jestliže se tělo otáčí delší dobu konstantní rychlostí je endolymfa unášena stejně rychle jako stěna kanálků a kupula (do které jsou vnořeny vlásky je v klidu). Při zastavení pohybu však pohyb endolymfy setrvačností pokračuje a vzniká opět relativní proudění tentokrát v opačném směru rotace.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mtClean="0"/>
              <a:t>(kinicilie, stereocilie)</a:t>
            </a:r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FDD18E-C77C-408E-9A7C-74950EEABEE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Při naklonění podložky se reflexně natáhne paže a stehno na opačné straně. Pacient, který takto reagovat nedokáže, spadne. </a:t>
            </a:r>
            <a:endParaRPr lang="cs-CZ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cs-CZ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smtClean="0"/>
              <a:t>Odchylka pohybu hlavy je ihned korigována protisměrným pohybem očí.</a:t>
            </a:r>
            <a:r>
              <a:rPr lang="cs-CZ" smtClean="0">
                <a:latin typeface="Arial" charset="0"/>
              </a:rPr>
              <a:t> </a:t>
            </a:r>
            <a:r>
              <a:rPr lang="cs-CZ" b="1" smtClean="0"/>
              <a:t>vestibulookulární </a:t>
            </a:r>
            <a:r>
              <a:rPr lang="cs-CZ" smtClean="0"/>
              <a:t>nebo </a:t>
            </a:r>
            <a:r>
              <a:rPr lang="cs-CZ" b="1" smtClean="0"/>
              <a:t>vestibulookulomotorický reflex</a:t>
            </a:r>
            <a:endParaRPr lang="cs-CZ" sz="900" b="1" smtClean="0"/>
          </a:p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BF0E7B-BDDE-4A1F-B5F3-7AD5C6CFA27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Receptorový potenciál – </a:t>
            </a:r>
            <a:r>
              <a:rPr lang="cs-CZ" b="1" smtClean="0"/>
              <a:t>generátorový potenciál - AP</a:t>
            </a:r>
          </a:p>
          <a:p>
            <a:pPr>
              <a:spcBef>
                <a:spcPct val="0"/>
              </a:spcBef>
            </a:pPr>
            <a:r>
              <a:rPr lang="cs-CZ" smtClean="0"/>
              <a:t>1. neuron – je buňka </a:t>
            </a:r>
            <a:r>
              <a:rPr lang="cs-CZ" b="1" smtClean="0"/>
              <a:t>spinálního ganglia </a:t>
            </a:r>
            <a:r>
              <a:rPr lang="cs-CZ" smtClean="0"/>
              <a:t>(těla neuronů) - pars vestibularis nervi vestibulocochlearis </a:t>
            </a:r>
          </a:p>
          <a:p>
            <a:pPr>
              <a:spcBef>
                <a:spcPct val="0"/>
              </a:spcBef>
            </a:pPr>
            <a:r>
              <a:rPr lang="cs-CZ" smtClean="0"/>
              <a:t>Přepojují se na 2. neuron ve </a:t>
            </a:r>
            <a:r>
              <a:rPr lang="cs-CZ" b="1" smtClean="0"/>
              <a:t>vestibulárních jádrech</a:t>
            </a:r>
          </a:p>
          <a:p>
            <a:pPr>
              <a:spcBef>
                <a:spcPct val="0"/>
              </a:spcBef>
            </a:pPr>
            <a:endParaRPr lang="cs-CZ" b="1" smtClean="0"/>
          </a:p>
          <a:p>
            <a:pPr marL="0" lvl="2">
              <a:spcBef>
                <a:spcPct val="0"/>
              </a:spcBef>
            </a:pPr>
            <a:r>
              <a:rPr lang="cs-CZ" sz="1900" smtClean="0"/>
              <a:t>Zprostředkovávají vestibulookulomotorický reflex</a:t>
            </a:r>
          </a:p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B6111D-6943-4193-9E61-7CEC8576313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Zrak a sluch přináší informace o vnějším  světe mimo dosah našeho těla.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mtClean="0"/>
              <a:t>vnímání dotyku a tlaku (a vibrací)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mtClean="0"/>
              <a:t>Je schopen detekovat více forem informačních signálů</a:t>
            </a:r>
          </a:p>
          <a:p>
            <a:pPr>
              <a:spcBef>
                <a:spcPct val="0"/>
              </a:spcBef>
            </a:pPr>
            <a:r>
              <a:rPr lang="cs-CZ" smtClean="0"/>
              <a:t>Recepční struktury se pro jednotlivé typy podnětů liší</a:t>
            </a:r>
          </a:p>
          <a:p>
            <a:pPr>
              <a:spcBef>
                <a:spcPct val="0"/>
              </a:spcBef>
            </a:pPr>
            <a:r>
              <a:rPr lang="cs-CZ" smtClean="0"/>
              <a:t>Dráha a kortikální projekce se shoduje</a:t>
            </a:r>
          </a:p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CE4537-8293-4E3D-90A7-49BD218EEF2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Zrakem vnímáme povrchy objektů jako hrubé, jemné, jen protože jsme s nimi jako děti učinili hmatovou zkušenost.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Na ochlupené kůži jsou receptory vlasových folikulů, které reagují na </a:t>
            </a:r>
            <a:r>
              <a:rPr lang="cs-CZ" dirty="0" err="1" smtClean="0"/>
              <a:t>ohnuít</a:t>
            </a:r>
            <a:r>
              <a:rPr lang="cs-CZ" dirty="0" smtClean="0"/>
              <a:t> vlasu.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Rychle se adaptují, takže za chvíli necítíme oblek na kůži. Nejmenší hustota hmatových receptorů je na zádech.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Relativní teplota – pokud dáme tři kbelíky se studenou, vlažnou a horkou vodou – bude se levé ruce zdát vlažná voda jako horká a naopak.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Svědění – lehké podráždění receptorů bolesti. Lechtání – lehké podráždění receptorů dotyku.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Dotyk způsobují podněty malé intenzity, pocity tlaku podněty velké intenzity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 smtClean="0"/>
              <a:t>Exrémní</a:t>
            </a:r>
            <a:r>
              <a:rPr lang="cs-CZ" dirty="0" smtClean="0"/>
              <a:t> teploty – abychom byli informováni o možném poškození tkání.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/>
          </a:p>
          <a:p>
            <a:pPr marL="641033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err="1" smtClean="0"/>
              <a:t>Golgiho</a:t>
            </a:r>
            <a:r>
              <a:rPr lang="cs-CZ" dirty="0" smtClean="0"/>
              <a:t>-</a:t>
            </a:r>
            <a:r>
              <a:rPr lang="cs-CZ" dirty="0" err="1" smtClean="0"/>
              <a:t>Mazzoniho</a:t>
            </a:r>
            <a:r>
              <a:rPr lang="cs-CZ" dirty="0" smtClean="0"/>
              <a:t> tělíska</a:t>
            </a:r>
          </a:p>
          <a:p>
            <a:pPr marL="641033" lvl="1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err="1" smtClean="0"/>
              <a:t>Krauseho</a:t>
            </a:r>
            <a:r>
              <a:rPr lang="cs-CZ" dirty="0" smtClean="0"/>
              <a:t> tělíska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B595E6-1093-4C35-8D43-C5C8ED00E08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vědomí, kde jsou naše končetiny, když jsou v klidu (statické) nebo se hýbou (dynamické)</a:t>
            </a:r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7F825D-FBCB-44BB-AEAA-58227161BC6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Senzitivními neurony, zadními kořeny míšními do míchy, přes talamus do primární senzitivní oblasti</a:t>
            </a:r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064374-D67F-4858-AF96-A7C268B3FE8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86B5-8CAC-44E9-8B24-F0BD8F48147A}" type="datetimeFigureOut">
              <a:rPr lang="cs-CZ"/>
              <a:pPr>
                <a:defRPr/>
              </a:pPr>
              <a:t>6.4.2011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8902-4308-40E1-8823-A65AFE0767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239C-D75E-4584-942A-8CF6F3EF7022}" type="datetimeFigureOut">
              <a:rPr lang="cs-CZ"/>
              <a:pPr>
                <a:defRPr/>
              </a:pPr>
              <a:t>6.4.2011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C19F-1222-4D92-959B-EF5592A0A9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DB9D-D059-4C3E-8057-44D17241BD3B}" type="datetimeFigureOut">
              <a:rPr lang="cs-CZ"/>
              <a:pPr>
                <a:defRPr/>
              </a:pPr>
              <a:t>6.4.2011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37F4-F37C-41B2-B24D-CBB19CDD33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65AB-2247-4ECA-AE0E-3FD3281E6858}" type="datetimeFigureOut">
              <a:rPr lang="cs-CZ"/>
              <a:pPr>
                <a:defRPr/>
              </a:pPr>
              <a:t>6.4.2011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205E-9AB8-4CDB-BB5E-07CB311088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621D5-6619-481F-A6FA-D7764DFA8DCA}" type="datetimeFigureOut">
              <a:rPr lang="cs-CZ"/>
              <a:pPr>
                <a:defRPr/>
              </a:pPr>
              <a:t>6.4.2011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E9065-8EB2-4730-9919-6123E14945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1932-43AA-4956-9F36-815B0348B4FE}" type="datetimeFigureOut">
              <a:rPr lang="cs-CZ"/>
              <a:pPr>
                <a:defRPr/>
              </a:pPr>
              <a:t>6.4.2011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AFB-0BEB-4406-93EB-8650497DF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3138-A02E-4642-B0C2-1ED02135F486}" type="datetimeFigureOut">
              <a:rPr lang="cs-CZ"/>
              <a:pPr>
                <a:defRPr/>
              </a:pPr>
              <a:t>6.4.2011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CDB0-DF99-447F-999E-34E72D5805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F8328-0A02-46D6-8178-CA4CFBF75DFA}" type="datetimeFigureOut">
              <a:rPr lang="cs-CZ"/>
              <a:pPr>
                <a:defRPr/>
              </a:pPr>
              <a:t>6.4.2011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A750E-3E86-481A-9316-6E226F7545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B20C-DA33-4E1B-B98B-206AB0753C31}" type="datetimeFigureOut">
              <a:rPr lang="cs-CZ"/>
              <a:pPr>
                <a:defRPr/>
              </a:pPr>
              <a:t>6.4.2011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EF32-2632-459F-A7E2-607D8B815F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01D31-29FA-4A37-8B9F-BBA554FE386B}" type="datetimeFigureOut">
              <a:rPr lang="cs-CZ"/>
              <a:pPr>
                <a:defRPr/>
              </a:pPr>
              <a:t>6.4.2011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4644-3888-40A4-A71F-3710B8C159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úhlý trojúhe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94AE-36AE-4E2D-B3A2-107222F3CDCD}" type="datetimeFigureOut">
              <a:rPr lang="cs-CZ"/>
              <a:pPr>
                <a:defRPr/>
              </a:pPr>
              <a:t>6.4.2011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2B709-A98A-4F1E-9CE7-CFC92C2EC1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C460AD-1EA6-47FB-9423-575EF6C6F72A}" type="datetimeFigureOut">
              <a:rPr lang="cs-CZ"/>
              <a:pPr>
                <a:defRPr/>
              </a:pPr>
              <a:t>6.4.2011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53F15B-E588-4A9A-979E-ABD1449107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6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826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mtClean="0"/>
              <a:t>VESTIBULÁRNÍ SYSTÉM</a:t>
            </a:r>
            <a:endParaRPr lang="cs-CZ"/>
          </a:p>
        </p:txBody>
      </p:sp>
      <p:sp>
        <p:nvSpPr>
          <p:cNvPr id="14338" name="Zástupný symbol pro text 4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/>
              <a:t>KOŽNÍ ČITÍ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0852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400" dirty="0" smtClean="0"/>
              <a:t>Receptory – </a:t>
            </a:r>
            <a:r>
              <a:rPr lang="cs-CZ" sz="1400" dirty="0" err="1" smtClean="0"/>
              <a:t>mechanoreceptory</a:t>
            </a:r>
            <a:r>
              <a:rPr lang="cs-CZ" sz="14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400" dirty="0" smtClean="0"/>
              <a:t>Hmat - specifické kožní receptory pro vnímání dotyku a tlaku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400" dirty="0" smtClean="0"/>
              <a:t>Vater-</a:t>
            </a:r>
            <a:r>
              <a:rPr lang="cs-CZ" sz="1400" dirty="0" err="1" smtClean="0"/>
              <a:t>Paciniho</a:t>
            </a:r>
            <a:r>
              <a:rPr lang="cs-CZ" sz="1400" dirty="0" smtClean="0"/>
              <a:t> tělíska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400" dirty="0" smtClean="0"/>
              <a:t>Meissnerova tělíska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400" dirty="0" err="1" smtClean="0"/>
              <a:t>Merkleovy</a:t>
            </a:r>
            <a:r>
              <a:rPr lang="cs-CZ" sz="1400" dirty="0" smtClean="0"/>
              <a:t> disky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400" dirty="0" err="1" smtClean="0"/>
              <a:t>Ruffiniho</a:t>
            </a:r>
            <a:r>
              <a:rPr lang="cs-CZ" sz="1400" dirty="0" smtClean="0"/>
              <a:t> tělíska</a:t>
            </a:r>
          </a:p>
          <a:p>
            <a:pPr marL="274320" lvl="1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s-CZ" sz="1400" dirty="0" smtClean="0"/>
              <a:t>Rychle se adaptují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400" dirty="0" smtClean="0"/>
              <a:t>Dotyk slouží k informování o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sz="1400" dirty="0" smtClean="0"/>
              <a:t>	velikosti, tvaru a povrchu objektů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400" dirty="0" smtClean="0"/>
              <a:t>Hlavní lokalizace je na špičkách prstů a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sz="1400" dirty="0" smtClean="0"/>
              <a:t>	jazyku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1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400" dirty="0" smtClean="0"/>
              <a:t>Specifické kožní receptory pro vnímání tepla a chladu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400" dirty="0" smtClean="0"/>
              <a:t>Tepelné  (36-43°C) a početnější chladové (20-36°C) termoreceptory kůže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400" dirty="0" smtClean="0"/>
              <a:t>Registrují relativní teplotu 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400" dirty="0" smtClean="0"/>
              <a:t>Volná </a:t>
            </a:r>
            <a:r>
              <a:rPr lang="cs-CZ" sz="1400" dirty="0" err="1" smtClean="0"/>
              <a:t>nemyelinizovaná</a:t>
            </a:r>
            <a:r>
              <a:rPr lang="cs-CZ" sz="1400" dirty="0" smtClean="0"/>
              <a:t> nervová zakončení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400" dirty="0" smtClean="0"/>
              <a:t>Mezi 20°C - 40°C se rychle adaptují, extrémnější teploty vnímáme jako trvale studené, horké</a:t>
            </a:r>
            <a:endParaRPr lang="cs-CZ" sz="14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5763" y="2714625"/>
            <a:ext cx="4948237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/>
              <a:t>PROPRIOCEPCE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Hluboké čití má komponentu svalovou, šlachovou a kloubní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Přivádí do mozku kontinuálně informace o aktuálním stavu pohybového aparátu z proprioreceptorů – kde a v jaké poloze jsou naše končetiny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Proprioreceptory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err="1" smtClean="0"/>
              <a:t>Ruffiniformní</a:t>
            </a:r>
            <a:r>
              <a:rPr lang="cs-CZ" dirty="0" smtClean="0"/>
              <a:t> a </a:t>
            </a:r>
            <a:r>
              <a:rPr lang="cs-CZ" dirty="0" err="1" smtClean="0"/>
              <a:t>paciniformní</a:t>
            </a:r>
            <a:r>
              <a:rPr lang="cs-CZ" dirty="0" smtClean="0"/>
              <a:t> tělíska v kloubních pouzdrech a vazech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Svalová vřeténka a </a:t>
            </a:r>
            <a:r>
              <a:rPr lang="cs-CZ" dirty="0" err="1" smtClean="0"/>
              <a:t>Golgiho</a:t>
            </a:r>
            <a:r>
              <a:rPr lang="cs-CZ" dirty="0" smtClean="0"/>
              <a:t> šlachová tělíska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err="1" smtClean="0"/>
              <a:t>Ruffiniho</a:t>
            </a:r>
            <a:r>
              <a:rPr lang="cs-CZ" dirty="0" smtClean="0"/>
              <a:t> tělíska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 smtClean="0"/>
              <a:t> </a:t>
            </a:r>
            <a:r>
              <a:rPr lang="cs-CZ" dirty="0" smtClean="0"/>
              <a:t>Jejich funkce je součástí volního řízení pohybu (kontrola) i řízení posturálních reflexů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86375" y="3571875"/>
            <a:ext cx="3786188" cy="1285875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6 	primární senzitivní oblast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7 	sekundární senzitivní korová o.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8 	suplementární senzitivní korová o.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900" dirty="0" smtClean="0"/>
              <a:t>21 	parietální asociační korová oblast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10327" t="5064" r="1183" b="30380"/>
          <a:stretch>
            <a:fillRect/>
          </a:stretch>
        </p:blipFill>
        <p:spPr>
          <a:xfrm>
            <a:off x="142875" y="1357313"/>
            <a:ext cx="5184775" cy="5214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57938" y="1785938"/>
            <a:ext cx="2571750" cy="3286125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200" dirty="0" smtClean="0"/>
              <a:t>Rozsah korových okrsků pro jednotlivé části těla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200" dirty="0" smtClean="0"/>
              <a:t>Figura člověka překreslená podle proporcionálního zastoupení částí těla v kůře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900" dirty="0" smtClean="0"/>
          </a:p>
        </p:txBody>
      </p:sp>
      <p:pic>
        <p:nvPicPr>
          <p:cNvPr id="35842" name="Picture 2" descr="An external file that holds a picture, illustration, etc., usually as some form of binary object. The name of referred object is ch9f8.jpg.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"/>
            <a:ext cx="5691188" cy="6094413"/>
          </a:xfrm>
        </p:spPr>
      </p:pic>
      <p:pic>
        <p:nvPicPr>
          <p:cNvPr id="35843" name="Obrázek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143250"/>
            <a:ext cx="29749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Vestibulární orgán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Rovnovážný (</a:t>
            </a:r>
            <a:r>
              <a:rPr lang="cs-CZ" dirty="0" err="1" smtClean="0"/>
              <a:t>statokinetický</a:t>
            </a:r>
            <a:r>
              <a:rPr lang="cs-CZ" dirty="0" smtClean="0"/>
              <a:t>) orgán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Má rozhodující význam 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v detekci polohy i pohybu hlavy a celého těla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při udržování rovnováhy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Součást vnitřního ucha, uložen v blízkosti hlemýždě ve skalní kosti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Skládá se z: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arenR"/>
              <a:defRPr/>
            </a:pPr>
            <a:r>
              <a:rPr lang="cs-CZ" dirty="0" smtClean="0"/>
              <a:t>Tří polokruhovitých kanálků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arenR"/>
              <a:defRPr/>
            </a:pPr>
            <a:r>
              <a:rPr lang="cs-CZ" dirty="0" smtClean="0"/>
              <a:t>Dvou vestibulárních váčků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 smtClean="0"/>
              <a:t> 	(vejčitého – </a:t>
            </a:r>
            <a:r>
              <a:rPr lang="cs-CZ" dirty="0" err="1" smtClean="0"/>
              <a:t>utriculus</a:t>
            </a:r>
            <a:r>
              <a:rPr lang="cs-CZ" dirty="0" smtClean="0"/>
              <a:t> a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 smtClean="0"/>
              <a:t>	kulovitého – </a:t>
            </a:r>
            <a:r>
              <a:rPr lang="cs-CZ" dirty="0" err="1" smtClean="0"/>
              <a:t>sacculus</a:t>
            </a:r>
            <a:r>
              <a:rPr lang="cs-CZ" dirty="0" smtClean="0"/>
              <a:t>)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arenR"/>
              <a:defRPr/>
            </a:pPr>
            <a:endParaRPr lang="cs-CZ" dirty="0" smtClean="0"/>
          </a:p>
        </p:txBody>
      </p:sp>
      <p:pic>
        <p:nvPicPr>
          <p:cNvPr id="15363" name="Picture 4" descr="labyrin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989388"/>
            <a:ext cx="385762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Tři polokruhovité kanálky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329613" cy="492283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Jsou postaveny ve třech na sobě kolmých rovinách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Registrovány otáčivé pohyby kolem všech prostorových os (kývání, otáčení, naklánění hlavy)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Receptory: </a:t>
            </a:r>
            <a:r>
              <a:rPr lang="cs-CZ" sz="1600" b="1" dirty="0" smtClean="0"/>
              <a:t>vláskové</a:t>
            </a:r>
            <a:r>
              <a:rPr lang="cs-CZ" sz="1600" dirty="0" smtClean="0"/>
              <a:t> buňky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Při otáčení hlavy dochází následkem setrvačnosti k relativnímu proudění endolymfy a ohýbání vlásků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1600" dirty="0" smtClean="0"/>
              <a:t>vychýlení jedním směrem buňky  podráždí (depolarizace), vychýlení  opačným směrem je tlumí (</a:t>
            </a:r>
            <a:r>
              <a:rPr lang="cs-CZ" sz="1600" dirty="0" err="1" smtClean="0"/>
              <a:t>hyperpolarizace</a:t>
            </a:r>
            <a:r>
              <a:rPr lang="cs-CZ" sz="1600" dirty="0" smtClean="0"/>
              <a:t>)</a:t>
            </a:r>
          </a:p>
          <a:p>
            <a:pPr marL="274320" lvl="1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s-CZ" sz="1600" dirty="0" smtClean="0"/>
              <a:t>Drážděny při změně rychlosti rotace – </a:t>
            </a:r>
          </a:p>
          <a:p>
            <a:pPr marL="274320" lvl="1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cs-CZ" sz="1600" dirty="0" smtClean="0"/>
              <a:t>	tj. na začátku a na konci pohybu. Rovnovážný</a:t>
            </a:r>
          </a:p>
          <a:p>
            <a:pPr marL="274320" lvl="1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cs-CZ" sz="1600" dirty="0" smtClean="0"/>
              <a:t>	pohyb neregistrují.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sz="1600" dirty="0" smtClean="0"/>
          </a:p>
          <a:p>
            <a:pPr marL="274320" lvl="1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s-CZ" sz="1600" b="1" dirty="0" smtClean="0"/>
              <a:t>úhlové (radiální) zrychlení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sz="16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sz="1600" dirty="0" smtClean="0"/>
              <a:t>  </a:t>
            </a:r>
            <a:endParaRPr lang="cs-CZ" sz="1600" dirty="0"/>
          </a:p>
        </p:txBody>
      </p:sp>
      <p:pic>
        <p:nvPicPr>
          <p:cNvPr id="17411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763" y="4238625"/>
            <a:ext cx="35512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Dva vestibulární váčky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50" y="1935163"/>
            <a:ext cx="8572500" cy="442277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/>
              <a:t>Váčky </a:t>
            </a:r>
            <a:r>
              <a:rPr lang="cs-CZ" sz="2000" dirty="0" err="1" smtClean="0"/>
              <a:t>utriculus</a:t>
            </a:r>
            <a:r>
              <a:rPr lang="cs-CZ" sz="2000" dirty="0" smtClean="0"/>
              <a:t> a </a:t>
            </a:r>
            <a:r>
              <a:rPr lang="cs-CZ" sz="2000" dirty="0" err="1" smtClean="0"/>
              <a:t>saculus</a:t>
            </a:r>
            <a:endParaRPr lang="cs-CZ" sz="2000" dirty="0" smtClean="0"/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/>
              <a:t>Odchylka postavení hlavy  (a těla) vzhledem k působení gravitační síly (naklánění, kymácení)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/>
              <a:t>lineární zrychlení hlavy všemi směry (jízda výtahem, běh vpřed apod.)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/>
              <a:t>Receptory – vláskové buňky</a:t>
            </a:r>
          </a:p>
          <a:p>
            <a:pPr marL="274320" lvl="1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cs-CZ" sz="2000" dirty="0" smtClean="0"/>
              <a:t>	- překryté rosolovitou membránou zatíženou relativně těžkými krystalky uhličitanu vápenatého (</a:t>
            </a:r>
            <a:r>
              <a:rPr lang="cs-CZ" sz="2000" dirty="0" err="1" smtClean="0"/>
              <a:t>otolity</a:t>
            </a:r>
            <a:r>
              <a:rPr lang="cs-CZ" sz="2000" dirty="0" smtClean="0"/>
              <a:t>) </a:t>
            </a:r>
          </a:p>
          <a:p>
            <a:pPr marL="274320" lvl="1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s-CZ" sz="2000" dirty="0" smtClean="0"/>
              <a:t>Drážděny při změně </a:t>
            </a:r>
            <a:r>
              <a:rPr lang="cs-CZ" sz="2000" b="1" dirty="0" smtClean="0"/>
              <a:t>lineárního zrychlení </a:t>
            </a:r>
            <a:r>
              <a:rPr lang="cs-CZ" sz="2000" dirty="0" smtClean="0"/>
              <a:t>– </a:t>
            </a:r>
          </a:p>
          <a:p>
            <a:pPr marL="274320" lvl="1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cs-CZ" sz="2000" dirty="0" smtClean="0"/>
              <a:t>	tj. na začátku a na konci pohybu. Rovnovážný</a:t>
            </a:r>
          </a:p>
          <a:p>
            <a:pPr marL="274320" lvl="1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cs-CZ" sz="2000" dirty="0" smtClean="0"/>
              <a:t>	pohyb neregistrují.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000" dirty="0"/>
          </a:p>
        </p:txBody>
      </p:sp>
      <p:pic>
        <p:nvPicPr>
          <p:cNvPr id="4" name="Picture 4" descr="003 - uc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221163"/>
            <a:ext cx="235743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208713" y="6473825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             otolity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1500188" y="2500313"/>
          <a:ext cx="5657850" cy="3571875"/>
        </p:xfrm>
        <a:graphic>
          <a:graphicData uri="http://schemas.openxmlformats.org/presentationml/2006/ole">
            <p:oleObj spid="_x0000_s3074" name="Rastrový obrázek" r:id="rId3" imgW="3591426" imgH="2266667" progId="PBrush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Reflexy vycházející z vestibulárního ústrojí</a:t>
            </a:r>
            <a:endParaRPr lang="cs-CZ" dirty="0"/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7972425" cy="49228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Tyto reflexy slouží především dvěma účelům: </a:t>
            </a:r>
          </a:p>
          <a:p>
            <a:r>
              <a:rPr lang="cs-CZ" smtClean="0"/>
              <a:t>1) Udržování rovnováhy těla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cs-CZ" smtClean="0"/>
              <a:t>2) Zraková fixace předmětů (stabilizace obrazu na sítnici)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000375"/>
            <a:ext cx="6791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VESTIBULÁRNÍ DRÁHA A PROJEKCE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Vybrané projekce vestibulárního systému</a:t>
            </a:r>
          </a:p>
          <a:p>
            <a:pPr lvl="1"/>
            <a:r>
              <a:rPr lang="cs-CZ" sz="2200" smtClean="0"/>
              <a:t>Mozeček</a:t>
            </a:r>
          </a:p>
          <a:p>
            <a:pPr lvl="1"/>
            <a:r>
              <a:rPr lang="cs-CZ" sz="2200" smtClean="0"/>
              <a:t>Vestibulární korová oblast</a:t>
            </a:r>
            <a:endParaRPr lang="cs-CZ" sz="1900" smtClean="0"/>
          </a:p>
          <a:p>
            <a:pPr lvl="1"/>
            <a:r>
              <a:rPr lang="cs-CZ" sz="2200" smtClean="0"/>
              <a:t>Motorická jádra okohybných nervů  </a:t>
            </a:r>
          </a:p>
          <a:p>
            <a:pPr>
              <a:buFont typeface="Wingdings 2" pitchFamily="18" charset="2"/>
              <a:buNone/>
            </a:pPr>
            <a:endParaRPr lang="cs-CZ" sz="2400" smtClean="0"/>
          </a:p>
          <a:p>
            <a:endParaRPr lang="cs-CZ" sz="1000" smtClean="0"/>
          </a:p>
          <a:p>
            <a:endParaRPr lang="cs-CZ" sz="1000" smtClean="0"/>
          </a:p>
          <a:p>
            <a:endParaRPr lang="cs-CZ" sz="1000" smtClean="0"/>
          </a:p>
          <a:p>
            <a:endParaRPr lang="cs-CZ" sz="1000" smtClean="0"/>
          </a:p>
          <a:p>
            <a:endParaRPr lang="cs-CZ" sz="1000" smtClean="0"/>
          </a:p>
          <a:p>
            <a:endParaRPr lang="cs-CZ" sz="100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 l="10327" t="5064" r="33591" b="63100"/>
          <a:stretch>
            <a:fillRect/>
          </a:stretch>
        </p:blipFill>
        <p:spPr bwMode="auto">
          <a:xfrm>
            <a:off x="5429250" y="3786188"/>
            <a:ext cx="3103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ovéPole 6"/>
          <p:cNvSpPr txBox="1">
            <a:spLocks noChangeArrowheads="1"/>
          </p:cNvSpPr>
          <p:nvPr/>
        </p:nvSpPr>
        <p:spPr bwMode="auto">
          <a:xfrm>
            <a:off x="5429250" y="6429375"/>
            <a:ext cx="350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onstantia" pitchFamily="18" charset="0"/>
              </a:rPr>
              <a:t>16- vestibulární korová oblast</a:t>
            </a:r>
          </a:p>
        </p:txBody>
      </p:sp>
      <p:pic>
        <p:nvPicPr>
          <p:cNvPr id="24581" name="Obrázek 4" descr="180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857625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err="1" smtClean="0"/>
              <a:t>SOMATOSENZORICKÝ</a:t>
            </a:r>
            <a:r>
              <a:rPr lang="cs-CZ" smtClean="0"/>
              <a:t> SYSTÉM</a:t>
            </a:r>
            <a:endParaRPr lang="cs-CZ"/>
          </a:p>
        </p:txBody>
      </p:sp>
      <p:sp>
        <p:nvSpPr>
          <p:cNvPr id="26626" name="Zástupný symbol pro text 4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/>
            <a:endParaRPr lang="cs-CZ" sz="32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Somatosenzorický systém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/>
              <a:t>Přenáší informace o vnějším světě na dosah těla a o těle samotném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/>
              <a:t>Subsystémy: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/>
              <a:t>Kožní čití</a:t>
            </a:r>
          </a:p>
          <a:p>
            <a:pPr marL="915670" lvl="2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/>
              <a:t>Hmat - vnímání dotyku a tlaku (a vibrací)</a:t>
            </a:r>
          </a:p>
          <a:p>
            <a:pPr marL="915670" lvl="2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/>
              <a:t>Vnímání tepla a chladu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/>
              <a:t>Hluboké čití (</a:t>
            </a:r>
            <a:r>
              <a:rPr lang="cs-CZ" sz="2000" dirty="0" err="1" smtClean="0"/>
              <a:t>propriocepce</a:t>
            </a:r>
            <a:r>
              <a:rPr lang="cs-CZ" sz="2000" dirty="0" smtClean="0"/>
              <a:t>)</a:t>
            </a:r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/>
              <a:t>Vnímání bolesti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000" dirty="0" smtClean="0"/>
              <a:t>Receptory nejsou lokalizovány v jedné části těla jako u zraku či sluchu, ale rozmístěné v kůži (svalech, šlachách a kloubech)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000" dirty="0" smtClean="0"/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000" dirty="0" smtClean="0"/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000" dirty="0" smtClean="0"/>
          </a:p>
          <a:p>
            <a:pPr marL="641033" lvl="1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sz="20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0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733</Words>
  <Application>Microsoft Office PowerPoint</Application>
  <PresentationFormat>Předvádění na obrazovce (4:3)</PresentationFormat>
  <Paragraphs>145</Paragraphs>
  <Slides>13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Constantia</vt:lpstr>
      <vt:lpstr>Arial</vt:lpstr>
      <vt:lpstr>Calibri</vt:lpstr>
      <vt:lpstr>Wingdings 2</vt:lpstr>
      <vt:lpstr>Tok</vt:lpstr>
      <vt:lpstr>Tok</vt:lpstr>
      <vt:lpstr>Tok</vt:lpstr>
      <vt:lpstr>Tok</vt:lpstr>
      <vt:lpstr>Rastrový obrázek</vt:lpstr>
      <vt:lpstr>Snímek 1</vt:lpstr>
      <vt:lpstr>Vestibulární orgán</vt:lpstr>
      <vt:lpstr>Tři polokruhovité kanálky</vt:lpstr>
      <vt:lpstr>Dva vestibulární váčky</vt:lpstr>
      <vt:lpstr>Snímek 5</vt:lpstr>
      <vt:lpstr>Reflexy vycházející z vestibulárního ústrojí</vt:lpstr>
      <vt:lpstr>VESTIBULÁRNÍ DRÁHA A PROJEKCE</vt:lpstr>
      <vt:lpstr>Snímek 8</vt:lpstr>
      <vt:lpstr>Somatosenzorický systém </vt:lpstr>
      <vt:lpstr>KOŽNÍ ČITÍ</vt:lpstr>
      <vt:lpstr>PROPRIOCEPCE</vt:lpstr>
      <vt:lpstr>Snímek 12</vt:lpstr>
      <vt:lpstr>Snímek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STATOKINETICKÉ ÚSTROJÍ</dc:title>
  <dc:creator>Adam</dc:creator>
  <cp:lastModifiedBy>uziv</cp:lastModifiedBy>
  <cp:revision>11</cp:revision>
  <dcterms:created xsi:type="dcterms:W3CDTF">2011-03-28T20:01:52Z</dcterms:created>
  <dcterms:modified xsi:type="dcterms:W3CDTF">2011-04-06T07:54:56Z</dcterms:modified>
</cp:coreProperties>
</file>