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3" r:id="rId4"/>
    <p:sldId id="262" r:id="rId5"/>
    <p:sldId id="260" r:id="rId6"/>
    <p:sldId id="259" r:id="rId7"/>
    <p:sldId id="261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8841" autoAdjust="0"/>
  </p:normalViewPr>
  <p:slideViewPr>
    <p:cSldViewPr>
      <p:cViewPr varScale="1">
        <p:scale>
          <a:sx n="71" d="100"/>
          <a:sy n="71" d="100"/>
        </p:scale>
        <p:origin x="-19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42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15C46-D14D-41C7-949E-9148C2ECB5C3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030FF-4D19-47B9-802F-18D7786A1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</a:t>
            </a:r>
            <a:r>
              <a:rPr lang="cs-CZ" baseline="0" dirty="0" smtClean="0"/>
              <a:t> psychology má </a:t>
            </a:r>
            <a:r>
              <a:rPr lang="cs-CZ" baseline="0" dirty="0" err="1" smtClean="0"/>
              <a:t>neuroplasticita</a:t>
            </a:r>
            <a:r>
              <a:rPr lang="cs-CZ" baseline="0" dirty="0" smtClean="0"/>
              <a:t> velký význam, neboť nám dokazuje, že kognitivní trénink i u starých osob – tedy vystavování jedince opakované, podnětné stimulaci má vliv na rozvoj jeho mozku, potažmo kognitivních funkcí</a:t>
            </a:r>
            <a:r>
              <a:rPr lang="cs-CZ" baseline="0" dirty="0" smtClean="0"/>
              <a:t>.</a:t>
            </a:r>
          </a:p>
          <a:p>
            <a:endParaRPr lang="cs-CZ" baseline="0" dirty="0" smtClean="0"/>
          </a:p>
          <a:p>
            <a:r>
              <a:rPr lang="cs-CZ" baseline="0" dirty="0" smtClean="0"/>
              <a:t>Kognitivní trénink – </a:t>
            </a:r>
            <a:r>
              <a:rPr lang="cs-CZ" baseline="0" dirty="0" err="1" smtClean="0"/>
              <a:t>podnětový</a:t>
            </a:r>
            <a:r>
              <a:rPr lang="cs-CZ" baseline="0" dirty="0" smtClean="0"/>
              <a:t> materiál by měl zapojovat co nejvíce smyslů a být neotřelý a cílený na asociativní učení, tedy vytváření souvislostí…..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30FF-4D19-47B9-802F-18D7786A17D3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Funkční</a:t>
            </a:r>
            <a:r>
              <a:rPr lang="cs-CZ" baseline="0" dirty="0" smtClean="0"/>
              <a:t> systémy jsou pevně anatomicky vázány, tato struktura však může být proměňována na základě zkušeností.</a:t>
            </a:r>
          </a:p>
          <a:p>
            <a:endParaRPr lang="cs-CZ" baseline="0" dirty="0" smtClean="0"/>
          </a:p>
          <a:p>
            <a:r>
              <a:rPr lang="cs-CZ" baseline="0" dirty="0" smtClean="0"/>
              <a:t>Synaptické přenosy probíhají rychleji na frekventovaných drahách – synaptická </a:t>
            </a:r>
            <a:r>
              <a:rPr lang="cs-CZ" baseline="0" dirty="0" err="1" smtClean="0"/>
              <a:t>potenciace</a:t>
            </a:r>
            <a:r>
              <a:rPr lang="cs-CZ" baseline="0" dirty="0" smtClean="0"/>
              <a:t> – </a:t>
            </a:r>
            <a:r>
              <a:rPr lang="cs-CZ" baseline="0" dirty="0" err="1" smtClean="0"/>
              <a:t>dslouhodobé</a:t>
            </a:r>
            <a:r>
              <a:rPr lang="cs-CZ" baseline="0" dirty="0" smtClean="0"/>
              <a:t> zvýšené uvolnění </a:t>
            </a:r>
            <a:r>
              <a:rPr lang="cs-CZ" baseline="0" dirty="0" err="1" smtClean="0"/>
              <a:t>neuropřenašeče</a:t>
            </a:r>
            <a:r>
              <a:rPr lang="cs-CZ" baseline="0" dirty="0" smtClean="0"/>
              <a:t>. Opakovaná zkušenost, která je základem učení, vede k urychlení a zpřesnění výkonu. Zesílení synaptických spojů – </a:t>
            </a:r>
            <a:r>
              <a:rPr lang="cs-CZ" baseline="0" dirty="0" err="1" smtClean="0"/>
              <a:t>long</a:t>
            </a:r>
            <a:r>
              <a:rPr lang="cs-CZ" baseline="0" dirty="0" smtClean="0"/>
              <a:t> term </a:t>
            </a:r>
            <a:r>
              <a:rPr lang="cs-CZ" baseline="0" dirty="0" err="1" smtClean="0"/>
              <a:t>potentiation</a:t>
            </a:r>
            <a:r>
              <a:rPr lang="cs-CZ" baseline="0" dirty="0" smtClean="0"/>
              <a:t> (dlouhodobá </a:t>
            </a:r>
            <a:r>
              <a:rPr lang="cs-CZ" baseline="0" dirty="0" err="1" smtClean="0"/>
              <a:t>potenciace</a:t>
            </a:r>
            <a:r>
              <a:rPr lang="cs-CZ" baseline="0" dirty="0" smtClean="0"/>
              <a:t>) – je způsobena poměrně složitými chemickými ději na synapsí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Neurogeneze</a:t>
            </a:r>
            <a:r>
              <a:rPr lang="cs-CZ" baseline="0" dirty="0" smtClean="0"/>
              <a:t> byla prokázána spolehlivě v </a:t>
            </a:r>
            <a:r>
              <a:rPr lang="cs-CZ" baseline="0" dirty="0" err="1" smtClean="0"/>
              <a:t>gyru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dentatu</a:t>
            </a:r>
            <a:r>
              <a:rPr lang="cs-CZ" baseline="0" dirty="0" smtClean="0"/>
              <a:t>, což je součást hipokampu. </a:t>
            </a:r>
            <a:r>
              <a:rPr lang="cs-CZ" baseline="0" dirty="0" err="1" smtClean="0"/>
              <a:t>Neurogeneze</a:t>
            </a:r>
            <a:r>
              <a:rPr lang="cs-CZ" baseline="0" dirty="0" smtClean="0"/>
              <a:t> počíná štěpením </a:t>
            </a:r>
            <a:r>
              <a:rPr lang="cs-CZ" baseline="0" dirty="0" err="1" smtClean="0"/>
              <a:t>multipotentních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buňek</a:t>
            </a:r>
            <a:r>
              <a:rPr lang="cs-CZ" baseline="0" dirty="0" smtClean="0"/>
              <a:t> </a:t>
            </a:r>
            <a:r>
              <a:rPr lang="cs-CZ" baseline="0" dirty="0" smtClean="0"/>
              <a:t>na neurony nebo glie…. Toto rozlišení je způsobeno</a:t>
            </a:r>
            <a:r>
              <a:rPr lang="cs-CZ" baseline="0" dirty="0" smtClean="0"/>
              <a:t> aktivací genů za účasti růstových faktorů…</a:t>
            </a:r>
          </a:p>
          <a:p>
            <a:endParaRPr lang="cs-CZ" baseline="0" dirty="0" smtClean="0"/>
          </a:p>
          <a:p>
            <a:r>
              <a:rPr lang="cs-CZ" baseline="0" dirty="0" smtClean="0"/>
              <a:t>Antidepresiva a antipsychotika podporují </a:t>
            </a:r>
            <a:r>
              <a:rPr lang="cs-CZ" baseline="0" dirty="0" err="1" smtClean="0"/>
              <a:t>neurogenezi</a:t>
            </a:r>
            <a:r>
              <a:rPr lang="cs-CZ" baseline="0" dirty="0" smtClean="0"/>
              <a:t>…..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Receptroy</a:t>
            </a:r>
            <a:r>
              <a:rPr lang="cs-CZ" baseline="0" dirty="0" smtClean="0"/>
              <a:t> jsou  schopné se adaptovat na aktuální dostupnost či nedostupnost </a:t>
            </a:r>
            <a:r>
              <a:rPr lang="cs-CZ" baseline="0" dirty="0" err="1" smtClean="0"/>
              <a:t>mediátoru</a:t>
            </a:r>
            <a:r>
              <a:rPr lang="cs-CZ" baseline="0" dirty="0" smtClean="0"/>
              <a:t> zvýšením nebo snížením </a:t>
            </a:r>
            <a:r>
              <a:rPr lang="cs-CZ" baseline="0" smtClean="0"/>
              <a:t>počtu receptorů….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30FF-4D19-47B9-802F-18D7786A17D3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Hipokampus se podílí</a:t>
            </a:r>
            <a:r>
              <a:rPr lang="cs-CZ" baseline="0" dirty="0" smtClean="0"/>
              <a:t> na uchování a vyhodnocování prostorových informací z prostředí, ve kterém se člověk pohybuje. Hipokampus se vypracuje pokud taxikář často vyhodnocuje informace o směru jízdy, hledá orientaci ve velkém městě a musí si zapamatovat rozsáhlé prostorové údaje</a:t>
            </a:r>
          </a:p>
          <a:p>
            <a:endParaRPr lang="cs-CZ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Např. hudebníci (pianisti,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violončelisti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mají větší reprezentaci každého prstu v 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somatosenzorické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části. Slepí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vyvnutější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sluch,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somatozenzorický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systém  -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atd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´-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okcipitální oblasti přejímají nové funkce pro slyšení……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30FF-4D19-47B9-802F-18D7786A17D3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 pro psychoterapii. Opakovaný a trvalý vliv vlídného,</a:t>
            </a:r>
            <a:r>
              <a:rPr lang="cs-CZ" baseline="0" dirty="0" smtClean="0"/>
              <a:t> empatického porozumění a </a:t>
            </a:r>
            <a:r>
              <a:rPr lang="cs-CZ" dirty="0" smtClean="0"/>
              <a:t>emoční korekce vytvářeném psychoterapeutem má vliv strukturální změny</a:t>
            </a:r>
            <a:r>
              <a:rPr lang="cs-CZ" baseline="0" dirty="0" smtClean="0"/>
              <a:t> mozku u </a:t>
            </a:r>
            <a:r>
              <a:rPr lang="cs-CZ" baseline="0" dirty="0" err="1" smtClean="0"/>
              <a:t>klineta</a:t>
            </a:r>
            <a:r>
              <a:rPr lang="cs-CZ" baseline="0" dirty="0" smtClean="0"/>
              <a:t>, potažmo na jeho kognitivní a emocionální vývoj….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30FF-4D19-47B9-802F-18D7786A17D3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Poškození může</a:t>
            </a:r>
            <a:r>
              <a:rPr lang="cs-CZ" baseline="0" dirty="0" smtClean="0"/>
              <a:t> mít různou povahu – toxické, traumatické, </a:t>
            </a:r>
            <a:r>
              <a:rPr lang="cs-CZ" baseline="0" dirty="0" err="1" smtClean="0"/>
              <a:t>neurodegenerativní</a:t>
            </a:r>
            <a:r>
              <a:rPr lang="cs-CZ" baseline="0" dirty="0" smtClean="0"/>
              <a:t>……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Např. řeč u malých dětí s postižením</a:t>
            </a:r>
            <a:r>
              <a:rPr lang="cs-CZ" baseline="0" dirty="0" smtClean="0"/>
              <a:t> levé hemisféry, kde bývá u většiny lidí lokalizována řeč je přejata pravou hemisférou….</a:t>
            </a:r>
          </a:p>
          <a:p>
            <a:endParaRPr lang="cs-CZ" baseline="0" dirty="0" smtClean="0"/>
          </a:p>
          <a:p>
            <a:r>
              <a:rPr lang="cs-CZ" baseline="0" dirty="0" smtClean="0"/>
              <a:t>Nerové růstové faktory mají trofické účinky na nervové spoje, stimulují růst axonů a účastní se </a:t>
            </a:r>
            <a:r>
              <a:rPr lang="cs-CZ" baseline="0" dirty="0" err="1" smtClean="0"/>
              <a:t>neurogeneze</a:t>
            </a:r>
            <a:r>
              <a:rPr lang="cs-CZ" baseline="0" dirty="0" smtClean="0"/>
              <a:t>….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30FF-4D19-47B9-802F-18D7786A17D3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Např. řeč u malých dětí s postižením</a:t>
            </a:r>
            <a:r>
              <a:rPr lang="cs-CZ" baseline="0" dirty="0" smtClean="0"/>
              <a:t> levé hemisféry, kde bývá u většiny lidí lokalizována řeč je přejata pravou hemisférou….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30FF-4D19-47B9-802F-18D7786A17D3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71B2-7532-4810-932F-C8536A133C0D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7D593-DED3-4888-B44D-3BBFA2F41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71B2-7532-4810-932F-C8536A133C0D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7D593-DED3-4888-B44D-3BBFA2F41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71B2-7532-4810-932F-C8536A133C0D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7D593-DED3-4888-B44D-3BBFA2F41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71B2-7532-4810-932F-C8536A133C0D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7D593-DED3-4888-B44D-3BBFA2F41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71B2-7532-4810-932F-C8536A133C0D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7D593-DED3-4888-B44D-3BBFA2F41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71B2-7532-4810-932F-C8536A133C0D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7D593-DED3-4888-B44D-3BBFA2F41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71B2-7532-4810-932F-C8536A133C0D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7D593-DED3-4888-B44D-3BBFA2F41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71B2-7532-4810-932F-C8536A133C0D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7D593-DED3-4888-B44D-3BBFA2F41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71B2-7532-4810-932F-C8536A133C0D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7D593-DED3-4888-B44D-3BBFA2F41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71B2-7532-4810-932F-C8536A133C0D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7D593-DED3-4888-B44D-3BBFA2F41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71B2-7532-4810-932F-C8536A133C0D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697D593-DED3-4888-B44D-3BBFA2F41C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2271B2-7532-4810-932F-C8536A133C0D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97D593-DED3-4888-B44D-3BBFA2F41CD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mg.blesk.cz/img/1/full/536898-img-cameron-pulka-mozku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NEUROPLASTICITA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dalšímu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Benešová, M., </a:t>
            </a:r>
            <a:r>
              <a:rPr lang="cs-CZ" dirty="0" err="1" smtClean="0"/>
              <a:t>Preiss</a:t>
            </a:r>
            <a:r>
              <a:rPr lang="cs-CZ" dirty="0" smtClean="0"/>
              <a:t>, M., </a:t>
            </a:r>
            <a:r>
              <a:rPr lang="cs-CZ" dirty="0" err="1" smtClean="0"/>
              <a:t>Kulišťák</a:t>
            </a:r>
            <a:r>
              <a:rPr lang="cs-CZ" dirty="0" smtClean="0"/>
              <a:t>, P. (2009): </a:t>
            </a:r>
            <a:r>
              <a:rPr lang="cs-CZ" dirty="0" err="1" smtClean="0"/>
              <a:t>Neuroplasticita</a:t>
            </a:r>
            <a:r>
              <a:rPr lang="cs-CZ" dirty="0" smtClean="0"/>
              <a:t> lidského mozku a její význam pro psychologii. Česká a slovenská psychologie 53(1), str. 55 -67</a:t>
            </a:r>
          </a:p>
          <a:p>
            <a:r>
              <a:rPr lang="cs-CZ" dirty="0" err="1" smtClean="0"/>
              <a:t>Kulišťák</a:t>
            </a:r>
            <a:r>
              <a:rPr lang="cs-CZ" dirty="0" smtClean="0"/>
              <a:t>, P. (2003): Neuropsychologie. Praha: Portál, kap. 4., str. 67-80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Neuroplasticita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Celoživotní schopnost nervových buněk mozku stavět, přestavovat, rušit a </a:t>
            </a:r>
            <a:r>
              <a:rPr lang="cs-CZ" b="1" dirty="0" smtClean="0"/>
              <a:t>opravovat</a:t>
            </a:r>
            <a:r>
              <a:rPr lang="cs-CZ" dirty="0" smtClean="0"/>
              <a:t> svoji tkáň.</a:t>
            </a:r>
          </a:p>
          <a:p>
            <a:r>
              <a:rPr lang="cs-CZ" dirty="0" smtClean="0"/>
              <a:t>Celoživotní potenciál mozku </a:t>
            </a:r>
            <a:r>
              <a:rPr lang="cs-CZ" b="1" dirty="0" smtClean="0"/>
              <a:t>přizpůsobit se </a:t>
            </a:r>
            <a:r>
              <a:rPr lang="cs-CZ" dirty="0" smtClean="0"/>
              <a:t>strukturálně i funkčně novým podnětům či změněným podmínkám v prostředí, </a:t>
            </a:r>
            <a:r>
              <a:rPr lang="cs-CZ" b="1" dirty="0" smtClean="0"/>
              <a:t>reorganizovat</a:t>
            </a:r>
            <a:r>
              <a:rPr lang="cs-CZ" dirty="0" smtClean="0"/>
              <a:t> neuronové cesty pod vlivem nových či opakovaných zkušeností a měnit se v odpověď na poškození.</a:t>
            </a:r>
          </a:p>
          <a:p>
            <a:r>
              <a:rPr lang="cs-CZ" dirty="0" smtClean="0"/>
              <a:t>Nejvyšší schopnost plasticity má mozek mladý, ale je zachována i v dospělosti a stáří.</a:t>
            </a:r>
          </a:p>
          <a:p>
            <a:r>
              <a:rPr lang="cs-CZ" dirty="0" smtClean="0"/>
              <a:t>Souvisí s mírou využívání mozku. Je možná prostřednictvím učení a paměti za pomoci vnímání, motoriky a kognice. Význam kognitivně podnětného prostředí, kognitivního tréninku, psychoterapie….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Mechanismy </a:t>
            </a:r>
            <a:r>
              <a:rPr lang="cs-CZ" dirty="0" err="1" smtClean="0"/>
              <a:t>neuroplasticity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08230"/>
          </a:xfrm>
        </p:spPr>
        <p:txBody>
          <a:bodyPr/>
          <a:lstStyle/>
          <a:p>
            <a:r>
              <a:rPr lang="cs-CZ" dirty="0" smtClean="0"/>
              <a:t>Dynamičnost nervového systému je dána dvěma principy – </a:t>
            </a:r>
            <a:r>
              <a:rPr lang="cs-CZ" b="1" dirty="0" smtClean="0"/>
              <a:t>rigiditou a plasticitou</a:t>
            </a:r>
            <a:r>
              <a:rPr lang="cs-CZ" dirty="0" smtClean="0"/>
              <a:t>. Základní organizace  </a:t>
            </a:r>
            <a:r>
              <a:rPr lang="cs-CZ" dirty="0" err="1" smtClean="0"/>
              <a:t>neuronálních</a:t>
            </a:r>
            <a:r>
              <a:rPr lang="cs-CZ" dirty="0" smtClean="0"/>
              <a:t> okruhů je dána genetickým programem, funkce i struktura může být však upravována na základě vnitřních a vnějších podnětů.</a:t>
            </a:r>
          </a:p>
          <a:p>
            <a:r>
              <a:rPr lang="cs-CZ" dirty="0" smtClean="0"/>
              <a:t>Změny na úrovni </a:t>
            </a:r>
            <a:r>
              <a:rPr lang="cs-CZ" b="1" dirty="0" smtClean="0"/>
              <a:t>morfologické</a:t>
            </a:r>
            <a:r>
              <a:rPr lang="cs-CZ" dirty="0" smtClean="0"/>
              <a:t> – </a:t>
            </a:r>
            <a:r>
              <a:rPr lang="cs-CZ" dirty="0" err="1" smtClean="0"/>
              <a:t>axonální</a:t>
            </a:r>
            <a:r>
              <a:rPr lang="cs-CZ" dirty="0" smtClean="0"/>
              <a:t>, dendritický růst, </a:t>
            </a:r>
            <a:r>
              <a:rPr lang="cs-CZ" dirty="0" err="1" smtClean="0"/>
              <a:t>synptogeneze</a:t>
            </a:r>
            <a:r>
              <a:rPr lang="cs-CZ" dirty="0" smtClean="0"/>
              <a:t>, </a:t>
            </a:r>
            <a:r>
              <a:rPr lang="cs-CZ" dirty="0" err="1" smtClean="0"/>
              <a:t>neurogeneze</a:t>
            </a:r>
            <a:r>
              <a:rPr lang="cs-CZ" dirty="0" smtClean="0"/>
              <a:t>….</a:t>
            </a:r>
            <a:endParaRPr lang="cs-CZ" dirty="0" smtClean="0"/>
          </a:p>
          <a:p>
            <a:r>
              <a:rPr lang="cs-CZ" dirty="0" smtClean="0"/>
              <a:t>Změny na úrovni </a:t>
            </a:r>
            <a:r>
              <a:rPr lang="cs-CZ" b="1" dirty="0" smtClean="0"/>
              <a:t>molekulární, neurochemické </a:t>
            </a:r>
            <a:r>
              <a:rPr lang="cs-CZ" dirty="0" smtClean="0"/>
              <a:t>– zvýšená syntéza a uvolňování </a:t>
            </a:r>
            <a:r>
              <a:rPr lang="cs-CZ" dirty="0" err="1" smtClean="0"/>
              <a:t>neurotransmiterů</a:t>
            </a:r>
            <a:r>
              <a:rPr lang="cs-CZ" dirty="0" smtClean="0"/>
              <a:t> </a:t>
            </a:r>
            <a:r>
              <a:rPr lang="cs-CZ" dirty="0" smtClean="0"/>
              <a:t>– synaptická </a:t>
            </a:r>
            <a:r>
              <a:rPr lang="cs-CZ" dirty="0" err="1" smtClean="0"/>
              <a:t>potenciace</a:t>
            </a:r>
            <a:r>
              <a:rPr lang="cs-CZ" dirty="0" smtClean="0"/>
              <a:t>, </a:t>
            </a:r>
            <a:r>
              <a:rPr lang="cs-CZ" dirty="0" smtClean="0"/>
              <a:t>změny </a:t>
            </a:r>
            <a:r>
              <a:rPr lang="cs-CZ" dirty="0" smtClean="0"/>
              <a:t> množství a citlivosti </a:t>
            </a:r>
            <a:r>
              <a:rPr lang="cs-CZ" dirty="0" smtClean="0"/>
              <a:t>receptorů…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</a:t>
            </a:r>
            <a:r>
              <a:rPr lang="cs-CZ" dirty="0" err="1" smtClean="0"/>
              <a:t>neuroplasticity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Evoluční </a:t>
            </a:r>
            <a:r>
              <a:rPr lang="cs-CZ" b="1" dirty="0" err="1" smtClean="0"/>
              <a:t>neuroplasticita</a:t>
            </a:r>
            <a:endParaRPr lang="cs-CZ" b="1" dirty="0" smtClean="0"/>
          </a:p>
          <a:p>
            <a:pPr lvl="1"/>
            <a:r>
              <a:rPr lang="cs-CZ" dirty="0" smtClean="0"/>
              <a:t>Vývoj mozku během ontogenetického vývoje.</a:t>
            </a:r>
          </a:p>
          <a:p>
            <a:r>
              <a:rPr lang="cs-CZ" b="1" dirty="0" smtClean="0"/>
              <a:t>Reaktivní </a:t>
            </a:r>
            <a:r>
              <a:rPr lang="cs-CZ" b="1" dirty="0" err="1" smtClean="0"/>
              <a:t>neuroplasticita</a:t>
            </a:r>
            <a:endParaRPr lang="cs-CZ" b="1" dirty="0" smtClean="0"/>
          </a:p>
          <a:p>
            <a:pPr lvl="1"/>
            <a:r>
              <a:rPr lang="cs-CZ" dirty="0" smtClean="0"/>
              <a:t>Dočasné odpovědi nervové tkáně na krátkodobé stimulace a expozice.</a:t>
            </a:r>
          </a:p>
          <a:p>
            <a:r>
              <a:rPr lang="cs-CZ" b="1" dirty="0" smtClean="0"/>
              <a:t>Adaptační </a:t>
            </a:r>
            <a:r>
              <a:rPr lang="cs-CZ" b="1" dirty="0" err="1" smtClean="0"/>
              <a:t>neuroplasticita</a:t>
            </a:r>
            <a:endParaRPr lang="cs-CZ" b="1" dirty="0" smtClean="0"/>
          </a:p>
          <a:p>
            <a:pPr lvl="1"/>
            <a:r>
              <a:rPr lang="cs-CZ" dirty="0" smtClean="0"/>
              <a:t>Je vyvolána dlouhodobými, opakujícími se podněty nebo při trvalé stimulaci. </a:t>
            </a:r>
          </a:p>
          <a:p>
            <a:r>
              <a:rPr lang="cs-CZ" b="1" dirty="0" smtClean="0"/>
              <a:t>Ekologická </a:t>
            </a:r>
            <a:r>
              <a:rPr lang="cs-CZ" b="1" dirty="0" err="1" smtClean="0"/>
              <a:t>neuroplasticita</a:t>
            </a:r>
            <a:endParaRPr lang="cs-CZ" b="1" dirty="0" smtClean="0"/>
          </a:p>
          <a:p>
            <a:pPr lvl="1"/>
            <a:r>
              <a:rPr lang="cs-CZ" dirty="0" smtClean="0"/>
              <a:t>Podnětné a emočně přívětivé prostředí podporuje vývoj mozku ještě před rozvojem schopnosti učení.</a:t>
            </a:r>
          </a:p>
          <a:p>
            <a:r>
              <a:rPr lang="cs-CZ" b="1" dirty="0" smtClean="0"/>
              <a:t>Reparační </a:t>
            </a:r>
            <a:r>
              <a:rPr lang="cs-CZ" b="1" dirty="0" err="1" smtClean="0"/>
              <a:t>neuroplasticita</a:t>
            </a:r>
            <a:endParaRPr lang="cs-CZ" b="1" dirty="0" smtClean="0"/>
          </a:p>
          <a:p>
            <a:pPr lvl="1"/>
            <a:r>
              <a:rPr lang="cs-CZ" dirty="0" smtClean="0"/>
              <a:t>Schopnost nervové tkáně obnovit svou funkci po poškození.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Adaptační </a:t>
            </a:r>
            <a:r>
              <a:rPr lang="cs-CZ" dirty="0" err="1" smtClean="0"/>
              <a:t>neuroplasticita</a:t>
            </a:r>
            <a:r>
              <a:rPr lang="cs-CZ" dirty="0" smtClean="0"/>
              <a:t> – příklad Londýnských taxikářů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Mozek člověka je schopen pod vlivem trvalé stimulace vnějšími podněty měnit svou strukturu, zvyšovat počet synapsí, „zhušťovat se“….</a:t>
            </a:r>
          </a:p>
          <a:p>
            <a:r>
              <a:rPr lang="cs-CZ" dirty="0" smtClean="0"/>
              <a:t>16 Londýnských taxikářů mělo (měřeno na </a:t>
            </a:r>
            <a:r>
              <a:rPr lang="cs-CZ" dirty="0" err="1" smtClean="0"/>
              <a:t>MRI</a:t>
            </a:r>
            <a:r>
              <a:rPr lang="cs-CZ" dirty="0" smtClean="0"/>
              <a:t>) významně objemnější zadní část hipokampu než 50 mužů z kontrolní skupiny.</a:t>
            </a:r>
          </a:p>
          <a:p>
            <a:r>
              <a:rPr lang="cs-CZ" dirty="0" smtClean="0"/>
              <a:t>Objem hipokampu úměrně narůstal s dobou po kterou taxikáři povolání provozovali.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err="1" smtClean="0"/>
              <a:t>Mullanová</a:t>
            </a:r>
            <a:r>
              <a:rPr lang="cs-CZ" dirty="0" smtClean="0"/>
              <a:t>, Z. (2000): Taxi-</a:t>
            </a:r>
            <a:r>
              <a:rPr lang="cs-CZ" dirty="0" err="1" smtClean="0"/>
              <a:t>driving</a:t>
            </a:r>
            <a:r>
              <a:rPr lang="cs-CZ" dirty="0" smtClean="0"/>
              <a:t> </a:t>
            </a:r>
            <a:r>
              <a:rPr lang="cs-CZ" dirty="0" err="1" smtClean="0"/>
              <a:t>induces</a:t>
            </a:r>
            <a:r>
              <a:rPr lang="cs-CZ" dirty="0" smtClean="0"/>
              <a:t> plasticity in </a:t>
            </a:r>
            <a:r>
              <a:rPr lang="cs-CZ" dirty="0" err="1" smtClean="0"/>
              <a:t>adult</a:t>
            </a:r>
            <a:r>
              <a:rPr lang="cs-CZ" dirty="0" smtClean="0"/>
              <a:t> </a:t>
            </a:r>
            <a:r>
              <a:rPr lang="cs-CZ" dirty="0" err="1" smtClean="0"/>
              <a:t>brain</a:t>
            </a:r>
            <a:r>
              <a:rPr lang="cs-CZ" dirty="0" smtClean="0"/>
              <a:t> </a:t>
            </a:r>
            <a:r>
              <a:rPr lang="cs-CZ" dirty="0" err="1" smtClean="0"/>
              <a:t>structures</a:t>
            </a:r>
            <a:r>
              <a:rPr lang="cs-CZ" dirty="0" smtClean="0"/>
              <a:t>. Lancet, 335. </a:t>
            </a:r>
            <a:r>
              <a:rPr lang="cs-CZ" dirty="0" err="1" smtClean="0"/>
              <a:t>Maguireová</a:t>
            </a:r>
            <a:r>
              <a:rPr lang="cs-CZ" dirty="0" smtClean="0"/>
              <a:t>, E. A., et al. (2000):  </a:t>
            </a:r>
            <a:r>
              <a:rPr lang="cs-CZ" dirty="0" err="1" smtClean="0"/>
              <a:t>Navigation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</a:t>
            </a:r>
            <a:r>
              <a:rPr lang="cs-CZ" dirty="0" err="1" smtClean="0"/>
              <a:t>structural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hippokampi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taxi </a:t>
            </a:r>
            <a:r>
              <a:rPr lang="cs-CZ" dirty="0" err="1" smtClean="0"/>
              <a:t>drivers</a:t>
            </a:r>
            <a:r>
              <a:rPr lang="cs-CZ" dirty="0" smtClean="0"/>
              <a:t>. </a:t>
            </a:r>
            <a:r>
              <a:rPr lang="cs-CZ" dirty="0" err="1" smtClean="0"/>
              <a:t>PNAS</a:t>
            </a:r>
            <a:r>
              <a:rPr lang="cs-CZ" dirty="0" smtClean="0"/>
              <a:t> 97(8), str. 55-66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Ekologická </a:t>
            </a:r>
            <a:r>
              <a:rPr lang="cs-CZ" dirty="0" err="1" smtClean="0"/>
              <a:t>neuroplasticita</a:t>
            </a:r>
            <a:r>
              <a:rPr lang="cs-CZ" dirty="0" smtClean="0"/>
              <a:t> – příklad potkanů vychovávaných v podnětném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Potkani umístění do komplexního prostředí (ohrady, ochozy, hračky) vykazovali větší nárůst délky dendritů a podstatně více synapsí než potkani vychovávaní v běžných klecích.</a:t>
            </a:r>
          </a:p>
          <a:p>
            <a:r>
              <a:rPr lang="cs-CZ" dirty="0" smtClean="0"/>
              <a:t>Nárůst hustoty synapsí byl pozorován i u dospělých potkanů.</a:t>
            </a:r>
          </a:p>
          <a:p>
            <a:r>
              <a:rPr lang="cs-CZ" dirty="0" err="1" smtClean="0"/>
              <a:t>Kolb</a:t>
            </a:r>
            <a:r>
              <a:rPr lang="cs-CZ" dirty="0" smtClean="0"/>
              <a:t> et al, (1998): </a:t>
            </a:r>
            <a:r>
              <a:rPr lang="cs-CZ" dirty="0" err="1" smtClean="0"/>
              <a:t>Age</a:t>
            </a:r>
            <a:r>
              <a:rPr lang="cs-CZ" dirty="0" smtClean="0"/>
              <a:t> </a:t>
            </a:r>
            <a:r>
              <a:rPr lang="cs-CZ" dirty="0" err="1" smtClean="0"/>
              <a:t>expirience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changing</a:t>
            </a:r>
            <a:r>
              <a:rPr lang="cs-CZ" dirty="0" smtClean="0"/>
              <a:t> </a:t>
            </a:r>
            <a:r>
              <a:rPr lang="cs-CZ" dirty="0" err="1" smtClean="0"/>
              <a:t>brain</a:t>
            </a:r>
            <a:r>
              <a:rPr lang="cs-CZ" dirty="0" smtClean="0"/>
              <a:t>. </a:t>
            </a:r>
            <a:r>
              <a:rPr lang="cs-CZ" dirty="0" err="1" smtClean="0"/>
              <a:t>Neurosci</a:t>
            </a:r>
            <a:r>
              <a:rPr lang="cs-CZ" dirty="0" smtClean="0"/>
              <a:t>. </a:t>
            </a:r>
            <a:r>
              <a:rPr lang="cs-CZ" dirty="0" err="1" smtClean="0"/>
              <a:t>Behav</a:t>
            </a:r>
            <a:r>
              <a:rPr lang="cs-CZ" dirty="0" smtClean="0"/>
              <a:t>. </a:t>
            </a:r>
            <a:r>
              <a:rPr lang="cs-CZ" dirty="0" err="1" smtClean="0"/>
              <a:t>Rev</a:t>
            </a:r>
            <a:r>
              <a:rPr lang="cs-CZ" dirty="0" smtClean="0"/>
              <a:t>. 22: 143-159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1" y="2053210"/>
            <a:ext cx="2786082" cy="2123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Reparační </a:t>
            </a:r>
            <a:r>
              <a:rPr lang="cs-CZ" dirty="0" err="1" smtClean="0"/>
              <a:t>neuroplasticita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Funkční plasticita</a:t>
            </a:r>
          </a:p>
          <a:p>
            <a:pPr lvl="1"/>
            <a:r>
              <a:rPr lang="cs-CZ" dirty="0" smtClean="0"/>
              <a:t>Dochází ke změnám vlastností existujících neuronových drah. </a:t>
            </a:r>
          </a:p>
          <a:p>
            <a:r>
              <a:rPr lang="cs-CZ" b="1" dirty="0" smtClean="0"/>
              <a:t>Neuroanatomická plasticita - </a:t>
            </a:r>
            <a:r>
              <a:rPr lang="cs-CZ" b="1" dirty="0" err="1" smtClean="0"/>
              <a:t>synaptogeneze</a:t>
            </a:r>
            <a:endParaRPr lang="cs-CZ" b="1" dirty="0" smtClean="0"/>
          </a:p>
          <a:p>
            <a:pPr lvl="1"/>
            <a:r>
              <a:rPr lang="cs-CZ" dirty="0" smtClean="0"/>
              <a:t>Zbylé funkční neurony rozvětvují své axony a dendrity a formují nové </a:t>
            </a:r>
            <a:r>
              <a:rPr lang="cs-CZ" dirty="0" err="1" smtClean="0"/>
              <a:t>neuronální</a:t>
            </a:r>
            <a:r>
              <a:rPr lang="cs-CZ" dirty="0" smtClean="0"/>
              <a:t> spoje.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Změny probíhají </a:t>
            </a:r>
            <a:r>
              <a:rPr lang="cs-CZ" dirty="0" err="1" smtClean="0"/>
              <a:t>ipsolaterálně</a:t>
            </a:r>
            <a:r>
              <a:rPr lang="cs-CZ" dirty="0" smtClean="0"/>
              <a:t>, ale i </a:t>
            </a:r>
            <a:r>
              <a:rPr lang="cs-CZ" b="1" dirty="0" smtClean="0"/>
              <a:t>kontralaterálně</a:t>
            </a:r>
            <a:r>
              <a:rPr lang="cs-CZ" dirty="0" smtClean="0"/>
              <a:t> – opačná hemisféra přejímá schopnosti poškozené hemisféry.</a:t>
            </a:r>
          </a:p>
          <a:p>
            <a:pPr>
              <a:buNone/>
            </a:pPr>
            <a:r>
              <a:rPr lang="cs-CZ" dirty="0" smtClean="0"/>
              <a:t>V případě poškození mozek produkuje </a:t>
            </a:r>
            <a:r>
              <a:rPr lang="cs-CZ" dirty="0" err="1" smtClean="0"/>
              <a:t>5x</a:t>
            </a:r>
            <a:r>
              <a:rPr lang="cs-CZ" dirty="0" smtClean="0"/>
              <a:t>-</a:t>
            </a:r>
            <a:r>
              <a:rPr lang="cs-CZ" dirty="0" err="1" smtClean="0"/>
              <a:t>50x</a:t>
            </a:r>
            <a:r>
              <a:rPr lang="cs-CZ" dirty="0" smtClean="0"/>
              <a:t> více nerovových růstových faktorů než obvykle.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Reparační </a:t>
            </a:r>
            <a:r>
              <a:rPr lang="cs-CZ" dirty="0" err="1" smtClean="0"/>
              <a:t>neurplasticita</a:t>
            </a:r>
            <a:r>
              <a:rPr lang="cs-CZ" dirty="0" smtClean="0"/>
              <a:t> - </a:t>
            </a:r>
            <a:r>
              <a:rPr lang="cs-CZ" dirty="0" err="1" smtClean="0"/>
              <a:t>synaptogeneze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Nepoškozené neurony vytvářejí nové </a:t>
            </a:r>
            <a:r>
              <a:rPr lang="cs-CZ" dirty="0" err="1" smtClean="0"/>
              <a:t>neuronální</a:t>
            </a:r>
            <a:r>
              <a:rPr lang="cs-CZ" dirty="0" smtClean="0"/>
              <a:t> obvody za účasti růstových faktorů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0900" y="3162300"/>
            <a:ext cx="57531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Reparační </a:t>
            </a:r>
            <a:r>
              <a:rPr lang="cs-CZ" dirty="0" err="1" smtClean="0"/>
              <a:t>neuroplasticita</a:t>
            </a:r>
            <a:r>
              <a:rPr lang="cs-CZ" dirty="0" smtClean="0"/>
              <a:t> – příklad </a:t>
            </a:r>
            <a:r>
              <a:rPr lang="cs-CZ" dirty="0" err="1" smtClean="0"/>
              <a:t>Cameron</a:t>
            </a:r>
            <a:r>
              <a:rPr lang="cs-CZ" dirty="0" smtClean="0"/>
              <a:t> Mott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Devítiletá dívka trpící vzácným autoimunitním onemocnění - </a:t>
            </a:r>
            <a:r>
              <a:rPr lang="cs-CZ" dirty="0" err="1" smtClean="0"/>
              <a:t>Rasmussenovým</a:t>
            </a:r>
            <a:r>
              <a:rPr lang="cs-CZ" dirty="0" smtClean="0"/>
              <a:t> syndromem, který postihuje jednu hemisféru a projevuje se velmi častými </a:t>
            </a:r>
            <a:r>
              <a:rPr lang="cs-CZ" dirty="0" err="1" smtClean="0"/>
              <a:t>epiletpickými</a:t>
            </a:r>
            <a:r>
              <a:rPr lang="cs-CZ" dirty="0" smtClean="0"/>
              <a:t> záchvaty….</a:t>
            </a:r>
          </a:p>
          <a:p>
            <a:r>
              <a:rPr lang="cs-CZ" dirty="0" smtClean="0"/>
              <a:t>Pro neřešitelnost jejího stavu byla zvolena </a:t>
            </a:r>
            <a:r>
              <a:rPr lang="cs-CZ" dirty="0" err="1" smtClean="0"/>
              <a:t>hemisféroktomie</a:t>
            </a:r>
            <a:r>
              <a:rPr lang="cs-CZ" dirty="0" smtClean="0"/>
              <a:t> (odstranění celé jedné hemisféry).</a:t>
            </a:r>
          </a:p>
          <a:p>
            <a:r>
              <a:rPr lang="cs-CZ" dirty="0" smtClean="0"/>
              <a:t>Levá hemisféra přejala překvapivě celou řadu funkcí, včetně motoriky opačné strany těla…</a:t>
            </a:r>
            <a:endParaRPr lang="cs-CZ" dirty="0"/>
          </a:p>
        </p:txBody>
      </p:sp>
      <p:pic>
        <p:nvPicPr>
          <p:cNvPr id="4" name="Obrázek 3" descr="http://img.blesk.cz/img/1/article/536898_cameron-pulka-mozku.jp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5072074"/>
            <a:ext cx="3000364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</TotalTime>
  <Words>953</Words>
  <Application>Microsoft Office PowerPoint</Application>
  <PresentationFormat>Předvádění na obrazovce (4:3)</PresentationFormat>
  <Paragraphs>82</Paragraphs>
  <Slides>10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NEUROPLASTICITA</vt:lpstr>
      <vt:lpstr>Neuroplasticita</vt:lpstr>
      <vt:lpstr>Mechanismy neuroplasticity</vt:lpstr>
      <vt:lpstr>Typy neuroplasticity</vt:lpstr>
      <vt:lpstr>Adaptační neuroplasticita – příklad Londýnských taxikářů</vt:lpstr>
      <vt:lpstr>Ekologická neuroplasticita – příklad potkanů vychovávaných v podnětném prostředí</vt:lpstr>
      <vt:lpstr>Reparační neuroplasticita</vt:lpstr>
      <vt:lpstr>Reparační neurplasticita - synaptogeneze</vt:lpstr>
      <vt:lpstr>Reparační neuroplasticita – příklad Cameron Mott</vt:lpstr>
      <vt:lpstr>K dalšímu studiu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Adam</dc:creator>
  <cp:lastModifiedBy>Adam</cp:lastModifiedBy>
  <cp:revision>24</cp:revision>
  <dcterms:created xsi:type="dcterms:W3CDTF">2011-04-18T15:32:52Z</dcterms:created>
  <dcterms:modified xsi:type="dcterms:W3CDTF">2011-04-19T21:46:27Z</dcterms:modified>
</cp:coreProperties>
</file>