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99" r:id="rId2"/>
    <p:sldId id="258" r:id="rId3"/>
    <p:sldId id="259" r:id="rId4"/>
    <p:sldId id="264" r:id="rId5"/>
    <p:sldId id="266" r:id="rId6"/>
    <p:sldId id="265" r:id="rId7"/>
    <p:sldId id="268" r:id="rId8"/>
    <p:sldId id="296" r:id="rId9"/>
    <p:sldId id="298" r:id="rId10"/>
    <p:sldId id="286" r:id="rId11"/>
    <p:sldId id="302" r:id="rId12"/>
    <p:sldId id="303" r:id="rId13"/>
    <p:sldId id="301" r:id="rId14"/>
    <p:sldId id="287" r:id="rId15"/>
    <p:sldId id="300" r:id="rId16"/>
    <p:sldId id="288" r:id="rId17"/>
    <p:sldId id="293" r:id="rId18"/>
    <p:sldId id="294" r:id="rId19"/>
    <p:sldId id="280" r:id="rId20"/>
    <p:sldId id="281" r:id="rId21"/>
    <p:sldId id="282" r:id="rId22"/>
    <p:sldId id="285" r:id="rId23"/>
    <p:sldId id="283" r:id="rId24"/>
    <p:sldId id="284" r:id="rId25"/>
    <p:sldId id="306" r:id="rId26"/>
    <p:sldId id="304" r:id="rId27"/>
    <p:sldId id="307" r:id="rId28"/>
    <p:sldId id="311" r:id="rId29"/>
    <p:sldId id="312" r:id="rId30"/>
    <p:sldId id="305" r:id="rId31"/>
    <p:sldId id="308" r:id="rId32"/>
    <p:sldId id="309" r:id="rId33"/>
    <p:sldId id="315" r:id="rId34"/>
    <p:sldId id="313" r:id="rId35"/>
    <p:sldId id="314" r:id="rId36"/>
    <p:sldId id="317" r:id="rId37"/>
    <p:sldId id="310" r:id="rId38"/>
    <p:sldId id="316" r:id="rId39"/>
  </p:sldIdLst>
  <p:sldSz cx="9144000" cy="6858000" type="screen4x3"/>
  <p:notesSz cx="6881813" cy="100028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88841" autoAdjust="0"/>
  </p:normalViewPr>
  <p:slideViewPr>
    <p:cSldViewPr>
      <p:cViewPr>
        <p:scale>
          <a:sx n="80" d="100"/>
          <a:sy n="80" d="100"/>
        </p:scale>
        <p:origin x="-1674" y="-3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82119" cy="500142"/>
          </a:xfrm>
          <a:prstGeom prst="rect">
            <a:avLst/>
          </a:prstGeom>
        </p:spPr>
        <p:txBody>
          <a:bodyPr vert="horz" lIns="96478" tIns="48239" rIns="96478" bIns="48239" rtlCol="0"/>
          <a:lstStyle>
            <a:lvl1pPr algn="l">
              <a:defRPr sz="1300"/>
            </a:lvl1pPr>
          </a:lstStyle>
          <a:p>
            <a:endParaRPr lang="cs-CZ"/>
          </a:p>
        </p:txBody>
      </p:sp>
      <p:sp>
        <p:nvSpPr>
          <p:cNvPr id="3" name="Zástupný symbol pro datum 2"/>
          <p:cNvSpPr>
            <a:spLocks noGrp="1"/>
          </p:cNvSpPr>
          <p:nvPr>
            <p:ph type="dt" idx="1"/>
          </p:nvPr>
        </p:nvSpPr>
        <p:spPr>
          <a:xfrm>
            <a:off x="3898102" y="0"/>
            <a:ext cx="2982119" cy="500142"/>
          </a:xfrm>
          <a:prstGeom prst="rect">
            <a:avLst/>
          </a:prstGeom>
        </p:spPr>
        <p:txBody>
          <a:bodyPr vert="horz" lIns="96478" tIns="48239" rIns="96478" bIns="48239" rtlCol="0"/>
          <a:lstStyle>
            <a:lvl1pPr algn="r">
              <a:defRPr sz="1300"/>
            </a:lvl1pPr>
          </a:lstStyle>
          <a:p>
            <a:fld id="{9B727B17-FF8C-42C3-89AE-37323DF4AD11}" type="datetimeFigureOut">
              <a:rPr lang="cs-CZ" smtClean="0"/>
              <a:pPr/>
              <a:t>3.5.2011</a:t>
            </a:fld>
            <a:endParaRPr lang="cs-CZ"/>
          </a:p>
        </p:txBody>
      </p:sp>
      <p:sp>
        <p:nvSpPr>
          <p:cNvPr id="4" name="Zástupný symbol pro obrázek snímku 3"/>
          <p:cNvSpPr>
            <a:spLocks noGrp="1" noRot="1" noChangeAspect="1"/>
          </p:cNvSpPr>
          <p:nvPr>
            <p:ph type="sldImg" idx="2"/>
          </p:nvPr>
        </p:nvSpPr>
        <p:spPr>
          <a:xfrm>
            <a:off x="942975" y="750888"/>
            <a:ext cx="4997450" cy="3749675"/>
          </a:xfrm>
          <a:prstGeom prst="rect">
            <a:avLst/>
          </a:prstGeom>
          <a:noFill/>
          <a:ln w="12700">
            <a:solidFill>
              <a:prstClr val="black"/>
            </a:solidFill>
          </a:ln>
        </p:spPr>
        <p:txBody>
          <a:bodyPr vert="horz" lIns="96478" tIns="48239" rIns="96478" bIns="48239" rtlCol="0" anchor="ctr"/>
          <a:lstStyle/>
          <a:p>
            <a:endParaRPr lang="cs-CZ"/>
          </a:p>
        </p:txBody>
      </p:sp>
      <p:sp>
        <p:nvSpPr>
          <p:cNvPr id="5" name="Zástupný symbol pro poznámky 4"/>
          <p:cNvSpPr>
            <a:spLocks noGrp="1"/>
          </p:cNvSpPr>
          <p:nvPr>
            <p:ph type="body" sz="quarter" idx="3"/>
          </p:nvPr>
        </p:nvSpPr>
        <p:spPr>
          <a:xfrm>
            <a:off x="688182" y="4751348"/>
            <a:ext cx="5505450" cy="4501277"/>
          </a:xfrm>
          <a:prstGeom prst="rect">
            <a:avLst/>
          </a:prstGeom>
        </p:spPr>
        <p:txBody>
          <a:bodyPr vert="horz" lIns="96478" tIns="48239" rIns="96478" bIns="48239"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500960"/>
            <a:ext cx="2982119" cy="500142"/>
          </a:xfrm>
          <a:prstGeom prst="rect">
            <a:avLst/>
          </a:prstGeom>
        </p:spPr>
        <p:txBody>
          <a:bodyPr vert="horz" lIns="96478" tIns="48239" rIns="96478" bIns="48239" rtlCol="0" anchor="b"/>
          <a:lstStyle>
            <a:lvl1pPr algn="l">
              <a:defRPr sz="1300"/>
            </a:lvl1pPr>
          </a:lstStyle>
          <a:p>
            <a:endParaRPr lang="cs-CZ"/>
          </a:p>
        </p:txBody>
      </p:sp>
      <p:sp>
        <p:nvSpPr>
          <p:cNvPr id="7" name="Zástupný symbol pro číslo snímku 6"/>
          <p:cNvSpPr>
            <a:spLocks noGrp="1"/>
          </p:cNvSpPr>
          <p:nvPr>
            <p:ph type="sldNum" sz="quarter" idx="5"/>
          </p:nvPr>
        </p:nvSpPr>
        <p:spPr>
          <a:xfrm>
            <a:off x="3898102" y="9500960"/>
            <a:ext cx="2982119" cy="500142"/>
          </a:xfrm>
          <a:prstGeom prst="rect">
            <a:avLst/>
          </a:prstGeom>
        </p:spPr>
        <p:txBody>
          <a:bodyPr vert="horz" lIns="96478" tIns="48239" rIns="96478" bIns="48239" rtlCol="0" anchor="b"/>
          <a:lstStyle>
            <a:lvl1pPr algn="r">
              <a:defRPr sz="1300"/>
            </a:lvl1pPr>
          </a:lstStyle>
          <a:p>
            <a:fld id="{610F8527-903A-4E68-AE9A-4A5F5A1DF90C}"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en.wikipedia.org/wiki/Hypothalamus" TargetMode="External"/><Relationship Id="rId3" Type="http://schemas.openxmlformats.org/officeDocument/2006/relationships/hyperlink" Target="http://en.wikipedia.org/wiki/Brain" TargetMode="External"/><Relationship Id="rId7" Type="http://schemas.openxmlformats.org/officeDocument/2006/relationships/hyperlink" Target="http://en.wikipedia.org/wiki/Fornix_of_brain"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en.wikipedia.org/wiki/Anterior" TargetMode="External"/><Relationship Id="rId5" Type="http://schemas.openxmlformats.org/officeDocument/2006/relationships/hyperlink" Target="http://en.wikipedia.org/wiki/Limbic_system" TargetMode="External"/><Relationship Id="rId4" Type="http://schemas.openxmlformats.org/officeDocument/2006/relationships/hyperlink" Target="http://en.wikipedia.org/wiki/Diencephalon"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en.wikipedia.org/wiki/Learning" TargetMode="External"/><Relationship Id="rId13" Type="http://schemas.openxmlformats.org/officeDocument/2006/relationships/hyperlink" Target="http://en.wikipedia.org/wiki/Alzheimer's_disease" TargetMode="External"/><Relationship Id="rId3" Type="http://schemas.openxmlformats.org/officeDocument/2006/relationships/hyperlink" Target="http://en.wikipedia.org/wiki/Neuroscience" TargetMode="External"/><Relationship Id="rId7" Type="http://schemas.openxmlformats.org/officeDocument/2006/relationships/hyperlink" Target="http://en.wikipedia.org/wiki/Synaptic_strength" TargetMode="External"/><Relationship Id="rId12" Type="http://schemas.openxmlformats.org/officeDocument/2006/relationships/hyperlink" Target="http://en.wikipedia.org/wiki/Clinical_research"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en.wikipedia.org/wiki/Chemical_synapse" TargetMode="External"/><Relationship Id="rId11" Type="http://schemas.openxmlformats.org/officeDocument/2006/relationships/hyperlink" Target="http://en.wikipedia.org/wiki/Per_Andersen" TargetMode="External"/><Relationship Id="rId5" Type="http://schemas.openxmlformats.org/officeDocument/2006/relationships/hyperlink" Target="http://en.wikipedia.org/wiki/Synaptic_plasticity" TargetMode="External"/><Relationship Id="rId10" Type="http://schemas.openxmlformats.org/officeDocument/2006/relationships/hyperlink" Target="http://en.wikipedia.org/wiki/Hippocampus" TargetMode="External"/><Relationship Id="rId4" Type="http://schemas.openxmlformats.org/officeDocument/2006/relationships/hyperlink" Target="http://en.wikipedia.org/wiki/Neuron" TargetMode="External"/><Relationship Id="rId9" Type="http://schemas.openxmlformats.org/officeDocument/2006/relationships/hyperlink" Target="http://en.wikipedia.org/wiki/Memory" TargetMode="External"/><Relationship Id="rId14" Type="http://schemas.openxmlformats.org/officeDocument/2006/relationships/hyperlink" Target="http://en.wikipedia.org/wiki/Addiction_medicin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George_Armitage_Miller"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en.wikipedia.org/wiki/Chunking_(psychology)" TargetMode="External"/><Relationship Id="rId5" Type="http://schemas.openxmlformats.org/officeDocument/2006/relationships/hyperlink" Target="http://en.wikipedia.org/wiki/The_Magical_Number_Seven,_Plus_or_Minus_Two" TargetMode="External"/><Relationship Id="rId4" Type="http://schemas.openxmlformats.org/officeDocument/2006/relationships/hyperlink" Target="http://en.wikipedia.org/wiki/Bell_Lab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en.wikipedia.org/wiki/Navigation" TargetMode="External"/><Relationship Id="rId3" Type="http://schemas.openxmlformats.org/officeDocument/2006/relationships/hyperlink" Target="http://en.wikipedia.org/wiki/Brain" TargetMode="External"/><Relationship Id="rId7" Type="http://schemas.openxmlformats.org/officeDocument/2006/relationships/hyperlink" Target="http://en.wikipedia.org/wiki/Long-term_memory"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en.wikipedia.org/wiki/Short-term_memory" TargetMode="External"/><Relationship Id="rId11" Type="http://schemas.openxmlformats.org/officeDocument/2006/relationships/hyperlink" Target="http://en.wikipedia.org/wiki/Dentate_gyrus" TargetMode="External"/><Relationship Id="rId5" Type="http://schemas.openxmlformats.org/officeDocument/2006/relationships/hyperlink" Target="http://en.wikipedia.org/wiki/Limbic_system" TargetMode="External"/><Relationship Id="rId10" Type="http://schemas.openxmlformats.org/officeDocument/2006/relationships/hyperlink" Target="http://en.wikipedia.org/wiki/Medial_temporal_lobe" TargetMode="External"/><Relationship Id="rId4" Type="http://schemas.openxmlformats.org/officeDocument/2006/relationships/hyperlink" Target="http://en.wikipedia.org/wiki/Human_brain" TargetMode="External"/><Relationship Id="rId9" Type="http://schemas.openxmlformats.org/officeDocument/2006/relationships/hyperlink" Target="http://en.wikipedia.org/wiki/Cerebral_cortex"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10F8527-903A-4E68-AE9A-4A5F5A1DF90C}" type="slidenum">
              <a:rPr lang="cs-CZ" smtClean="0"/>
              <a:pPr/>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pPr defTabSz="964783">
              <a:defRPr/>
            </a:pPr>
            <a:r>
              <a:rPr lang="cs-CZ" dirty="0" err="1" smtClean="0"/>
              <a:t>Ribotovo</a:t>
            </a:r>
            <a:r>
              <a:rPr lang="cs-CZ" dirty="0" smtClean="0"/>
              <a:t> pravidlo – recentní paměťová stopa se snadněji ztrácí než stopa trvale fixovaná.</a:t>
            </a:r>
          </a:p>
          <a:p>
            <a:pPr defTabSz="964783">
              <a:defRPr/>
            </a:pPr>
            <a:endParaRPr lang="cs-CZ" dirty="0" smtClean="0"/>
          </a:p>
          <a:p>
            <a:pPr defTabSz="964783">
              <a:defRPr/>
            </a:pPr>
            <a:r>
              <a:rPr lang="cs-CZ" dirty="0" smtClean="0"/>
              <a:t>Retrográdní amnézie</a:t>
            </a:r>
            <a:r>
              <a:rPr lang="cs-CZ" baseline="0" dirty="0" smtClean="0"/>
              <a:t> se týká událostí před dobou vzniku amnézie</a:t>
            </a:r>
          </a:p>
          <a:p>
            <a:pPr defTabSz="964783">
              <a:defRPr/>
            </a:pPr>
            <a:r>
              <a:rPr lang="cs-CZ" baseline="0" dirty="0" smtClean="0"/>
              <a:t>Anterográdní amnézie se týká událostí po době vzniku amnézie.</a:t>
            </a:r>
            <a:r>
              <a:rPr lang="cs-CZ" dirty="0" smtClean="0"/>
              <a:t> </a:t>
            </a:r>
          </a:p>
          <a:p>
            <a:pPr defTabSz="964783">
              <a:defRPr/>
            </a:pPr>
            <a:endParaRPr lang="cs-CZ" dirty="0" smtClean="0"/>
          </a:p>
          <a:p>
            <a:pPr defTabSz="964783">
              <a:defRPr/>
            </a:pPr>
            <a:r>
              <a:rPr lang="cs-CZ" dirty="0" smtClean="0"/>
              <a:t>Postižení s rozsáhlejším poškozením (i dalších částí spánkového laloku)</a:t>
            </a:r>
            <a:r>
              <a:rPr lang="cs-CZ" baseline="0" dirty="0" smtClean="0"/>
              <a:t> postihla amnézie stejného druhu, ale těžšího stupně…..</a:t>
            </a:r>
          </a:p>
          <a:p>
            <a:pPr defTabSz="964783">
              <a:defRPr/>
            </a:pPr>
            <a:endParaRPr lang="cs-CZ" baseline="0" dirty="0" smtClean="0"/>
          </a:p>
          <a:p>
            <a:pPr defTabSz="964783">
              <a:defRPr/>
            </a:pPr>
            <a:r>
              <a:rPr lang="cs-CZ" dirty="0" smtClean="0"/>
              <a:t>U retrográdní amnézie bývají zachovány časově více vzdálené vzpomínky </a:t>
            </a:r>
          </a:p>
          <a:p>
            <a:pPr defTabSz="964783">
              <a:defRPr/>
            </a:pPr>
            <a:endParaRPr lang="cs-CZ" baseline="0" dirty="0" smtClean="0"/>
          </a:p>
          <a:p>
            <a:pPr defTabSz="964783">
              <a:defRPr/>
            </a:pPr>
            <a:r>
              <a:rPr lang="cs-CZ" dirty="0" smtClean="0"/>
              <a:t>U retrográdní amnézie bývají zachovány časově více vzdálené vzpomínky </a:t>
            </a:r>
          </a:p>
          <a:p>
            <a:pPr defTabSz="964783">
              <a:defRPr/>
            </a:pPr>
            <a:endParaRPr lang="cs-CZ" baseline="0" dirty="0" smtClean="0"/>
          </a:p>
          <a:p>
            <a:pPr defTabSz="964783">
              <a:defRPr/>
            </a:pPr>
            <a:r>
              <a:rPr lang="cs-CZ" sz="1300" dirty="0" smtClean="0"/>
              <a:t>Levý hipokampus verbální paměť, pravý hipokampus prostorová paměť. Levý hipokampus je také velmi důležitý pro autobiografickou paměť.</a:t>
            </a:r>
          </a:p>
          <a:p>
            <a:pPr defTabSz="964783">
              <a:defRPr/>
            </a:pPr>
            <a:endParaRPr lang="cs-CZ" sz="1300" dirty="0" smtClean="0"/>
          </a:p>
          <a:p>
            <a:pPr defTabSz="964783">
              <a:defRPr/>
            </a:pPr>
            <a:r>
              <a:rPr lang="en-US" dirty="0" smtClean="0"/>
              <a:t>The </a:t>
            </a:r>
            <a:r>
              <a:rPr lang="en-US" b="1" dirty="0" err="1" smtClean="0"/>
              <a:t>mammillary</a:t>
            </a:r>
            <a:r>
              <a:rPr lang="en-US" b="1" dirty="0" smtClean="0"/>
              <a:t> bodies</a:t>
            </a:r>
            <a:r>
              <a:rPr lang="en-US" dirty="0" smtClean="0"/>
              <a:t> (</a:t>
            </a:r>
            <a:r>
              <a:rPr lang="en-US" dirty="0" err="1" smtClean="0"/>
              <a:t>mamillary</a:t>
            </a:r>
            <a:r>
              <a:rPr lang="en-US" dirty="0" smtClean="0"/>
              <a:t> bodies) are a pair of small round bodies, located on the undersurface of the </a:t>
            </a:r>
            <a:r>
              <a:rPr lang="en-US" dirty="0" smtClean="0">
                <a:hlinkClick r:id="rId3" action="ppaction://hlinkfile"/>
              </a:rPr>
              <a:t>brain</a:t>
            </a:r>
            <a:r>
              <a:rPr lang="en-US" dirty="0" smtClean="0"/>
              <a:t>, that, as part of the </a:t>
            </a:r>
            <a:r>
              <a:rPr lang="en-US" dirty="0" smtClean="0">
                <a:hlinkClick r:id="rId4" action="ppaction://hlinkfile"/>
              </a:rPr>
              <a:t>diencephalon</a:t>
            </a:r>
            <a:r>
              <a:rPr lang="en-US" dirty="0" smtClean="0"/>
              <a:t> form part of the </a:t>
            </a:r>
            <a:r>
              <a:rPr lang="en-US" dirty="0" smtClean="0">
                <a:hlinkClick r:id="rId5" action="ppaction://hlinkfile"/>
              </a:rPr>
              <a:t>limbic system</a:t>
            </a:r>
            <a:r>
              <a:rPr lang="en-US" dirty="0" smtClean="0"/>
              <a:t>. They are located at the ends of the </a:t>
            </a:r>
            <a:r>
              <a:rPr lang="en-US" dirty="0" smtClean="0">
                <a:hlinkClick r:id="rId6" action="ppaction://hlinkfile" tooltip="Anterior"/>
              </a:rPr>
              <a:t>anterior</a:t>
            </a:r>
            <a:r>
              <a:rPr lang="en-US" dirty="0" smtClean="0"/>
              <a:t> arches of the </a:t>
            </a:r>
            <a:r>
              <a:rPr lang="en-US" dirty="0" smtClean="0">
                <a:hlinkClick r:id="rId7" action="ppaction://hlinkfile" tooltip="Fornix of brain"/>
              </a:rPr>
              <a:t>fornix</a:t>
            </a:r>
            <a:r>
              <a:rPr lang="en-US" dirty="0" smtClean="0"/>
              <a:t>. They consist of two groups of nuclei, the medial </a:t>
            </a:r>
            <a:r>
              <a:rPr lang="en-US" dirty="0" err="1" smtClean="0"/>
              <a:t>mammillary</a:t>
            </a:r>
            <a:r>
              <a:rPr lang="en-US" dirty="0" smtClean="0"/>
              <a:t> nuclei and the lateral </a:t>
            </a:r>
            <a:r>
              <a:rPr lang="en-US" dirty="0" err="1" smtClean="0"/>
              <a:t>mammillary</a:t>
            </a:r>
            <a:r>
              <a:rPr lang="en-US" dirty="0" smtClean="0"/>
              <a:t> nuclei.</a:t>
            </a:r>
            <a:r>
              <a:rPr lang="en-US" baseline="30000" dirty="0" smtClean="0">
                <a:hlinkClick r:id="" action="ppaction://hlinkfile"/>
              </a:rPr>
              <a:t>[1]</a:t>
            </a:r>
            <a:r>
              <a:rPr lang="en-US" dirty="0" smtClean="0"/>
              <a:t/>
            </a:r>
            <a:br>
              <a:rPr lang="en-US" dirty="0" smtClean="0"/>
            </a:br>
            <a:r>
              <a:rPr lang="en-US" dirty="0" err="1" smtClean="0"/>
              <a:t>Neuroanatomists</a:t>
            </a:r>
            <a:r>
              <a:rPr lang="en-US" dirty="0" smtClean="0"/>
              <a:t> have often categorized the </a:t>
            </a:r>
            <a:r>
              <a:rPr lang="en-US" dirty="0" err="1" smtClean="0"/>
              <a:t>mammillary</a:t>
            </a:r>
            <a:r>
              <a:rPr lang="en-US" dirty="0" smtClean="0"/>
              <a:t> bodies as part of the </a:t>
            </a:r>
            <a:r>
              <a:rPr lang="en-US" dirty="0" smtClean="0">
                <a:hlinkClick r:id="rId8" action="ppaction://hlinkfile"/>
              </a:rPr>
              <a:t>hypothalamus</a:t>
            </a:r>
            <a:r>
              <a:rPr lang="en-US" dirty="0" smtClean="0"/>
              <a:t>.</a:t>
            </a:r>
            <a:endParaRPr lang="cs-CZ" baseline="30000" dirty="0" smtClean="0"/>
          </a:p>
          <a:p>
            <a:pPr defTabSz="964783">
              <a:defRPr/>
            </a:pPr>
            <a:endParaRPr lang="cs-CZ" baseline="30000" dirty="0" smtClean="0"/>
          </a:p>
          <a:p>
            <a:pPr defTabSz="964783">
              <a:defRPr/>
            </a:pPr>
            <a:r>
              <a:rPr lang="cs-CZ" baseline="30000" dirty="0" err="1" smtClean="0"/>
              <a:t>Fornix</a:t>
            </a:r>
            <a:r>
              <a:rPr lang="cs-CZ" baseline="0" dirty="0" smtClean="0"/>
              <a:t> – svazek vláken, který propojuje hipokampus s </a:t>
            </a:r>
            <a:r>
              <a:rPr lang="cs-CZ" baseline="0" dirty="0" err="1" smtClean="0"/>
              <a:t>hypotoalamem</a:t>
            </a:r>
            <a:endParaRPr lang="cs-CZ" baseline="30000" dirty="0" smtClean="0"/>
          </a:p>
          <a:p>
            <a:pPr defTabSz="964783">
              <a:defRPr/>
            </a:pPr>
            <a:endParaRPr lang="en-US" dirty="0" smtClean="0"/>
          </a:p>
          <a:p>
            <a:pPr defTabSz="964783">
              <a:defRPr/>
            </a:pPr>
            <a:r>
              <a:rPr lang="cs-CZ" dirty="0" smtClean="0"/>
              <a:t>Při poškození bazálního telencefalonu</a:t>
            </a:r>
            <a:r>
              <a:rPr lang="cs-CZ" baseline="0" dirty="0" smtClean="0"/>
              <a:t> aj…….</a:t>
            </a:r>
            <a:endParaRPr lang="cs-CZ" dirty="0" smtClean="0"/>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610F8527-903A-4E68-AE9A-4A5F5A1DF90C}" type="slidenum">
              <a:rPr lang="cs-CZ" smtClean="0"/>
              <a:pPr/>
              <a:t>13</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To samé platí pro emoční paměť – viz případ amnestické pacienty,</a:t>
            </a:r>
            <a:r>
              <a:rPr lang="cs-CZ" baseline="0" dirty="0" smtClean="0"/>
              <a:t> kterou doktor při podávání ruky píchnul špendlíkem…..</a:t>
            </a:r>
          </a:p>
          <a:p>
            <a:endParaRPr lang="cs-CZ" baseline="0" dirty="0" smtClean="0"/>
          </a:p>
          <a:p>
            <a:r>
              <a:rPr lang="cs-CZ" dirty="0" smtClean="0"/>
              <a:t> - Dvojí disociace – </a:t>
            </a:r>
            <a:r>
              <a:rPr lang="cs-CZ" dirty="0" err="1" smtClean="0"/>
              <a:t>králící</a:t>
            </a:r>
            <a:r>
              <a:rPr lang="cs-CZ" dirty="0" smtClean="0"/>
              <a:t>, kterým byly</a:t>
            </a:r>
            <a:r>
              <a:rPr lang="cs-CZ" baseline="0" dirty="0" smtClean="0"/>
              <a:t> přeťaty svazky vedoucí k mozečku, tak nerozvinuly podmíněnou reakci.</a:t>
            </a:r>
          </a:p>
          <a:p>
            <a:endParaRPr lang="cs-CZ" baseline="0" dirty="0" smtClean="0"/>
          </a:p>
          <a:p>
            <a:pPr>
              <a:buFont typeface="Wingdings 2" pitchFamily="18" charset="2"/>
              <a:buChar char=""/>
              <a:defRPr/>
            </a:pPr>
            <a:r>
              <a:rPr lang="cs-CZ" dirty="0" smtClean="0"/>
              <a:t>Zodpovědné </a:t>
            </a:r>
          </a:p>
          <a:p>
            <a:pPr lvl="1">
              <a:buFont typeface="Wingdings 2" pitchFamily="18" charset="2"/>
              <a:buChar char=""/>
              <a:defRPr/>
            </a:pPr>
            <a:r>
              <a:rPr lang="cs-CZ" dirty="0" smtClean="0"/>
              <a:t>za některé aspekty motorického učení – společně s bazálními</a:t>
            </a:r>
            <a:r>
              <a:rPr lang="cs-CZ" baseline="0" dirty="0" smtClean="0"/>
              <a:t> ganglii (</a:t>
            </a:r>
            <a:r>
              <a:rPr lang="cs-CZ" baseline="0" dirty="0" err="1" smtClean="0"/>
              <a:t>striatem</a:t>
            </a:r>
            <a:r>
              <a:rPr lang="cs-CZ" baseline="0" dirty="0" smtClean="0"/>
              <a:t>)</a:t>
            </a:r>
            <a:endParaRPr lang="cs-CZ" dirty="0" smtClean="0"/>
          </a:p>
          <a:p>
            <a:pPr lvl="1">
              <a:buFont typeface="Wingdings 2" pitchFamily="18" charset="2"/>
              <a:buChar char=""/>
              <a:defRPr/>
            </a:pPr>
            <a:r>
              <a:rPr lang="cs-CZ" dirty="0" smtClean="0"/>
              <a:t>Adaptace senzorické informace do motorického řízení</a:t>
            </a:r>
          </a:p>
          <a:p>
            <a:pPr lvl="1">
              <a:buFont typeface="Wingdings 2" pitchFamily="18" charset="2"/>
              <a:buChar char=""/>
              <a:defRPr/>
            </a:pPr>
            <a:r>
              <a:rPr lang="cs-CZ" dirty="0" smtClean="0"/>
              <a:t>Některé druhy nemotorického učení</a:t>
            </a:r>
          </a:p>
          <a:p>
            <a:pPr lvl="1">
              <a:buFont typeface="Wingdings 2" pitchFamily="18" charset="2"/>
              <a:buChar char=""/>
              <a:defRPr/>
            </a:pPr>
            <a:r>
              <a:rPr lang="cs-CZ" dirty="0" smtClean="0"/>
              <a:t>Klasické podmiňování</a:t>
            </a:r>
          </a:p>
          <a:p>
            <a:endParaRPr lang="cs-CZ" dirty="0"/>
          </a:p>
        </p:txBody>
      </p:sp>
      <p:sp>
        <p:nvSpPr>
          <p:cNvPr id="4" name="Zástupný symbol pro číslo snímku 3"/>
          <p:cNvSpPr>
            <a:spLocks noGrp="1"/>
          </p:cNvSpPr>
          <p:nvPr>
            <p:ph type="sldNum" sz="quarter" idx="10"/>
          </p:nvPr>
        </p:nvSpPr>
        <p:spPr/>
        <p:txBody>
          <a:bodyPr/>
          <a:lstStyle/>
          <a:p>
            <a:fld id="{610F8527-903A-4E68-AE9A-4A5F5A1DF90C}" type="slidenum">
              <a:rPr lang="cs-CZ" smtClean="0"/>
              <a:pPr/>
              <a:t>14</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20000"/>
          </a:bodyPr>
          <a:lstStyle/>
          <a:p>
            <a:pPr>
              <a:buFont typeface="Wingdings 2" pitchFamily="18" charset="2"/>
              <a:buNone/>
              <a:defRPr/>
            </a:pPr>
            <a:r>
              <a:rPr lang="cs-CZ" dirty="0" smtClean="0"/>
              <a:t>Leží v blízkosti</a:t>
            </a:r>
            <a:r>
              <a:rPr lang="cs-CZ" baseline="0" dirty="0" smtClean="0"/>
              <a:t> </a:t>
            </a:r>
            <a:r>
              <a:rPr lang="cs-CZ" baseline="0" dirty="0" err="1" smtClean="0"/>
              <a:t>hipokampální</a:t>
            </a:r>
            <a:r>
              <a:rPr lang="cs-CZ" baseline="0" dirty="0" smtClean="0"/>
              <a:t> formace (hipokampus + přilehlé struktury) v mediální části temporálního laloku a její struktura je složitá a složena ze skupiny </a:t>
            </a:r>
            <a:r>
              <a:rPr lang="cs-CZ" baseline="0" dirty="0" err="1" smtClean="0"/>
              <a:t>podjader</a:t>
            </a:r>
            <a:r>
              <a:rPr lang="cs-CZ" baseline="0" dirty="0" smtClean="0"/>
              <a:t>….</a:t>
            </a:r>
            <a:endParaRPr lang="cs-CZ" dirty="0" smtClean="0"/>
          </a:p>
          <a:p>
            <a:pPr>
              <a:buFont typeface="Wingdings 2" pitchFamily="18" charset="2"/>
              <a:buChar char=""/>
              <a:defRPr/>
            </a:pPr>
            <a:endParaRPr lang="cs-CZ" dirty="0" smtClean="0"/>
          </a:p>
          <a:p>
            <a:pPr>
              <a:buFont typeface="Wingdings 2" pitchFamily="18" charset="2"/>
              <a:buChar char=""/>
              <a:defRPr/>
            </a:pPr>
            <a:r>
              <a:rPr lang="cs-CZ" dirty="0" smtClean="0"/>
              <a:t>Amygdala je struktura zodpovědná za podmiňování strachu</a:t>
            </a:r>
          </a:p>
          <a:p>
            <a:pPr>
              <a:buFont typeface="Wingdings 2" pitchFamily="18" charset="2"/>
              <a:buChar char=""/>
              <a:defRPr/>
            </a:pPr>
            <a:r>
              <a:rPr lang="cs-CZ" dirty="0" err="1" smtClean="0"/>
              <a:t>1.obrázek</a:t>
            </a:r>
            <a:r>
              <a:rPr lang="cs-CZ" dirty="0" smtClean="0"/>
              <a:t> – před tréninkem zvuk u krysy vyvolá orientační odpověď</a:t>
            </a:r>
          </a:p>
          <a:p>
            <a:pPr>
              <a:buFont typeface="Wingdings 2" pitchFamily="18" charset="2"/>
              <a:buChar char=""/>
              <a:defRPr/>
            </a:pPr>
            <a:r>
              <a:rPr lang="cs-CZ" dirty="0" err="1" smtClean="0"/>
              <a:t>2.obrázek</a:t>
            </a:r>
            <a:r>
              <a:rPr lang="cs-CZ" dirty="0" smtClean="0"/>
              <a:t> – trénink – zvuk je spojen s elektrickým šokem do podložky</a:t>
            </a:r>
          </a:p>
          <a:p>
            <a:pPr>
              <a:buFont typeface="Wingdings 2" pitchFamily="18" charset="2"/>
              <a:buChar char=""/>
              <a:defRPr/>
            </a:pPr>
            <a:r>
              <a:rPr lang="cs-CZ" dirty="0" err="1" smtClean="0"/>
              <a:t>3.obrázek</a:t>
            </a:r>
            <a:r>
              <a:rPr lang="cs-CZ" dirty="0" smtClean="0"/>
              <a:t> – po tréninku – krysa při zvuku „zmrzne“ (</a:t>
            </a:r>
            <a:r>
              <a:rPr lang="cs-CZ" dirty="0" err="1" smtClean="0"/>
              <a:t>freeze</a:t>
            </a:r>
            <a:r>
              <a:rPr lang="cs-CZ" dirty="0" smtClean="0"/>
              <a:t>) – </a:t>
            </a:r>
            <a:r>
              <a:rPr lang="cs-CZ" dirty="0" err="1" smtClean="0"/>
              <a:t>napodmiňovaný</a:t>
            </a:r>
            <a:r>
              <a:rPr lang="cs-CZ" dirty="0" smtClean="0"/>
              <a:t> strach</a:t>
            </a:r>
          </a:p>
          <a:p>
            <a:pPr>
              <a:buFont typeface="Wingdings 2" pitchFamily="18" charset="2"/>
              <a:buChar char=""/>
              <a:defRPr/>
            </a:pPr>
            <a:endParaRPr lang="cs-CZ" dirty="0" smtClean="0"/>
          </a:p>
          <a:p>
            <a:pPr defTabSz="964783">
              <a:buFont typeface="Wingdings 2" pitchFamily="18" charset="2"/>
              <a:buChar char=""/>
              <a:defRPr/>
            </a:pPr>
            <a:r>
              <a:rPr lang="cs-CZ" dirty="0" smtClean="0"/>
              <a:t>Podobně </a:t>
            </a:r>
            <a:r>
              <a:rPr lang="cs-CZ" dirty="0" err="1" smtClean="0"/>
              <a:t>James</a:t>
            </a:r>
            <a:r>
              <a:rPr lang="cs-CZ" dirty="0" smtClean="0"/>
              <a:t> </a:t>
            </a:r>
            <a:r>
              <a:rPr lang="cs-CZ" dirty="0" err="1" smtClean="0"/>
              <a:t>Watson</a:t>
            </a:r>
            <a:r>
              <a:rPr lang="cs-CZ" dirty="0" smtClean="0"/>
              <a:t> a malý Albert – </a:t>
            </a:r>
            <a:r>
              <a:rPr lang="cs-CZ" dirty="0" err="1" smtClean="0"/>
              <a:t>napodmiňovaný</a:t>
            </a:r>
            <a:r>
              <a:rPr lang="cs-CZ" dirty="0" smtClean="0"/>
              <a:t> strach z myší</a:t>
            </a:r>
          </a:p>
          <a:p>
            <a:pPr defTabSz="964783">
              <a:buFont typeface="Wingdings 2" pitchFamily="18" charset="2"/>
              <a:buChar char=""/>
              <a:defRPr/>
            </a:pPr>
            <a:endParaRPr lang="cs-CZ" dirty="0" smtClean="0"/>
          </a:p>
          <a:p>
            <a:pPr defTabSz="964783">
              <a:defRPr/>
            </a:pPr>
            <a:r>
              <a:rPr lang="cs-CZ" b="1" dirty="0" smtClean="0"/>
              <a:t>Psychoterapie</a:t>
            </a:r>
            <a:r>
              <a:rPr lang="cs-CZ" dirty="0" smtClean="0"/>
              <a:t>: </a:t>
            </a:r>
            <a:r>
              <a:rPr lang="cs-CZ" dirty="0" smtClean="0"/>
              <a:t>Spoustu</a:t>
            </a:r>
            <a:r>
              <a:rPr lang="cs-CZ" baseline="0" dirty="0" smtClean="0"/>
              <a:t> věcí si nepamatujeme, ale náš mozek ano, podle principu „vyhni se tomu, co tě ohrozilo“ – princip, který řídí amygdala, tak může velmi komplikovat náš osobní a pracovní život. </a:t>
            </a:r>
            <a:r>
              <a:rPr lang="cs-CZ" dirty="0" smtClean="0"/>
              <a:t>S </a:t>
            </a:r>
            <a:r>
              <a:rPr lang="cs-CZ" dirty="0" smtClean="0"/>
              <a:t>implicitním učením pracuje psychodynamické</a:t>
            </a:r>
            <a:r>
              <a:rPr lang="cs-CZ" baseline="0" dirty="0" smtClean="0"/>
              <a:t> psychoterapie – propojení současného chování s minulou zkušeností. </a:t>
            </a:r>
            <a:r>
              <a:rPr lang="cs-CZ" baseline="0" dirty="0" err="1" smtClean="0"/>
              <a:t>KBT</a:t>
            </a:r>
            <a:r>
              <a:rPr lang="cs-CZ" baseline="0" dirty="0" smtClean="0"/>
              <a:t> – </a:t>
            </a:r>
            <a:r>
              <a:rPr lang="cs-CZ" baseline="0" dirty="0" err="1" smtClean="0"/>
              <a:t>desenzitivace</a:t>
            </a:r>
            <a:r>
              <a:rPr lang="cs-CZ" baseline="0" dirty="0" smtClean="0"/>
              <a:t> podmíněných strachů.</a:t>
            </a:r>
          </a:p>
          <a:p>
            <a:pPr defTabSz="964783">
              <a:buFont typeface="Wingdings 2" pitchFamily="18" charset="2"/>
              <a:buChar char=""/>
              <a:defRPr/>
            </a:pPr>
            <a:endParaRPr lang="cs-CZ" b="0" dirty="0" smtClean="0"/>
          </a:p>
          <a:p>
            <a:pPr defTabSz="964783">
              <a:defRPr/>
            </a:pPr>
            <a:r>
              <a:rPr lang="cs-CZ" sz="1300" dirty="0" smtClean="0"/>
              <a:t>Na formování naučeného strachu se podílí amygdala, hipokampus, </a:t>
            </a:r>
            <a:r>
              <a:rPr lang="cs-CZ" sz="1300" dirty="0" err="1" smtClean="0"/>
              <a:t>prefrontální</a:t>
            </a:r>
            <a:r>
              <a:rPr lang="cs-CZ" sz="1300" dirty="0" smtClean="0"/>
              <a:t> kůra,  jádra retikulární formace. Na odnaučování naučeného strachu se musí podílet </a:t>
            </a:r>
            <a:r>
              <a:rPr lang="cs-CZ" sz="1300" b="1" dirty="0" err="1" smtClean="0"/>
              <a:t>prefrontální</a:t>
            </a:r>
            <a:r>
              <a:rPr lang="cs-CZ" sz="1300" b="1" dirty="0" smtClean="0"/>
              <a:t> kůra</a:t>
            </a:r>
            <a:r>
              <a:rPr lang="cs-CZ" sz="1300" dirty="0" smtClean="0"/>
              <a:t>. </a:t>
            </a:r>
          </a:p>
          <a:p>
            <a:pPr defTabSz="964783">
              <a:defRPr/>
            </a:pPr>
            <a:endParaRPr lang="cs-CZ" sz="1300" dirty="0" smtClean="0"/>
          </a:p>
          <a:p>
            <a:pPr defTabSz="964783">
              <a:defRPr/>
            </a:pPr>
            <a:r>
              <a:rPr lang="cs-CZ" sz="1300" dirty="0" smtClean="0"/>
              <a:t>Umožňuje nám anticipovat nebezpečí, vyhnout se potenciálně nebezpečným a škodlivým podnětům……</a:t>
            </a:r>
          </a:p>
          <a:p>
            <a:pPr defTabSz="964783">
              <a:defRPr/>
            </a:pPr>
            <a:endParaRPr lang="cs-CZ" sz="1300" dirty="0" smtClean="0"/>
          </a:p>
          <a:p>
            <a:pPr defTabSz="964783">
              <a:defRPr/>
            </a:pPr>
            <a:r>
              <a:rPr lang="cs-CZ" sz="1300" dirty="0" smtClean="0"/>
              <a:t>Dvojí disociace – </a:t>
            </a:r>
            <a:r>
              <a:rPr lang="cs-CZ" sz="1300" dirty="0" err="1" smtClean="0"/>
              <a:t>Clépardeův</a:t>
            </a:r>
            <a:r>
              <a:rPr lang="cs-CZ" sz="1300" dirty="0" smtClean="0"/>
              <a:t> pokus ze začátku 20. století : amnestická pacientka s anterográdní amnézií, která při každé návštěvě doktora říkala, že jej vidí poprvé. Když ji doktor jednou při podávání ruky píchnul špendlíkem. Příště mu odmítla podat ruku, ačkoliv si na epizodu podmiňování nevzpomínala…..</a:t>
            </a:r>
          </a:p>
          <a:p>
            <a:pPr defTabSz="964783">
              <a:defRPr/>
            </a:pPr>
            <a:endParaRPr lang="cs-CZ" sz="1300" dirty="0" smtClean="0"/>
          </a:p>
          <a:p>
            <a:pPr defTabSz="964783">
              <a:defRPr/>
            </a:pPr>
            <a:r>
              <a:rPr lang="cs-CZ" sz="1300" dirty="0" smtClean="0"/>
              <a:t>Emočně výrazné události si pamatujeme lépe….. Sama amygdala není místem, kde by byly dlouhodobé explicitní vzpomínky uchovány, ale má vliv na jejich ukládání v jiných mozkových strukturách – hipokampu </a:t>
            </a:r>
            <a:r>
              <a:rPr lang="cs-CZ" sz="1300" dirty="0" err="1" smtClean="0"/>
              <a:t>striatu</a:t>
            </a:r>
            <a:r>
              <a:rPr lang="cs-CZ" sz="1300" dirty="0" smtClean="0"/>
              <a:t>, </a:t>
            </a:r>
            <a:r>
              <a:rPr lang="cs-CZ" sz="1300" dirty="0" err="1" smtClean="0"/>
              <a:t>neokortexu</a:t>
            </a:r>
            <a:r>
              <a:rPr lang="cs-CZ" sz="1300" dirty="0" smtClean="0"/>
              <a:t>….</a:t>
            </a:r>
            <a:endParaRPr lang="cs-CZ" b="0" dirty="0" smtClean="0"/>
          </a:p>
          <a:p>
            <a:pPr>
              <a:buFont typeface="Wingdings 2" pitchFamily="18" charset="2"/>
              <a:buChar char=""/>
              <a:defRPr/>
            </a:pP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610F8527-903A-4E68-AE9A-4A5F5A1DF90C}" type="slidenum">
              <a:rPr lang="cs-CZ" smtClean="0"/>
              <a:pPr/>
              <a:t>15</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Synaptická plasticita – facilitace</a:t>
            </a:r>
            <a:r>
              <a:rPr lang="cs-CZ" baseline="0" dirty="0" smtClean="0"/>
              <a:t> – zvýšení množství uvolňovaného </a:t>
            </a:r>
            <a:r>
              <a:rPr lang="cs-CZ" baseline="0" dirty="0" err="1" smtClean="0"/>
              <a:t>neurotransmiteru</a:t>
            </a:r>
            <a:r>
              <a:rPr lang="cs-CZ" baseline="0" dirty="0" smtClean="0"/>
              <a:t> v průběhu opakované stimulace synapse</a:t>
            </a:r>
          </a:p>
          <a:p>
            <a:endParaRPr lang="cs-CZ" baseline="0" dirty="0" smtClean="0"/>
          </a:p>
          <a:p>
            <a:r>
              <a:rPr lang="cs-CZ" sz="1300" b="1" dirty="0" smtClean="0"/>
              <a:t>DNA </a:t>
            </a:r>
            <a:r>
              <a:rPr lang="cs-CZ" sz="1300" b="1" dirty="0" err="1" smtClean="0"/>
              <a:t>Recombination</a:t>
            </a:r>
            <a:r>
              <a:rPr lang="cs-CZ" sz="1300" b="1" dirty="0" smtClean="0"/>
              <a:t> as a </a:t>
            </a:r>
            <a:r>
              <a:rPr lang="cs-CZ" sz="1300" b="1" dirty="0" err="1" smtClean="0"/>
              <a:t>Possible</a:t>
            </a:r>
            <a:r>
              <a:rPr lang="cs-CZ" sz="1300" b="1" dirty="0" smtClean="0"/>
              <a:t> </a:t>
            </a:r>
            <a:r>
              <a:rPr lang="en-US" sz="1300" b="1" dirty="0" smtClean="0"/>
              <a:t>Mechanism in Declarative Memory: A</a:t>
            </a:r>
            <a:r>
              <a:rPr lang="cs-CZ" sz="1300" b="1" dirty="0" smtClean="0"/>
              <a:t> </a:t>
            </a:r>
            <a:r>
              <a:rPr lang="cs-CZ" sz="1300" b="1" dirty="0" err="1" smtClean="0"/>
              <a:t>Hypothesis</a:t>
            </a:r>
            <a:endParaRPr lang="cs-CZ" sz="1300" b="1" dirty="0" smtClean="0"/>
          </a:p>
          <a:p>
            <a:r>
              <a:rPr lang="sv-SE" sz="1300" b="1" dirty="0" smtClean="0"/>
              <a:t>Sandra Pen˜ a de Ortiz1 and Yuri I. Arshavsky2*</a:t>
            </a:r>
            <a:endParaRPr lang="cs-CZ" sz="1300" b="1" dirty="0" smtClean="0"/>
          </a:p>
          <a:p>
            <a:endParaRPr lang="cs-CZ" sz="1300" b="1" dirty="0" smtClean="0"/>
          </a:p>
          <a:p>
            <a:r>
              <a:rPr lang="cs-CZ" sz="1300" dirty="0" err="1" smtClean="0"/>
              <a:t>LTP</a:t>
            </a:r>
            <a:r>
              <a:rPr lang="cs-CZ" sz="1300" dirty="0" smtClean="0"/>
              <a:t> je teorie ze šedesátých let 66</a:t>
            </a:r>
            <a:endParaRPr lang="sv-SE" sz="1300" dirty="0" smtClean="0"/>
          </a:p>
        </p:txBody>
      </p:sp>
      <p:sp>
        <p:nvSpPr>
          <p:cNvPr id="4" name="Zástupný symbol pro číslo snímku 3"/>
          <p:cNvSpPr>
            <a:spLocks noGrp="1"/>
          </p:cNvSpPr>
          <p:nvPr>
            <p:ph type="sldNum" sz="quarter" idx="10"/>
          </p:nvPr>
        </p:nvSpPr>
        <p:spPr/>
        <p:txBody>
          <a:bodyPr/>
          <a:lstStyle/>
          <a:p>
            <a:fld id="{610F8527-903A-4E68-AE9A-4A5F5A1DF90C}" type="slidenum">
              <a:rPr lang="cs-CZ" smtClean="0"/>
              <a:pPr/>
              <a:t>17</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defTabSz="964783">
              <a:defRPr/>
            </a:pPr>
            <a:r>
              <a:rPr lang="cs-CZ" dirty="0" smtClean="0"/>
              <a:t>molekulární proces, který posiluje skupinu synapsí, které jsou opakovaně používány, </a:t>
            </a:r>
          </a:p>
          <a:p>
            <a:pPr defTabSz="964783">
              <a:defRPr/>
            </a:pPr>
            <a:endParaRPr lang="cs-CZ" dirty="0" smtClean="0"/>
          </a:p>
          <a:p>
            <a:pPr defTabSz="964783">
              <a:defRPr/>
            </a:pPr>
            <a:r>
              <a:rPr lang="en-US" dirty="0" smtClean="0"/>
              <a:t>In </a:t>
            </a:r>
            <a:r>
              <a:rPr lang="en-US" dirty="0" smtClean="0">
                <a:hlinkClick r:id="rId3" action="ppaction://hlinkfile"/>
              </a:rPr>
              <a:t>neuroscience</a:t>
            </a:r>
            <a:r>
              <a:rPr lang="en-US" dirty="0" smtClean="0"/>
              <a:t>, </a:t>
            </a:r>
            <a:r>
              <a:rPr lang="en-US" b="1" dirty="0" smtClean="0"/>
              <a:t>long-term </a:t>
            </a:r>
            <a:r>
              <a:rPr lang="en-US" b="1" dirty="0" err="1" smtClean="0"/>
              <a:t>potentiation</a:t>
            </a:r>
            <a:r>
              <a:rPr lang="en-US" dirty="0" smtClean="0"/>
              <a:t> (</a:t>
            </a:r>
            <a:r>
              <a:rPr lang="en-US" b="1" dirty="0" err="1" smtClean="0"/>
              <a:t>LTP</a:t>
            </a:r>
            <a:r>
              <a:rPr lang="en-US" dirty="0" smtClean="0"/>
              <a:t>) is a long-lasting enhancement in signal transmission between two </a:t>
            </a:r>
            <a:r>
              <a:rPr lang="en-US" dirty="0" smtClean="0">
                <a:hlinkClick r:id="rId4" action="ppaction://hlinkfile" tooltip="Neuron"/>
              </a:rPr>
              <a:t>neurons</a:t>
            </a:r>
            <a:r>
              <a:rPr lang="en-US" dirty="0" smtClean="0"/>
              <a:t> that results from stimulating them synchronously.</a:t>
            </a:r>
            <a:r>
              <a:rPr lang="en-US" baseline="30000" dirty="0" smtClean="0">
                <a:hlinkClick r:id="" action="ppaction://hlinkfile"/>
              </a:rPr>
              <a:t>[2]</a:t>
            </a:r>
            <a:r>
              <a:rPr lang="en-US" dirty="0" smtClean="0"/>
              <a:t> It is one of several phenomena underlying </a:t>
            </a:r>
            <a:r>
              <a:rPr lang="en-US" dirty="0" smtClean="0">
                <a:hlinkClick r:id="rId5" action="ppaction://hlinkfile"/>
              </a:rPr>
              <a:t>synaptic plasticity</a:t>
            </a:r>
            <a:r>
              <a:rPr lang="en-US" dirty="0" smtClean="0"/>
              <a:t>, the ability of </a:t>
            </a:r>
            <a:r>
              <a:rPr lang="en-US" dirty="0" smtClean="0">
                <a:hlinkClick r:id="rId6" action="ppaction://hlinkfile" tooltip="Chemical synapse"/>
              </a:rPr>
              <a:t>chemical synapses</a:t>
            </a:r>
            <a:r>
              <a:rPr lang="en-US" dirty="0" smtClean="0"/>
              <a:t> to change their strength. As memories are thought to be encoded by modification of </a:t>
            </a:r>
            <a:r>
              <a:rPr lang="en-US" dirty="0" smtClean="0">
                <a:hlinkClick r:id="rId7" action="ppaction://hlinkfile" tooltip="Synaptic strength"/>
              </a:rPr>
              <a:t>synaptic strength</a:t>
            </a:r>
            <a:r>
              <a:rPr lang="en-US" dirty="0" smtClean="0"/>
              <a:t>,</a:t>
            </a:r>
            <a:r>
              <a:rPr lang="en-US" baseline="30000" dirty="0" smtClean="0">
                <a:hlinkClick r:id="" action="ppaction://hlinkfile"/>
              </a:rPr>
              <a:t>[3]</a:t>
            </a:r>
            <a:r>
              <a:rPr lang="en-US" dirty="0" smtClean="0"/>
              <a:t> </a:t>
            </a:r>
            <a:r>
              <a:rPr lang="en-US" dirty="0" err="1" smtClean="0"/>
              <a:t>LTP</a:t>
            </a:r>
            <a:r>
              <a:rPr lang="en-US" dirty="0" smtClean="0"/>
              <a:t> is widely considered one of the major cellular mechanisms that underlies </a:t>
            </a:r>
            <a:r>
              <a:rPr lang="en-US" dirty="0" smtClean="0">
                <a:hlinkClick r:id="rId8" action="ppaction://hlinkfile"/>
              </a:rPr>
              <a:t>learning</a:t>
            </a:r>
            <a:r>
              <a:rPr lang="en-US" dirty="0" smtClean="0"/>
              <a:t> and </a:t>
            </a:r>
            <a:r>
              <a:rPr lang="en-US" dirty="0" smtClean="0">
                <a:hlinkClick r:id="rId9" action="ppaction://hlinkfile"/>
              </a:rPr>
              <a:t>memory</a:t>
            </a:r>
            <a:r>
              <a:rPr lang="en-US" dirty="0" smtClean="0"/>
              <a:t>.</a:t>
            </a:r>
            <a:r>
              <a:rPr lang="en-US" baseline="30000" dirty="0" smtClean="0">
                <a:hlinkClick r:id="" action="ppaction://hlinkfile"/>
              </a:rPr>
              <a:t>[2][3]</a:t>
            </a:r>
            <a:endParaRPr lang="cs-CZ" baseline="30000" dirty="0" smtClean="0"/>
          </a:p>
          <a:p>
            <a:pPr defTabSz="964783">
              <a:defRPr/>
            </a:pPr>
            <a:endParaRPr lang="cs-CZ" baseline="30000" dirty="0" smtClean="0"/>
          </a:p>
          <a:p>
            <a:pPr defTabSz="964783">
              <a:defRPr/>
            </a:pPr>
            <a:r>
              <a:rPr lang="en-US" dirty="0" err="1" smtClean="0"/>
              <a:t>LTP</a:t>
            </a:r>
            <a:r>
              <a:rPr lang="en-US" dirty="0" smtClean="0"/>
              <a:t> was discovered in the rabbit </a:t>
            </a:r>
            <a:r>
              <a:rPr lang="en-US" dirty="0" smtClean="0">
                <a:hlinkClick r:id="rId10" action="ppaction://hlinkfile"/>
              </a:rPr>
              <a:t>hippocampus</a:t>
            </a:r>
            <a:r>
              <a:rPr lang="en-US" dirty="0" smtClean="0"/>
              <a:t> by </a:t>
            </a:r>
            <a:r>
              <a:rPr lang="en-US" dirty="0" err="1" smtClean="0">
                <a:hlinkClick r:id="rId11" action="ppaction://hlinkfile" tooltip="Per Andersen"/>
              </a:rPr>
              <a:t>Terje</a:t>
            </a:r>
            <a:r>
              <a:rPr lang="en-US" dirty="0" smtClean="0">
                <a:hlinkClick r:id="rId11" action="ppaction://hlinkfile" tooltip="Per Andersen"/>
              </a:rPr>
              <a:t> </a:t>
            </a:r>
            <a:r>
              <a:rPr lang="en-US" dirty="0" err="1" smtClean="0">
                <a:hlinkClick r:id="rId11" action="ppaction://hlinkfile" tooltip="Per Andersen"/>
              </a:rPr>
              <a:t>Lømo</a:t>
            </a:r>
            <a:r>
              <a:rPr lang="en-US" dirty="0" smtClean="0"/>
              <a:t> in 1966 and has remained a popular subject of research since. Many modern </a:t>
            </a:r>
            <a:r>
              <a:rPr lang="en-US" dirty="0" err="1" smtClean="0"/>
              <a:t>LTP</a:t>
            </a:r>
            <a:r>
              <a:rPr lang="en-US" dirty="0" smtClean="0"/>
              <a:t> studies seek to better understand its basic biology, while others aim to draw a causal link between </a:t>
            </a:r>
            <a:r>
              <a:rPr lang="en-US" dirty="0" err="1" smtClean="0"/>
              <a:t>LTP</a:t>
            </a:r>
            <a:r>
              <a:rPr lang="en-US" dirty="0" smtClean="0"/>
              <a:t> and behavioral learning. Still others try to develop methods, pharmacologic or otherwise, of enhancing </a:t>
            </a:r>
            <a:r>
              <a:rPr lang="en-US" dirty="0" err="1" smtClean="0"/>
              <a:t>LTP</a:t>
            </a:r>
            <a:r>
              <a:rPr lang="en-US" dirty="0" smtClean="0"/>
              <a:t> to improve learning and memory. </a:t>
            </a:r>
            <a:r>
              <a:rPr lang="en-US" dirty="0" err="1" smtClean="0"/>
              <a:t>LTP</a:t>
            </a:r>
            <a:r>
              <a:rPr lang="en-US" dirty="0" smtClean="0"/>
              <a:t> is also a subject of </a:t>
            </a:r>
            <a:r>
              <a:rPr lang="en-US" dirty="0" smtClean="0">
                <a:hlinkClick r:id="rId12" action="ppaction://hlinkfile"/>
              </a:rPr>
              <a:t>clinical research</a:t>
            </a:r>
            <a:r>
              <a:rPr lang="en-US" dirty="0" smtClean="0"/>
              <a:t>, for example, in the areas of </a:t>
            </a:r>
            <a:r>
              <a:rPr lang="en-US" dirty="0" smtClean="0">
                <a:hlinkClick r:id="rId13" action="ppaction://hlinkfile"/>
              </a:rPr>
              <a:t>Alzheimer's disease</a:t>
            </a:r>
            <a:r>
              <a:rPr lang="en-US" dirty="0" smtClean="0"/>
              <a:t> and </a:t>
            </a:r>
            <a:r>
              <a:rPr lang="en-US" dirty="0" smtClean="0">
                <a:hlinkClick r:id="rId14" action="ppaction://hlinkfile"/>
              </a:rPr>
              <a:t>addiction medicine</a:t>
            </a:r>
            <a:r>
              <a:rPr lang="en-US" dirty="0" smtClean="0"/>
              <a:t>.</a:t>
            </a:r>
          </a:p>
          <a:p>
            <a:pPr defTabSz="964783">
              <a:defRPr/>
            </a:pPr>
            <a:endParaRPr lang="en-US" dirty="0" smtClean="0"/>
          </a:p>
          <a:p>
            <a:endParaRPr lang="cs-CZ" dirty="0"/>
          </a:p>
        </p:txBody>
      </p:sp>
      <p:sp>
        <p:nvSpPr>
          <p:cNvPr id="4" name="Zástupný symbol pro číslo snímku 3"/>
          <p:cNvSpPr>
            <a:spLocks noGrp="1"/>
          </p:cNvSpPr>
          <p:nvPr>
            <p:ph type="sldNum" sz="quarter" idx="10"/>
          </p:nvPr>
        </p:nvSpPr>
        <p:spPr/>
        <p:txBody>
          <a:bodyPr/>
          <a:lstStyle/>
          <a:p>
            <a:fld id="{610F8527-903A-4E68-AE9A-4A5F5A1DF90C}" type="slidenum">
              <a:rPr lang="cs-CZ" smtClean="0"/>
              <a:pPr/>
              <a:t>18</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defTabSz="964783">
              <a:defRPr/>
            </a:pPr>
            <a:r>
              <a:rPr lang="cs-CZ" dirty="0" smtClean="0"/>
              <a:t>Nejprve vyšetření pozornosti – zásadní vliv na fungování paměti. Paměťové</a:t>
            </a:r>
            <a:r>
              <a:rPr lang="cs-CZ" baseline="0" dirty="0" smtClean="0"/>
              <a:t> strategie závislé na inteligenci, zkušenosti, sociální a kulturní zkušenosti…..</a:t>
            </a:r>
            <a:r>
              <a:rPr lang="cs-CZ" dirty="0" smtClean="0"/>
              <a:t> </a:t>
            </a:r>
          </a:p>
          <a:p>
            <a:pPr defTabSz="964783">
              <a:defRPr/>
            </a:pPr>
            <a:endParaRPr lang="cs-CZ" dirty="0" smtClean="0"/>
          </a:p>
          <a:p>
            <a:pPr defTabSz="964783">
              <a:defRPr/>
            </a:pPr>
            <a:r>
              <a:rPr lang="cs-CZ" dirty="0" err="1" smtClean="0"/>
              <a:t>Hipokampální</a:t>
            </a:r>
            <a:r>
              <a:rPr lang="cs-CZ" dirty="0" smtClean="0"/>
              <a:t> struktury narušuje dlouhodobě</a:t>
            </a:r>
            <a:r>
              <a:rPr lang="cs-CZ" baseline="0" dirty="0" smtClean="0"/>
              <a:t> vysoká hladina kortizolu – </a:t>
            </a:r>
            <a:r>
              <a:rPr lang="cs-CZ" baseline="0" dirty="0" err="1" smtClean="0"/>
              <a:t>glutokortikoudu</a:t>
            </a:r>
            <a:r>
              <a:rPr lang="cs-CZ" baseline="0" dirty="0" smtClean="0"/>
              <a:t> (deprese, PTSD, </a:t>
            </a:r>
            <a:r>
              <a:rPr lang="cs-CZ" baseline="0" dirty="0" err="1" smtClean="0"/>
              <a:t>Cushingův</a:t>
            </a:r>
            <a:r>
              <a:rPr lang="cs-CZ" baseline="0" dirty="0" smtClean="0"/>
              <a:t> syndrom…)</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610F8527-903A-4E68-AE9A-4A5F5A1DF90C}" type="slidenum">
              <a:rPr lang="cs-CZ" smtClean="0"/>
              <a:pPr/>
              <a:t>19</a:t>
            </a:fld>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Slovník – testování sémantické paměti – definice slov…….</a:t>
            </a:r>
            <a:endParaRPr lang="cs-CZ" dirty="0"/>
          </a:p>
        </p:txBody>
      </p:sp>
      <p:sp>
        <p:nvSpPr>
          <p:cNvPr id="4" name="Zástupný symbol pro číslo snímku 3"/>
          <p:cNvSpPr>
            <a:spLocks noGrp="1"/>
          </p:cNvSpPr>
          <p:nvPr>
            <p:ph type="sldNum" sz="quarter" idx="10"/>
          </p:nvPr>
        </p:nvSpPr>
        <p:spPr/>
        <p:txBody>
          <a:bodyPr/>
          <a:lstStyle/>
          <a:p>
            <a:fld id="{610F8527-903A-4E68-AE9A-4A5F5A1DF90C}" type="slidenum">
              <a:rPr lang="cs-CZ" smtClean="0"/>
              <a:pPr/>
              <a:t>21</a:t>
            </a:fld>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Zkusit s dvěma pastelkami……</a:t>
            </a:r>
            <a:endParaRPr lang="cs-CZ" dirty="0"/>
          </a:p>
        </p:txBody>
      </p:sp>
      <p:sp>
        <p:nvSpPr>
          <p:cNvPr id="4" name="Zástupný symbol pro číslo snímku 3"/>
          <p:cNvSpPr>
            <a:spLocks noGrp="1"/>
          </p:cNvSpPr>
          <p:nvPr>
            <p:ph type="sldNum" sz="quarter" idx="10"/>
          </p:nvPr>
        </p:nvSpPr>
        <p:spPr/>
        <p:txBody>
          <a:bodyPr/>
          <a:lstStyle/>
          <a:p>
            <a:fld id="{610F8527-903A-4E68-AE9A-4A5F5A1DF90C}" type="slidenum">
              <a:rPr lang="cs-CZ" smtClean="0"/>
              <a:pPr/>
              <a:t>22</a:t>
            </a:fld>
            <a:endParaRPr 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Psychogenní amnézie bývá</a:t>
            </a:r>
            <a:r>
              <a:rPr lang="cs-CZ" baseline="0" dirty="0" smtClean="0"/>
              <a:t> poměrně častá, ale není to důvod, pro který osoba vyhledává psychoterapeutickou péči. Většinou si nebývá své amnézie vědoma a dá se říci, že má amnézii na svou amnézii. Přicházejí s jinou </a:t>
            </a:r>
            <a:r>
              <a:rPr lang="cs-CZ" baseline="0" dirty="0" err="1" smtClean="0"/>
              <a:t>symptomatikou</a:t>
            </a:r>
            <a:r>
              <a:rPr lang="cs-CZ" baseline="0" dirty="0" smtClean="0"/>
              <a:t> – </a:t>
            </a:r>
            <a:r>
              <a:rPr lang="cs-CZ" baseline="0" dirty="0" err="1" smtClean="0"/>
              <a:t>absusu</a:t>
            </a:r>
            <a:r>
              <a:rPr lang="cs-CZ" baseline="0" dirty="0" smtClean="0"/>
              <a:t>, psychosomatika, deprese apod.</a:t>
            </a:r>
          </a:p>
          <a:p>
            <a:endParaRPr lang="cs-CZ" baseline="0" dirty="0" smtClean="0"/>
          </a:p>
          <a:p>
            <a:r>
              <a:rPr lang="cs-CZ" baseline="0" dirty="0" smtClean="0"/>
              <a:t>Osobnosti – starší, mladší, opačného pohlaví, berou drogy, tyranizující, ochranitelské, dětské osobnosti. </a:t>
            </a:r>
            <a:r>
              <a:rPr lang="cs-CZ" baseline="0" dirty="0" err="1" smtClean="0"/>
              <a:t>Oxnam</a:t>
            </a:r>
            <a:r>
              <a:rPr lang="cs-CZ" baseline="0" dirty="0" smtClean="0"/>
              <a:t> – Roztříštěná mysl. Jedinec si zpravidla neuvědomuje, že má různé osobnosti.</a:t>
            </a:r>
          </a:p>
          <a:p>
            <a:endParaRPr lang="cs-CZ" baseline="0" dirty="0" smtClean="0"/>
          </a:p>
          <a:p>
            <a:r>
              <a:rPr lang="cs-CZ" baseline="0" dirty="0" smtClean="0"/>
              <a:t>Podkladem disociace.</a:t>
            </a:r>
            <a:endParaRPr lang="cs-CZ" dirty="0"/>
          </a:p>
        </p:txBody>
      </p:sp>
      <p:sp>
        <p:nvSpPr>
          <p:cNvPr id="4" name="Zástupný symbol pro číslo snímku 3"/>
          <p:cNvSpPr>
            <a:spLocks noGrp="1"/>
          </p:cNvSpPr>
          <p:nvPr>
            <p:ph type="sldNum" sz="quarter" idx="10"/>
          </p:nvPr>
        </p:nvSpPr>
        <p:spPr/>
        <p:txBody>
          <a:bodyPr/>
          <a:lstStyle/>
          <a:p>
            <a:fld id="{610F8527-903A-4E68-AE9A-4A5F5A1DF90C}" type="slidenum">
              <a:rPr lang="cs-CZ" smtClean="0"/>
              <a:pPr/>
              <a:t>23</a:t>
            </a:fld>
            <a:endParaRPr 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10000"/>
          </a:bodyPr>
          <a:lstStyle/>
          <a:p>
            <a:pPr defTabSz="964783">
              <a:defRPr/>
            </a:pPr>
            <a:r>
              <a:rPr lang="cs-CZ" sz="1300" dirty="0" smtClean="0"/>
              <a:t>Zapomínání může být motivované – osoba si jednoduše nechce pamatovat traumatický nebo konfliktní obsah a odsouvá jej mimo oblast vědomí, jako je tomu v případě psychoanalytické koncepce </a:t>
            </a:r>
            <a:r>
              <a:rPr lang="cs-CZ" sz="1300" i="1" dirty="0" smtClean="0"/>
              <a:t>represe </a:t>
            </a:r>
            <a:r>
              <a:rPr lang="cs-CZ" sz="1300" dirty="0" smtClean="0"/>
              <a:t>Potlačování traumatického obsahu by odpovídalo spíše rané koncepci represe, vytěsnění intrapsychického konfliktu spíše pozdějšímu </a:t>
            </a:r>
            <a:r>
              <a:rPr lang="cs-CZ" sz="1300" dirty="0" err="1" smtClean="0"/>
              <a:t>Freudově</a:t>
            </a:r>
            <a:r>
              <a:rPr lang="cs-CZ" sz="1300" dirty="0" smtClean="0"/>
              <a:t> pojetí. </a:t>
            </a:r>
          </a:p>
          <a:p>
            <a:pPr defTabSz="964783">
              <a:defRPr/>
            </a:pPr>
            <a:endParaRPr lang="cs-CZ" sz="1300" dirty="0" smtClean="0"/>
          </a:p>
          <a:p>
            <a:pPr defTabSz="964783">
              <a:defRPr/>
            </a:pPr>
            <a:r>
              <a:rPr lang="cs-CZ" sz="1300" dirty="0" smtClean="0"/>
              <a:t>Etiologickou roli autohypnózy rozpracoval </a:t>
            </a:r>
            <a:r>
              <a:rPr lang="cs-CZ" sz="1300" dirty="0" err="1" smtClean="0"/>
              <a:t>Eugen</a:t>
            </a:r>
            <a:r>
              <a:rPr lang="cs-CZ" sz="1300" dirty="0" smtClean="0"/>
              <a:t> </a:t>
            </a:r>
            <a:r>
              <a:rPr lang="cs-CZ" sz="1300" dirty="0" err="1" smtClean="0"/>
              <a:t>Bliss</a:t>
            </a:r>
            <a:r>
              <a:rPr lang="cs-CZ" sz="1300" dirty="0" smtClean="0"/>
              <a:t> (1984). K formování osobností dochází v průběhu týrání anebo zneužívání vlivem autohypnotických sugescí typu: </a:t>
            </a:r>
            <a:r>
              <a:rPr lang="cs-CZ" sz="1300" i="1" dirty="0" smtClean="0"/>
              <a:t>„Toto nejsem já, toto není můj rodič, toto se neděje mně.“</a:t>
            </a:r>
            <a:r>
              <a:rPr lang="cs-CZ" sz="1300" dirty="0" smtClean="0"/>
              <a:t> </a:t>
            </a:r>
          </a:p>
          <a:p>
            <a:pPr defTabSz="964783">
              <a:defRPr/>
            </a:pPr>
            <a:endParaRPr lang="cs-CZ" sz="1300" dirty="0" smtClean="0"/>
          </a:p>
          <a:p>
            <a:pPr defTabSz="964783">
              <a:defRPr/>
            </a:pPr>
            <a:r>
              <a:rPr lang="cs-CZ" sz="1300" dirty="0" smtClean="0"/>
              <a:t>Pokud je agresorem rodič, dítě se k němu přesto musí poutat, aby přežilo. Ačkoliv může rodič dítěti velmi ubližovat, dítě má (jako všichni savci) geneticky zakódováno, že úplné odpoutání se od rodiče by znamenalo ještě větší hrozbu pro jeho přežití. Dítě disociuje epizody zneužívání a týrání, aby si udrželo obraz dobrého rodiče, ke kterému je bezpečné se poutat. Produktem tohoto geneticky podmíněného systému je často samostatná (tzv. hostitelská) osobnost, která si idealizuje své rodiče a je amnestická na většinu, ne-li na celé zneužívání anebo týrání. </a:t>
            </a:r>
            <a:endParaRPr lang="cs-CZ" dirty="0" smtClean="0"/>
          </a:p>
          <a:p>
            <a:endParaRPr lang="cs-CZ" sz="1300" dirty="0" smtClean="0"/>
          </a:p>
          <a:p>
            <a:r>
              <a:rPr lang="cs-CZ" sz="1300" dirty="0" smtClean="0"/>
              <a:t>V rámci </a:t>
            </a:r>
            <a:r>
              <a:rPr lang="cs-CZ" sz="1300" i="1" dirty="0" smtClean="0"/>
              <a:t>teorie ztráty vodítek</a:t>
            </a:r>
            <a:r>
              <a:rPr lang="cs-CZ" sz="1300" dirty="0" smtClean="0"/>
              <a:t> trauma není vědomí přístupné, neboť není vztaženo k dalším informacím v paměti. Traumatická událost není v době traumatu dítětem chápána a není proto dána do souvislostí s dalšími prožitými událostmi. Dítě může být navíc podporováno nebo nuceno pachatelem a dalšími osobami o traumatu nemluvit, čímž k němu rovněž ztrácí vodítko. Na traumatické vzpomínky si následně v dospělosti nelze vzpomenout také proto, neboť jsou v rozporu s aktuálním sebe-obrazem. Informace konzistentní s naším sebe-obrazem si vybavujeme lépe, než informace, které jsou s ním v konfliktu. </a:t>
            </a:r>
          </a:p>
          <a:p>
            <a:endParaRPr lang="cs-CZ" sz="1300" dirty="0" smtClean="0"/>
          </a:p>
        </p:txBody>
      </p:sp>
      <p:sp>
        <p:nvSpPr>
          <p:cNvPr id="4" name="Zástupný symbol pro číslo snímku 3"/>
          <p:cNvSpPr>
            <a:spLocks noGrp="1"/>
          </p:cNvSpPr>
          <p:nvPr>
            <p:ph type="sldNum" sz="quarter" idx="10"/>
          </p:nvPr>
        </p:nvSpPr>
        <p:spPr/>
        <p:txBody>
          <a:bodyPr/>
          <a:lstStyle/>
          <a:p>
            <a:fld id="{610F8527-903A-4E68-AE9A-4A5F5A1DF90C}" type="slidenum">
              <a:rPr lang="cs-CZ" smtClean="0"/>
              <a:pPr/>
              <a:t>24</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Do sedmdesátých</a:t>
            </a:r>
            <a:r>
              <a:rPr lang="cs-CZ" baseline="0" dirty="0" smtClean="0"/>
              <a:t> let byla paměť chápána jako jednotná funkce – na </a:t>
            </a:r>
            <a:r>
              <a:rPr lang="cs-CZ" baseline="0" dirty="0" err="1" smtClean="0"/>
              <a:t>NCHK</a:t>
            </a:r>
            <a:r>
              <a:rPr lang="cs-CZ" baseline="0" dirty="0" smtClean="0"/>
              <a:t> rychlé vyšetření paměti – co jste měla k obědu. </a:t>
            </a:r>
          </a:p>
          <a:p>
            <a:endParaRPr lang="cs-CZ" baseline="0" dirty="0" smtClean="0"/>
          </a:p>
          <a:p>
            <a:r>
              <a:rPr lang="cs-CZ" dirty="0" smtClean="0"/>
              <a:t>Dělení epizodické</a:t>
            </a:r>
            <a:r>
              <a:rPr lang="cs-CZ" baseline="0" dirty="0" smtClean="0"/>
              <a:t> a sémantické je dělení </a:t>
            </a:r>
            <a:r>
              <a:rPr lang="cs-CZ" baseline="0" dirty="0" err="1" smtClean="0"/>
              <a:t>Tulvingovo</a:t>
            </a:r>
            <a:r>
              <a:rPr lang="cs-CZ" baseline="0" dirty="0" smtClean="0"/>
              <a:t>.</a:t>
            </a:r>
          </a:p>
          <a:p>
            <a:endParaRPr lang="cs-CZ" baseline="0" dirty="0" smtClean="0"/>
          </a:p>
          <a:p>
            <a:r>
              <a:rPr lang="cs-CZ" sz="1300" dirty="0" smtClean="0"/>
              <a:t>Je přirozené, že paměť je součástí takhle starých částí mozku. Bez paměti, by se zvířata nemohla učit ze zkušenosti a adaptovat.</a:t>
            </a:r>
          </a:p>
          <a:p>
            <a:endParaRPr lang="cs-CZ" sz="1300" dirty="0" smtClean="0"/>
          </a:p>
          <a:p>
            <a:r>
              <a:rPr lang="en-US" sz="1300" i="1" dirty="0" smtClean="0"/>
              <a:t>Encoding is the process of entering information to</a:t>
            </a:r>
          </a:p>
          <a:p>
            <a:r>
              <a:rPr lang="en-US" sz="1300" dirty="0" smtClean="0"/>
              <a:t>the brain and its transfer into short-term memory. </a:t>
            </a:r>
            <a:r>
              <a:rPr lang="en-US" sz="1300" i="1" dirty="0" smtClean="0"/>
              <a:t>Consolidation</a:t>
            </a:r>
          </a:p>
          <a:p>
            <a:r>
              <a:rPr lang="en-US" sz="1300" dirty="0" smtClean="0"/>
              <a:t>is the transfer of short-term memory to long-term</a:t>
            </a:r>
          </a:p>
          <a:p>
            <a:r>
              <a:rPr lang="en-US" sz="1300" dirty="0" smtClean="0"/>
              <a:t>memory stores. </a:t>
            </a:r>
            <a:r>
              <a:rPr lang="en-US" sz="1300" i="1" dirty="0" smtClean="0"/>
              <a:t>Retrieval is the conscious recall and use of</a:t>
            </a:r>
          </a:p>
          <a:p>
            <a:r>
              <a:rPr lang="cs-CZ" sz="1300" dirty="0" err="1" smtClean="0"/>
              <a:t>stored</a:t>
            </a:r>
            <a:r>
              <a:rPr lang="cs-CZ" sz="1300" dirty="0" smtClean="0"/>
              <a:t> </a:t>
            </a:r>
            <a:r>
              <a:rPr lang="cs-CZ" sz="1300" dirty="0" err="1" smtClean="0"/>
              <a:t>information</a:t>
            </a:r>
            <a:r>
              <a:rPr lang="cs-CZ" sz="1300" dirty="0" smtClean="0"/>
              <a:t>.</a:t>
            </a:r>
            <a:endParaRPr lang="cs-CZ" dirty="0"/>
          </a:p>
        </p:txBody>
      </p:sp>
      <p:sp>
        <p:nvSpPr>
          <p:cNvPr id="4" name="Zástupný symbol pro číslo snímku 3"/>
          <p:cNvSpPr>
            <a:spLocks noGrp="1"/>
          </p:cNvSpPr>
          <p:nvPr>
            <p:ph type="sldNum" sz="quarter" idx="10"/>
          </p:nvPr>
        </p:nvSpPr>
        <p:spPr/>
        <p:txBody>
          <a:bodyPr/>
          <a:lstStyle/>
          <a:p>
            <a:fld id="{610F8527-903A-4E68-AE9A-4A5F5A1DF90C}" type="slidenum">
              <a:rPr lang="cs-CZ" smtClean="0"/>
              <a:pPr/>
              <a:t>3</a:t>
            </a:fld>
            <a:endParaRPr 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Mít vztah, vázat se……</a:t>
            </a:r>
          </a:p>
          <a:p>
            <a:endParaRPr lang="cs-CZ" dirty="0" smtClean="0"/>
          </a:p>
          <a:p>
            <a:pPr defTabSz="964783">
              <a:defRPr/>
            </a:pPr>
            <a:r>
              <a:rPr lang="cs-CZ" sz="1300" dirty="0" smtClean="0"/>
              <a:t>Z </a:t>
            </a:r>
            <a:r>
              <a:rPr lang="cs-CZ" sz="1300" dirty="0" err="1" smtClean="0"/>
              <a:t>OP</a:t>
            </a:r>
            <a:r>
              <a:rPr lang="cs-CZ" sz="1300" dirty="0" smtClean="0"/>
              <a:t>  -definovat emoce není jednoduché. Senzorickým systémem získáváme informace o světě. Díky motorickému systému ve světě můžeme jednat. Díky limbickému systému se ve světě můžeme angažovat (</a:t>
            </a:r>
            <a:r>
              <a:rPr lang="cs-CZ" sz="1300" dirty="0" err="1" smtClean="0"/>
              <a:t>engaged</a:t>
            </a:r>
            <a:r>
              <a:rPr lang="cs-CZ" sz="1300" dirty="0" smtClean="0"/>
              <a:t>) – mít k němu vztah.</a:t>
            </a:r>
          </a:p>
          <a:p>
            <a:pPr defTabSz="964783">
              <a:defRPr/>
            </a:pPr>
            <a:endParaRPr lang="cs-CZ" sz="1300" dirty="0" smtClean="0"/>
          </a:p>
          <a:p>
            <a:pPr defTabSz="964783">
              <a:defRPr/>
            </a:pPr>
            <a:r>
              <a:rPr lang="cs-CZ" sz="1300" dirty="0" smtClean="0"/>
              <a:t>Fyziologická komponenta (tvořená aktivitou centrálního a autonomního systému, jehož výsledkem jsou změny neurohormonální a viscerální činnosti (změny tepové frekvence, krevního tlaku, distribuce krevního průtoku, pocení, trávicí změny, vylučování různých hormonů).</a:t>
            </a:r>
          </a:p>
          <a:p>
            <a:endParaRPr lang="cs-CZ" dirty="0"/>
          </a:p>
        </p:txBody>
      </p:sp>
      <p:sp>
        <p:nvSpPr>
          <p:cNvPr id="4" name="Zástupný symbol pro číslo snímku 3"/>
          <p:cNvSpPr>
            <a:spLocks noGrp="1"/>
          </p:cNvSpPr>
          <p:nvPr>
            <p:ph type="sldNum" sz="quarter" idx="10"/>
          </p:nvPr>
        </p:nvSpPr>
        <p:spPr/>
        <p:txBody>
          <a:bodyPr/>
          <a:lstStyle/>
          <a:p>
            <a:fld id="{610F8527-903A-4E68-AE9A-4A5F5A1DF90C}" type="slidenum">
              <a:rPr lang="cs-CZ" smtClean="0"/>
              <a:pPr/>
              <a:t>26</a:t>
            </a:fld>
            <a:endParaRPr 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8"/>
          <p:cNvSpPr>
            <a:spLocks noGrp="1" noChangeArrowheads="1"/>
          </p:cNvSpPr>
          <p:nvPr>
            <p:ph type="sldNum" sz="quarter"/>
          </p:nvPr>
        </p:nvSpPr>
        <p:spPr>
          <a:noFill/>
        </p:spPr>
        <p:txBody>
          <a:bodyPr/>
          <a:lstStyle/>
          <a:p>
            <a:fld id="{F517D243-BF50-46AB-964D-8984309F397E}" type="slidenum">
              <a:rPr lang="en-GB" smtClean="0"/>
              <a:pPr/>
              <a:t>27</a:t>
            </a:fld>
            <a:endParaRPr lang="en-GB" smtClean="0"/>
          </a:p>
        </p:txBody>
      </p:sp>
      <p:sp>
        <p:nvSpPr>
          <p:cNvPr id="78851" name="Text Box 1"/>
          <p:cNvSpPr txBox="1">
            <a:spLocks noChangeArrowheads="1"/>
          </p:cNvSpPr>
          <p:nvPr/>
        </p:nvSpPr>
        <p:spPr bwMode="auto">
          <a:xfrm>
            <a:off x="939151" y="749698"/>
            <a:ext cx="5005100" cy="3751658"/>
          </a:xfrm>
          <a:prstGeom prst="rect">
            <a:avLst/>
          </a:prstGeom>
          <a:solidFill>
            <a:srgbClr val="FFFFFF"/>
          </a:solidFill>
          <a:ln w="9525">
            <a:solidFill>
              <a:srgbClr val="000000"/>
            </a:solidFill>
            <a:miter lim="800000"/>
            <a:headEnd/>
            <a:tailEnd/>
          </a:ln>
        </p:spPr>
        <p:txBody>
          <a:bodyPr wrap="none" lIns="91317" tIns="45658" rIns="91317" bIns="45658" anchor="ctr"/>
          <a:lstStyle/>
          <a:p>
            <a:endParaRPr lang="cs-CZ"/>
          </a:p>
        </p:txBody>
      </p:sp>
      <p:sp>
        <p:nvSpPr>
          <p:cNvPr id="78852" name="Rectangle 2"/>
          <p:cNvSpPr>
            <a:spLocks noGrp="1" noChangeArrowheads="1"/>
          </p:cNvSpPr>
          <p:nvPr>
            <p:ph type="body"/>
          </p:nvPr>
        </p:nvSpPr>
        <p:spPr>
          <a:xfrm>
            <a:off x="688499" y="4751783"/>
            <a:ext cx="5504816" cy="4502942"/>
          </a:xfrm>
          <a:noFill/>
          <a:ln/>
        </p:spPr>
        <p:txBody>
          <a:bodyPr wrap="none" anchor="ctr"/>
          <a:lstStyle/>
          <a:p>
            <a:r>
              <a:rPr lang="cs-CZ" dirty="0" smtClean="0"/>
              <a:t>Emoce jsou méně </a:t>
            </a:r>
            <a:r>
              <a:rPr lang="cs-CZ" baseline="0" dirty="0" smtClean="0"/>
              <a:t>zastoupenou oblastí v </a:t>
            </a:r>
            <a:r>
              <a:rPr lang="cs-CZ" baseline="0" dirty="0" err="1" smtClean="0"/>
              <a:t>neuropsychologickcých</a:t>
            </a:r>
            <a:r>
              <a:rPr lang="cs-CZ" baseline="0" dirty="0" smtClean="0"/>
              <a:t> textech, neboť nebývají zařazovány k vyšším kortikálním funkcím. „</a:t>
            </a:r>
            <a:r>
              <a:rPr lang="cs-CZ" b="1" baseline="0" dirty="0" err="1" smtClean="0"/>
              <a:t>Kortiklaita</a:t>
            </a:r>
            <a:r>
              <a:rPr lang="cs-CZ" baseline="0" dirty="0" smtClean="0"/>
              <a:t>“ jim byla neprávem upírána až donedávna. Emoce jako </a:t>
            </a:r>
            <a:r>
              <a:rPr lang="cs-CZ" b="1" baseline="0" dirty="0" smtClean="0"/>
              <a:t>fylogeneticky stará </a:t>
            </a:r>
            <a:r>
              <a:rPr lang="cs-CZ" baseline="0" dirty="0" smtClean="0"/>
              <a:t>mozková funkce, jsou vázány spíše na podkorové mozkové oblasti, jež jsou </a:t>
            </a:r>
            <a:r>
              <a:rPr lang="cs-CZ" baseline="0" dirty="0" err="1" smtClean="0"/>
              <a:t>nps</a:t>
            </a:r>
            <a:r>
              <a:rPr lang="cs-CZ" baseline="0" dirty="0" smtClean="0"/>
              <a:t> vyšetření málo dostupné. </a:t>
            </a:r>
            <a:endParaRPr lang="cs-CZ" dirty="0" smtClean="0"/>
          </a:p>
          <a:p>
            <a:endParaRPr lang="cs-CZ" dirty="0" smtClean="0"/>
          </a:p>
          <a:p>
            <a:r>
              <a:rPr lang="cs-CZ" b="1" dirty="0" smtClean="0"/>
              <a:t>Zpětnovazebné</a:t>
            </a:r>
            <a:r>
              <a:rPr lang="cs-CZ" b="1" baseline="0" dirty="0" smtClean="0"/>
              <a:t> teorie emocí:</a:t>
            </a:r>
          </a:p>
          <a:p>
            <a:r>
              <a:rPr lang="cs-CZ" baseline="0" dirty="0" smtClean="0"/>
              <a:t>Emoční prožívání vyžaduje aferentní vstup do mozku, přičemž tato aferentní aktivita je navozena eferentně, Zpětná vazba tohoto eferentního projevu je zčásti také odpovědná za emoční prožitek. Patří sem </a:t>
            </a:r>
            <a:r>
              <a:rPr lang="cs-CZ" b="1" baseline="0" dirty="0" smtClean="0"/>
              <a:t>hypotéza obličejové zpětné vazby </a:t>
            </a:r>
            <a:r>
              <a:rPr lang="cs-CZ" baseline="0" dirty="0" smtClean="0"/>
              <a:t>(neřešitelné problémy: Lidé s obrnou obličeje zažívají emoce velmi silně).</a:t>
            </a:r>
          </a:p>
          <a:p>
            <a:endParaRPr lang="cs-CZ" dirty="0" smtClean="0"/>
          </a:p>
          <a:p>
            <a:r>
              <a:rPr lang="cs-CZ" b="1" dirty="0" err="1" smtClean="0"/>
              <a:t>James</a:t>
            </a:r>
            <a:r>
              <a:rPr lang="cs-CZ" b="1" dirty="0" smtClean="0"/>
              <a:t>-</a:t>
            </a:r>
            <a:r>
              <a:rPr lang="cs-CZ" b="1" dirty="0" err="1" smtClean="0"/>
              <a:t>langeho</a:t>
            </a:r>
            <a:r>
              <a:rPr lang="cs-CZ" b="1" dirty="0" smtClean="0"/>
              <a:t> teorie </a:t>
            </a:r>
            <a:r>
              <a:rPr lang="cs-CZ" dirty="0" smtClean="0"/>
              <a:t>– emoce provokující podněty navozují viscerální změny a jejich vnímání má za následek emoční prožitek.</a:t>
            </a:r>
            <a:r>
              <a:rPr lang="cs-CZ" baseline="0" dirty="0" smtClean="0"/>
              <a:t> </a:t>
            </a:r>
          </a:p>
          <a:p>
            <a:endParaRPr lang="cs-CZ" baseline="0" dirty="0" smtClean="0"/>
          </a:p>
          <a:p>
            <a:r>
              <a:rPr lang="cs-CZ" b="1" baseline="0" dirty="0" smtClean="0"/>
              <a:t>Kritika</a:t>
            </a:r>
          </a:p>
          <a:p>
            <a:pPr>
              <a:buFontTx/>
              <a:buChar char="-"/>
            </a:pPr>
            <a:r>
              <a:rPr lang="cs-CZ" dirty="0" smtClean="0"/>
              <a:t> </a:t>
            </a:r>
            <a:r>
              <a:rPr lang="cs-CZ" dirty="0" err="1" smtClean="0"/>
              <a:t>roměny</a:t>
            </a:r>
            <a:r>
              <a:rPr lang="cs-CZ" baseline="0" dirty="0" smtClean="0"/>
              <a:t> činnosti různých vnitřních orgánů jsou navíc při odlišných emočních stavech stejné…</a:t>
            </a:r>
          </a:p>
          <a:p>
            <a:pPr>
              <a:buFontTx/>
              <a:buChar char="-"/>
            </a:pPr>
            <a:r>
              <a:rPr lang="cs-CZ" baseline="0" dirty="0" smtClean="0"/>
              <a:t> farmakologická </a:t>
            </a:r>
            <a:r>
              <a:rPr lang="cs-CZ" b="1" baseline="0" dirty="0" smtClean="0"/>
              <a:t>viscerální stimulace epinefrinem </a:t>
            </a:r>
            <a:r>
              <a:rPr lang="cs-CZ" baseline="0" dirty="0" smtClean="0"/>
              <a:t>nemá za následek emoci (pokud nebyla doprovázena kognitivním podnětem – viz </a:t>
            </a:r>
            <a:r>
              <a:rPr lang="cs-CZ" baseline="0" dirty="0" err="1" smtClean="0"/>
              <a:t>Schacter</a:t>
            </a:r>
            <a:r>
              <a:rPr lang="cs-CZ" baseline="0" dirty="0" smtClean="0"/>
              <a:t>-</a:t>
            </a:r>
            <a:r>
              <a:rPr lang="cs-CZ" baseline="0" dirty="0" err="1" smtClean="0"/>
              <a:t>Singer</a:t>
            </a:r>
            <a:r>
              <a:rPr lang="cs-CZ" baseline="0" dirty="0" smtClean="0"/>
              <a:t>)</a:t>
            </a:r>
          </a:p>
          <a:p>
            <a:pPr>
              <a:buFontTx/>
              <a:buChar char="-"/>
            </a:pPr>
            <a:r>
              <a:rPr lang="cs-CZ" baseline="0" dirty="0" smtClean="0"/>
              <a:t> odpojení vnitřností od mozku při poranění krční míchy nemá za následek</a:t>
            </a:r>
          </a:p>
          <a:p>
            <a:pPr>
              <a:buFontTx/>
              <a:buChar char="-"/>
            </a:pPr>
            <a:r>
              <a:rPr lang="cs-CZ" baseline="0" dirty="0" smtClean="0"/>
              <a:t>Proměnny činnosti vnitřních orgánů jsou příliš pomalé </a:t>
            </a:r>
          </a:p>
          <a:p>
            <a:endParaRPr lang="cs-CZ" sz="1300" dirty="0" smtClean="0"/>
          </a:p>
          <a:p>
            <a:r>
              <a:rPr lang="cs-CZ" sz="1300" dirty="0" smtClean="0"/>
              <a:t>Talamická teorie emocí</a:t>
            </a:r>
          </a:p>
          <a:p>
            <a:r>
              <a:rPr lang="cs-CZ" sz="1300" dirty="0" smtClean="0"/>
              <a:t>Aferentní podněty vstupující do mozku jsou přenášeny talamem, ten aktivuje hypotalamus a skrze něj je ovlivněn endokrinní a autonomní nervový systém, který </a:t>
            </a:r>
            <a:r>
              <a:rPr lang="cs-CZ" sz="1300" dirty="0" err="1" smtClean="0"/>
              <a:t>způsobý</a:t>
            </a:r>
            <a:r>
              <a:rPr lang="cs-CZ" sz="1300" dirty="0" smtClean="0"/>
              <a:t> změny viscerální.Mozkovou kůru však zpětnovazebně neinformují vnitřnosti, nýbrž talamus a následná aktivace kůry odpovídá za emoční prožitek – vše se tedy odehrává centrálně.</a:t>
            </a:r>
          </a:p>
          <a:p>
            <a:r>
              <a:rPr lang="cs-CZ" sz="1300" dirty="0" smtClean="0"/>
              <a:t>Teorie  </a:t>
            </a:r>
            <a:r>
              <a:rPr lang="cs-CZ" sz="1300" dirty="0" err="1" smtClean="0">
                <a:solidFill>
                  <a:srgbClr val="000000"/>
                </a:solidFill>
                <a:latin typeface="Constantia" pitchFamily="16" charset="0"/>
              </a:rPr>
              <a:t>Papezova</a:t>
            </a:r>
            <a:r>
              <a:rPr lang="cs-CZ" sz="1300" dirty="0" smtClean="0">
                <a:solidFill>
                  <a:srgbClr val="000000"/>
                </a:solidFill>
                <a:latin typeface="Constantia" pitchFamily="16" charset="0"/>
              </a:rPr>
              <a:t>-</a:t>
            </a:r>
            <a:r>
              <a:rPr lang="cs-CZ" sz="1300" dirty="0" err="1" smtClean="0">
                <a:solidFill>
                  <a:srgbClr val="000000"/>
                </a:solidFill>
                <a:latin typeface="Constantia" pitchFamily="16" charset="0"/>
              </a:rPr>
              <a:t>McLeanova</a:t>
            </a:r>
            <a:r>
              <a:rPr lang="cs-CZ" sz="1300" dirty="0" smtClean="0">
                <a:solidFill>
                  <a:srgbClr val="000000"/>
                </a:solidFill>
                <a:latin typeface="Constantia" pitchFamily="16" charset="0"/>
              </a:rPr>
              <a:t> byla budována až do nedávné doby, než ji začali pozměňovat výsledky zobrazovacích metod. Představa, že emoce jsou víceméně výlučným projevem činnosti limbického systému je překonaná.</a:t>
            </a:r>
          </a:p>
          <a:p>
            <a:endParaRPr lang="cs-CZ" sz="1300" dirty="0" smtClean="0">
              <a:solidFill>
                <a:srgbClr val="000000"/>
              </a:solidFill>
              <a:latin typeface="Constantia" pitchFamily="16" charset="0"/>
            </a:endParaRPr>
          </a:p>
          <a:p>
            <a:r>
              <a:rPr lang="cs-CZ" sz="1300" dirty="0" err="1" smtClean="0">
                <a:solidFill>
                  <a:srgbClr val="000000"/>
                </a:solidFill>
                <a:latin typeface="Constantia" pitchFamily="16" charset="0"/>
              </a:rPr>
              <a:t>LeDoux</a:t>
            </a:r>
            <a:r>
              <a:rPr lang="cs-CZ" sz="1300" dirty="0" smtClean="0">
                <a:solidFill>
                  <a:srgbClr val="000000"/>
                </a:solidFill>
                <a:latin typeface="Constantia" pitchFamily="16" charset="0"/>
              </a:rPr>
              <a:t> – medvěd by nás snědl dříve, musí existovat rychlejší cesta – přímo ze senzorického systému do </a:t>
            </a:r>
            <a:r>
              <a:rPr lang="cs-CZ" sz="1300" dirty="0" err="1" smtClean="0">
                <a:solidFill>
                  <a:srgbClr val="000000"/>
                </a:solidFill>
                <a:latin typeface="Constantia" pitchFamily="16" charset="0"/>
              </a:rPr>
              <a:t>amydaly</a:t>
            </a:r>
            <a:r>
              <a:rPr lang="cs-CZ" sz="1300" dirty="0" smtClean="0">
                <a:solidFill>
                  <a:srgbClr val="000000"/>
                </a:solidFill>
                <a:latin typeface="Constantia" pitchFamily="16" charset="0"/>
              </a:rPr>
              <a:t> a mezimozku (?). Stresová reakce se spouští dříve, než si ji stačíme vůbec uvědomit. </a:t>
            </a:r>
            <a:endParaRPr lang="cs-CZ"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Zástupný symbol pro obrázek snímku 1"/>
          <p:cNvSpPr>
            <a:spLocks noGrp="1" noRot="1" noChangeAspect="1"/>
          </p:cNvSpPr>
          <p:nvPr>
            <p:ph type="sldImg"/>
          </p:nvPr>
        </p:nvSpPr>
        <p:spPr bwMode="auto">
          <a:noFill/>
          <a:ln>
            <a:solidFill>
              <a:srgbClr val="000000"/>
            </a:solidFill>
            <a:miter lim="800000"/>
            <a:headEnd/>
            <a:tailEnd/>
          </a:ln>
        </p:spPr>
      </p:sp>
      <p:sp>
        <p:nvSpPr>
          <p:cNvPr id="62466"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cs-CZ" dirty="0" smtClean="0"/>
              <a:t>Amygdala – přiřazuje událostem </a:t>
            </a:r>
            <a:r>
              <a:rPr lang="cs-CZ" dirty="0" err="1" smtClean="0"/>
              <a:t>emořní</a:t>
            </a:r>
            <a:r>
              <a:rPr lang="cs-CZ" dirty="0" smtClean="0"/>
              <a:t> význam, účastní se kódování emocionálních vzpomínek do paměti, spouští </a:t>
            </a:r>
            <a:r>
              <a:rPr lang="cs-CZ" dirty="0" err="1" smtClean="0"/>
              <a:t>stresvvou</a:t>
            </a:r>
            <a:r>
              <a:rPr lang="cs-CZ" dirty="0" smtClean="0"/>
              <a:t> reakci</a:t>
            </a:r>
          </a:p>
          <a:p>
            <a:pPr>
              <a:spcBef>
                <a:spcPct val="0"/>
              </a:spcBef>
            </a:pPr>
            <a:endParaRPr lang="cs-CZ" dirty="0" smtClean="0"/>
          </a:p>
          <a:p>
            <a:pPr>
              <a:spcBef>
                <a:spcPct val="0"/>
              </a:spcBef>
            </a:pPr>
            <a:r>
              <a:rPr lang="cs-CZ" dirty="0" smtClean="0"/>
              <a:t>Hipokampus – podílí se na fixování paměti, převodu z paměti krátkodobé do dlouhodobé, prostorové orientaci a paměti</a:t>
            </a:r>
            <a:r>
              <a:rPr lang="cs-CZ" dirty="0" smtClean="0"/>
              <a:t>…..</a:t>
            </a:r>
          </a:p>
          <a:p>
            <a:pPr>
              <a:spcBef>
                <a:spcPct val="0"/>
              </a:spcBef>
            </a:pPr>
            <a:endParaRPr lang="cs-CZ" dirty="0" smtClean="0"/>
          </a:p>
          <a:p>
            <a:pPr>
              <a:spcBef>
                <a:spcPct val="0"/>
              </a:spcBef>
            </a:pPr>
            <a:r>
              <a:rPr lang="cs-CZ" dirty="0" smtClean="0"/>
              <a:t>Korové a podkorové struktury</a:t>
            </a:r>
            <a:endParaRPr lang="cs-CZ" dirty="0" smtClean="0"/>
          </a:p>
        </p:txBody>
      </p:sp>
      <p:sp>
        <p:nvSpPr>
          <p:cNvPr id="62467"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36B410-9DC3-477F-8B47-031CD07D7D11}" type="slidenum">
              <a:rPr lang="cs-CZ"/>
              <a:pPr fontAlgn="base">
                <a:spcBef>
                  <a:spcPct val="0"/>
                </a:spcBef>
                <a:spcAft>
                  <a:spcPct val="0"/>
                </a:spcAft>
              </a:pPr>
              <a:t>28</a:t>
            </a:fld>
            <a:endParaRPr 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Amygdala</a:t>
            </a:r>
            <a:r>
              <a:rPr lang="cs-CZ" baseline="0" dirty="0" smtClean="0"/>
              <a:t> rovněž se podílí na řízení pozornosti na emočně významné podněty…..</a:t>
            </a:r>
          </a:p>
          <a:p>
            <a:endParaRPr lang="cs-CZ" baseline="0" dirty="0" smtClean="0"/>
          </a:p>
          <a:p>
            <a:r>
              <a:rPr lang="cs-CZ" baseline="0" dirty="0" smtClean="0"/>
              <a:t>Inzula mapuje mj. vnitřní prostředí a podílí se na tvorbě emocí – je mi dobře/není mi dobře – má vliv na řízení vegetativních funkcí a emotivitu….</a:t>
            </a:r>
            <a:endParaRPr lang="cs-CZ" dirty="0" smtClean="0"/>
          </a:p>
          <a:p>
            <a:endParaRPr lang="cs-CZ" dirty="0" smtClean="0"/>
          </a:p>
          <a:p>
            <a:r>
              <a:rPr lang="cs-CZ" dirty="0" smtClean="0"/>
              <a:t>S </a:t>
            </a:r>
            <a:r>
              <a:rPr lang="cs-CZ" dirty="0" err="1" smtClean="0"/>
              <a:t>uřčitou</a:t>
            </a:r>
            <a:r>
              <a:rPr lang="cs-CZ" baseline="0" dirty="0" smtClean="0"/>
              <a:t> mírou zjednodušení:emoční zhodnocení situace amygdale, příslušnou tělesnou reakci inzule, hypotalamu a </a:t>
            </a:r>
            <a:r>
              <a:rPr lang="cs-CZ" baseline="0" dirty="0" err="1" smtClean="0"/>
              <a:t>BG</a:t>
            </a:r>
            <a:r>
              <a:rPr lang="cs-CZ" baseline="0" dirty="0" smtClean="0"/>
              <a:t> a tlumení a kultivaci </a:t>
            </a:r>
            <a:r>
              <a:rPr lang="cs-CZ" baseline="0" dirty="0" err="1" smtClean="0"/>
              <a:t>orbitofrontální</a:t>
            </a:r>
            <a:r>
              <a:rPr lang="cs-CZ" baseline="0" dirty="0" smtClean="0"/>
              <a:t> kůře. </a:t>
            </a:r>
            <a:r>
              <a:rPr lang="cs-CZ" dirty="0" smtClean="0"/>
              <a:t>Emoce zpracovává</a:t>
            </a:r>
            <a:r>
              <a:rPr lang="cs-CZ" baseline="0" dirty="0" smtClean="0"/>
              <a:t> distribuovaná </a:t>
            </a:r>
            <a:r>
              <a:rPr lang="cs-CZ" baseline="0" dirty="0" err="1" smtClean="0"/>
              <a:t>neuronální</a:t>
            </a:r>
            <a:r>
              <a:rPr lang="cs-CZ" baseline="0" dirty="0" smtClean="0"/>
              <a:t> síť. </a:t>
            </a:r>
          </a:p>
          <a:p>
            <a:endParaRPr lang="cs-CZ" baseline="0" dirty="0" smtClean="0"/>
          </a:p>
          <a:p>
            <a:r>
              <a:rPr lang="cs-CZ" baseline="0" dirty="0" err="1" smtClean="0"/>
              <a:t>Parkinsonici</a:t>
            </a:r>
            <a:r>
              <a:rPr lang="cs-CZ" baseline="0" dirty="0" smtClean="0"/>
              <a:t> – poruchy na úrovni bazálních ganglií, dopaminového systému ve </a:t>
            </a:r>
            <a:r>
              <a:rPr lang="cs-CZ" baseline="0" dirty="0" err="1" smtClean="0"/>
              <a:t>striatu</a:t>
            </a:r>
            <a:endParaRPr lang="cs-CZ" baseline="0" dirty="0" smtClean="0"/>
          </a:p>
          <a:p>
            <a:endParaRPr lang="cs-CZ" baseline="0" dirty="0" smtClean="0"/>
          </a:p>
          <a:p>
            <a:r>
              <a:rPr lang="cs-CZ" baseline="0" dirty="0" err="1" smtClean="0"/>
              <a:t>Orbitofrontální</a:t>
            </a:r>
            <a:r>
              <a:rPr lang="cs-CZ" baseline="0" dirty="0" smtClean="0"/>
              <a:t> kůra: estetický, etický rozměr emocí. Podílí se na regulaci a modulaci emocí, narušení </a:t>
            </a:r>
            <a:r>
              <a:rPr lang="cs-CZ" baseline="0" dirty="0" err="1" smtClean="0"/>
              <a:t>orbf</a:t>
            </a:r>
            <a:r>
              <a:rPr lang="cs-CZ" baseline="0" dirty="0" smtClean="0"/>
              <a:t> kůry vede k emoční </a:t>
            </a:r>
            <a:r>
              <a:rPr lang="cs-CZ" baseline="0" dirty="0" err="1" smtClean="0"/>
              <a:t>dysregulaci</a:t>
            </a:r>
            <a:r>
              <a:rPr lang="cs-CZ" baseline="0" dirty="0" smtClean="0"/>
              <a:t>, </a:t>
            </a:r>
            <a:r>
              <a:rPr lang="cs-CZ" baseline="0" dirty="0" err="1" smtClean="0"/>
              <a:t>pseudopsychopatickým</a:t>
            </a:r>
            <a:r>
              <a:rPr lang="cs-CZ" baseline="0" dirty="0" smtClean="0"/>
              <a:t> projevům. </a:t>
            </a:r>
            <a:r>
              <a:rPr lang="cs-CZ" baseline="0" dirty="0" err="1" smtClean="0"/>
              <a:t>Onbtížím</a:t>
            </a:r>
            <a:r>
              <a:rPr lang="cs-CZ" baseline="0" dirty="0" smtClean="0"/>
              <a:t> regulovat hněv a sexualitu….</a:t>
            </a:r>
            <a:endParaRPr lang="cs-CZ" dirty="0"/>
          </a:p>
        </p:txBody>
      </p:sp>
      <p:sp>
        <p:nvSpPr>
          <p:cNvPr id="4" name="Zástupný symbol pro číslo snímku 3"/>
          <p:cNvSpPr>
            <a:spLocks noGrp="1"/>
          </p:cNvSpPr>
          <p:nvPr>
            <p:ph type="sldNum" sz="quarter" idx="10"/>
          </p:nvPr>
        </p:nvSpPr>
        <p:spPr/>
        <p:txBody>
          <a:bodyPr/>
          <a:lstStyle/>
          <a:p>
            <a:fld id="{610F8527-903A-4E68-AE9A-4A5F5A1DF90C}" type="slidenum">
              <a:rPr lang="cs-CZ" smtClean="0"/>
              <a:pPr/>
              <a:t>29</a:t>
            </a:fld>
            <a:endParaRPr lang="cs-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Pravá</a:t>
            </a:r>
            <a:r>
              <a:rPr lang="cs-CZ" baseline="0" dirty="0" smtClean="0"/>
              <a:t> hemisféra je emočnější a zpracovává více emoce než hemisféra levá. Ve skutečnosti jsou tváře zrcadlově převrácené….. </a:t>
            </a:r>
            <a:endParaRPr lang="cs-CZ" baseline="0" dirty="0" smtClean="0"/>
          </a:p>
          <a:p>
            <a:endParaRPr lang="cs-CZ" baseline="0" dirty="0" smtClean="0"/>
          </a:p>
          <a:p>
            <a:r>
              <a:rPr lang="cs-CZ" baseline="0" dirty="0" smtClean="0"/>
              <a:t>Podle výzkumů z funkčních zobrazovacích metod se během naslouchání emočně významných informací aktivovala převážně </a:t>
            </a:r>
            <a:r>
              <a:rPr lang="cs-CZ" b="1" baseline="0" dirty="0" smtClean="0"/>
              <a:t>pravostranná kůra </a:t>
            </a:r>
            <a:r>
              <a:rPr lang="cs-CZ" baseline="0" dirty="0" smtClean="0"/>
              <a:t>– </a:t>
            </a:r>
            <a:r>
              <a:rPr lang="cs-CZ" baseline="0" dirty="0" err="1" smtClean="0"/>
              <a:t>prefrontální</a:t>
            </a:r>
            <a:r>
              <a:rPr lang="cs-CZ" baseline="0" dirty="0" smtClean="0"/>
              <a:t>, temporální (zevní i vnitřní – hipokampus, amygdala, </a:t>
            </a:r>
            <a:r>
              <a:rPr lang="cs-CZ" baseline="0" dirty="0" err="1" smtClean="0"/>
              <a:t>parahipokampální</a:t>
            </a:r>
            <a:r>
              <a:rPr lang="cs-CZ" baseline="0" dirty="0" smtClean="0"/>
              <a:t> závit), inzula… (</a:t>
            </a:r>
            <a:r>
              <a:rPr lang="cs-CZ" baseline="0" dirty="0" err="1" smtClean="0"/>
              <a:t>Fink</a:t>
            </a:r>
            <a:r>
              <a:rPr lang="cs-CZ" baseline="0" dirty="0" smtClean="0"/>
              <a:t> a kol., 1996)</a:t>
            </a:r>
          </a:p>
          <a:p>
            <a:endParaRPr lang="cs-CZ" baseline="0" dirty="0" smtClean="0"/>
          </a:p>
          <a:p>
            <a:r>
              <a:rPr lang="cs-CZ" baseline="0" dirty="0" smtClean="0"/>
              <a:t>Někteří pacienti s pravostranným postižením dolní parietální a okcipitální kůry obtížně rozlišovali mimický výraz strachu a smutku, levostranná postižení poruchu rozlišování mimických vyjádření základních emocí nezpůsobilo. (</a:t>
            </a:r>
            <a:r>
              <a:rPr lang="cs-CZ" baseline="0" dirty="0" err="1" smtClean="0"/>
              <a:t>Adolphs</a:t>
            </a:r>
            <a:r>
              <a:rPr lang="cs-CZ" baseline="0" dirty="0" smtClean="0"/>
              <a:t> a kol., 1996)</a:t>
            </a:r>
            <a:endParaRPr lang="cs-CZ" dirty="0"/>
          </a:p>
        </p:txBody>
      </p:sp>
      <p:sp>
        <p:nvSpPr>
          <p:cNvPr id="4" name="Zástupný symbol pro číslo snímku 3"/>
          <p:cNvSpPr>
            <a:spLocks noGrp="1"/>
          </p:cNvSpPr>
          <p:nvPr>
            <p:ph type="sldNum" sz="quarter" idx="10"/>
          </p:nvPr>
        </p:nvSpPr>
        <p:spPr/>
        <p:txBody>
          <a:bodyPr/>
          <a:lstStyle/>
          <a:p>
            <a:fld id="{610F8527-903A-4E68-AE9A-4A5F5A1DF90C}" type="slidenum">
              <a:rPr lang="cs-CZ" smtClean="0"/>
              <a:pPr/>
              <a:t>30</a:t>
            </a:fld>
            <a:endParaRPr lang="cs-C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defTabSz="964783">
              <a:defRPr/>
            </a:pPr>
            <a:r>
              <a:rPr lang="cs-CZ" dirty="0" smtClean="0"/>
              <a:t>Výzkumy </a:t>
            </a:r>
            <a:r>
              <a:rPr lang="cs-CZ" dirty="0" smtClean="0"/>
              <a:t>s použitím zobrazovacích metod nedávají </a:t>
            </a:r>
            <a:r>
              <a:rPr lang="cs-CZ" dirty="0" err="1" smtClean="0"/>
              <a:t>lateralizaci</a:t>
            </a:r>
            <a:r>
              <a:rPr lang="cs-CZ" dirty="0" smtClean="0"/>
              <a:t> příliš za </a:t>
            </a:r>
            <a:r>
              <a:rPr lang="cs-CZ" dirty="0" smtClean="0"/>
              <a:t>pravdu… Co se týče vnímání, je pravostranná</a:t>
            </a:r>
            <a:r>
              <a:rPr lang="cs-CZ" baseline="0" dirty="0" smtClean="0"/>
              <a:t> </a:t>
            </a:r>
            <a:r>
              <a:rPr lang="cs-CZ" baseline="0" dirty="0" err="1" smtClean="0"/>
              <a:t>lateralizace</a:t>
            </a:r>
            <a:r>
              <a:rPr lang="cs-CZ" baseline="0" dirty="0" smtClean="0"/>
              <a:t> pravděpodobnější…..</a:t>
            </a:r>
            <a:endParaRPr lang="cs-CZ" dirty="0" smtClean="0"/>
          </a:p>
          <a:p>
            <a:pPr defTabSz="964783">
              <a:defRPr/>
            </a:pPr>
            <a:endParaRPr lang="cs-CZ" dirty="0" smtClean="0"/>
          </a:p>
          <a:p>
            <a:r>
              <a:rPr lang="cs-CZ" baseline="0" dirty="0" smtClean="0"/>
              <a:t>Podle výzkumů z funkčních zobrazovacích metod se během naslouchání emočně významných informací aktivovala převážně </a:t>
            </a:r>
            <a:r>
              <a:rPr lang="cs-CZ" b="1" baseline="0" dirty="0" smtClean="0"/>
              <a:t>pravostranná kůra </a:t>
            </a:r>
            <a:r>
              <a:rPr lang="cs-CZ" baseline="0" dirty="0" smtClean="0"/>
              <a:t>– </a:t>
            </a:r>
            <a:r>
              <a:rPr lang="cs-CZ" baseline="0" dirty="0" err="1" smtClean="0"/>
              <a:t>prefrontální</a:t>
            </a:r>
            <a:r>
              <a:rPr lang="cs-CZ" baseline="0" dirty="0" smtClean="0"/>
              <a:t>, temporální (zevní i vnitřní – hipokampus, amygdala, </a:t>
            </a:r>
            <a:r>
              <a:rPr lang="cs-CZ" baseline="0" dirty="0" err="1" smtClean="0"/>
              <a:t>parahipokampální</a:t>
            </a:r>
            <a:r>
              <a:rPr lang="cs-CZ" baseline="0" dirty="0" smtClean="0"/>
              <a:t> závit), inzula… (</a:t>
            </a:r>
            <a:r>
              <a:rPr lang="cs-CZ" baseline="0" dirty="0" err="1" smtClean="0"/>
              <a:t>Fink</a:t>
            </a:r>
            <a:r>
              <a:rPr lang="cs-CZ" baseline="0" dirty="0" smtClean="0"/>
              <a:t> a kol., 1996)</a:t>
            </a:r>
          </a:p>
          <a:p>
            <a:endParaRPr lang="cs-CZ" baseline="0" dirty="0" smtClean="0"/>
          </a:p>
          <a:p>
            <a:r>
              <a:rPr lang="cs-CZ" baseline="0" dirty="0" smtClean="0"/>
              <a:t>Někteří pacienti s pravostranným postižením dolní parietální a okcipitální kůry obtížně rozlišovali mimický výraz strachu a smutku, levostranná postižení poruchu rozlišování mimických vyjádření základních emocí nezpůsobilo. (</a:t>
            </a:r>
            <a:r>
              <a:rPr lang="cs-CZ" baseline="0" dirty="0" err="1" smtClean="0"/>
              <a:t>Adolphs</a:t>
            </a:r>
            <a:r>
              <a:rPr lang="cs-CZ" baseline="0" dirty="0" smtClean="0"/>
              <a:t> a kol., 1996)</a:t>
            </a:r>
          </a:p>
          <a:p>
            <a:endParaRPr lang="cs-CZ" baseline="0" dirty="0" smtClean="0"/>
          </a:p>
          <a:p>
            <a:r>
              <a:rPr lang="cs-CZ" baseline="0" dirty="0" smtClean="0"/>
              <a:t>Rozporuplné – viz </a:t>
            </a:r>
            <a:r>
              <a:rPr lang="cs-CZ" baseline="0" dirty="0" err="1" smtClean="0"/>
              <a:t>Kulišťák</a:t>
            </a:r>
            <a:endParaRPr lang="cs-CZ" dirty="0" smtClean="0"/>
          </a:p>
          <a:p>
            <a:pPr defTabSz="964783">
              <a:defRPr/>
            </a:pP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610F8527-903A-4E68-AE9A-4A5F5A1DF90C}" type="slidenum">
              <a:rPr lang="cs-CZ" smtClean="0"/>
              <a:pPr/>
              <a:t>31</a:t>
            </a:fld>
            <a:endParaRPr lang="cs-C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Pojem základních emocí vytvořil Darwin (1972). Mimické</a:t>
            </a:r>
            <a:r>
              <a:rPr lang="cs-CZ" baseline="0" dirty="0" smtClean="0"/>
              <a:t> výrazy základních emocí tvoří děti už v prvním roce života a jsou pokládány za více vrozené než naučené. </a:t>
            </a:r>
            <a:r>
              <a:rPr lang="cs-CZ" dirty="0" smtClean="0"/>
              <a:t>U různých </a:t>
            </a:r>
          </a:p>
          <a:p>
            <a:endParaRPr lang="cs-CZ" dirty="0" smtClean="0"/>
          </a:p>
          <a:p>
            <a:r>
              <a:rPr lang="cs-CZ" dirty="0" err="1" smtClean="0"/>
              <a:t>Ekmanovy</a:t>
            </a:r>
            <a:r>
              <a:rPr lang="cs-CZ" baseline="0" dirty="0" smtClean="0"/>
              <a:t> a </a:t>
            </a:r>
            <a:r>
              <a:rPr lang="cs-CZ" baseline="0" dirty="0" err="1" smtClean="0"/>
              <a:t>Friesenovi</a:t>
            </a:r>
            <a:r>
              <a:rPr lang="cs-CZ" baseline="0" dirty="0" smtClean="0"/>
              <a:t>, 1971 výzkumy: podle výrazu tváře je s vysokou přesností rozlišují příslušníci všech dosud studovaných kultur.</a:t>
            </a:r>
          </a:p>
          <a:p>
            <a:endParaRPr lang="cs-CZ" baseline="0" dirty="0" smtClean="0"/>
          </a:p>
          <a:p>
            <a:r>
              <a:rPr lang="cs-CZ" b="1" baseline="0" dirty="0" smtClean="0"/>
              <a:t>Hněv, strach, hnus (odpor), překvapení, štěstí (radost), smutek</a:t>
            </a:r>
            <a:endParaRPr lang="cs-CZ" b="1" dirty="0"/>
          </a:p>
        </p:txBody>
      </p:sp>
      <p:sp>
        <p:nvSpPr>
          <p:cNvPr id="4" name="Zástupný symbol pro číslo snímku 3"/>
          <p:cNvSpPr>
            <a:spLocks noGrp="1"/>
          </p:cNvSpPr>
          <p:nvPr>
            <p:ph type="sldNum" sz="quarter" idx="10"/>
          </p:nvPr>
        </p:nvSpPr>
        <p:spPr/>
        <p:txBody>
          <a:bodyPr/>
          <a:lstStyle/>
          <a:p>
            <a:fld id="{610F8527-903A-4E68-AE9A-4A5F5A1DF90C}" type="slidenum">
              <a:rPr lang="cs-CZ" smtClean="0"/>
              <a:pPr/>
              <a:t>32</a:t>
            </a:fld>
            <a:endParaRPr lang="cs-CZ"/>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Aktivují se i ostatní oblasti kůry, což patrně</a:t>
            </a:r>
            <a:r>
              <a:rPr lang="cs-CZ" baseline="0" dirty="0" smtClean="0"/>
              <a:t> více souvisí se zpracování daného smyslového podnětu. U </a:t>
            </a:r>
            <a:r>
              <a:rPr lang="cs-CZ" baseline="0" dirty="0" err="1" smtClean="0"/>
              <a:t>Damasia</a:t>
            </a:r>
            <a:r>
              <a:rPr lang="cs-CZ" baseline="0" dirty="0" smtClean="0"/>
              <a:t> se aktivuje také </a:t>
            </a:r>
          </a:p>
          <a:p>
            <a:endParaRPr lang="cs-CZ" baseline="0" dirty="0" smtClean="0"/>
          </a:p>
          <a:p>
            <a:r>
              <a:rPr lang="cs-CZ" baseline="0" dirty="0" smtClean="0"/>
              <a:t>Podněty vizuální (např. němé filmové sekvence: štěstí: smíření milenců, smutek (přítel, co spáchal sebevraždu), hnus: sekvence krys pobíhajících po tváři spícího muže), auditorní (emočně neutrální, emočně provokující slova) či čichové… Podněty ze vzpomínek – aby si vybavili např. něco smutného – většina lidí si vybaví smrt, nebo pohřeb někoho blízkého. </a:t>
            </a:r>
          </a:p>
          <a:p>
            <a:endParaRPr lang="cs-CZ" baseline="0" dirty="0" smtClean="0"/>
          </a:p>
          <a:p>
            <a:r>
              <a:rPr lang="cs-CZ" baseline="0" dirty="0" smtClean="0"/>
              <a:t>Předběžné studie ukazují, že na typu podnětu tolik nezávisí (ať už se jedná o zrak, sluch, čich), že spolu s jadernou strukturou související s prožitkem emoce se aktivují specifické korové oblasti, které odpovídají jednotlivým smyslovým modalitám…..</a:t>
            </a:r>
            <a:endParaRPr lang="cs-CZ" dirty="0"/>
          </a:p>
        </p:txBody>
      </p:sp>
      <p:sp>
        <p:nvSpPr>
          <p:cNvPr id="4" name="Zástupný symbol pro číslo snímku 3"/>
          <p:cNvSpPr>
            <a:spLocks noGrp="1"/>
          </p:cNvSpPr>
          <p:nvPr>
            <p:ph type="sldNum" sz="quarter" idx="10"/>
          </p:nvPr>
        </p:nvSpPr>
        <p:spPr/>
        <p:txBody>
          <a:bodyPr/>
          <a:lstStyle/>
          <a:p>
            <a:fld id="{610F8527-903A-4E68-AE9A-4A5F5A1DF90C}" type="slidenum">
              <a:rPr lang="cs-CZ" smtClean="0"/>
              <a:pPr/>
              <a:t>34</a:t>
            </a:fld>
            <a:endParaRPr lang="cs-CZ"/>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20000"/>
          </a:bodyPr>
          <a:lstStyle/>
          <a:p>
            <a:r>
              <a:rPr lang="cs-CZ" dirty="0" smtClean="0"/>
              <a:t>Dnes hovoříme spíše o </a:t>
            </a:r>
            <a:r>
              <a:rPr lang="cs-CZ" dirty="0" err="1" smtClean="0"/>
              <a:t>amylagdalárním</a:t>
            </a:r>
            <a:r>
              <a:rPr lang="cs-CZ" baseline="0" dirty="0" smtClean="0"/>
              <a:t> komplexu – složená s několika jader. Amygdala je </a:t>
            </a:r>
            <a:r>
              <a:rPr lang="cs-CZ" baseline="0" dirty="0" err="1" smtClean="0"/>
              <a:t>arbitrální</a:t>
            </a:r>
            <a:r>
              <a:rPr lang="cs-CZ" baseline="0" dirty="0" smtClean="0"/>
              <a:t> označení plynoucí spíše z historické tradice….</a:t>
            </a:r>
          </a:p>
          <a:p>
            <a:endParaRPr lang="cs-CZ" dirty="0" smtClean="0"/>
          </a:p>
          <a:p>
            <a:r>
              <a:rPr lang="cs-CZ" dirty="0" smtClean="0"/>
              <a:t>Neboť tyto</a:t>
            </a:r>
            <a:r>
              <a:rPr lang="cs-CZ" baseline="0" dirty="0" smtClean="0"/>
              <a:t> podkorové oblasti jsou považovány za </a:t>
            </a:r>
            <a:r>
              <a:rPr lang="cs-CZ" b="1" baseline="0" dirty="0" smtClean="0"/>
              <a:t>součást archaického systému rozlišující nebezpečí</a:t>
            </a:r>
            <a:r>
              <a:rPr lang="cs-CZ" baseline="0" dirty="0" smtClean="0"/>
              <a:t>…..</a:t>
            </a:r>
          </a:p>
          <a:p>
            <a:endParaRPr lang="cs-CZ" baseline="0" dirty="0" smtClean="0"/>
          </a:p>
          <a:p>
            <a:pPr defTabSz="964783"/>
            <a:r>
              <a:rPr lang="cs-CZ" dirty="0" smtClean="0"/>
              <a:t>Leží v blízkosti</a:t>
            </a:r>
            <a:r>
              <a:rPr lang="cs-CZ" baseline="0" dirty="0" smtClean="0"/>
              <a:t> </a:t>
            </a:r>
            <a:r>
              <a:rPr lang="cs-CZ" baseline="0" dirty="0" err="1" smtClean="0"/>
              <a:t>hipokampální</a:t>
            </a:r>
            <a:r>
              <a:rPr lang="cs-CZ" baseline="0" dirty="0" smtClean="0"/>
              <a:t> formace (hipokampus + přilehlé struktury) v mediální části temporálního laloku a její struktura je složitá a složena ze skupiny </a:t>
            </a:r>
            <a:r>
              <a:rPr lang="cs-CZ" baseline="0" dirty="0" err="1" smtClean="0"/>
              <a:t>podjader</a:t>
            </a:r>
            <a:r>
              <a:rPr lang="cs-CZ" baseline="0" dirty="0" smtClean="0"/>
              <a:t>….</a:t>
            </a:r>
          </a:p>
          <a:p>
            <a:pPr defTabSz="964783"/>
            <a:endParaRPr lang="cs-CZ" baseline="0" dirty="0" smtClean="0"/>
          </a:p>
          <a:p>
            <a:pPr defTabSz="964783"/>
            <a:r>
              <a:rPr lang="cs-CZ" b="1" baseline="0" dirty="0" smtClean="0"/>
              <a:t>Amygdala se více aktivuje při sledování </a:t>
            </a:r>
            <a:r>
              <a:rPr lang="cs-CZ" b="1" baseline="0" dirty="0" err="1" smtClean="0"/>
              <a:t>vírazu</a:t>
            </a:r>
            <a:r>
              <a:rPr lang="cs-CZ" b="1" baseline="0" dirty="0" smtClean="0"/>
              <a:t> strachu než štěstí či zlosti a hněvu.</a:t>
            </a:r>
          </a:p>
          <a:p>
            <a:pPr defTabSz="964783"/>
            <a:endParaRPr lang="cs-CZ" dirty="0" smtClean="0"/>
          </a:p>
          <a:p>
            <a:pPr defTabSz="964783"/>
            <a:r>
              <a:rPr lang="cs-CZ" dirty="0" smtClean="0"/>
              <a:t>Korovou reprezentaci strachu patrně zprostředkovává insulární kůra.</a:t>
            </a:r>
          </a:p>
          <a:p>
            <a:pPr defTabSz="964783"/>
            <a:endParaRPr lang="cs-CZ" b="1" dirty="0" smtClean="0"/>
          </a:p>
          <a:p>
            <a:pPr defTabSz="964783"/>
            <a:r>
              <a:rPr lang="cs-CZ" b="1" dirty="0" smtClean="0"/>
              <a:t>Poškození vnímání podnětů je i</a:t>
            </a:r>
            <a:r>
              <a:rPr lang="cs-CZ" b="1" baseline="0" dirty="0" smtClean="0"/>
              <a:t> u sluchového podnětu. </a:t>
            </a:r>
          </a:p>
          <a:p>
            <a:pPr defTabSz="964783"/>
            <a:endParaRPr lang="cs-CZ" b="1" baseline="0" dirty="0" smtClean="0"/>
          </a:p>
          <a:p>
            <a:pPr defTabSz="964783"/>
            <a:r>
              <a:rPr lang="cs-CZ" b="0" baseline="0" dirty="0" smtClean="0"/>
              <a:t>Pac. ztrácejí sociální strach – a uvádějí mnohem více lidí, které by bylo možné oslovit, než zdravý dobrovolníci….</a:t>
            </a:r>
          </a:p>
          <a:p>
            <a:pPr defTabSz="964783"/>
            <a:endParaRPr lang="cs-CZ" b="0" baseline="0" dirty="0" smtClean="0"/>
          </a:p>
          <a:p>
            <a:pPr marL="284745" indent="-284745">
              <a:lnSpc>
                <a:spcPct val="90000"/>
              </a:lnSpc>
              <a:spcBef>
                <a:spcPts val="580"/>
              </a:spcBef>
              <a:buClr>
                <a:srgbClr val="0BD0D9"/>
              </a:buClr>
              <a:buSzPct val="95000"/>
              <a:buFont typeface="Wingdings 2" pitchFamily="16" charset="2"/>
              <a:buChar char=""/>
              <a:tabLst>
                <a:tab pos="284745" algn="l"/>
                <a:tab pos="757087" algn="l"/>
                <a:tab pos="1231104" algn="l"/>
                <a:tab pos="1705121" algn="l"/>
                <a:tab pos="2179138" algn="l"/>
                <a:tab pos="2653154" algn="l"/>
                <a:tab pos="3127172" algn="l"/>
                <a:tab pos="3601188" algn="l"/>
                <a:tab pos="4075206" algn="l"/>
                <a:tab pos="4549222" algn="l"/>
                <a:tab pos="5023239" algn="l"/>
                <a:tab pos="5497256" algn="l"/>
                <a:tab pos="5971273" algn="l"/>
                <a:tab pos="6445289" algn="l"/>
                <a:tab pos="6919307" algn="l"/>
                <a:tab pos="7393323" algn="l"/>
                <a:tab pos="7867340" algn="l"/>
                <a:tab pos="8341357" algn="l"/>
                <a:tab pos="8815374" algn="l"/>
                <a:tab pos="9289391" algn="l"/>
                <a:tab pos="9763408" algn="l"/>
              </a:tabLst>
            </a:pPr>
            <a:r>
              <a:rPr lang="en-GB" sz="2300" dirty="0" err="1" smtClean="0">
                <a:solidFill>
                  <a:srgbClr val="000000"/>
                </a:solidFill>
                <a:latin typeface="Constantia" pitchFamily="16" charset="0"/>
              </a:rPr>
              <a:t>Amygdala</a:t>
            </a:r>
            <a:r>
              <a:rPr lang="en-GB" sz="2300" dirty="0" smtClean="0">
                <a:solidFill>
                  <a:srgbClr val="000000"/>
                </a:solidFill>
                <a:latin typeface="Constantia" pitchFamily="16" charset="0"/>
              </a:rPr>
              <a:t> </a:t>
            </a:r>
            <a:r>
              <a:rPr lang="cs-CZ" sz="2300" dirty="0" smtClean="0">
                <a:solidFill>
                  <a:srgbClr val="000000"/>
                </a:solidFill>
                <a:latin typeface="Constantia" pitchFamily="16" charset="0"/>
              </a:rPr>
              <a:t>- </a:t>
            </a:r>
            <a:r>
              <a:rPr lang="en-GB" sz="2300" dirty="0" err="1" smtClean="0">
                <a:solidFill>
                  <a:srgbClr val="000000"/>
                </a:solidFill>
                <a:latin typeface="Constantia" pitchFamily="16" charset="0"/>
              </a:rPr>
              <a:t>strach</a:t>
            </a:r>
            <a:r>
              <a:rPr lang="en-GB" sz="2300" dirty="0" smtClean="0">
                <a:solidFill>
                  <a:srgbClr val="000000"/>
                </a:solidFill>
                <a:latin typeface="Constantia" pitchFamily="16" charset="0"/>
              </a:rPr>
              <a:t> a </a:t>
            </a:r>
            <a:r>
              <a:rPr lang="en-GB" sz="2300" dirty="0" err="1" smtClean="0">
                <a:solidFill>
                  <a:srgbClr val="000000"/>
                </a:solidFill>
                <a:latin typeface="Constantia" pitchFamily="16" charset="0"/>
              </a:rPr>
              <a:t>úzkost</a:t>
            </a:r>
            <a:endParaRPr lang="en-GB" sz="2300" dirty="0" smtClean="0">
              <a:solidFill>
                <a:srgbClr val="000000"/>
              </a:solidFill>
              <a:latin typeface="Constantia" pitchFamily="16" charset="0"/>
            </a:endParaRPr>
          </a:p>
          <a:p>
            <a:pPr marL="671664" lvl="1" indent="-257946">
              <a:lnSpc>
                <a:spcPct val="90000"/>
              </a:lnSpc>
              <a:spcBef>
                <a:spcPts val="528"/>
              </a:spcBef>
              <a:buClr>
                <a:srgbClr val="0F6FC6"/>
              </a:buClr>
              <a:buSzPct val="85000"/>
              <a:buFont typeface="Wingdings 2" pitchFamily="16" charset="2"/>
              <a:buChar char=""/>
              <a:tabLst>
                <a:tab pos="284745" algn="l"/>
                <a:tab pos="757087" algn="l"/>
                <a:tab pos="1231104" algn="l"/>
                <a:tab pos="1705121" algn="l"/>
                <a:tab pos="2179138" algn="l"/>
                <a:tab pos="2653154" algn="l"/>
                <a:tab pos="3127172" algn="l"/>
                <a:tab pos="3601188" algn="l"/>
                <a:tab pos="4075206" algn="l"/>
                <a:tab pos="4549222" algn="l"/>
                <a:tab pos="5023239" algn="l"/>
                <a:tab pos="5497256" algn="l"/>
                <a:tab pos="5971273" algn="l"/>
                <a:tab pos="6445289" algn="l"/>
                <a:tab pos="6919307" algn="l"/>
                <a:tab pos="7393323" algn="l"/>
                <a:tab pos="7867340" algn="l"/>
                <a:tab pos="8341357" algn="l"/>
                <a:tab pos="8815374" algn="l"/>
                <a:tab pos="9289391" algn="l"/>
                <a:tab pos="9763408" algn="l"/>
              </a:tabLst>
            </a:pPr>
            <a:r>
              <a:rPr lang="en-GB" sz="2100" dirty="0" err="1" smtClean="0">
                <a:solidFill>
                  <a:srgbClr val="000000"/>
                </a:solidFill>
                <a:latin typeface="Constantia" pitchFamily="16" charset="0"/>
              </a:rPr>
              <a:t>zhodnocuje</a:t>
            </a:r>
            <a:r>
              <a:rPr lang="en-GB" sz="2100" dirty="0" smtClean="0">
                <a:solidFill>
                  <a:srgbClr val="000000"/>
                </a:solidFill>
                <a:latin typeface="Constantia" pitchFamily="16" charset="0"/>
              </a:rPr>
              <a:t> </a:t>
            </a:r>
            <a:r>
              <a:rPr lang="en-GB" sz="2100" dirty="0" err="1" smtClean="0">
                <a:solidFill>
                  <a:srgbClr val="000000"/>
                </a:solidFill>
                <a:latin typeface="Constantia" pitchFamily="16" charset="0"/>
              </a:rPr>
              <a:t>podněty</a:t>
            </a:r>
            <a:r>
              <a:rPr lang="en-GB" sz="2100" dirty="0" smtClean="0">
                <a:solidFill>
                  <a:srgbClr val="000000"/>
                </a:solidFill>
                <a:latin typeface="Constantia" pitchFamily="16" charset="0"/>
              </a:rPr>
              <a:t> </a:t>
            </a:r>
            <a:r>
              <a:rPr lang="en-GB" sz="2100" dirty="0" err="1" smtClean="0">
                <a:solidFill>
                  <a:srgbClr val="000000"/>
                </a:solidFill>
                <a:latin typeface="Constantia" pitchFamily="16" charset="0"/>
              </a:rPr>
              <a:t>podle</a:t>
            </a:r>
            <a:r>
              <a:rPr lang="en-GB" sz="2100" dirty="0" smtClean="0">
                <a:solidFill>
                  <a:srgbClr val="000000"/>
                </a:solidFill>
                <a:latin typeface="Constantia" pitchFamily="16" charset="0"/>
              </a:rPr>
              <a:t> </a:t>
            </a:r>
            <a:r>
              <a:rPr lang="en-GB" sz="2100" dirty="0" err="1" smtClean="0">
                <a:solidFill>
                  <a:srgbClr val="000000"/>
                </a:solidFill>
                <a:latin typeface="Constantia" pitchFamily="16" charset="0"/>
              </a:rPr>
              <a:t>jejich</a:t>
            </a:r>
            <a:r>
              <a:rPr lang="en-GB" sz="2100" dirty="0" smtClean="0">
                <a:solidFill>
                  <a:srgbClr val="000000"/>
                </a:solidFill>
                <a:latin typeface="Constantia" pitchFamily="16" charset="0"/>
              </a:rPr>
              <a:t> </a:t>
            </a:r>
            <a:r>
              <a:rPr lang="en-GB" sz="2100" dirty="0" err="1" smtClean="0">
                <a:solidFill>
                  <a:srgbClr val="000000"/>
                </a:solidFill>
                <a:latin typeface="Constantia" pitchFamily="16" charset="0"/>
              </a:rPr>
              <a:t>emoční</a:t>
            </a:r>
            <a:r>
              <a:rPr lang="en-GB" sz="2100" dirty="0" smtClean="0">
                <a:solidFill>
                  <a:srgbClr val="000000"/>
                </a:solidFill>
                <a:latin typeface="Constantia" pitchFamily="16" charset="0"/>
              </a:rPr>
              <a:t> </a:t>
            </a:r>
            <a:r>
              <a:rPr lang="en-GB" sz="2100" dirty="0" err="1" smtClean="0">
                <a:solidFill>
                  <a:srgbClr val="000000"/>
                </a:solidFill>
                <a:latin typeface="Constantia" pitchFamily="16" charset="0"/>
              </a:rPr>
              <a:t>významnosti</a:t>
            </a:r>
            <a:endParaRPr lang="cs-CZ" sz="2100" dirty="0" smtClean="0">
              <a:solidFill>
                <a:srgbClr val="000000"/>
              </a:solidFill>
              <a:latin typeface="Constantia" pitchFamily="16" charset="0"/>
            </a:endParaRPr>
          </a:p>
          <a:p>
            <a:pPr marL="671664" lvl="1" indent="-257946">
              <a:lnSpc>
                <a:spcPct val="90000"/>
              </a:lnSpc>
              <a:spcBef>
                <a:spcPts val="528"/>
              </a:spcBef>
              <a:buClr>
                <a:srgbClr val="0F6FC6"/>
              </a:buClr>
              <a:buSzPct val="85000"/>
              <a:buFont typeface="Wingdings 2" pitchFamily="16" charset="2"/>
              <a:buChar char=""/>
              <a:tabLst>
                <a:tab pos="284745" algn="l"/>
                <a:tab pos="757087" algn="l"/>
                <a:tab pos="1231104" algn="l"/>
                <a:tab pos="1705121" algn="l"/>
                <a:tab pos="2179138" algn="l"/>
                <a:tab pos="2653154" algn="l"/>
                <a:tab pos="3127172" algn="l"/>
                <a:tab pos="3601188" algn="l"/>
                <a:tab pos="4075206" algn="l"/>
                <a:tab pos="4549222" algn="l"/>
                <a:tab pos="5023239" algn="l"/>
                <a:tab pos="5497256" algn="l"/>
                <a:tab pos="5971273" algn="l"/>
                <a:tab pos="6445289" algn="l"/>
                <a:tab pos="6919307" algn="l"/>
                <a:tab pos="7393323" algn="l"/>
                <a:tab pos="7867340" algn="l"/>
                <a:tab pos="8341357" algn="l"/>
                <a:tab pos="8815374" algn="l"/>
                <a:tab pos="9289391" algn="l"/>
                <a:tab pos="9763408" algn="l"/>
              </a:tabLst>
            </a:pPr>
            <a:r>
              <a:rPr lang="cs-CZ" sz="2100" dirty="0" smtClean="0">
                <a:solidFill>
                  <a:srgbClr val="000000"/>
                </a:solidFill>
                <a:latin typeface="Constantia" pitchFamily="16" charset="0"/>
              </a:rPr>
              <a:t>Dává signální význam emočnímu prožívání</a:t>
            </a:r>
            <a:endParaRPr lang="en-GB" sz="2100" dirty="0" smtClean="0">
              <a:solidFill>
                <a:srgbClr val="000000"/>
              </a:solidFill>
              <a:latin typeface="Constantia" pitchFamily="16" charset="0"/>
            </a:endParaRPr>
          </a:p>
          <a:p>
            <a:pPr marL="284745" indent="-284745">
              <a:lnSpc>
                <a:spcPct val="90000"/>
              </a:lnSpc>
              <a:spcBef>
                <a:spcPts val="580"/>
              </a:spcBef>
              <a:buClr>
                <a:srgbClr val="0BD0D9"/>
              </a:buClr>
              <a:buSzPct val="95000"/>
              <a:buFont typeface="Wingdings 2" pitchFamily="16" charset="2"/>
              <a:buChar char=""/>
              <a:tabLst>
                <a:tab pos="284745" algn="l"/>
                <a:tab pos="757087" algn="l"/>
                <a:tab pos="1231104" algn="l"/>
                <a:tab pos="1705121" algn="l"/>
                <a:tab pos="2179138" algn="l"/>
                <a:tab pos="2653154" algn="l"/>
                <a:tab pos="3127172" algn="l"/>
                <a:tab pos="3601188" algn="l"/>
                <a:tab pos="4075206" algn="l"/>
                <a:tab pos="4549222" algn="l"/>
                <a:tab pos="5023239" algn="l"/>
                <a:tab pos="5497256" algn="l"/>
                <a:tab pos="5971273" algn="l"/>
                <a:tab pos="6445289" algn="l"/>
                <a:tab pos="6919307" algn="l"/>
                <a:tab pos="7393323" algn="l"/>
                <a:tab pos="7867340" algn="l"/>
                <a:tab pos="8341357" algn="l"/>
                <a:tab pos="8815374" algn="l"/>
                <a:tab pos="9289391" algn="l"/>
                <a:tab pos="9763408" algn="l"/>
              </a:tabLst>
            </a:pPr>
            <a:r>
              <a:rPr lang="cs-CZ" sz="2300" dirty="0" smtClean="0">
                <a:solidFill>
                  <a:srgbClr val="000000"/>
                </a:solidFill>
                <a:latin typeface="Constantia" pitchFamily="16" charset="0"/>
              </a:rPr>
              <a:t>Rychlé zpracování vstupních informací</a:t>
            </a:r>
          </a:p>
          <a:p>
            <a:pPr marL="284745" indent="-284745">
              <a:lnSpc>
                <a:spcPct val="90000"/>
              </a:lnSpc>
              <a:spcBef>
                <a:spcPts val="580"/>
              </a:spcBef>
              <a:buClr>
                <a:srgbClr val="0BD0D9"/>
              </a:buClr>
              <a:buSzPct val="95000"/>
              <a:buFont typeface="Wingdings 2" pitchFamily="16" charset="2"/>
              <a:buChar char=""/>
              <a:tabLst>
                <a:tab pos="284745" algn="l"/>
                <a:tab pos="757087" algn="l"/>
                <a:tab pos="1231104" algn="l"/>
                <a:tab pos="1705121" algn="l"/>
                <a:tab pos="2179138" algn="l"/>
                <a:tab pos="2653154" algn="l"/>
                <a:tab pos="3127172" algn="l"/>
                <a:tab pos="3601188" algn="l"/>
                <a:tab pos="4075206" algn="l"/>
                <a:tab pos="4549222" algn="l"/>
                <a:tab pos="5023239" algn="l"/>
                <a:tab pos="5497256" algn="l"/>
                <a:tab pos="5971273" algn="l"/>
                <a:tab pos="6445289" algn="l"/>
                <a:tab pos="6919307" algn="l"/>
                <a:tab pos="7393323" algn="l"/>
                <a:tab pos="7867340" algn="l"/>
                <a:tab pos="8341357" algn="l"/>
                <a:tab pos="8815374" algn="l"/>
                <a:tab pos="9289391" algn="l"/>
                <a:tab pos="9763408" algn="l"/>
              </a:tabLst>
            </a:pPr>
            <a:r>
              <a:rPr lang="cs-CZ" sz="2300" dirty="0" smtClean="0">
                <a:solidFill>
                  <a:srgbClr val="000000"/>
                </a:solidFill>
                <a:latin typeface="Constantia" pitchFamily="16" charset="0"/>
              </a:rPr>
              <a:t>Integrace s minulou zkušeností</a:t>
            </a:r>
          </a:p>
          <a:p>
            <a:pPr defTabSz="964783"/>
            <a:endParaRPr lang="cs-CZ" b="0" dirty="0" smtClean="0"/>
          </a:p>
          <a:p>
            <a:endParaRPr lang="cs-CZ" dirty="0"/>
          </a:p>
        </p:txBody>
      </p:sp>
      <p:sp>
        <p:nvSpPr>
          <p:cNvPr id="4" name="Zástupný symbol pro číslo snímku 3"/>
          <p:cNvSpPr>
            <a:spLocks noGrp="1"/>
          </p:cNvSpPr>
          <p:nvPr>
            <p:ph type="sldNum" sz="quarter" idx="10"/>
          </p:nvPr>
        </p:nvSpPr>
        <p:spPr/>
        <p:txBody>
          <a:bodyPr/>
          <a:lstStyle/>
          <a:p>
            <a:fld id="{610F8527-903A-4E68-AE9A-4A5F5A1DF90C}" type="slidenum">
              <a:rPr lang="cs-CZ" smtClean="0"/>
              <a:pPr/>
              <a:t>35</a:t>
            </a:fld>
            <a:endParaRPr lang="cs-CZ"/>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Sledování narůstajícího strachu ve tváři zvyšuje aktivitu levé amygdaly. Narůstající</a:t>
            </a:r>
            <a:r>
              <a:rPr lang="cs-CZ" baseline="0" dirty="0" smtClean="0"/>
              <a:t> výraz hněvu aktivitu amygdaly nezvyšuje, zvyšuje se aktivita </a:t>
            </a:r>
            <a:r>
              <a:rPr lang="cs-CZ" baseline="0" dirty="0" err="1" smtClean="0"/>
              <a:t>prefrontální</a:t>
            </a:r>
            <a:r>
              <a:rPr lang="cs-CZ" baseline="0" dirty="0" smtClean="0"/>
              <a:t> kůry (</a:t>
            </a:r>
            <a:r>
              <a:rPr lang="cs-CZ" baseline="0" dirty="0" err="1" smtClean="0"/>
              <a:t>zlváště</a:t>
            </a:r>
            <a:r>
              <a:rPr lang="cs-CZ" baseline="0" dirty="0" smtClean="0"/>
              <a:t> </a:t>
            </a:r>
            <a:r>
              <a:rPr lang="cs-CZ" baseline="0" dirty="0" err="1" smtClean="0"/>
              <a:t>orbitofrontální</a:t>
            </a:r>
            <a:r>
              <a:rPr lang="cs-CZ" baseline="0" dirty="0" smtClean="0"/>
              <a:t> a přední </a:t>
            </a:r>
            <a:r>
              <a:rPr lang="cs-CZ" baseline="0" dirty="0" err="1" smtClean="0"/>
              <a:t>cingulární</a:t>
            </a:r>
            <a:r>
              <a:rPr lang="cs-CZ" baseline="0" dirty="0" smtClean="0"/>
              <a:t> kůry).</a:t>
            </a:r>
            <a:endParaRPr lang="cs-CZ" dirty="0"/>
          </a:p>
        </p:txBody>
      </p:sp>
      <p:sp>
        <p:nvSpPr>
          <p:cNvPr id="4" name="Zástupný symbol pro číslo snímku 3"/>
          <p:cNvSpPr>
            <a:spLocks noGrp="1"/>
          </p:cNvSpPr>
          <p:nvPr>
            <p:ph type="sldNum" sz="quarter" idx="10"/>
          </p:nvPr>
        </p:nvSpPr>
        <p:spPr/>
        <p:txBody>
          <a:bodyPr/>
          <a:lstStyle/>
          <a:p>
            <a:fld id="{610F8527-903A-4E68-AE9A-4A5F5A1DF90C}" type="slidenum">
              <a:rPr lang="cs-CZ" smtClean="0"/>
              <a:pPr/>
              <a:t>36</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Epizodická paměť zabezpečuje</a:t>
            </a:r>
            <a:r>
              <a:rPr lang="cs-CZ" baseline="0" dirty="0" smtClean="0"/>
              <a:t> zapamatování konkrétních událostí, majících svůj časový, prostorový a pocitový </a:t>
            </a:r>
            <a:r>
              <a:rPr lang="cs-CZ" baseline="0" dirty="0" err="1" smtClean="0"/>
              <a:t>kontex</a:t>
            </a:r>
            <a:r>
              <a:rPr lang="cs-CZ" baseline="0" dirty="0" smtClean="0"/>
              <a:t> (např. vzpomínka na hezký zážitek při oslavě narozenin).</a:t>
            </a:r>
          </a:p>
          <a:p>
            <a:r>
              <a:rPr lang="cs-CZ" baseline="0" dirty="0" smtClean="0"/>
              <a:t>Sémantická paměť se týká našich vědomostí o světě a schopnosti jejich explicitního vybavení). </a:t>
            </a:r>
          </a:p>
          <a:p>
            <a:endParaRPr lang="cs-CZ" baseline="0" dirty="0" smtClean="0"/>
          </a:p>
          <a:p>
            <a:r>
              <a:rPr lang="cs-CZ" baseline="0" dirty="0" err="1" smtClean="0"/>
              <a:t>Priming</a:t>
            </a:r>
            <a:r>
              <a:rPr lang="cs-CZ" baseline="0" dirty="0" smtClean="0"/>
              <a:t> – je schopnost určit položku nebo vytvořit odpověď, jako důsledek předchozího specifického setkání s ní….</a:t>
            </a:r>
            <a:endParaRPr lang="cs-CZ" dirty="0"/>
          </a:p>
        </p:txBody>
      </p:sp>
      <p:sp>
        <p:nvSpPr>
          <p:cNvPr id="4" name="Zástupný symbol pro číslo snímku 3"/>
          <p:cNvSpPr>
            <a:spLocks noGrp="1"/>
          </p:cNvSpPr>
          <p:nvPr>
            <p:ph type="sldNum" sz="quarter" idx="10"/>
          </p:nvPr>
        </p:nvSpPr>
        <p:spPr/>
        <p:txBody>
          <a:bodyPr/>
          <a:lstStyle/>
          <a:p>
            <a:fld id="{610F8527-903A-4E68-AE9A-4A5F5A1DF90C}" type="slidenum">
              <a:rPr lang="cs-CZ" smtClean="0"/>
              <a:pPr/>
              <a:t>4</a:t>
            </a:fld>
            <a:endParaRPr lang="cs-CZ"/>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Mozečkový červ</a:t>
            </a:r>
            <a:r>
              <a:rPr lang="cs-CZ" baseline="0" dirty="0" smtClean="0"/>
              <a:t> – uložený ve střední čáře mezi pravou a levou mozkovou hemisférou</a:t>
            </a:r>
            <a:endParaRPr lang="cs-CZ" dirty="0" smtClean="0"/>
          </a:p>
          <a:p>
            <a:endParaRPr lang="cs-CZ" dirty="0" smtClean="0"/>
          </a:p>
          <a:p>
            <a:r>
              <a:rPr lang="cs-CZ" dirty="0" smtClean="0"/>
              <a:t>Má vysokou hustotu </a:t>
            </a:r>
            <a:r>
              <a:rPr lang="cs-CZ" dirty="0" err="1" smtClean="0"/>
              <a:t>glutokortikoidních</a:t>
            </a:r>
            <a:r>
              <a:rPr lang="cs-CZ" baseline="0" dirty="0" smtClean="0"/>
              <a:t> receptorů – podobně jako hipokampus.</a:t>
            </a:r>
          </a:p>
          <a:p>
            <a:endParaRPr lang="cs-CZ" baseline="0" dirty="0" smtClean="0"/>
          </a:p>
          <a:p>
            <a:r>
              <a:rPr lang="cs-CZ" baseline="0" dirty="0" smtClean="0"/>
              <a:t>Důležitá oblast související s duševním zdravím……</a:t>
            </a:r>
          </a:p>
          <a:p>
            <a:endParaRPr lang="cs-CZ" baseline="0" dirty="0" smtClean="0"/>
          </a:p>
          <a:p>
            <a:endParaRPr lang="cs-CZ" dirty="0"/>
          </a:p>
        </p:txBody>
      </p:sp>
      <p:sp>
        <p:nvSpPr>
          <p:cNvPr id="4" name="Zástupný symbol pro číslo snímku 3"/>
          <p:cNvSpPr>
            <a:spLocks noGrp="1"/>
          </p:cNvSpPr>
          <p:nvPr>
            <p:ph type="sldNum" sz="quarter" idx="10"/>
          </p:nvPr>
        </p:nvSpPr>
        <p:spPr/>
        <p:txBody>
          <a:bodyPr/>
          <a:lstStyle/>
          <a:p>
            <a:fld id="{610F8527-903A-4E68-AE9A-4A5F5A1DF90C}" type="slidenum">
              <a:rPr lang="cs-CZ" smtClean="0"/>
              <a:pPr/>
              <a:t>37</a:t>
            </a:fld>
            <a:endParaRPr lang="cs-CZ"/>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Vyšetření emocí: percepce – podnět (např. tváře),</a:t>
            </a:r>
            <a:r>
              <a:rPr lang="cs-CZ" baseline="0" dirty="0" smtClean="0"/>
              <a:t> exprese – požádat, aby předvedl zlostný výraz apod., klinické metody (projevy </a:t>
            </a:r>
            <a:r>
              <a:rPr lang="cs-CZ" baseline="0" dirty="0" err="1" smtClean="0"/>
              <a:t>orbitofrontálního</a:t>
            </a:r>
            <a:r>
              <a:rPr lang="cs-CZ" baseline="0" dirty="0" smtClean="0"/>
              <a:t> syndromu – výpovědi druhých osob apod.)</a:t>
            </a:r>
            <a:endParaRPr lang="cs-CZ" dirty="0"/>
          </a:p>
        </p:txBody>
      </p:sp>
      <p:sp>
        <p:nvSpPr>
          <p:cNvPr id="4" name="Zástupný symbol pro číslo snímku 3"/>
          <p:cNvSpPr>
            <a:spLocks noGrp="1"/>
          </p:cNvSpPr>
          <p:nvPr>
            <p:ph type="sldNum" sz="quarter" idx="10"/>
          </p:nvPr>
        </p:nvSpPr>
        <p:spPr/>
        <p:txBody>
          <a:bodyPr/>
          <a:lstStyle/>
          <a:p>
            <a:fld id="{610F8527-903A-4E68-AE9A-4A5F5A1DF90C}" type="slidenum">
              <a:rPr lang="cs-CZ" smtClean="0"/>
              <a:pPr/>
              <a:t>38</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smtClean="0"/>
              <a:t>Prefrontální</a:t>
            </a:r>
            <a:r>
              <a:rPr lang="cs-CZ" dirty="0" smtClean="0"/>
              <a:t> kůra se podílí na kódování a vybavování paměti. Temporální a parietální</a:t>
            </a:r>
            <a:r>
              <a:rPr lang="cs-CZ" baseline="0" dirty="0" smtClean="0"/>
              <a:t> se podílí na ukládání sémantických kategorií, senzoricky </a:t>
            </a:r>
            <a:r>
              <a:rPr lang="cs-CZ" baseline="0" dirty="0" err="1" smtClean="0"/>
              <a:t>spec</a:t>
            </a:r>
            <a:r>
              <a:rPr lang="cs-CZ" baseline="0" dirty="0" smtClean="0"/>
              <a:t>. Informací…..</a:t>
            </a:r>
            <a:endParaRPr lang="cs-CZ" dirty="0"/>
          </a:p>
        </p:txBody>
      </p:sp>
      <p:sp>
        <p:nvSpPr>
          <p:cNvPr id="4" name="Zástupný symbol pro číslo snímku 3"/>
          <p:cNvSpPr>
            <a:spLocks noGrp="1"/>
          </p:cNvSpPr>
          <p:nvPr>
            <p:ph type="sldNum" sz="quarter" idx="10"/>
          </p:nvPr>
        </p:nvSpPr>
        <p:spPr/>
        <p:txBody>
          <a:bodyPr/>
          <a:lstStyle/>
          <a:p>
            <a:fld id="{610F8527-903A-4E68-AE9A-4A5F5A1DF90C}" type="slidenum">
              <a:rPr lang="cs-CZ" smtClean="0"/>
              <a:pPr/>
              <a:t>6</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lnSpcReduction="10000"/>
          </a:bodyPr>
          <a:lstStyle/>
          <a:p>
            <a:r>
              <a:rPr lang="cs-CZ" dirty="0" smtClean="0"/>
              <a:t>Klasická teorie říká, že </a:t>
            </a:r>
            <a:r>
              <a:rPr lang="cs-CZ" dirty="0" err="1" smtClean="0"/>
              <a:t>PP</a:t>
            </a:r>
            <a:r>
              <a:rPr lang="cs-CZ" baseline="0" dirty="0" smtClean="0"/>
              <a:t> má tři složky:</a:t>
            </a:r>
            <a:endParaRPr lang="cs-CZ" dirty="0" smtClean="0"/>
          </a:p>
          <a:p>
            <a:endParaRPr lang="cs-CZ" dirty="0" smtClean="0"/>
          </a:p>
          <a:p>
            <a:r>
              <a:rPr lang="cs-CZ" dirty="0" smtClean="0"/>
              <a:t>Slouží k řešení aktuální</a:t>
            </a:r>
            <a:r>
              <a:rPr lang="cs-CZ" baseline="0" dirty="0" smtClean="0"/>
              <a:t> úlohy nebo situace. </a:t>
            </a:r>
            <a:r>
              <a:rPr lang="cs-CZ" dirty="0" smtClean="0"/>
              <a:t>Příkladem může být schopnost</a:t>
            </a:r>
            <a:r>
              <a:rPr lang="cs-CZ" baseline="0" dirty="0" smtClean="0"/>
              <a:t> udržet mezisoučet při složitějším výpočtu. Schopnost na krátko zapamatovat telefonní nebo bankovní číslo při vytáčení nebo zápisu. Překreslování, malování podle modelu – překreslí část, uvolní pro další informaci</a:t>
            </a:r>
          </a:p>
          <a:p>
            <a:endParaRPr lang="cs-CZ" baseline="0" dirty="0" smtClean="0"/>
          </a:p>
          <a:p>
            <a:r>
              <a:rPr lang="cs-CZ" baseline="0" dirty="0" smtClean="0"/>
              <a:t>Vztah ke k</a:t>
            </a:r>
            <a:r>
              <a:rPr lang="cs-CZ" dirty="0" smtClean="0"/>
              <a:t>rátkodobá paměti (</a:t>
            </a:r>
            <a:r>
              <a:rPr lang="cs-CZ" dirty="0" err="1" smtClean="0"/>
              <a:t>short</a:t>
            </a:r>
            <a:r>
              <a:rPr lang="cs-CZ" dirty="0" smtClean="0"/>
              <a:t> term </a:t>
            </a:r>
            <a:r>
              <a:rPr lang="cs-CZ" dirty="0" err="1" smtClean="0"/>
              <a:t>memory</a:t>
            </a:r>
            <a:r>
              <a:rPr lang="cs-CZ" dirty="0" smtClean="0"/>
              <a:t>)</a:t>
            </a:r>
            <a:r>
              <a:rPr lang="cs-CZ" baseline="0" dirty="0" smtClean="0"/>
              <a:t> popisují různé teorie různě, ale všeobecně jsou pokládány za různé koncepce, neboť krátkodobá paměť nutně neobsahuje prvek manipulace s informací..</a:t>
            </a:r>
          </a:p>
          <a:p>
            <a:endParaRPr lang="cs-CZ" baseline="0" dirty="0" smtClean="0"/>
          </a:p>
          <a:p>
            <a:r>
              <a:rPr lang="en-US" dirty="0" smtClean="0"/>
              <a:t>Short-term memory allows recall for a period of several seconds to a minute without rehearsal. Its capacity is also very limited: </a:t>
            </a:r>
            <a:r>
              <a:rPr lang="en-US" dirty="0" smtClean="0">
                <a:hlinkClick r:id="rId3" action="ppaction://hlinkfile" tooltip="George Armitage Miller"/>
              </a:rPr>
              <a:t>George A. Miller</a:t>
            </a:r>
            <a:r>
              <a:rPr lang="en-US" dirty="0" smtClean="0"/>
              <a:t> (1956), when working at </a:t>
            </a:r>
            <a:r>
              <a:rPr lang="en-US" dirty="0" smtClean="0">
                <a:hlinkClick r:id="rId4" action="ppaction://hlinkfile" tooltip="Bell Labs"/>
              </a:rPr>
              <a:t>Bell Laboratories</a:t>
            </a:r>
            <a:r>
              <a:rPr lang="en-US" dirty="0" smtClean="0"/>
              <a:t>, conducted experiments showing that the store of short-term memory was 7±2 items (the title of his famous paper, "</a:t>
            </a:r>
            <a:r>
              <a:rPr lang="en-US" dirty="0" smtClean="0">
                <a:hlinkClick r:id="rId5" action="ppaction://hlinkfile" tooltip="The Magical Number Seven, Plus or Minus Two"/>
              </a:rPr>
              <a:t>The magical number 7±2</a:t>
            </a:r>
            <a:r>
              <a:rPr lang="en-US" dirty="0" smtClean="0"/>
              <a:t>"). Modern estimates of the capacity of short-term memory are lower, typically on the order of 4–5 items,</a:t>
            </a:r>
            <a:r>
              <a:rPr lang="en-US" baseline="30000" dirty="0" smtClean="0">
                <a:hlinkClick r:id="" action="ppaction://hlinkfile"/>
              </a:rPr>
              <a:t>[1]</a:t>
            </a:r>
            <a:r>
              <a:rPr lang="en-US" dirty="0" smtClean="0"/>
              <a:t> however, memory capacity can be increased through a process called </a:t>
            </a:r>
            <a:r>
              <a:rPr lang="en-US" dirty="0" smtClean="0">
                <a:hlinkClick r:id="rId6" action="ppaction://hlinkfile" tooltip="Chunking (psychology)"/>
              </a:rPr>
              <a:t>chunking</a:t>
            </a:r>
            <a:r>
              <a:rPr lang="en-US" dirty="0" smtClean="0"/>
              <a:t>.</a:t>
            </a:r>
            <a:r>
              <a:rPr lang="en-US" baseline="30000" dirty="0" smtClean="0">
                <a:hlinkClick r:id="" action="ppaction://hlinkfile"/>
              </a:rPr>
              <a:t>[2]</a:t>
            </a:r>
            <a:r>
              <a:rPr lang="en-US" dirty="0" smtClean="0"/>
              <a:t> </a:t>
            </a:r>
            <a:r>
              <a:rPr lang="cs-CZ" baseline="0" dirty="0" smtClean="0"/>
              <a:t> </a:t>
            </a:r>
          </a:p>
          <a:p>
            <a:endParaRPr lang="cs-CZ" baseline="0" dirty="0" smtClean="0"/>
          </a:p>
          <a:p>
            <a:r>
              <a:rPr lang="cs-CZ" baseline="0" dirty="0" smtClean="0"/>
              <a:t>Vyšší nároky na pracovní paměť příčině souvisí s větším rozsahem aktivace kůry….</a:t>
            </a:r>
          </a:p>
          <a:p>
            <a:endParaRPr lang="cs-CZ" baseline="0" dirty="0" smtClean="0"/>
          </a:p>
          <a:p>
            <a:r>
              <a:rPr lang="cs-CZ" baseline="0" dirty="0" smtClean="0"/>
              <a:t>Nehlasným opakováním je možné informaci udržovat déle než 2-</a:t>
            </a:r>
            <a:r>
              <a:rPr lang="cs-CZ" baseline="0" dirty="0" err="1" smtClean="0"/>
              <a:t>3s</a:t>
            </a:r>
            <a:r>
              <a:rPr lang="cs-CZ" baseline="0" dirty="0" smtClean="0"/>
              <a:t>, po kterých mizí – popř. znovu a znovu představovat….</a:t>
            </a:r>
          </a:p>
          <a:p>
            <a:endParaRPr lang="cs-CZ" baseline="0" dirty="0" smtClean="0"/>
          </a:p>
          <a:p>
            <a:r>
              <a:rPr lang="cs-CZ" baseline="0" dirty="0" smtClean="0"/>
              <a:t>Rozlišování tváří (ventrální proud – </a:t>
            </a:r>
            <a:r>
              <a:rPr lang="cs-CZ" baseline="0" dirty="0" err="1" smtClean="0"/>
              <a:t>Parvo</a:t>
            </a:r>
            <a:r>
              <a:rPr lang="cs-CZ" baseline="0" dirty="0" smtClean="0"/>
              <a:t> systém), rozlišování polohy dorzální proud (</a:t>
            </a:r>
            <a:r>
              <a:rPr lang="cs-CZ" baseline="0" dirty="0" err="1" smtClean="0"/>
              <a:t>Magno</a:t>
            </a:r>
            <a:r>
              <a:rPr lang="cs-CZ" baseline="0" dirty="0" smtClean="0"/>
              <a:t> systém)</a:t>
            </a:r>
            <a:endParaRPr lang="cs-CZ" dirty="0"/>
          </a:p>
        </p:txBody>
      </p:sp>
      <p:sp>
        <p:nvSpPr>
          <p:cNvPr id="4" name="Zástupný symbol pro číslo snímku 3"/>
          <p:cNvSpPr>
            <a:spLocks noGrp="1"/>
          </p:cNvSpPr>
          <p:nvPr>
            <p:ph type="sldNum" sz="quarter" idx="10"/>
          </p:nvPr>
        </p:nvSpPr>
        <p:spPr/>
        <p:txBody>
          <a:bodyPr/>
          <a:lstStyle/>
          <a:p>
            <a:fld id="{610F8527-903A-4E68-AE9A-4A5F5A1DF90C}" type="slidenum">
              <a:rPr lang="cs-CZ" smtClean="0"/>
              <a:pPr/>
              <a:t>8</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DF51D1D-9369-4B63-ABE3-164F960FE4D9}" type="slidenum">
              <a:rPr lang="cs-CZ" smtClean="0"/>
              <a:pPr/>
              <a:t>9</a:t>
            </a:fld>
            <a:endParaRPr lang="cs-CZ" smtClean="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cs-CZ" dirty="0" smtClean="0"/>
              <a:t>Pozornostní systém – centrální exekutiva – kontroluje a koordinuje množství vedlejších podřízených systémů. Artikulační (fonologická) smyčka manipuluje s řečovou informací a zrakově-prostorová záznamník (náčrtník) se soustřeďuje na činnost se zrakovými obrazy a představami.</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Pravostranná </a:t>
            </a:r>
            <a:r>
              <a:rPr lang="cs-CZ" dirty="0" err="1" smtClean="0"/>
              <a:t>PFC</a:t>
            </a:r>
            <a:r>
              <a:rPr lang="cs-CZ" dirty="0" smtClean="0"/>
              <a:t> se aktivuje</a:t>
            </a:r>
            <a:r>
              <a:rPr lang="cs-CZ" baseline="0" dirty="0" smtClean="0"/>
              <a:t> během vybavování z epizodické paměti.</a:t>
            </a:r>
          </a:p>
          <a:p>
            <a:endParaRPr lang="cs-CZ" baseline="0" dirty="0" smtClean="0"/>
          </a:p>
          <a:p>
            <a:r>
              <a:rPr lang="cs-CZ" baseline="0" dirty="0" smtClean="0"/>
              <a:t>Vše je poměrně složitější, a různé oblasti se aktivují při různých obsazích paměti…..</a:t>
            </a:r>
          </a:p>
          <a:p>
            <a:endParaRPr lang="cs-CZ" baseline="0" dirty="0" smtClean="0"/>
          </a:p>
          <a:p>
            <a:pPr defTabSz="964783">
              <a:defRPr/>
            </a:pPr>
            <a:r>
              <a:rPr lang="cs-CZ" sz="1300" dirty="0" smtClean="0"/>
              <a:t>Levý hipokampus verbální paměť, pravý hipokampus prostorová paměť. Levý hipokampus je také velmi důležitý pro autobiografickou paměť.</a:t>
            </a:r>
          </a:p>
          <a:p>
            <a:endParaRPr lang="cs-CZ" dirty="0" smtClean="0"/>
          </a:p>
          <a:p>
            <a:pPr defTabSz="964783">
              <a:defRPr/>
            </a:pPr>
            <a:r>
              <a:rPr lang="en-US" dirty="0" smtClean="0"/>
              <a:t>The </a:t>
            </a:r>
            <a:r>
              <a:rPr lang="en-US" b="1" dirty="0" smtClean="0"/>
              <a:t>hippocampus</a:t>
            </a:r>
            <a:r>
              <a:rPr lang="en-US" dirty="0" smtClean="0"/>
              <a:t> is a major component of the </a:t>
            </a:r>
            <a:r>
              <a:rPr lang="en-US" dirty="0" smtClean="0">
                <a:hlinkClick r:id="rId3" action="ppaction://hlinkfile" tooltip="Brain"/>
              </a:rPr>
              <a:t>brains</a:t>
            </a:r>
            <a:r>
              <a:rPr lang="en-US" dirty="0" smtClean="0"/>
              <a:t> of </a:t>
            </a:r>
            <a:r>
              <a:rPr lang="en-US" dirty="0" smtClean="0">
                <a:hlinkClick r:id="rId4" action="ppaction://hlinkfile" tooltip="Human brain"/>
              </a:rPr>
              <a:t>humans</a:t>
            </a:r>
            <a:r>
              <a:rPr lang="en-US" dirty="0" smtClean="0"/>
              <a:t> and other mammals. It belongs to the </a:t>
            </a:r>
            <a:r>
              <a:rPr lang="en-US" dirty="0" smtClean="0">
                <a:hlinkClick r:id="rId5" action="ppaction://hlinkfile"/>
              </a:rPr>
              <a:t>limbic system</a:t>
            </a:r>
            <a:r>
              <a:rPr lang="en-US" dirty="0" smtClean="0"/>
              <a:t> and plays important roles in the consolidation of information from </a:t>
            </a:r>
            <a:r>
              <a:rPr lang="en-US" dirty="0" smtClean="0">
                <a:hlinkClick r:id="rId6" action="ppaction://hlinkfile"/>
              </a:rPr>
              <a:t>short-term memory</a:t>
            </a:r>
            <a:r>
              <a:rPr lang="en-US" dirty="0" smtClean="0"/>
              <a:t> to </a:t>
            </a:r>
            <a:r>
              <a:rPr lang="en-US" dirty="0" smtClean="0">
                <a:hlinkClick r:id="rId7" action="ppaction://hlinkfile"/>
              </a:rPr>
              <a:t>long-term memory</a:t>
            </a:r>
            <a:r>
              <a:rPr lang="en-US" dirty="0" smtClean="0"/>
              <a:t> and spatial </a:t>
            </a:r>
            <a:r>
              <a:rPr lang="en-US" dirty="0" smtClean="0">
                <a:hlinkClick r:id="rId8" action="ppaction://hlinkfile"/>
              </a:rPr>
              <a:t>navigation</a:t>
            </a:r>
            <a:r>
              <a:rPr lang="en-US" dirty="0" smtClean="0"/>
              <a:t>. Like the </a:t>
            </a:r>
            <a:r>
              <a:rPr lang="en-US" dirty="0" smtClean="0">
                <a:hlinkClick r:id="rId9" action="ppaction://hlinkfile"/>
              </a:rPr>
              <a:t>cerebral cortex</a:t>
            </a:r>
            <a:r>
              <a:rPr lang="en-US" dirty="0" smtClean="0"/>
              <a:t>, with which it is closely associated, it is a paired structure, with mirror-image halves in the left and right sides of the brain. In humans and other primates, the hippocampus is located inside the </a:t>
            </a:r>
            <a:r>
              <a:rPr lang="en-US" dirty="0" smtClean="0">
                <a:hlinkClick r:id="rId10" action="ppaction://hlinkfile" tooltip="Medial temporal lobe"/>
              </a:rPr>
              <a:t>medial temporal lobe</a:t>
            </a:r>
            <a:r>
              <a:rPr lang="en-US" dirty="0" smtClean="0"/>
              <a:t>, beneath the cortical surface. It contains two main interlocking parts: </a:t>
            </a:r>
            <a:r>
              <a:rPr lang="en-US" dirty="0" err="1" smtClean="0"/>
              <a:t>Ammon's</a:t>
            </a:r>
            <a:r>
              <a:rPr lang="en-US" dirty="0" smtClean="0"/>
              <a:t> horn and the </a:t>
            </a:r>
            <a:r>
              <a:rPr lang="en-US" dirty="0" smtClean="0">
                <a:hlinkClick r:id="rId11" action="ppaction://hlinkfile"/>
              </a:rPr>
              <a:t>dentate </a:t>
            </a:r>
            <a:r>
              <a:rPr lang="en-US" dirty="0" err="1" smtClean="0">
                <a:hlinkClick r:id="rId11" action="ppaction://hlinkfile"/>
              </a:rPr>
              <a:t>gyrus</a:t>
            </a:r>
            <a:r>
              <a:rPr lang="en-US" dirty="0" smtClean="0"/>
              <a:t>.</a:t>
            </a:r>
            <a:endParaRPr lang="cs-CZ" dirty="0" smtClean="0"/>
          </a:p>
          <a:p>
            <a:pPr defTabSz="964783">
              <a:defRPr/>
            </a:pPr>
            <a:endParaRPr lang="cs-CZ" dirty="0" smtClean="0"/>
          </a:p>
          <a:p>
            <a:pPr defTabSz="964783">
              <a:defRPr/>
            </a:pPr>
            <a:r>
              <a:rPr lang="cs-CZ" dirty="0" smtClean="0"/>
              <a:t>U retrográdní amnézie bývají zachovány časově více vzdálené vzpomínky </a:t>
            </a:r>
          </a:p>
          <a:p>
            <a:pPr defTabSz="964783">
              <a:defRPr/>
            </a:pPr>
            <a:endParaRPr lang="en-US" dirty="0" smtClean="0"/>
          </a:p>
          <a:p>
            <a:endParaRPr lang="cs-CZ" dirty="0"/>
          </a:p>
        </p:txBody>
      </p:sp>
      <p:sp>
        <p:nvSpPr>
          <p:cNvPr id="4" name="Zástupný symbol pro číslo snímku 3"/>
          <p:cNvSpPr>
            <a:spLocks noGrp="1"/>
          </p:cNvSpPr>
          <p:nvPr>
            <p:ph type="sldNum" sz="quarter" idx="10"/>
          </p:nvPr>
        </p:nvSpPr>
        <p:spPr/>
        <p:txBody>
          <a:bodyPr/>
          <a:lstStyle/>
          <a:p>
            <a:fld id="{610F8527-903A-4E68-AE9A-4A5F5A1DF90C}" type="slidenum">
              <a:rPr lang="cs-CZ" smtClean="0"/>
              <a:pPr/>
              <a:t>10</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300" dirty="0" smtClean="0"/>
              <a:t>lat. </a:t>
            </a:r>
            <a:r>
              <a:rPr lang="cs-CZ" sz="1300" dirty="0" err="1" smtClean="0"/>
              <a:t>hippocampus</a:t>
            </a:r>
            <a:r>
              <a:rPr lang="cs-CZ" sz="1300" dirty="0" smtClean="0"/>
              <a:t> - mořský koník</a:t>
            </a:r>
            <a:endParaRPr lang="cs-CZ" dirty="0"/>
          </a:p>
        </p:txBody>
      </p:sp>
      <p:sp>
        <p:nvSpPr>
          <p:cNvPr id="4" name="Zástupný symbol pro číslo snímku 3"/>
          <p:cNvSpPr>
            <a:spLocks noGrp="1"/>
          </p:cNvSpPr>
          <p:nvPr>
            <p:ph type="sldNum" sz="quarter" idx="10"/>
          </p:nvPr>
        </p:nvSpPr>
        <p:spPr/>
        <p:txBody>
          <a:bodyPr/>
          <a:lstStyle/>
          <a:p>
            <a:fld id="{610F8527-903A-4E68-AE9A-4A5F5A1DF90C}" type="slidenum">
              <a:rPr lang="cs-CZ" smtClean="0"/>
              <a:pPr/>
              <a:t>11</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Anatomické struktury</a:t>
            </a:r>
            <a:r>
              <a:rPr lang="cs-CZ" baseline="0" dirty="0" smtClean="0"/>
              <a:t> podílející se na sémantické paměti jsou méně známy.</a:t>
            </a:r>
          </a:p>
          <a:p>
            <a:endParaRPr lang="cs-CZ" baseline="0" dirty="0" smtClean="0"/>
          </a:p>
          <a:p>
            <a:r>
              <a:rPr lang="cs-CZ" baseline="0" dirty="0" smtClean="0"/>
              <a:t>Je známo, že při vybavování méně osobních vzpomínek sémantické paměti je aktivita hipokampu nižší….</a:t>
            </a:r>
          </a:p>
          <a:p>
            <a:endParaRPr lang="cs-CZ" baseline="0" dirty="0" smtClean="0"/>
          </a:p>
          <a:p>
            <a:r>
              <a:rPr lang="cs-CZ" baseline="0" dirty="0" smtClean="0"/>
              <a:t>Dvojí disociace – </a:t>
            </a:r>
            <a:r>
              <a:rPr lang="cs-CZ" baseline="0" dirty="0" err="1" smtClean="0"/>
              <a:t>Korsakoova</a:t>
            </a:r>
            <a:r>
              <a:rPr lang="cs-CZ" baseline="0" dirty="0" smtClean="0"/>
              <a:t> psychóza, </a:t>
            </a:r>
            <a:r>
              <a:rPr lang="cs-CZ" baseline="0" dirty="0" err="1" smtClean="0"/>
              <a:t>hipokampálrní</a:t>
            </a:r>
            <a:r>
              <a:rPr lang="cs-CZ" baseline="0" dirty="0" smtClean="0"/>
              <a:t> syndromy u dětí na jedné straně – sémantická demence a lokální léze kůry u poruch sémantické paměti na straně druhé…..</a:t>
            </a:r>
          </a:p>
          <a:p>
            <a:endParaRPr lang="cs-CZ" baseline="0" dirty="0" smtClean="0"/>
          </a:p>
          <a:p>
            <a:endParaRPr lang="cs-CZ" dirty="0"/>
          </a:p>
        </p:txBody>
      </p:sp>
      <p:sp>
        <p:nvSpPr>
          <p:cNvPr id="4" name="Zástupný symbol pro číslo snímku 3"/>
          <p:cNvSpPr>
            <a:spLocks noGrp="1"/>
          </p:cNvSpPr>
          <p:nvPr>
            <p:ph type="sldNum" sz="quarter" idx="10"/>
          </p:nvPr>
        </p:nvSpPr>
        <p:spPr/>
        <p:txBody>
          <a:bodyPr/>
          <a:lstStyle/>
          <a:p>
            <a:fld id="{610F8527-903A-4E68-AE9A-4A5F5A1DF90C}" type="slidenum">
              <a:rPr lang="cs-CZ" smtClean="0"/>
              <a:pPr/>
              <a:t>12</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Ref idx="1002">
        <a:schemeClr val="bg2"/>
      </p:bgRef>
    </p:bg>
    <p:spTree>
      <p:nvGrpSpPr>
        <p:cNvPr id="1" name=""/>
        <p:cNvGrpSpPr/>
        <p:nvPr/>
      </p:nvGrpSpPr>
      <p:grpSpPr>
        <a:xfrm>
          <a:off x="0" y="0"/>
          <a:ext cx="0" cy="0"/>
          <a:chOff x="0" y="0"/>
          <a:chExt cx="0" cy="0"/>
        </a:xfrm>
      </p:grpSpPr>
      <p:sp>
        <p:nvSpPr>
          <p:cNvPr id="9" name="Nadpis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cs-CZ" smtClean="0"/>
              <a:t>Klepnutím lze upravit styl předlohy nadpisů.</a:t>
            </a:r>
            <a:endParaRPr kumimoji="0" lang="en-US"/>
          </a:p>
        </p:txBody>
      </p:sp>
      <p:sp>
        <p:nvSpPr>
          <p:cNvPr id="17" name="Podnadpis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30" name="Zástupný symbol pro datum 29"/>
          <p:cNvSpPr>
            <a:spLocks noGrp="1"/>
          </p:cNvSpPr>
          <p:nvPr>
            <p:ph type="dt" sz="half" idx="10"/>
          </p:nvPr>
        </p:nvSpPr>
        <p:spPr/>
        <p:txBody>
          <a:bodyPr/>
          <a:lstStyle/>
          <a:p>
            <a:fld id="{4F38D681-AE82-4A94-8C22-5D3919A1AD42}" type="datetimeFigureOut">
              <a:rPr lang="cs-CZ" smtClean="0"/>
              <a:pPr/>
              <a:t>3.5.2011</a:t>
            </a:fld>
            <a:endParaRPr lang="cs-CZ"/>
          </a:p>
        </p:txBody>
      </p:sp>
      <p:sp>
        <p:nvSpPr>
          <p:cNvPr id="19" name="Zástupný symbol pro zápatí 18"/>
          <p:cNvSpPr>
            <a:spLocks noGrp="1"/>
          </p:cNvSpPr>
          <p:nvPr>
            <p:ph type="ftr" sz="quarter" idx="11"/>
          </p:nvPr>
        </p:nvSpPr>
        <p:spPr/>
        <p:txBody>
          <a:bodyPr/>
          <a:lstStyle/>
          <a:p>
            <a:endParaRPr lang="cs-CZ"/>
          </a:p>
        </p:txBody>
      </p:sp>
      <p:sp>
        <p:nvSpPr>
          <p:cNvPr id="27" name="Zástupný symbol pro číslo snímku 26"/>
          <p:cNvSpPr>
            <a:spLocks noGrp="1"/>
          </p:cNvSpPr>
          <p:nvPr>
            <p:ph type="sldNum" sz="quarter" idx="12"/>
          </p:nvPr>
        </p:nvSpPr>
        <p:spPr/>
        <p:txBody>
          <a:bodyPr/>
          <a:lstStyle/>
          <a:p>
            <a:fld id="{BCB8604C-EE8D-4582-BD03-B496A1B76784}"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4F38D681-AE82-4A94-8C22-5D3919A1AD42}" type="datetimeFigureOut">
              <a:rPr lang="cs-CZ" smtClean="0"/>
              <a:pPr/>
              <a:t>3.5.2011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CB8604C-EE8D-4582-BD03-B496A1B7678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914401"/>
            <a:ext cx="2057400" cy="5211763"/>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914401"/>
            <a:ext cx="6019800" cy="5211763"/>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4F38D681-AE82-4A94-8C22-5D3919A1AD42}" type="datetimeFigureOut">
              <a:rPr lang="cs-CZ" smtClean="0"/>
              <a:pPr/>
              <a:t>3.5.2011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CB8604C-EE8D-4582-BD03-B496A1B7678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obsah 2"/>
          <p:cNvSpPr>
            <a:spLocks noGrp="1"/>
          </p:cNvSpPr>
          <p:nvPr>
            <p:ph idx="1"/>
          </p:nvPr>
        </p:nvSpPr>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4F38D681-AE82-4A94-8C22-5D3919A1AD42}" type="datetimeFigureOut">
              <a:rPr lang="cs-CZ" smtClean="0"/>
              <a:pPr/>
              <a:t>3.5.2011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CB8604C-EE8D-4582-BD03-B496A1B7678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2">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p:txBody>
          <a:bodyPr/>
          <a:lstStyle/>
          <a:p>
            <a:fld id="{4F38D681-AE82-4A94-8C22-5D3919A1AD42}" type="datetimeFigureOut">
              <a:rPr lang="cs-CZ" smtClean="0"/>
              <a:pPr/>
              <a:t>3.5.2011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CB8604C-EE8D-4582-BD03-B496A1B76784}"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a:lstStyle/>
          <a:p>
            <a:r>
              <a:rPr kumimoji="0" lang="cs-CZ" smtClean="0"/>
              <a:t>Klepnutím lze upravit styl předlohy nadpisů.</a:t>
            </a:r>
            <a:endParaRPr kumimoji="0" lang="en-US"/>
          </a:p>
        </p:txBody>
      </p:sp>
      <p:sp>
        <p:nvSpPr>
          <p:cNvPr id="3" name="Zástupný symbol pro obsah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4F38D681-AE82-4A94-8C22-5D3919A1AD42}" type="datetimeFigureOut">
              <a:rPr lang="cs-CZ" smtClean="0"/>
              <a:pPr/>
              <a:t>3.5.2011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CB8604C-EE8D-4582-BD03-B496A1B7678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tIns="45720" anchor="b"/>
          <a:lstStyle>
            <a:lvl1pPr>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p>
            <a:fld id="{4F38D681-AE82-4A94-8C22-5D3919A1AD42}" type="datetimeFigureOut">
              <a:rPr lang="cs-CZ" smtClean="0"/>
              <a:pPr/>
              <a:t>3.5.2011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CB8604C-EE8D-4582-BD03-B496A1B7678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p>
            <a:fld id="{4F38D681-AE82-4A94-8C22-5D3919A1AD42}" type="datetimeFigureOut">
              <a:rPr lang="cs-CZ" smtClean="0"/>
              <a:pPr/>
              <a:t>3.5.2011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CB8604C-EE8D-4582-BD03-B496A1B7678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F38D681-AE82-4A94-8C22-5D3919A1AD42}" type="datetimeFigureOut">
              <a:rPr lang="cs-CZ" smtClean="0"/>
              <a:pPr/>
              <a:t>3.5.2011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CB8604C-EE8D-4582-BD03-B496A1B7678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cs-CZ" smtClean="0"/>
              <a:t>Klepnutím lze upravit styly předlohy textu.</a:t>
            </a:r>
          </a:p>
        </p:txBody>
      </p:sp>
      <p:sp>
        <p:nvSpPr>
          <p:cNvPr id="4" name="Zástupný symbol pro obsah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4F38D681-AE82-4A94-8C22-5D3919A1AD42}" type="datetimeFigureOut">
              <a:rPr lang="cs-CZ" smtClean="0"/>
              <a:pPr/>
              <a:t>3.5.2011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CB8604C-EE8D-4582-BD03-B496A1B7678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Obdélník s odříznutým a zakulaceným jedním rohem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Pravoúhlý trojúhelní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Nadpis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cs-CZ" smtClean="0"/>
              <a:t>Klepnutím lze upravit styl předlohy nadpisů.</a:t>
            </a:r>
            <a:endParaRPr kumimoji="0" lang="en-US"/>
          </a:p>
        </p:txBody>
      </p:sp>
      <p:sp>
        <p:nvSpPr>
          <p:cNvPr id="4" name="Zástupný symbol pro text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p:txBody>
          <a:bodyPr/>
          <a:lstStyle/>
          <a:p>
            <a:fld id="{4F38D681-AE82-4A94-8C22-5D3919A1AD42}" type="datetimeFigureOut">
              <a:rPr lang="cs-CZ" smtClean="0"/>
              <a:pPr/>
              <a:t>3.5.2011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a:xfrm>
            <a:off x="8077200" y="6356350"/>
            <a:ext cx="609600" cy="365125"/>
          </a:xfrm>
        </p:spPr>
        <p:txBody>
          <a:bodyPr/>
          <a:lstStyle/>
          <a:p>
            <a:fld id="{BCB8604C-EE8D-4582-BD03-B496A1B76784}" type="slidenum">
              <a:rPr lang="cs-CZ" smtClean="0"/>
              <a:pPr/>
              <a:t>‹#›</a:t>
            </a:fld>
            <a:endParaRPr lang="cs-CZ"/>
          </a:p>
        </p:txBody>
      </p:sp>
      <p:sp>
        <p:nvSpPr>
          <p:cNvPr id="3" name="Zástupný symbol pro obrázek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cs-CZ" smtClean="0"/>
              <a:t>Klepnutím na ikonu přidáte obrázek.</a:t>
            </a:r>
            <a:endParaRPr kumimoji="0" lang="en-US" dirty="0"/>
          </a:p>
        </p:txBody>
      </p:sp>
      <p:sp>
        <p:nvSpPr>
          <p:cNvPr id="10" name="Volný tvar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Volný tvar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Volný tvar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Volný tvar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Zástupný symbol pro nadpis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cs-CZ" smtClean="0"/>
              <a:t>Klepnutím lze upravit styl předlohy nadpisů.</a:t>
            </a:r>
            <a:endParaRPr kumimoji="0" lang="en-US"/>
          </a:p>
        </p:txBody>
      </p:sp>
      <p:sp>
        <p:nvSpPr>
          <p:cNvPr id="30" name="Zástupný symbol pro text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0" name="Zástupný symbol pro datum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F38D681-AE82-4A94-8C22-5D3919A1AD42}" type="datetimeFigureOut">
              <a:rPr lang="cs-CZ" smtClean="0"/>
              <a:pPr/>
              <a:t>3.5.2011</a:t>
            </a:fld>
            <a:endParaRPr lang="cs-CZ"/>
          </a:p>
        </p:txBody>
      </p:sp>
      <p:sp>
        <p:nvSpPr>
          <p:cNvPr id="22" name="Zástupný symbol pro zápatí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cs-CZ"/>
          </a:p>
        </p:txBody>
      </p:sp>
      <p:sp>
        <p:nvSpPr>
          <p:cNvPr id="18" name="Zástupný symbol pro číslo snímku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CB8604C-EE8D-4582-BD03-B496A1B76784}" type="slidenum">
              <a:rPr lang="cs-CZ" smtClean="0"/>
              <a:pPr/>
              <a:t>‹#›</a:t>
            </a:fld>
            <a:endParaRPr lang="cs-CZ"/>
          </a:p>
        </p:txBody>
      </p:sp>
      <p:grpSp>
        <p:nvGrpSpPr>
          <p:cNvPr id="2" name="Skupina 1"/>
          <p:cNvGrpSpPr/>
          <p:nvPr/>
        </p:nvGrpSpPr>
        <p:grpSpPr>
          <a:xfrm>
            <a:off x="-19017" y="202408"/>
            <a:ext cx="9180548" cy="649224"/>
            <a:chOff x="-19045" y="216550"/>
            <a:chExt cx="9180548" cy="649224"/>
          </a:xfrm>
        </p:grpSpPr>
        <p:sp>
          <p:nvSpPr>
            <p:cNvPr id="12" name="Volný tvar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Volný tvar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858148" y="-1143000"/>
            <a:ext cx="8229600" cy="1143000"/>
          </a:xfrm>
        </p:spPr>
        <p:txBody>
          <a:bodyPr/>
          <a:lstStyle/>
          <a:p>
            <a:r>
              <a:rPr lang="cs-CZ" dirty="0" smtClean="0"/>
              <a:t>Struktura přednášky</a:t>
            </a:r>
            <a:endParaRPr lang="cs-CZ" dirty="0"/>
          </a:p>
        </p:txBody>
      </p:sp>
      <p:sp>
        <p:nvSpPr>
          <p:cNvPr id="3" name="Zástupný symbol pro obsah 2"/>
          <p:cNvSpPr>
            <a:spLocks noGrp="1"/>
          </p:cNvSpPr>
          <p:nvPr>
            <p:ph idx="1"/>
          </p:nvPr>
        </p:nvSpPr>
        <p:spPr/>
        <p:txBody>
          <a:bodyPr/>
          <a:lstStyle/>
          <a:p>
            <a:endParaRPr lang="cs-CZ" dirty="0" smtClean="0"/>
          </a:p>
          <a:p>
            <a:r>
              <a:rPr lang="cs-CZ" dirty="0" smtClean="0"/>
              <a:t>Paměť</a:t>
            </a:r>
          </a:p>
          <a:p>
            <a:r>
              <a:rPr lang="cs-CZ" dirty="0" smtClean="0"/>
              <a:t>Emoce</a:t>
            </a:r>
          </a:p>
          <a:p>
            <a:pPr lvl="1"/>
            <a:endParaRPr lang="cs-C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Deklarativní paměť - epizodická</a:t>
            </a:r>
            <a:endParaRPr lang="cs-CZ" dirty="0"/>
          </a:p>
        </p:txBody>
      </p:sp>
      <p:sp>
        <p:nvSpPr>
          <p:cNvPr id="3" name="Zástupný symbol pro obsah 2"/>
          <p:cNvSpPr>
            <a:spLocks noGrp="1"/>
          </p:cNvSpPr>
          <p:nvPr>
            <p:ph idx="1"/>
          </p:nvPr>
        </p:nvSpPr>
        <p:spPr>
          <a:xfrm>
            <a:off x="457200" y="1935480"/>
            <a:ext cx="8229600" cy="4708230"/>
          </a:xfrm>
        </p:spPr>
        <p:txBody>
          <a:bodyPr>
            <a:normAutofit fontScale="92500" lnSpcReduction="20000"/>
          </a:bodyPr>
          <a:lstStyle/>
          <a:p>
            <a:r>
              <a:rPr lang="cs-CZ" dirty="0" smtClean="0"/>
              <a:t>Klíčovými strukturami jsou hipokampus, přilehlá temporální kůra a </a:t>
            </a:r>
            <a:r>
              <a:rPr lang="cs-CZ" dirty="0" err="1" smtClean="0"/>
              <a:t>prefrontální</a:t>
            </a:r>
            <a:r>
              <a:rPr lang="cs-CZ" dirty="0" smtClean="0"/>
              <a:t> kůra. </a:t>
            </a:r>
          </a:p>
          <a:p>
            <a:r>
              <a:rPr lang="cs-CZ" dirty="0" smtClean="0"/>
              <a:t>Hipokampus</a:t>
            </a:r>
          </a:p>
          <a:p>
            <a:pPr lvl="1"/>
            <a:r>
              <a:rPr lang="cs-CZ" dirty="0" smtClean="0"/>
              <a:t>Uložen v mediální části temporálního laloku. Součástí limbického systému. </a:t>
            </a:r>
          </a:p>
          <a:p>
            <a:pPr lvl="1"/>
            <a:r>
              <a:rPr lang="cs-CZ" dirty="0" smtClean="0"/>
              <a:t>Párová struktura (sin. – verbální, autobiografická; </a:t>
            </a:r>
            <a:r>
              <a:rPr lang="cs-CZ" dirty="0" err="1" smtClean="0"/>
              <a:t>dx</a:t>
            </a:r>
            <a:r>
              <a:rPr lang="cs-CZ" dirty="0" smtClean="0"/>
              <a:t>. – prostorová)</a:t>
            </a:r>
          </a:p>
          <a:p>
            <a:pPr lvl="1"/>
            <a:r>
              <a:rPr lang="cs-CZ" dirty="0" smtClean="0"/>
              <a:t>Hraje důležitou roli ve fixaci paměťových stop, přenosu </a:t>
            </a:r>
          </a:p>
          <a:p>
            <a:pPr lvl="1">
              <a:buNone/>
            </a:pPr>
            <a:r>
              <a:rPr lang="cs-CZ" dirty="0" smtClean="0"/>
              <a:t>	vzpomínek z krátkodobé do dlouhodobé paměti a v </a:t>
            </a:r>
          </a:p>
          <a:p>
            <a:pPr lvl="1">
              <a:buNone/>
            </a:pPr>
            <a:r>
              <a:rPr lang="cs-CZ" dirty="0" smtClean="0"/>
              <a:t>	prostorové navigaci</a:t>
            </a:r>
          </a:p>
          <a:p>
            <a:r>
              <a:rPr lang="cs-CZ" dirty="0" err="1" smtClean="0"/>
              <a:t>Prefrontální</a:t>
            </a:r>
            <a:r>
              <a:rPr lang="cs-CZ" dirty="0" smtClean="0"/>
              <a:t> kůra</a:t>
            </a:r>
          </a:p>
          <a:p>
            <a:pPr lvl="1"/>
            <a:r>
              <a:rPr lang="cs-CZ" dirty="0" smtClean="0"/>
              <a:t>Aktivuje se během kódování a vybavování z paměti</a:t>
            </a:r>
          </a:p>
          <a:p>
            <a:r>
              <a:rPr lang="cs-CZ" dirty="0" smtClean="0"/>
              <a:t>Přilehlá temporální kůra</a:t>
            </a:r>
          </a:p>
          <a:p>
            <a:pPr lvl="1"/>
            <a:r>
              <a:rPr lang="cs-CZ" dirty="0" smtClean="0"/>
              <a:t>Dlouhodobá paměť</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Hipokampus</a:t>
            </a:r>
            <a:endParaRPr lang="cs-CZ" dirty="0"/>
          </a:p>
        </p:txBody>
      </p:sp>
      <p:pic>
        <p:nvPicPr>
          <p:cNvPr id="4" name="Zástupný symbol pro obsah 3" descr="hipokampus.png"/>
          <p:cNvPicPr>
            <a:picLocks noGrp="1" noChangeAspect="1"/>
          </p:cNvPicPr>
          <p:nvPr>
            <p:ph idx="1"/>
          </p:nvPr>
        </p:nvPicPr>
        <p:blipFill>
          <a:blip r:embed="rId3"/>
          <a:stretch>
            <a:fillRect/>
          </a:stretch>
        </p:blipFill>
        <p:spPr>
          <a:xfrm>
            <a:off x="1676593" y="1935163"/>
            <a:ext cx="5790814" cy="438943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Deklarativní paměť - sémantická</a:t>
            </a:r>
            <a:endParaRPr lang="cs-CZ" dirty="0"/>
          </a:p>
        </p:txBody>
      </p:sp>
      <p:sp>
        <p:nvSpPr>
          <p:cNvPr id="3" name="Zástupný symbol pro obsah 2"/>
          <p:cNvSpPr>
            <a:spLocks noGrp="1"/>
          </p:cNvSpPr>
          <p:nvPr>
            <p:ph idx="1"/>
          </p:nvPr>
        </p:nvSpPr>
        <p:spPr/>
        <p:txBody>
          <a:bodyPr/>
          <a:lstStyle/>
          <a:p>
            <a:r>
              <a:rPr lang="cs-CZ" dirty="0" smtClean="0"/>
              <a:t>Menší role hipokampu</a:t>
            </a:r>
          </a:p>
          <a:p>
            <a:r>
              <a:rPr lang="cs-CZ" dirty="0" smtClean="0"/>
              <a:t>Paměťové stopy anatomicky distribuovány v různých částech kůry (ventrální a laterální temporální kůra aj.) podle kategorie (tváře, nástroje, barvy atp.) a modality (zrak, sluch atp.)</a:t>
            </a:r>
          </a:p>
          <a:p>
            <a:r>
              <a:rPr lang="cs-CZ" dirty="0" err="1" smtClean="0"/>
              <a:t>Prefrontální</a:t>
            </a:r>
            <a:r>
              <a:rPr lang="cs-CZ" dirty="0" smtClean="0"/>
              <a:t> kůra se rovněž účastní procesů kódování a vybavování</a:t>
            </a:r>
          </a:p>
          <a:p>
            <a:endParaRPr lang="cs-CZ" dirty="0" smtClean="0"/>
          </a:p>
          <a:p>
            <a:r>
              <a:rPr lang="cs-CZ" dirty="0" smtClean="0"/>
              <a:t>Mezi sémantickou a epizodickou pamětí může fungovat princip dvojí disociace</a:t>
            </a:r>
            <a:endParaRPr lang="cs-C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Organické amnestické syndromy</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smtClean="0"/>
              <a:t>Amnézie: porucha deklarativní paměti – epizodické a/či sémantické</a:t>
            </a:r>
          </a:p>
          <a:p>
            <a:r>
              <a:rPr lang="cs-CZ" b="1" dirty="0" smtClean="0"/>
              <a:t>Retrográdní</a:t>
            </a:r>
            <a:r>
              <a:rPr lang="cs-CZ" dirty="0" smtClean="0"/>
              <a:t> amnézie, </a:t>
            </a:r>
            <a:r>
              <a:rPr lang="cs-CZ" b="1" dirty="0" smtClean="0"/>
              <a:t>anterográdní</a:t>
            </a:r>
            <a:r>
              <a:rPr lang="cs-CZ" dirty="0" smtClean="0"/>
              <a:t> amnézie</a:t>
            </a:r>
          </a:p>
          <a:p>
            <a:r>
              <a:rPr lang="cs-CZ" dirty="0" smtClean="0"/>
              <a:t>Amnézie vzniká při poruchách různých částí mozku:  </a:t>
            </a:r>
          </a:p>
          <a:p>
            <a:pPr lvl="1"/>
            <a:r>
              <a:rPr lang="cs-CZ" dirty="0" err="1" smtClean="0"/>
              <a:t>Hipokampální</a:t>
            </a:r>
            <a:r>
              <a:rPr lang="cs-CZ" dirty="0" smtClean="0"/>
              <a:t> amnézie</a:t>
            </a:r>
          </a:p>
          <a:p>
            <a:pPr lvl="1"/>
            <a:r>
              <a:rPr lang="cs-CZ" dirty="0" smtClean="0"/>
              <a:t>Diencefalická amnézie (talamus, hypotalamus – </a:t>
            </a:r>
            <a:r>
              <a:rPr lang="cs-CZ" dirty="0" err="1" smtClean="0"/>
              <a:t>corpora</a:t>
            </a:r>
            <a:r>
              <a:rPr lang="cs-CZ" dirty="0" smtClean="0"/>
              <a:t> </a:t>
            </a:r>
            <a:r>
              <a:rPr lang="cs-CZ" dirty="0" err="1" smtClean="0"/>
              <a:t>mamillare</a:t>
            </a:r>
            <a:r>
              <a:rPr lang="cs-CZ" dirty="0" smtClean="0"/>
              <a:t>)</a:t>
            </a:r>
          </a:p>
          <a:p>
            <a:pPr lvl="1"/>
            <a:r>
              <a:rPr lang="cs-CZ" dirty="0" smtClean="0"/>
              <a:t>Ložisková poškození bílé hmoty (např. </a:t>
            </a:r>
            <a:r>
              <a:rPr lang="cs-CZ" dirty="0" err="1" smtClean="0"/>
              <a:t>fornixu</a:t>
            </a:r>
            <a:r>
              <a:rPr lang="cs-CZ" dirty="0" smtClean="0"/>
              <a:t>) aj.</a:t>
            </a:r>
          </a:p>
          <a:p>
            <a:r>
              <a:rPr lang="cs-CZ" dirty="0" smtClean="0"/>
              <a:t>a z různých příčin (tumory, infarkty, traumata, infekce, epilepsie, </a:t>
            </a:r>
            <a:r>
              <a:rPr lang="cs-CZ" dirty="0" smtClean="0"/>
              <a:t>hydrocefalus…)</a:t>
            </a:r>
            <a:endParaRPr lang="cs-CZ" dirty="0" smtClean="0"/>
          </a:p>
          <a:p>
            <a:r>
              <a:rPr lang="cs-CZ" dirty="0" smtClean="0"/>
              <a:t>Amnestičtí pacienti jsou zpravidla schopni implicitních forem učení: osvojit si nové dovednosti, vyhýbat se podnětům spojeným s </a:t>
            </a:r>
            <a:r>
              <a:rPr lang="cs-CZ" dirty="0" err="1" smtClean="0"/>
              <a:t>averzivní</a:t>
            </a:r>
            <a:r>
              <a:rPr lang="cs-CZ" dirty="0" smtClean="0"/>
              <a:t> zkušeností, zlepšovat se ve výkonech </a:t>
            </a:r>
            <a:r>
              <a:rPr lang="cs-CZ" dirty="0" err="1" smtClean="0"/>
              <a:t>primingu</a:t>
            </a:r>
            <a:r>
              <a:rPr lang="cs-CZ" dirty="0" smtClean="0"/>
              <a:t>….</a:t>
            </a:r>
            <a:endParaRPr lang="cs-C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Klasické podmiňování – motorická odpověď</a:t>
            </a:r>
            <a:endParaRPr lang="cs-CZ" dirty="0"/>
          </a:p>
        </p:txBody>
      </p:sp>
      <p:sp>
        <p:nvSpPr>
          <p:cNvPr id="3" name="Zástupný symbol pro obsah 2"/>
          <p:cNvSpPr>
            <a:spLocks noGrp="1"/>
          </p:cNvSpPr>
          <p:nvPr>
            <p:ph idx="1"/>
          </p:nvPr>
        </p:nvSpPr>
        <p:spPr>
          <a:xfrm>
            <a:off x="457200" y="1935480"/>
            <a:ext cx="3900486" cy="4389120"/>
          </a:xfrm>
        </p:spPr>
        <p:txBody>
          <a:bodyPr>
            <a:normAutofit fontScale="85000" lnSpcReduction="20000"/>
          </a:bodyPr>
          <a:lstStyle/>
          <a:p>
            <a:r>
              <a:rPr lang="cs-CZ" dirty="0" smtClean="0"/>
              <a:t>Klíčovou strukturou je mozeček</a:t>
            </a:r>
          </a:p>
          <a:p>
            <a:r>
              <a:rPr lang="cs-CZ" dirty="0" err="1" smtClean="0"/>
              <a:t>Thompson</a:t>
            </a:r>
            <a:r>
              <a:rPr lang="cs-CZ" dirty="0" smtClean="0"/>
              <a:t> (1986): podmiňování mrkacího reflexu u králíků </a:t>
            </a:r>
          </a:p>
          <a:p>
            <a:r>
              <a:rPr lang="cs-CZ" dirty="0" smtClean="0"/>
              <a:t>Dvojí disociace:</a:t>
            </a:r>
          </a:p>
          <a:p>
            <a:pPr lvl="1"/>
            <a:r>
              <a:rPr lang="cs-CZ" dirty="0" smtClean="0"/>
              <a:t>Amnestičtí pacienti popírají epizody podmiňování, ale podmíněnou reakci mají zachovány</a:t>
            </a:r>
          </a:p>
          <a:p>
            <a:pPr lvl="1"/>
            <a:r>
              <a:rPr lang="cs-CZ" dirty="0" smtClean="0"/>
              <a:t>Pacienti s lézi cerebella mají vzpomínky na epizody podmiňování, ale podmíněná reakce se u nich nerozvine</a:t>
            </a:r>
            <a:endParaRPr lang="cs-CZ" dirty="0"/>
          </a:p>
        </p:txBody>
      </p:sp>
      <p:pic>
        <p:nvPicPr>
          <p:cNvPr id="4" name="Obrázek 3" descr="kralik.png"/>
          <p:cNvPicPr>
            <a:picLocks noChangeAspect="1"/>
          </p:cNvPicPr>
          <p:nvPr/>
        </p:nvPicPr>
        <p:blipFill>
          <a:blip r:embed="rId3"/>
          <a:stretch>
            <a:fillRect/>
          </a:stretch>
        </p:blipFill>
        <p:spPr>
          <a:xfrm>
            <a:off x="4429124" y="2571744"/>
            <a:ext cx="4494937" cy="292895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Klasické podmiňování – emoční odpověď</a:t>
            </a:r>
            <a:endParaRPr lang="cs-CZ" dirty="0"/>
          </a:p>
        </p:txBody>
      </p:sp>
      <p:sp>
        <p:nvSpPr>
          <p:cNvPr id="3" name="Zástupný symbol pro obsah 2"/>
          <p:cNvSpPr>
            <a:spLocks noGrp="1"/>
          </p:cNvSpPr>
          <p:nvPr>
            <p:ph idx="1"/>
          </p:nvPr>
        </p:nvSpPr>
        <p:spPr>
          <a:xfrm>
            <a:off x="428596" y="1928802"/>
            <a:ext cx="8229600" cy="4929198"/>
          </a:xfrm>
        </p:spPr>
        <p:txBody>
          <a:bodyPr>
            <a:normAutofit fontScale="92500"/>
          </a:bodyPr>
          <a:lstStyle/>
          <a:p>
            <a:r>
              <a:rPr lang="cs-CZ" dirty="0" smtClean="0"/>
              <a:t>Klíčovou strukturou </a:t>
            </a:r>
            <a:r>
              <a:rPr lang="cs-CZ" b="1" dirty="0" smtClean="0"/>
              <a:t>podmiňování strachu</a:t>
            </a:r>
            <a:r>
              <a:rPr lang="cs-CZ" dirty="0" smtClean="0"/>
              <a:t> je </a:t>
            </a:r>
            <a:r>
              <a:rPr lang="cs-CZ" b="1" dirty="0" smtClean="0"/>
              <a:t>amygdala</a:t>
            </a:r>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r>
              <a:rPr lang="cs-CZ" dirty="0" smtClean="0"/>
              <a:t>Amygdala se dále podílí </a:t>
            </a:r>
            <a:r>
              <a:rPr lang="cs-CZ" b="1" dirty="0" smtClean="0"/>
              <a:t>na emoční paměti</a:t>
            </a:r>
            <a:r>
              <a:rPr lang="cs-CZ" dirty="0" smtClean="0"/>
              <a:t>, ovlivňuje procesy tvorby a upevňování (konsolidace) paměťových stop.</a:t>
            </a:r>
          </a:p>
          <a:p>
            <a:endParaRPr lang="cs-CZ" dirty="0"/>
          </a:p>
        </p:txBody>
      </p:sp>
      <p:pic>
        <p:nvPicPr>
          <p:cNvPr id="4" name="Obrázek 3" descr="krysa_1.png"/>
          <p:cNvPicPr>
            <a:picLocks noChangeAspect="1"/>
          </p:cNvPicPr>
          <p:nvPr/>
        </p:nvPicPr>
        <p:blipFill>
          <a:blip r:embed="rId3" cstate="print"/>
          <a:stretch>
            <a:fillRect/>
          </a:stretch>
        </p:blipFill>
        <p:spPr>
          <a:xfrm>
            <a:off x="1000101" y="2571744"/>
            <a:ext cx="2571768" cy="2553266"/>
          </a:xfrm>
          <a:prstGeom prst="rect">
            <a:avLst/>
          </a:prstGeom>
        </p:spPr>
      </p:pic>
      <p:pic>
        <p:nvPicPr>
          <p:cNvPr id="5" name="Obrázek 4" descr="krysa_2.png"/>
          <p:cNvPicPr>
            <a:picLocks noChangeAspect="1"/>
          </p:cNvPicPr>
          <p:nvPr/>
        </p:nvPicPr>
        <p:blipFill>
          <a:blip r:embed="rId4" cstate="print"/>
          <a:stretch>
            <a:fillRect/>
          </a:stretch>
        </p:blipFill>
        <p:spPr>
          <a:xfrm>
            <a:off x="3786182" y="2500306"/>
            <a:ext cx="2529209" cy="257176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Dvojí disociace</a:t>
            </a:r>
            <a:endParaRPr lang="cs-CZ" dirty="0"/>
          </a:p>
        </p:txBody>
      </p:sp>
      <p:sp>
        <p:nvSpPr>
          <p:cNvPr id="3" name="Zástupný symbol pro obsah 2"/>
          <p:cNvSpPr>
            <a:spLocks noGrp="1"/>
          </p:cNvSpPr>
          <p:nvPr>
            <p:ph idx="1"/>
          </p:nvPr>
        </p:nvSpPr>
        <p:spPr>
          <a:xfrm>
            <a:off x="457200" y="1857364"/>
            <a:ext cx="8229600" cy="4389120"/>
          </a:xfrm>
        </p:spPr>
        <p:txBody>
          <a:bodyPr/>
          <a:lstStyle/>
          <a:p>
            <a:endParaRPr lang="cs-CZ" dirty="0"/>
          </a:p>
        </p:txBody>
      </p:sp>
      <p:pic>
        <p:nvPicPr>
          <p:cNvPr id="5" name="Obrázek 4" descr="Cow-Illusion.jpg"/>
          <p:cNvPicPr>
            <a:picLocks noChangeAspect="1"/>
          </p:cNvPicPr>
          <p:nvPr/>
        </p:nvPicPr>
        <p:blipFill>
          <a:blip r:embed="rId2"/>
          <a:stretch>
            <a:fillRect/>
          </a:stretch>
        </p:blipFill>
        <p:spPr>
          <a:xfrm>
            <a:off x="2143108" y="2071678"/>
            <a:ext cx="6143668" cy="430056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Molekulární podklad paměti</a:t>
            </a:r>
            <a:endParaRPr lang="cs-CZ" dirty="0"/>
          </a:p>
        </p:txBody>
      </p:sp>
      <p:sp>
        <p:nvSpPr>
          <p:cNvPr id="3" name="Zástupný symbol pro obsah 2"/>
          <p:cNvSpPr>
            <a:spLocks noGrp="1"/>
          </p:cNvSpPr>
          <p:nvPr>
            <p:ph idx="1"/>
          </p:nvPr>
        </p:nvSpPr>
        <p:spPr/>
        <p:txBody>
          <a:bodyPr/>
          <a:lstStyle/>
          <a:p>
            <a:r>
              <a:rPr lang="cs-CZ" dirty="0" smtClean="0"/>
              <a:t>Podkladem dočasných forem  paměti jsou patrně stimuly kroužící v </a:t>
            </a:r>
            <a:r>
              <a:rPr lang="cs-CZ" dirty="0" err="1" smtClean="0"/>
              <a:t>neuronálních</a:t>
            </a:r>
            <a:r>
              <a:rPr lang="cs-CZ" dirty="0" smtClean="0"/>
              <a:t> svazcích a funkční změny na synapsích (synaptická plasticita, synaptická facilitace)</a:t>
            </a:r>
          </a:p>
          <a:p>
            <a:r>
              <a:rPr lang="cs-CZ" dirty="0" smtClean="0"/>
              <a:t>Podkladem dlouhodobých forem paměti jsou strukturální  změny na synapsích (</a:t>
            </a:r>
            <a:r>
              <a:rPr lang="cs-CZ" dirty="0" err="1" smtClean="0"/>
              <a:t>neuroplasticita</a:t>
            </a:r>
            <a:r>
              <a:rPr lang="cs-CZ" dirty="0" smtClean="0"/>
              <a:t> – změna a zvýšení počtu spojů, změny tvaru dendritických trnů, zesílení synaptických spojení – synaptická </a:t>
            </a:r>
            <a:r>
              <a:rPr lang="cs-CZ" dirty="0" err="1" smtClean="0"/>
              <a:t>potenciace</a:t>
            </a:r>
            <a:r>
              <a:rPr lang="cs-CZ" dirty="0" smtClean="0"/>
              <a:t> </a:t>
            </a:r>
            <a:r>
              <a:rPr lang="cs-CZ" dirty="0" err="1" smtClean="0"/>
              <a:t>LTP</a:t>
            </a:r>
            <a:r>
              <a:rPr lang="cs-CZ" dirty="0" smtClean="0"/>
              <a:t> – </a:t>
            </a:r>
            <a:r>
              <a:rPr lang="cs-CZ" dirty="0" err="1" smtClean="0"/>
              <a:t>long</a:t>
            </a:r>
            <a:r>
              <a:rPr lang="cs-CZ" dirty="0" smtClean="0"/>
              <a:t> term </a:t>
            </a:r>
            <a:r>
              <a:rPr lang="cs-CZ" dirty="0" err="1" smtClean="0"/>
              <a:t>potentiation</a:t>
            </a:r>
            <a:r>
              <a:rPr lang="cs-CZ" dirty="0" smtClean="0"/>
              <a:t>) a genomové změny (rekombinace DNA)</a:t>
            </a:r>
            <a:endParaRPr lang="cs-CZ"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Mechanismus </a:t>
            </a:r>
            <a:r>
              <a:rPr lang="cs-CZ" dirty="0" err="1" smtClean="0"/>
              <a:t>LTP</a:t>
            </a:r>
            <a:endParaRPr lang="cs-CZ" dirty="0"/>
          </a:p>
        </p:txBody>
      </p:sp>
      <p:pic>
        <p:nvPicPr>
          <p:cNvPr id="51202" name="Picture 2"/>
          <p:cNvPicPr>
            <a:picLocks noGrp="1" noChangeAspect="1" noChangeArrowheads="1"/>
          </p:cNvPicPr>
          <p:nvPr>
            <p:ph idx="1"/>
          </p:nvPr>
        </p:nvPicPr>
        <p:blipFill>
          <a:blip r:embed="rId3"/>
          <a:srcRect/>
          <a:stretch>
            <a:fillRect/>
          </a:stretch>
        </p:blipFill>
        <p:spPr bwMode="auto">
          <a:xfrm>
            <a:off x="4929190" y="2500306"/>
            <a:ext cx="3324225" cy="2952750"/>
          </a:xfrm>
          <a:prstGeom prst="rect">
            <a:avLst/>
          </a:prstGeom>
          <a:noFill/>
          <a:ln w="9525">
            <a:noFill/>
            <a:miter lim="800000"/>
            <a:headEnd/>
            <a:tailEnd/>
          </a:ln>
          <a:effectLst/>
        </p:spPr>
      </p:pic>
      <p:pic>
        <p:nvPicPr>
          <p:cNvPr id="51203" name="Picture 3"/>
          <p:cNvPicPr>
            <a:picLocks noChangeAspect="1" noChangeArrowheads="1"/>
          </p:cNvPicPr>
          <p:nvPr/>
        </p:nvPicPr>
        <p:blipFill>
          <a:blip r:embed="rId4"/>
          <a:srcRect/>
          <a:stretch>
            <a:fillRect/>
          </a:stretch>
        </p:blipFill>
        <p:spPr bwMode="auto">
          <a:xfrm>
            <a:off x="5000628" y="5429264"/>
            <a:ext cx="3381375" cy="752475"/>
          </a:xfrm>
          <a:prstGeom prst="rect">
            <a:avLst/>
          </a:prstGeom>
          <a:noFill/>
          <a:ln w="9525">
            <a:noFill/>
            <a:miter lim="800000"/>
            <a:headEnd/>
            <a:tailEnd/>
          </a:ln>
          <a:effectLst/>
        </p:spPr>
      </p:pic>
      <p:pic>
        <p:nvPicPr>
          <p:cNvPr id="51204" name="Picture 4"/>
          <p:cNvPicPr>
            <a:picLocks noChangeAspect="1" noChangeArrowheads="1"/>
          </p:cNvPicPr>
          <p:nvPr/>
        </p:nvPicPr>
        <p:blipFill>
          <a:blip r:embed="rId5"/>
          <a:srcRect/>
          <a:stretch>
            <a:fillRect/>
          </a:stretch>
        </p:blipFill>
        <p:spPr bwMode="auto">
          <a:xfrm>
            <a:off x="1000100" y="3286124"/>
            <a:ext cx="3333750" cy="184785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Nadpis 1"/>
          <p:cNvSpPr>
            <a:spLocks noGrp="1"/>
          </p:cNvSpPr>
          <p:nvPr>
            <p:ph type="title"/>
          </p:nvPr>
        </p:nvSpPr>
        <p:spPr/>
        <p:txBody>
          <a:bodyPr/>
          <a:lstStyle/>
          <a:p>
            <a:pPr algn="ctr"/>
            <a:r>
              <a:rPr lang="cs-CZ" b="1" smtClean="0"/>
              <a:t>VYŠETŘENÍ  PAMĚTI</a:t>
            </a:r>
            <a:endParaRPr lang="cs-CZ" smtClean="0"/>
          </a:p>
        </p:txBody>
      </p:sp>
      <p:sp>
        <p:nvSpPr>
          <p:cNvPr id="3" name="Zástupný symbol pro obsah 2"/>
          <p:cNvSpPr>
            <a:spLocks noGrp="1"/>
          </p:cNvSpPr>
          <p:nvPr>
            <p:ph idx="1"/>
          </p:nvPr>
        </p:nvSpPr>
        <p:spPr>
          <a:xfrm>
            <a:off x="571472" y="1935163"/>
            <a:ext cx="8115328" cy="4389437"/>
          </a:xfrm>
        </p:spPr>
        <p:txBody>
          <a:bodyPr>
            <a:normAutofit fontScale="85000" lnSpcReduction="10000"/>
          </a:bodyPr>
          <a:lstStyle/>
          <a:p>
            <a:pPr>
              <a:buFont typeface="Wingdings 2" pitchFamily="18" charset="2"/>
              <a:buChar char=""/>
              <a:defRPr/>
            </a:pPr>
            <a:r>
              <a:rPr lang="cs-CZ" dirty="0" smtClean="0"/>
              <a:t>Pokles paměťových funkcí je jeden z nejčastějších důvodů pro neuropsychologické vyšetření</a:t>
            </a:r>
          </a:p>
          <a:p>
            <a:pPr marL="274320" lvl="1" indent="-274320">
              <a:buClr>
                <a:schemeClr val="accent3"/>
              </a:buClr>
              <a:buSzPct val="95000"/>
              <a:buFont typeface="Wingdings 2" pitchFamily="18" charset="2"/>
              <a:buChar char=""/>
              <a:defRPr/>
            </a:pPr>
            <a:r>
              <a:rPr lang="cs-CZ" dirty="0" smtClean="0"/>
              <a:t>Špatný výsledek v testech paměti může být způsoben také narušením jiných možných funkcí</a:t>
            </a:r>
          </a:p>
          <a:p>
            <a:pPr marL="274320" lvl="1" indent="-274320">
              <a:buClr>
                <a:schemeClr val="accent3"/>
              </a:buClr>
              <a:buSzPct val="95000"/>
              <a:buFont typeface="Wingdings 2" pitchFamily="18" charset="2"/>
              <a:buChar char=""/>
              <a:defRPr/>
            </a:pPr>
            <a:r>
              <a:rPr lang="cs-CZ" dirty="0" smtClean="0"/>
              <a:t>Výsledky testů paměti musí být integrovány a interpretovány ve shodě se zbytkem vyšetření (emotivita,  pozornost, exekutivní funkce…)</a:t>
            </a:r>
          </a:p>
          <a:p>
            <a:pPr>
              <a:buFont typeface="Wingdings 2" pitchFamily="18" charset="2"/>
              <a:buChar char=""/>
              <a:defRPr/>
            </a:pPr>
            <a:endParaRPr lang="cs-CZ" dirty="0" smtClean="0"/>
          </a:p>
          <a:p>
            <a:pPr>
              <a:buFont typeface="Wingdings 2" pitchFamily="18" charset="2"/>
              <a:buChar char=""/>
              <a:defRPr/>
            </a:pPr>
            <a:r>
              <a:rPr lang="cs-CZ" dirty="0" err="1" smtClean="0"/>
              <a:t>Mimopaměťové</a:t>
            </a:r>
            <a:r>
              <a:rPr lang="cs-CZ" dirty="0" smtClean="0"/>
              <a:t> procesy: </a:t>
            </a:r>
          </a:p>
          <a:p>
            <a:pPr lvl="1">
              <a:buFont typeface="Wingdings 2" pitchFamily="18" charset="2"/>
              <a:buChar char=""/>
              <a:defRPr/>
            </a:pPr>
            <a:r>
              <a:rPr lang="cs-CZ" dirty="0" smtClean="0"/>
              <a:t>Pozornost, koncentrace  </a:t>
            </a:r>
          </a:p>
          <a:p>
            <a:pPr lvl="1">
              <a:buFont typeface="Wingdings 2" pitchFamily="18" charset="2"/>
              <a:buChar char=""/>
              <a:defRPr/>
            </a:pPr>
            <a:r>
              <a:rPr lang="cs-CZ" dirty="0" smtClean="0"/>
              <a:t>Rychlost informačního zpracování</a:t>
            </a:r>
          </a:p>
          <a:p>
            <a:pPr lvl="1">
              <a:buFont typeface="Wingdings 2" pitchFamily="18" charset="2"/>
              <a:buChar char=""/>
              <a:defRPr/>
            </a:pPr>
            <a:r>
              <a:rPr lang="cs-CZ" dirty="0" smtClean="0"/>
              <a:t>Organizace  paměťového materiálu (exekutivní funkce) a paměťové strategie</a:t>
            </a:r>
          </a:p>
          <a:p>
            <a:pPr lvl="1">
              <a:buFont typeface="Wingdings 2" pitchFamily="18" charset="2"/>
              <a:buChar char=""/>
              <a:defRPr/>
            </a:pPr>
            <a:r>
              <a:rPr lang="cs-CZ" dirty="0" smtClean="0"/>
              <a:t>Motivace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pPr algn="ctr" eaLnBrk="1" fontAlgn="auto" hangingPunct="1">
              <a:spcAft>
                <a:spcPts val="0"/>
              </a:spcAft>
              <a:defRPr/>
            </a:pPr>
            <a:r>
              <a:rPr lang="cs-CZ" dirty="0" smtClean="0"/>
              <a:t>LIDSKÁ PAMĚŤ</a:t>
            </a:r>
            <a:endParaRPr lang="cs-CZ" dirty="0"/>
          </a:p>
        </p:txBody>
      </p:sp>
      <p:sp>
        <p:nvSpPr>
          <p:cNvPr id="20483" name="Zástupný symbol pro text 4"/>
          <p:cNvSpPr>
            <a:spLocks noGrp="1"/>
          </p:cNvSpPr>
          <p:nvPr>
            <p:ph type="body" idx="1"/>
          </p:nvPr>
        </p:nvSpPr>
        <p:spPr>
          <a:xfrm>
            <a:off x="530225" y="2705100"/>
            <a:ext cx="7772400" cy="1938338"/>
          </a:xfrm>
        </p:spPr>
        <p:txBody>
          <a:bodyPr/>
          <a:lstStyle/>
          <a:p>
            <a:pPr algn="ctr" eaLnBrk="1" hangingPunct="1">
              <a:buFont typeface="Arial" charset="0"/>
              <a:buChar char="•"/>
            </a:pPr>
            <a:r>
              <a:rPr lang="cs-CZ" dirty="0" err="1" smtClean="0"/>
              <a:t>Mnestické</a:t>
            </a:r>
            <a:r>
              <a:rPr lang="cs-CZ" dirty="0" smtClean="0"/>
              <a:t> funkce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dpis 1"/>
          <p:cNvSpPr>
            <a:spLocks noGrp="1"/>
          </p:cNvSpPr>
          <p:nvPr>
            <p:ph type="title"/>
          </p:nvPr>
        </p:nvSpPr>
        <p:spPr>
          <a:xfrm>
            <a:off x="500063" y="714375"/>
            <a:ext cx="8229600" cy="1009650"/>
          </a:xfrm>
        </p:spPr>
        <p:txBody>
          <a:bodyPr/>
          <a:lstStyle/>
          <a:p>
            <a:pPr algn="ctr"/>
            <a:r>
              <a:rPr lang="cs-CZ" b="1" smtClean="0"/>
              <a:t>VYŠETŘENÍ  PAMĚTI</a:t>
            </a:r>
          </a:p>
        </p:txBody>
      </p:sp>
      <p:sp>
        <p:nvSpPr>
          <p:cNvPr id="3" name="Zástupný symbol pro obsah 2"/>
          <p:cNvSpPr>
            <a:spLocks noGrp="1"/>
          </p:cNvSpPr>
          <p:nvPr>
            <p:ph idx="1"/>
          </p:nvPr>
        </p:nvSpPr>
        <p:spPr>
          <a:xfrm>
            <a:off x="428625" y="2071688"/>
            <a:ext cx="8358188" cy="4500562"/>
          </a:xfrm>
        </p:spPr>
        <p:txBody>
          <a:bodyPr>
            <a:normAutofit/>
          </a:bodyPr>
          <a:lstStyle/>
          <a:p>
            <a:pPr>
              <a:buFont typeface="Wingdings 2" pitchFamily="18" charset="2"/>
              <a:buChar char=""/>
              <a:defRPr/>
            </a:pPr>
            <a:r>
              <a:rPr lang="cs-CZ" dirty="0" smtClean="0"/>
              <a:t>Kompletní vyšetření paměti by mělo zahrnovat:</a:t>
            </a:r>
          </a:p>
          <a:p>
            <a:pPr lvl="1">
              <a:buFont typeface="Wingdings 2" pitchFamily="18" charset="2"/>
              <a:buChar char=""/>
              <a:defRPr/>
            </a:pPr>
            <a:r>
              <a:rPr lang="cs-CZ" dirty="0" smtClean="0"/>
              <a:t>Orientaci časem, místem a osobou</a:t>
            </a:r>
          </a:p>
          <a:p>
            <a:pPr lvl="1">
              <a:buFont typeface="Wingdings 2" pitchFamily="18" charset="2"/>
              <a:buChar char=""/>
              <a:defRPr/>
            </a:pPr>
            <a:r>
              <a:rPr lang="cs-CZ" dirty="0" smtClean="0"/>
              <a:t>Sémantickou paměť  (vybavení, </a:t>
            </a:r>
            <a:r>
              <a:rPr lang="cs-CZ" dirty="0" err="1" smtClean="0"/>
              <a:t>znovupoznání</a:t>
            </a:r>
            <a:r>
              <a:rPr lang="cs-CZ" dirty="0" smtClean="0"/>
              <a:t> (</a:t>
            </a:r>
            <a:r>
              <a:rPr lang="cs-CZ" dirty="0" err="1" smtClean="0"/>
              <a:t>rekognice</a:t>
            </a:r>
            <a:r>
              <a:rPr lang="cs-CZ" dirty="0" smtClean="0"/>
              <a:t>), schopnost učení)</a:t>
            </a:r>
          </a:p>
          <a:p>
            <a:pPr lvl="2">
              <a:buFont typeface="Wingdings 2" pitchFamily="18" charset="2"/>
              <a:buChar char=""/>
              <a:defRPr/>
            </a:pPr>
            <a:r>
              <a:rPr lang="cs-CZ" dirty="0" smtClean="0"/>
              <a:t>Auditivní paměť  (příběh, seznam slov, slovní dvojice) </a:t>
            </a:r>
          </a:p>
          <a:p>
            <a:pPr lvl="2">
              <a:buFont typeface="Wingdings 2" pitchFamily="18" charset="2"/>
              <a:buChar char=""/>
              <a:defRPr/>
            </a:pPr>
            <a:r>
              <a:rPr lang="cs-CZ" dirty="0" smtClean="0"/>
              <a:t>Vizuální a </a:t>
            </a:r>
            <a:r>
              <a:rPr lang="cs-CZ" dirty="0" err="1" smtClean="0"/>
              <a:t>vizuoprostorovou</a:t>
            </a:r>
            <a:r>
              <a:rPr lang="cs-CZ" dirty="0" smtClean="0"/>
              <a:t> paměť</a:t>
            </a:r>
          </a:p>
          <a:p>
            <a:pPr lvl="2">
              <a:buFont typeface="Wingdings 2" pitchFamily="18" charset="2"/>
              <a:buChar char=""/>
              <a:defRPr/>
            </a:pPr>
            <a:r>
              <a:rPr lang="cs-CZ" dirty="0" smtClean="0"/>
              <a:t>Dlouhodobou paměť – zásoba informací</a:t>
            </a:r>
          </a:p>
          <a:p>
            <a:pPr lvl="2">
              <a:buFont typeface="Wingdings 2" pitchFamily="18" charset="2"/>
              <a:buChar char=""/>
              <a:defRPr/>
            </a:pPr>
            <a:r>
              <a:rPr lang="cs-CZ" dirty="0" smtClean="0"/>
              <a:t>Schopnost pojmenovávání (</a:t>
            </a:r>
            <a:r>
              <a:rPr lang="cs-CZ" dirty="0" err="1" smtClean="0"/>
              <a:t>nómie</a:t>
            </a:r>
            <a:r>
              <a:rPr lang="cs-CZ" dirty="0" smtClean="0"/>
              <a:t>)</a:t>
            </a:r>
          </a:p>
          <a:p>
            <a:pPr lvl="2">
              <a:buFont typeface="Wingdings 2" pitchFamily="18" charset="2"/>
              <a:buChar char=""/>
              <a:defRPr/>
            </a:pPr>
            <a:r>
              <a:rPr lang="cs-CZ" dirty="0" smtClean="0"/>
              <a:t>Sémantická verbální </a:t>
            </a:r>
            <a:r>
              <a:rPr lang="cs-CZ" dirty="0" err="1" smtClean="0"/>
              <a:t>fluence</a:t>
            </a:r>
            <a:endParaRPr lang="cs-CZ" dirty="0" smtClean="0"/>
          </a:p>
          <a:p>
            <a:pPr lvl="1">
              <a:buFont typeface="Wingdings 2" pitchFamily="18" charset="2"/>
              <a:buChar char=""/>
              <a:defRPr/>
            </a:pPr>
            <a:r>
              <a:rPr lang="cs-CZ" dirty="0" smtClean="0"/>
              <a:t>Osobní autobiografickou paměť</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Nadpis 1"/>
          <p:cNvSpPr>
            <a:spLocks noGrp="1"/>
          </p:cNvSpPr>
          <p:nvPr>
            <p:ph type="title"/>
          </p:nvPr>
        </p:nvSpPr>
        <p:spPr/>
        <p:txBody>
          <a:bodyPr/>
          <a:lstStyle/>
          <a:p>
            <a:pPr algn="ctr"/>
            <a:r>
              <a:rPr lang="cs-CZ" b="1" smtClean="0"/>
              <a:t>TESTY  PAMĚTI</a:t>
            </a:r>
          </a:p>
        </p:txBody>
      </p:sp>
      <p:sp>
        <p:nvSpPr>
          <p:cNvPr id="45059" name="Zástupný symbol pro obsah 2"/>
          <p:cNvSpPr>
            <a:spLocks noGrp="1"/>
          </p:cNvSpPr>
          <p:nvPr>
            <p:ph idx="1"/>
          </p:nvPr>
        </p:nvSpPr>
        <p:spPr>
          <a:xfrm>
            <a:off x="1500188" y="2643188"/>
            <a:ext cx="6429375" cy="3675062"/>
          </a:xfrm>
        </p:spPr>
        <p:txBody>
          <a:bodyPr>
            <a:normAutofit lnSpcReduction="10000"/>
          </a:bodyPr>
          <a:lstStyle/>
          <a:p>
            <a:r>
              <a:rPr lang="cs-CZ" dirty="0" smtClean="0"/>
              <a:t>Izolované testy paměti</a:t>
            </a:r>
          </a:p>
          <a:p>
            <a:pPr lvl="1"/>
            <a:r>
              <a:rPr lang="cs-CZ" dirty="0" err="1" smtClean="0"/>
              <a:t>Rey</a:t>
            </a:r>
            <a:r>
              <a:rPr lang="cs-CZ" dirty="0" smtClean="0"/>
              <a:t>-</a:t>
            </a:r>
            <a:r>
              <a:rPr lang="cs-CZ" dirty="0" err="1" smtClean="0"/>
              <a:t>Osterriethova</a:t>
            </a:r>
            <a:r>
              <a:rPr lang="cs-CZ" dirty="0" smtClean="0"/>
              <a:t> figura</a:t>
            </a:r>
          </a:p>
          <a:p>
            <a:pPr lvl="1"/>
            <a:r>
              <a:rPr lang="cs-CZ" dirty="0" smtClean="0"/>
              <a:t>Paměťový test učení</a:t>
            </a:r>
          </a:p>
          <a:p>
            <a:pPr lvl="1"/>
            <a:r>
              <a:rPr lang="cs-CZ" dirty="0" err="1" smtClean="0"/>
              <a:t>Bentonův</a:t>
            </a:r>
            <a:r>
              <a:rPr lang="cs-CZ" dirty="0" smtClean="0"/>
              <a:t> vizuálně retenční test</a:t>
            </a:r>
          </a:p>
          <a:p>
            <a:pPr lvl="1"/>
            <a:r>
              <a:rPr lang="cs-CZ" dirty="0" smtClean="0"/>
              <a:t>Sémantická verbální </a:t>
            </a:r>
            <a:r>
              <a:rPr lang="cs-CZ" dirty="0" err="1" smtClean="0"/>
              <a:t>fluence</a:t>
            </a:r>
            <a:endParaRPr lang="cs-CZ" dirty="0" smtClean="0"/>
          </a:p>
          <a:p>
            <a:pPr lvl="1"/>
            <a:r>
              <a:rPr lang="cs-CZ" dirty="0" err="1" smtClean="0"/>
              <a:t>Subtesty</a:t>
            </a:r>
            <a:r>
              <a:rPr lang="cs-CZ" dirty="0" smtClean="0"/>
              <a:t> </a:t>
            </a:r>
            <a:r>
              <a:rPr lang="cs-CZ" dirty="0" err="1" smtClean="0"/>
              <a:t>WAIS</a:t>
            </a:r>
            <a:r>
              <a:rPr lang="cs-CZ" dirty="0" smtClean="0"/>
              <a:t>-III – slovník, číselné řady, kódování symbolů</a:t>
            </a:r>
          </a:p>
          <a:p>
            <a:r>
              <a:rPr lang="cs-CZ" dirty="0" smtClean="0"/>
              <a:t>Testové baterie </a:t>
            </a:r>
          </a:p>
          <a:p>
            <a:pPr lvl="1"/>
            <a:r>
              <a:rPr lang="cs-CZ" dirty="0" err="1" smtClean="0"/>
              <a:t>WMS</a:t>
            </a:r>
            <a:r>
              <a:rPr lang="cs-CZ" dirty="0" smtClean="0"/>
              <a:t> III.</a:t>
            </a:r>
          </a:p>
          <a:p>
            <a:endParaRPr lang="cs-CZ" dirty="0" smtClean="0"/>
          </a:p>
          <a:p>
            <a:endParaRPr lang="cs-CZ" dirty="0" smtClean="0"/>
          </a:p>
          <a:p>
            <a:endParaRPr lang="cs-CZ"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Rey</a:t>
            </a:r>
            <a:r>
              <a:rPr lang="cs-CZ" dirty="0" smtClean="0"/>
              <a:t>-</a:t>
            </a:r>
            <a:r>
              <a:rPr lang="cs-CZ" dirty="0" err="1" smtClean="0"/>
              <a:t>Osterriethova</a:t>
            </a:r>
            <a:r>
              <a:rPr lang="cs-CZ" dirty="0" smtClean="0"/>
              <a:t> figura</a:t>
            </a:r>
            <a:endParaRPr lang="cs-CZ" dirty="0"/>
          </a:p>
        </p:txBody>
      </p:sp>
      <p:pic>
        <p:nvPicPr>
          <p:cNvPr id="4" name="Zástupný symbol pro obsah 3" descr="rcft.jpg"/>
          <p:cNvPicPr>
            <a:picLocks noGrp="1" noChangeAspect="1"/>
          </p:cNvPicPr>
          <p:nvPr>
            <p:ph idx="1"/>
          </p:nvPr>
        </p:nvPicPr>
        <p:blipFill>
          <a:blip r:embed="rId3"/>
          <a:stretch>
            <a:fillRect/>
          </a:stretch>
        </p:blipFill>
        <p:spPr>
          <a:xfrm>
            <a:off x="1714480" y="2500306"/>
            <a:ext cx="4624407" cy="3665981"/>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Psychogenní amnézie</a:t>
            </a:r>
            <a:endParaRPr lang="cs-CZ" dirty="0"/>
          </a:p>
        </p:txBody>
      </p:sp>
      <p:sp>
        <p:nvSpPr>
          <p:cNvPr id="3" name="Zástupný symbol pro obsah 2"/>
          <p:cNvSpPr>
            <a:spLocks noGrp="1"/>
          </p:cNvSpPr>
          <p:nvPr>
            <p:ph idx="1"/>
          </p:nvPr>
        </p:nvSpPr>
        <p:spPr/>
        <p:txBody>
          <a:bodyPr/>
          <a:lstStyle/>
          <a:p>
            <a:r>
              <a:rPr lang="cs-CZ" b="1" dirty="0" smtClean="0"/>
              <a:t>Disociativní amnézie </a:t>
            </a:r>
            <a:r>
              <a:rPr lang="cs-CZ" dirty="0" smtClean="0"/>
              <a:t>(</a:t>
            </a:r>
            <a:r>
              <a:rPr lang="cs-CZ" dirty="0" err="1" smtClean="0"/>
              <a:t>F44.0</a:t>
            </a:r>
            <a:r>
              <a:rPr lang="cs-CZ" dirty="0" smtClean="0"/>
              <a:t>) – týká se zpravidla traumatických, </a:t>
            </a:r>
            <a:r>
              <a:rPr lang="cs-CZ" dirty="0" err="1" smtClean="0"/>
              <a:t>stersujících</a:t>
            </a:r>
            <a:r>
              <a:rPr lang="cs-CZ" dirty="0" smtClean="0"/>
              <a:t> nebo konfliktních obsahů</a:t>
            </a:r>
          </a:p>
          <a:p>
            <a:r>
              <a:rPr lang="cs-CZ" b="1" dirty="0" smtClean="0"/>
              <a:t>Disociativní fuga </a:t>
            </a:r>
            <a:r>
              <a:rPr lang="cs-CZ" dirty="0" smtClean="0"/>
              <a:t>(</a:t>
            </a:r>
            <a:r>
              <a:rPr lang="cs-CZ" dirty="0" err="1" smtClean="0"/>
              <a:t>F44.1</a:t>
            </a:r>
            <a:r>
              <a:rPr lang="cs-CZ" dirty="0" smtClean="0"/>
              <a:t>) – částečná nebo úplná amnézie na epizodu náhlého a nečekaného vycestování často se změnou identity</a:t>
            </a:r>
          </a:p>
          <a:p>
            <a:r>
              <a:rPr lang="cs-CZ" b="1" dirty="0" smtClean="0"/>
              <a:t>Mnohočetná porucha osobnosti </a:t>
            </a:r>
            <a:r>
              <a:rPr lang="cs-CZ" dirty="0" smtClean="0"/>
              <a:t>neboli disociativní porucha identity (</a:t>
            </a:r>
            <a:r>
              <a:rPr lang="cs-CZ" dirty="0" err="1" smtClean="0"/>
              <a:t>F44.81</a:t>
            </a:r>
            <a:r>
              <a:rPr lang="cs-CZ" dirty="0" smtClean="0"/>
              <a:t>) – během epizod, na které je amnézie, se osoba chová a vystupuje jako někdo jiný</a:t>
            </a:r>
            <a:endParaRPr lang="cs-CZ"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Teorie psychogenní amnézie</a:t>
            </a:r>
            <a:endParaRPr lang="cs-CZ" dirty="0"/>
          </a:p>
        </p:txBody>
      </p:sp>
      <p:sp>
        <p:nvSpPr>
          <p:cNvPr id="3" name="Zástupný symbol pro obsah 2"/>
          <p:cNvSpPr>
            <a:spLocks noGrp="1"/>
          </p:cNvSpPr>
          <p:nvPr>
            <p:ph idx="1"/>
          </p:nvPr>
        </p:nvSpPr>
        <p:spPr/>
        <p:txBody>
          <a:bodyPr/>
          <a:lstStyle/>
          <a:p>
            <a:r>
              <a:rPr lang="cs-CZ" dirty="0" smtClean="0"/>
              <a:t>Motivované zapomínání</a:t>
            </a:r>
          </a:p>
          <a:p>
            <a:pPr lvl="1"/>
            <a:r>
              <a:rPr lang="cs-CZ" dirty="0" smtClean="0"/>
              <a:t>Potlačení (represe)</a:t>
            </a:r>
          </a:p>
          <a:p>
            <a:pPr lvl="1"/>
            <a:r>
              <a:rPr lang="cs-CZ" dirty="0" smtClean="0"/>
              <a:t>Autosugesce</a:t>
            </a:r>
          </a:p>
          <a:p>
            <a:pPr lvl="1"/>
            <a:r>
              <a:rPr lang="cs-CZ" dirty="0" smtClean="0"/>
              <a:t>Snaha udržet kladnou citovou vazbu (</a:t>
            </a:r>
            <a:r>
              <a:rPr lang="cs-CZ" dirty="0" err="1" smtClean="0"/>
              <a:t>attechment</a:t>
            </a:r>
            <a:r>
              <a:rPr lang="cs-CZ" dirty="0" smtClean="0"/>
              <a:t>) k agresorovi-pečovateli </a:t>
            </a:r>
          </a:p>
          <a:p>
            <a:r>
              <a:rPr lang="cs-CZ" dirty="0" smtClean="0"/>
              <a:t>Teorie ztráty vodítek</a:t>
            </a:r>
          </a:p>
          <a:p>
            <a:r>
              <a:rPr lang="cs-CZ" dirty="0" smtClean="0"/>
              <a:t>Na funkčním stavu závislé učení (</a:t>
            </a:r>
            <a:r>
              <a:rPr lang="cs-CZ" dirty="0" err="1" smtClean="0"/>
              <a:t>state</a:t>
            </a:r>
            <a:r>
              <a:rPr lang="cs-CZ" dirty="0" smtClean="0"/>
              <a:t> </a:t>
            </a:r>
            <a:r>
              <a:rPr lang="cs-CZ" dirty="0" err="1" smtClean="0"/>
              <a:t>dependent</a:t>
            </a:r>
            <a:r>
              <a:rPr lang="cs-CZ" dirty="0" smtClean="0"/>
              <a:t> </a:t>
            </a:r>
            <a:r>
              <a:rPr lang="cs-CZ" dirty="0" err="1" smtClean="0"/>
              <a:t>learning</a:t>
            </a:r>
            <a:r>
              <a:rPr lang="cs-CZ" dirty="0" smtClean="0"/>
              <a:t>) (Brown, 1984).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Emoce</a:t>
            </a:r>
            <a:endParaRPr lang="cs-CZ" dirty="0"/>
          </a:p>
        </p:txBody>
      </p:sp>
      <p:sp>
        <p:nvSpPr>
          <p:cNvPr id="3" name="Podnadpis 2"/>
          <p:cNvSpPr>
            <a:spLocks noGrp="1"/>
          </p:cNvSpPr>
          <p:nvPr>
            <p:ph type="subTitle" idx="1"/>
          </p:nvPr>
        </p:nvSpPr>
        <p:spPr/>
        <p:txBody>
          <a:bodyPr/>
          <a:lstStyle/>
          <a:p>
            <a:endParaRPr lang="cs-CZ"/>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Emoce</a:t>
            </a:r>
            <a:endParaRPr lang="cs-CZ" dirty="0"/>
          </a:p>
        </p:txBody>
      </p:sp>
      <p:sp>
        <p:nvSpPr>
          <p:cNvPr id="3" name="Zástupný symbol pro obsah 2"/>
          <p:cNvSpPr>
            <a:spLocks noGrp="1"/>
          </p:cNvSpPr>
          <p:nvPr>
            <p:ph idx="1"/>
          </p:nvPr>
        </p:nvSpPr>
        <p:spPr/>
        <p:txBody>
          <a:bodyPr>
            <a:normAutofit/>
          </a:bodyPr>
          <a:lstStyle/>
          <a:p>
            <a:r>
              <a:rPr lang="cs-CZ" sz="2400" dirty="0" smtClean="0"/>
              <a:t>Definice: „složitý pocitový stav, jehož psychická, somatická i behaviorální součást má vztah k afektu a náladě“</a:t>
            </a:r>
          </a:p>
          <a:p>
            <a:r>
              <a:rPr lang="cs-CZ" sz="2400" dirty="0" smtClean="0"/>
              <a:t>Senzorickým systémem získáváme informace o světě. Díky motorickému systému ve světě můžeme jednat. Díky limbickému systému se ve světě můžeme angažovat. </a:t>
            </a:r>
          </a:p>
          <a:p>
            <a:r>
              <a:rPr lang="cs-CZ" sz="2400" dirty="0" smtClean="0"/>
              <a:t>Složky emocí: </a:t>
            </a:r>
            <a:endParaRPr lang="cs-CZ" sz="2000" dirty="0" smtClean="0"/>
          </a:p>
          <a:p>
            <a:pPr lvl="1"/>
            <a:r>
              <a:rPr lang="cs-CZ" sz="2000" dirty="0" smtClean="0"/>
              <a:t>fyziologická komponenta</a:t>
            </a:r>
          </a:p>
          <a:p>
            <a:pPr lvl="1"/>
            <a:r>
              <a:rPr lang="cs-CZ" sz="2000" dirty="0" smtClean="0"/>
              <a:t>motorická komponenta (mimika, </a:t>
            </a:r>
            <a:r>
              <a:rPr lang="cs-CZ" sz="2000" dirty="0" err="1" smtClean="0"/>
              <a:t>posturika</a:t>
            </a:r>
            <a:r>
              <a:rPr lang="cs-CZ" sz="2000" dirty="0" smtClean="0"/>
              <a:t>, prozódie)</a:t>
            </a:r>
          </a:p>
          <a:p>
            <a:pPr lvl="1"/>
            <a:r>
              <a:rPr lang="cs-CZ" sz="2000" dirty="0" smtClean="0"/>
              <a:t>kognitivní procesy (subjektivní pocity)</a:t>
            </a:r>
            <a:endParaRPr lang="cs-CZ"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457200" y="704850"/>
            <a:ext cx="8229600" cy="1081088"/>
          </a:xfrm>
          <a:prstGeom prst="rect">
            <a:avLst/>
          </a:prstGeom>
          <a:noFill/>
          <a:ln w="9525">
            <a:noFill/>
            <a:round/>
            <a:headEnd/>
            <a:tailEnd/>
          </a:ln>
        </p:spPr>
        <p:txBody>
          <a:bodyPr lIns="0" rIns="0" bIns="0" anchor="b"/>
          <a:lstStyle/>
          <a:p>
            <a:pPr algn="ctr">
              <a:lnSpc>
                <a:spcPct val="100000"/>
              </a:lnSpc>
              <a:buClr>
                <a:srgbClr val="04617B"/>
              </a:buClr>
              <a:buFont typeface="Calibri" pitchFamily="32"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800" b="1" dirty="0">
                <a:solidFill>
                  <a:srgbClr val="04617B"/>
                </a:solidFill>
                <a:latin typeface="Calibri" pitchFamily="32" charset="0"/>
              </a:rPr>
              <a:t>TEORIE </a:t>
            </a:r>
            <a:r>
              <a:rPr lang="en-GB" sz="4800" b="1" dirty="0">
                <a:solidFill>
                  <a:srgbClr val="04617B"/>
                </a:solidFill>
                <a:latin typeface="Calibri" pitchFamily="32" charset="0"/>
              </a:rPr>
              <a:t> </a:t>
            </a:r>
            <a:r>
              <a:rPr lang="en-GB" sz="4800" b="1" dirty="0" err="1">
                <a:solidFill>
                  <a:srgbClr val="04617B"/>
                </a:solidFill>
                <a:latin typeface="Calibri" pitchFamily="32" charset="0"/>
              </a:rPr>
              <a:t>EMOC</a:t>
            </a:r>
            <a:r>
              <a:rPr lang="cs-CZ" sz="4800" b="1" dirty="0" smtClean="0">
                <a:solidFill>
                  <a:srgbClr val="04617B"/>
                </a:solidFill>
                <a:latin typeface="Calibri" pitchFamily="32" charset="0"/>
              </a:rPr>
              <a:t>Í - historie</a:t>
            </a:r>
            <a:endParaRPr lang="en-GB" sz="4800" b="1" dirty="0">
              <a:solidFill>
                <a:srgbClr val="04617B"/>
              </a:solidFill>
              <a:latin typeface="Calibri" pitchFamily="32" charset="0"/>
            </a:endParaRPr>
          </a:p>
        </p:txBody>
      </p:sp>
      <p:sp>
        <p:nvSpPr>
          <p:cNvPr id="21507" name="Text Box 2"/>
          <p:cNvSpPr txBox="1">
            <a:spLocks noChangeArrowheads="1"/>
          </p:cNvSpPr>
          <p:nvPr/>
        </p:nvSpPr>
        <p:spPr bwMode="auto">
          <a:xfrm>
            <a:off x="500034" y="2357438"/>
            <a:ext cx="8429654" cy="4286250"/>
          </a:xfrm>
          <a:prstGeom prst="rect">
            <a:avLst/>
          </a:prstGeom>
          <a:noFill/>
          <a:ln w="9525">
            <a:noFill/>
            <a:round/>
            <a:headEnd/>
            <a:tailEnd/>
          </a:ln>
        </p:spPr>
        <p:txBody>
          <a:bodyPr/>
          <a:lstStyle/>
          <a:p>
            <a:pPr marL="269875" indent="-269875">
              <a:lnSpc>
                <a:spcPct val="80000"/>
              </a:lnSpc>
              <a:spcBef>
                <a:spcPts val="600"/>
              </a:spcBef>
              <a:buClr>
                <a:srgbClr val="0BD0D9"/>
              </a:buClr>
              <a:buSzPct val="95000"/>
              <a:buFont typeface="Wingdings 2" pitchFamily="16"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r>
              <a:rPr lang="cs-CZ" sz="2400" dirty="0" err="1">
                <a:solidFill>
                  <a:srgbClr val="000000"/>
                </a:solidFill>
                <a:latin typeface="Constantia" pitchFamily="16" charset="0"/>
              </a:rPr>
              <a:t>James</a:t>
            </a:r>
            <a:r>
              <a:rPr lang="cs-CZ" sz="2400" dirty="0">
                <a:solidFill>
                  <a:srgbClr val="000000"/>
                </a:solidFill>
                <a:latin typeface="Constantia" pitchFamily="16" charset="0"/>
              </a:rPr>
              <a:t> – </a:t>
            </a:r>
            <a:r>
              <a:rPr lang="cs-CZ" sz="2400" dirty="0" smtClean="0">
                <a:solidFill>
                  <a:srgbClr val="000000"/>
                </a:solidFill>
                <a:latin typeface="Constantia" pitchFamily="16" charset="0"/>
              </a:rPr>
              <a:t>Langova </a:t>
            </a:r>
            <a:r>
              <a:rPr lang="cs-CZ" sz="2400" dirty="0">
                <a:solidFill>
                  <a:srgbClr val="000000"/>
                </a:solidFill>
                <a:latin typeface="Constantia" pitchFamily="16" charset="0"/>
              </a:rPr>
              <a:t>teorie </a:t>
            </a:r>
            <a:r>
              <a:rPr lang="cs-CZ" sz="2400" dirty="0" smtClean="0">
                <a:solidFill>
                  <a:srgbClr val="000000"/>
                </a:solidFill>
                <a:latin typeface="Constantia" pitchFamily="16" charset="0"/>
              </a:rPr>
              <a:t>emocí viscerální zpětné vazby (1880)</a:t>
            </a:r>
          </a:p>
          <a:p>
            <a:pPr marL="269875" indent="-269875">
              <a:lnSpc>
                <a:spcPct val="80000"/>
              </a:lnSpc>
              <a:spcBef>
                <a:spcPts val="600"/>
              </a:spcBef>
              <a:buClr>
                <a:srgbClr val="0BD0D9"/>
              </a:buClr>
              <a:buSzPct val="95000"/>
              <a:buFont typeface="Wingdings 2" pitchFamily="16"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endParaRPr lang="cs-CZ" sz="2400" dirty="0" smtClean="0">
              <a:solidFill>
                <a:srgbClr val="000000"/>
              </a:solidFill>
              <a:latin typeface="Constantia" pitchFamily="16" charset="0"/>
            </a:endParaRPr>
          </a:p>
          <a:p>
            <a:pPr marL="269875" indent="-269875">
              <a:lnSpc>
                <a:spcPct val="80000"/>
              </a:lnSpc>
              <a:spcBef>
                <a:spcPts val="600"/>
              </a:spcBef>
              <a:buClr>
                <a:srgbClr val="0BD0D9"/>
              </a:buClr>
              <a:buSzPct val="95000"/>
              <a:buFont typeface="Wingdings 2" pitchFamily="16"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r>
              <a:rPr lang="cs-CZ" sz="2400" dirty="0" err="1" smtClean="0">
                <a:solidFill>
                  <a:srgbClr val="000000"/>
                </a:solidFill>
                <a:latin typeface="Constantia" pitchFamily="16" charset="0"/>
              </a:rPr>
              <a:t>Schacter</a:t>
            </a:r>
            <a:r>
              <a:rPr lang="cs-CZ" sz="2400" dirty="0" smtClean="0">
                <a:solidFill>
                  <a:srgbClr val="000000"/>
                </a:solidFill>
                <a:latin typeface="Constantia" pitchFamily="16" charset="0"/>
              </a:rPr>
              <a:t>-</a:t>
            </a:r>
            <a:r>
              <a:rPr lang="cs-CZ" sz="2400" dirty="0" err="1" smtClean="0">
                <a:solidFill>
                  <a:srgbClr val="000000"/>
                </a:solidFill>
                <a:latin typeface="Constantia" pitchFamily="16" charset="0"/>
              </a:rPr>
              <a:t>Singerova</a:t>
            </a:r>
            <a:r>
              <a:rPr lang="cs-CZ" sz="2400" dirty="0" smtClean="0">
                <a:solidFill>
                  <a:srgbClr val="000000"/>
                </a:solidFill>
                <a:latin typeface="Constantia" pitchFamily="16" charset="0"/>
              </a:rPr>
              <a:t> kognitivně-budící </a:t>
            </a:r>
            <a:r>
              <a:rPr lang="cs-CZ" sz="2400" dirty="0" err="1" smtClean="0">
                <a:solidFill>
                  <a:srgbClr val="000000"/>
                </a:solidFill>
                <a:latin typeface="Constantia" pitchFamily="16" charset="0"/>
              </a:rPr>
              <a:t>atribuční</a:t>
            </a:r>
            <a:r>
              <a:rPr lang="cs-CZ" sz="2400" dirty="0" smtClean="0">
                <a:solidFill>
                  <a:srgbClr val="000000"/>
                </a:solidFill>
                <a:latin typeface="Constantia" pitchFamily="16" charset="0"/>
              </a:rPr>
              <a:t> teorie emocí (1962)</a:t>
            </a:r>
          </a:p>
          <a:p>
            <a:pPr marL="727075" lvl="1" indent="-269875">
              <a:lnSpc>
                <a:spcPct val="80000"/>
              </a:lnSpc>
              <a:spcBef>
                <a:spcPts val="600"/>
              </a:spcBef>
              <a:buClr>
                <a:srgbClr val="0BD0D9"/>
              </a:buClr>
              <a:buSzPct val="95000"/>
              <a:buFont typeface="Wingdings 2" pitchFamily="16"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r>
              <a:rPr lang="cs-CZ" sz="2400" dirty="0" smtClean="0">
                <a:solidFill>
                  <a:srgbClr val="000000"/>
                </a:solidFill>
                <a:latin typeface="Constantia" pitchFamily="16" charset="0"/>
              </a:rPr>
              <a:t>Kognitivní </a:t>
            </a:r>
            <a:r>
              <a:rPr lang="cs-CZ" sz="2400" dirty="0" err="1" smtClean="0">
                <a:solidFill>
                  <a:srgbClr val="000000"/>
                </a:solidFill>
                <a:latin typeface="Constantia" pitchFamily="16" charset="0"/>
              </a:rPr>
              <a:t>atribuce</a:t>
            </a:r>
            <a:r>
              <a:rPr lang="cs-CZ" sz="2400" dirty="0" smtClean="0">
                <a:solidFill>
                  <a:srgbClr val="000000"/>
                </a:solidFill>
                <a:latin typeface="Constantia" pitchFamily="16" charset="0"/>
              </a:rPr>
              <a:t> difúzního fyziologického vzrušení</a:t>
            </a:r>
          </a:p>
          <a:p>
            <a:pPr marL="269875" indent="-269875">
              <a:lnSpc>
                <a:spcPct val="80000"/>
              </a:lnSpc>
              <a:spcBef>
                <a:spcPts val="600"/>
              </a:spcBef>
              <a:buClr>
                <a:srgbClr val="0BD0D9"/>
              </a:buClr>
              <a:buSzPct val="95000"/>
              <a:buFont typeface="Wingdings 2" pitchFamily="16"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r>
              <a:rPr lang="cs-CZ" sz="2400" dirty="0" err="1" smtClean="0">
                <a:solidFill>
                  <a:srgbClr val="000000"/>
                </a:solidFill>
                <a:latin typeface="Constantia" pitchFamily="16" charset="0"/>
              </a:rPr>
              <a:t>Cannon</a:t>
            </a:r>
            <a:r>
              <a:rPr lang="cs-CZ" sz="2400" dirty="0" smtClean="0">
                <a:solidFill>
                  <a:srgbClr val="000000"/>
                </a:solidFill>
                <a:latin typeface="Constantia" pitchFamily="16" charset="0"/>
              </a:rPr>
              <a:t> </a:t>
            </a:r>
            <a:r>
              <a:rPr lang="cs-CZ" sz="2400" dirty="0">
                <a:solidFill>
                  <a:srgbClr val="000000"/>
                </a:solidFill>
                <a:latin typeface="Constantia" pitchFamily="16" charset="0"/>
              </a:rPr>
              <a:t>– Bardova </a:t>
            </a:r>
            <a:r>
              <a:rPr lang="cs-CZ" sz="2400" dirty="0" smtClean="0">
                <a:solidFill>
                  <a:srgbClr val="000000"/>
                </a:solidFill>
                <a:latin typeface="Constantia" pitchFamily="16" charset="0"/>
              </a:rPr>
              <a:t>centrální teorie emocí (1927)</a:t>
            </a:r>
          </a:p>
          <a:p>
            <a:pPr marL="727075" lvl="1" indent="-269875">
              <a:lnSpc>
                <a:spcPct val="80000"/>
              </a:lnSpc>
              <a:spcBef>
                <a:spcPts val="600"/>
              </a:spcBef>
              <a:buClr>
                <a:srgbClr val="0BD0D9"/>
              </a:buClr>
              <a:buSzPct val="95000"/>
              <a:buFont typeface="Wingdings 2" pitchFamily="16"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r>
              <a:rPr lang="cs-CZ" sz="2400" dirty="0" smtClean="0">
                <a:solidFill>
                  <a:srgbClr val="000000"/>
                </a:solidFill>
                <a:latin typeface="Constantia" pitchFamily="16" charset="0"/>
              </a:rPr>
              <a:t>Talamická teorie emocí</a:t>
            </a:r>
            <a:endParaRPr lang="cs-CZ" sz="2400" dirty="0">
              <a:solidFill>
                <a:srgbClr val="000000"/>
              </a:solidFill>
              <a:latin typeface="Constantia" pitchFamily="16" charset="0"/>
            </a:endParaRPr>
          </a:p>
          <a:p>
            <a:pPr marL="269875" indent="-269875">
              <a:lnSpc>
                <a:spcPct val="80000"/>
              </a:lnSpc>
              <a:spcBef>
                <a:spcPts val="600"/>
              </a:spcBef>
              <a:buClr>
                <a:srgbClr val="0BD0D9"/>
              </a:buClr>
              <a:buSzPct val="95000"/>
              <a:buFont typeface="Wingdings 2" pitchFamily="16"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r>
              <a:rPr lang="cs-CZ" sz="2400" dirty="0" err="1" smtClean="0">
                <a:solidFill>
                  <a:srgbClr val="000000"/>
                </a:solidFill>
                <a:latin typeface="Constantia" pitchFamily="16" charset="0"/>
              </a:rPr>
              <a:t>Papezova</a:t>
            </a:r>
            <a:r>
              <a:rPr lang="cs-CZ" sz="2400" dirty="0" smtClean="0">
                <a:solidFill>
                  <a:srgbClr val="000000"/>
                </a:solidFill>
                <a:latin typeface="Constantia" pitchFamily="16" charset="0"/>
              </a:rPr>
              <a:t>-</a:t>
            </a:r>
            <a:r>
              <a:rPr lang="cs-CZ" sz="2400" dirty="0" err="1" smtClean="0">
                <a:solidFill>
                  <a:srgbClr val="000000"/>
                </a:solidFill>
                <a:latin typeface="Constantia" pitchFamily="16" charset="0"/>
              </a:rPr>
              <a:t>McLeanova</a:t>
            </a:r>
            <a:r>
              <a:rPr lang="cs-CZ" sz="2400" dirty="0" smtClean="0">
                <a:solidFill>
                  <a:srgbClr val="000000"/>
                </a:solidFill>
                <a:latin typeface="Constantia" pitchFamily="16" charset="0"/>
              </a:rPr>
              <a:t> </a:t>
            </a:r>
            <a:r>
              <a:rPr lang="cs-CZ" sz="2400" dirty="0">
                <a:solidFill>
                  <a:srgbClr val="000000"/>
                </a:solidFill>
                <a:latin typeface="Constantia" pitchFamily="16" charset="0"/>
              </a:rPr>
              <a:t>teorie </a:t>
            </a:r>
            <a:r>
              <a:rPr lang="cs-CZ" sz="2400" dirty="0" smtClean="0">
                <a:solidFill>
                  <a:srgbClr val="000000"/>
                </a:solidFill>
                <a:latin typeface="Constantia" pitchFamily="16" charset="0"/>
              </a:rPr>
              <a:t>emocí (1937, 1950)</a:t>
            </a:r>
          </a:p>
          <a:p>
            <a:pPr marL="727075" lvl="1" indent="-269875">
              <a:lnSpc>
                <a:spcPct val="80000"/>
              </a:lnSpc>
              <a:spcBef>
                <a:spcPts val="600"/>
              </a:spcBef>
              <a:buClr>
                <a:srgbClr val="0BD0D9"/>
              </a:buClr>
              <a:buSzPct val="95000"/>
              <a:buFont typeface="Wingdings 2" pitchFamily="16"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r>
              <a:rPr lang="cs-CZ" sz="2400" dirty="0" smtClean="0">
                <a:solidFill>
                  <a:srgbClr val="000000"/>
                </a:solidFill>
                <a:latin typeface="Constantia" pitchFamily="16" charset="0"/>
              </a:rPr>
              <a:t>Projev činnosti limbického systému</a:t>
            </a:r>
          </a:p>
          <a:p>
            <a:pPr marL="727075" lvl="1" indent="-269875">
              <a:lnSpc>
                <a:spcPct val="80000"/>
              </a:lnSpc>
              <a:spcBef>
                <a:spcPts val="600"/>
              </a:spcBef>
              <a:buClr>
                <a:srgbClr val="0BD0D9"/>
              </a:buClr>
              <a:buSzPct val="95000"/>
              <a:buFont typeface="Wingdings 2" pitchFamily="16"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endParaRPr lang="cs-CZ" sz="2400" dirty="0" smtClean="0">
              <a:solidFill>
                <a:srgbClr val="000000"/>
              </a:solidFill>
              <a:latin typeface="Constantia" pitchFamily="16" charset="0"/>
            </a:endParaRPr>
          </a:p>
          <a:p>
            <a:pPr marL="727075" lvl="1" indent="-269875">
              <a:lnSpc>
                <a:spcPct val="80000"/>
              </a:lnSpc>
              <a:spcBef>
                <a:spcPts val="600"/>
              </a:spcBef>
              <a:buClr>
                <a:srgbClr val="0BD0D9"/>
              </a:buClr>
              <a:buSzPct val="9500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endParaRPr lang="cs-CZ" sz="2400" dirty="0" smtClean="0">
              <a:solidFill>
                <a:srgbClr val="000000"/>
              </a:solidFill>
              <a:latin typeface="Constantia" pitchFamily="16" charset="0"/>
            </a:endParaRPr>
          </a:p>
          <a:p>
            <a:pPr marL="727075" lvl="1" indent="-269875">
              <a:lnSpc>
                <a:spcPct val="80000"/>
              </a:lnSpc>
              <a:spcBef>
                <a:spcPts val="600"/>
              </a:spcBef>
              <a:buClr>
                <a:srgbClr val="0BD0D9"/>
              </a:buClr>
              <a:buSzPct val="95000"/>
              <a:buFont typeface="Wingdings 2" pitchFamily="16" charset="2"/>
              <a:buChar char=""/>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pPr>
            <a:endParaRPr lang="cs-CZ" sz="2400" dirty="0">
              <a:solidFill>
                <a:srgbClr val="000000"/>
              </a:solidFill>
              <a:latin typeface="Constantia" pitchFamily="16"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Nadpis 1"/>
          <p:cNvSpPr>
            <a:spLocks noGrp="1"/>
          </p:cNvSpPr>
          <p:nvPr>
            <p:ph type="title"/>
          </p:nvPr>
        </p:nvSpPr>
        <p:spPr>
          <a:xfrm>
            <a:off x="457200" y="704850"/>
            <a:ext cx="8229600" cy="1143000"/>
          </a:xfrm>
        </p:spPr>
        <p:txBody>
          <a:bodyPr/>
          <a:lstStyle/>
          <a:p>
            <a:pPr algn="ctr"/>
            <a:r>
              <a:rPr lang="cs-CZ" b="1" smtClean="0"/>
              <a:t>LIMBICKÝ SYSTÉM</a:t>
            </a:r>
            <a:endParaRPr lang="cs-CZ" smtClean="0"/>
          </a:p>
        </p:txBody>
      </p:sp>
      <p:sp>
        <p:nvSpPr>
          <p:cNvPr id="3" name="Zástupný symbol pro obsah 2"/>
          <p:cNvSpPr>
            <a:spLocks noGrp="1"/>
          </p:cNvSpPr>
          <p:nvPr>
            <p:ph sz="half" idx="1"/>
          </p:nvPr>
        </p:nvSpPr>
        <p:spPr>
          <a:xfrm>
            <a:off x="0" y="2286000"/>
            <a:ext cx="3643313" cy="4068763"/>
          </a:xfrm>
        </p:spPr>
        <p:txBody>
          <a:bodyPr>
            <a:normAutofit fontScale="62500" lnSpcReduction="20000"/>
          </a:bodyPr>
          <a:lstStyle/>
          <a:p>
            <a:pPr marL="274320" indent="-274320" fontAlgn="auto">
              <a:spcAft>
                <a:spcPts val="0"/>
              </a:spcAft>
              <a:buClr>
                <a:schemeClr val="accent3"/>
              </a:buClr>
              <a:buFont typeface="Wingdings 2"/>
              <a:buChar char=""/>
              <a:defRPr/>
            </a:pPr>
            <a:r>
              <a:rPr lang="cs-CZ" dirty="0" smtClean="0"/>
              <a:t>1	</a:t>
            </a:r>
            <a:r>
              <a:rPr lang="cs-CZ" dirty="0" err="1" smtClean="0"/>
              <a:t>hippokampus</a:t>
            </a:r>
            <a:endParaRPr lang="cs-CZ" dirty="0" smtClean="0"/>
          </a:p>
          <a:p>
            <a:pPr marL="274320" indent="-274320" fontAlgn="auto">
              <a:spcAft>
                <a:spcPts val="0"/>
              </a:spcAft>
              <a:buClr>
                <a:schemeClr val="accent3"/>
              </a:buClr>
              <a:buFont typeface="Wingdings 2"/>
              <a:buChar char=""/>
              <a:defRPr/>
            </a:pPr>
            <a:r>
              <a:rPr lang="cs-CZ" dirty="0" smtClean="0"/>
              <a:t>2	area </a:t>
            </a:r>
            <a:r>
              <a:rPr lang="cs-CZ" dirty="0" err="1" smtClean="0"/>
              <a:t>enthorhinalis</a:t>
            </a:r>
            <a:endParaRPr lang="cs-CZ" dirty="0" smtClean="0"/>
          </a:p>
          <a:p>
            <a:pPr marL="274320" indent="-274320" fontAlgn="auto">
              <a:spcAft>
                <a:spcPts val="0"/>
              </a:spcAft>
              <a:buClr>
                <a:schemeClr val="accent3"/>
              </a:buClr>
              <a:buFont typeface="Wingdings 2"/>
              <a:buChar char=""/>
              <a:defRPr/>
            </a:pPr>
            <a:r>
              <a:rPr lang="cs-CZ" dirty="0" smtClean="0"/>
              <a:t>3	corpus </a:t>
            </a:r>
            <a:r>
              <a:rPr lang="cs-CZ" dirty="0" err="1" smtClean="0"/>
              <a:t>amygdaloideum</a:t>
            </a:r>
            <a:endParaRPr lang="cs-CZ" dirty="0" smtClean="0"/>
          </a:p>
          <a:p>
            <a:pPr marL="274320" indent="-274320" fontAlgn="auto">
              <a:spcAft>
                <a:spcPts val="0"/>
              </a:spcAft>
              <a:buClr>
                <a:schemeClr val="accent3"/>
              </a:buClr>
              <a:buFont typeface="Wingdings 2"/>
              <a:buChar char=""/>
              <a:defRPr/>
            </a:pPr>
            <a:r>
              <a:rPr lang="cs-CZ" dirty="0" smtClean="0"/>
              <a:t>4	corpus </a:t>
            </a:r>
            <a:r>
              <a:rPr lang="cs-CZ" dirty="0" err="1" smtClean="0"/>
              <a:t>mamillare</a:t>
            </a:r>
            <a:endParaRPr lang="cs-CZ" dirty="0" smtClean="0"/>
          </a:p>
          <a:p>
            <a:pPr marL="274320" indent="-274320" fontAlgn="auto">
              <a:spcAft>
                <a:spcPts val="0"/>
              </a:spcAft>
              <a:buClr>
                <a:schemeClr val="accent3"/>
              </a:buClr>
              <a:buFont typeface="Wingdings 2"/>
              <a:buChar char=""/>
              <a:defRPr/>
            </a:pPr>
            <a:r>
              <a:rPr lang="cs-CZ" dirty="0" smtClean="0"/>
              <a:t>5	</a:t>
            </a:r>
            <a:r>
              <a:rPr lang="cs-CZ" dirty="0" err="1" smtClean="0"/>
              <a:t>hypothalamus</a:t>
            </a:r>
            <a:endParaRPr lang="cs-CZ" dirty="0" smtClean="0"/>
          </a:p>
          <a:p>
            <a:pPr marL="274320" indent="-274320" fontAlgn="auto">
              <a:spcAft>
                <a:spcPts val="0"/>
              </a:spcAft>
              <a:buClr>
                <a:schemeClr val="accent3"/>
              </a:buClr>
              <a:buFont typeface="Wingdings 2"/>
              <a:buChar char=""/>
              <a:defRPr/>
            </a:pPr>
            <a:r>
              <a:rPr lang="cs-CZ" dirty="0" smtClean="0"/>
              <a:t>6	septum </a:t>
            </a:r>
            <a:r>
              <a:rPr lang="cs-CZ" dirty="0" err="1" smtClean="0"/>
              <a:t>verum</a:t>
            </a:r>
            <a:endParaRPr lang="cs-CZ" dirty="0" smtClean="0"/>
          </a:p>
          <a:p>
            <a:pPr marL="274320" indent="-274320" fontAlgn="auto">
              <a:spcAft>
                <a:spcPts val="0"/>
              </a:spcAft>
              <a:buClr>
                <a:schemeClr val="accent3"/>
              </a:buClr>
              <a:buFont typeface="Wingdings 2"/>
              <a:buChar char=""/>
              <a:defRPr/>
            </a:pPr>
            <a:r>
              <a:rPr lang="cs-CZ" dirty="0" smtClean="0"/>
              <a:t>7	area </a:t>
            </a:r>
            <a:r>
              <a:rPr lang="cs-CZ" dirty="0" err="1" smtClean="0"/>
              <a:t>subcallosa</a:t>
            </a:r>
            <a:endParaRPr lang="cs-CZ" dirty="0" smtClean="0"/>
          </a:p>
          <a:p>
            <a:pPr marL="274320" indent="-274320" fontAlgn="auto">
              <a:spcAft>
                <a:spcPts val="0"/>
              </a:spcAft>
              <a:buClr>
                <a:schemeClr val="accent3"/>
              </a:buClr>
              <a:buFont typeface="Wingdings 2"/>
              <a:buChar char=""/>
              <a:defRPr/>
            </a:pPr>
            <a:r>
              <a:rPr lang="cs-CZ" dirty="0" smtClean="0"/>
              <a:t>8	</a:t>
            </a:r>
            <a:r>
              <a:rPr lang="cs-CZ" dirty="0" err="1" smtClean="0"/>
              <a:t>striae</a:t>
            </a:r>
            <a:r>
              <a:rPr lang="cs-CZ" dirty="0" smtClean="0"/>
              <a:t> </a:t>
            </a:r>
            <a:r>
              <a:rPr lang="cs-CZ" dirty="0" err="1" smtClean="0"/>
              <a:t>longitudinales</a:t>
            </a:r>
            <a:r>
              <a:rPr lang="cs-CZ" dirty="0" smtClean="0"/>
              <a:t> 	</a:t>
            </a:r>
            <a:r>
              <a:rPr lang="cs-CZ" dirty="0" err="1" smtClean="0"/>
              <a:t>corporis</a:t>
            </a:r>
            <a:r>
              <a:rPr lang="cs-CZ" dirty="0" smtClean="0"/>
              <a:t> </a:t>
            </a:r>
            <a:r>
              <a:rPr lang="cs-CZ" dirty="0" err="1" smtClean="0"/>
              <a:t>callosi</a:t>
            </a:r>
            <a:r>
              <a:rPr lang="cs-CZ" dirty="0" smtClean="0"/>
              <a:t> </a:t>
            </a:r>
            <a:r>
              <a:rPr lang="cs-CZ" dirty="0" err="1" smtClean="0"/>
              <a:t>et</a:t>
            </a:r>
            <a:r>
              <a:rPr lang="cs-CZ" dirty="0" smtClean="0"/>
              <a:t> 	indusium </a:t>
            </a:r>
            <a:r>
              <a:rPr lang="cs-CZ" dirty="0" err="1" smtClean="0"/>
              <a:t>griseum</a:t>
            </a:r>
            <a:endParaRPr lang="cs-CZ" dirty="0" smtClean="0"/>
          </a:p>
          <a:p>
            <a:pPr marL="274320" indent="-274320" fontAlgn="auto">
              <a:spcAft>
                <a:spcPts val="0"/>
              </a:spcAft>
              <a:buClr>
                <a:schemeClr val="accent3"/>
              </a:buClr>
              <a:buFont typeface="Wingdings 2"/>
              <a:buChar char=""/>
              <a:defRPr/>
            </a:pPr>
            <a:r>
              <a:rPr lang="cs-CZ" dirty="0" smtClean="0"/>
              <a:t>9	</a:t>
            </a:r>
            <a:r>
              <a:rPr lang="cs-CZ" dirty="0" err="1" smtClean="0"/>
              <a:t>nuclei</a:t>
            </a:r>
            <a:r>
              <a:rPr lang="cs-CZ" dirty="0" smtClean="0"/>
              <a:t> </a:t>
            </a:r>
            <a:r>
              <a:rPr lang="cs-CZ" dirty="0" err="1" smtClean="0"/>
              <a:t>anteriores</a:t>
            </a:r>
            <a:r>
              <a:rPr lang="cs-CZ" dirty="0" smtClean="0"/>
              <a:t> </a:t>
            </a:r>
            <a:r>
              <a:rPr lang="cs-CZ" dirty="0" err="1" smtClean="0"/>
              <a:t>thalami</a:t>
            </a:r>
            <a:endParaRPr lang="cs-CZ" dirty="0" smtClean="0"/>
          </a:p>
          <a:p>
            <a:pPr marL="274320" indent="-274320" fontAlgn="auto">
              <a:spcAft>
                <a:spcPts val="0"/>
              </a:spcAft>
              <a:buClr>
                <a:schemeClr val="accent3"/>
              </a:buClr>
              <a:buFont typeface="Wingdings 2"/>
              <a:buChar char=""/>
              <a:defRPr/>
            </a:pPr>
            <a:r>
              <a:rPr lang="cs-CZ" dirty="0" smtClean="0"/>
              <a:t>10	</a:t>
            </a:r>
            <a:r>
              <a:rPr lang="cs-CZ" dirty="0" err="1" smtClean="0"/>
              <a:t>gyrus</a:t>
            </a:r>
            <a:r>
              <a:rPr lang="cs-CZ" dirty="0" smtClean="0"/>
              <a:t> </a:t>
            </a:r>
            <a:r>
              <a:rPr lang="cs-CZ" dirty="0" err="1" smtClean="0"/>
              <a:t>cinguli</a:t>
            </a:r>
            <a:r>
              <a:rPr lang="cs-CZ" dirty="0" smtClean="0"/>
              <a:t> </a:t>
            </a:r>
            <a:r>
              <a:rPr lang="cs-CZ" dirty="0" err="1" smtClean="0"/>
              <a:t>et</a:t>
            </a:r>
            <a:r>
              <a:rPr lang="cs-CZ" dirty="0" smtClean="0"/>
              <a:t> cingulum</a:t>
            </a:r>
          </a:p>
          <a:p>
            <a:pPr marL="274320" indent="-274320" fontAlgn="auto">
              <a:spcAft>
                <a:spcPts val="0"/>
              </a:spcAft>
              <a:buClr>
                <a:schemeClr val="accent3"/>
              </a:buClr>
              <a:buFont typeface="Wingdings 2"/>
              <a:buChar char=""/>
              <a:defRPr/>
            </a:pPr>
            <a:r>
              <a:rPr lang="cs-CZ" dirty="0" smtClean="0"/>
              <a:t>11	</a:t>
            </a:r>
            <a:r>
              <a:rPr lang="cs-CZ" dirty="0" err="1" smtClean="0"/>
              <a:t>fornix</a:t>
            </a:r>
            <a:endParaRPr lang="cs-CZ" dirty="0" smtClean="0"/>
          </a:p>
          <a:p>
            <a:pPr marL="274320" indent="-274320" fontAlgn="auto">
              <a:spcAft>
                <a:spcPts val="0"/>
              </a:spcAft>
              <a:buClr>
                <a:schemeClr val="accent3"/>
              </a:buClr>
              <a:buFont typeface="Wingdings 2"/>
              <a:buChar char=""/>
              <a:defRPr/>
            </a:pPr>
            <a:r>
              <a:rPr lang="cs-CZ" dirty="0" smtClean="0"/>
              <a:t>12	</a:t>
            </a:r>
            <a:r>
              <a:rPr lang="cs-CZ" dirty="0" err="1" smtClean="0"/>
              <a:t>fasciculus</a:t>
            </a:r>
            <a:r>
              <a:rPr lang="cs-CZ" dirty="0" smtClean="0"/>
              <a:t> 	</a:t>
            </a:r>
            <a:r>
              <a:rPr lang="cs-CZ" dirty="0" err="1" smtClean="0"/>
              <a:t>mamillothalamicus</a:t>
            </a:r>
            <a:endParaRPr lang="cs-CZ" dirty="0" smtClean="0"/>
          </a:p>
          <a:p>
            <a:pPr marL="274320" indent="-274320" fontAlgn="auto">
              <a:spcAft>
                <a:spcPts val="0"/>
              </a:spcAft>
              <a:buClr>
                <a:schemeClr val="accent3"/>
              </a:buClr>
              <a:buFont typeface="Wingdings 2"/>
              <a:buChar char=""/>
              <a:defRPr/>
            </a:pPr>
            <a:r>
              <a:rPr lang="cs-CZ" dirty="0" smtClean="0"/>
              <a:t>13	</a:t>
            </a:r>
            <a:r>
              <a:rPr lang="cs-CZ" dirty="0" err="1" smtClean="0"/>
              <a:t>gyrus</a:t>
            </a:r>
            <a:r>
              <a:rPr lang="cs-CZ" dirty="0" smtClean="0"/>
              <a:t> </a:t>
            </a:r>
            <a:r>
              <a:rPr lang="cs-CZ" dirty="0" err="1" smtClean="0"/>
              <a:t>dentatus</a:t>
            </a:r>
            <a:endParaRPr lang="cs-CZ" dirty="0" smtClean="0"/>
          </a:p>
          <a:p>
            <a:pPr marL="274320" indent="-274320" fontAlgn="auto">
              <a:spcAft>
                <a:spcPts val="0"/>
              </a:spcAft>
              <a:buClr>
                <a:schemeClr val="accent3"/>
              </a:buClr>
              <a:buFont typeface="Wingdings 2"/>
              <a:buChar char=""/>
              <a:defRPr/>
            </a:pPr>
            <a:endParaRPr lang="cs-CZ" dirty="0"/>
          </a:p>
        </p:txBody>
      </p:sp>
      <p:pic>
        <p:nvPicPr>
          <p:cNvPr id="61443" name="Picture 2"/>
          <p:cNvPicPr>
            <a:picLocks noGrp="1" noChangeAspect="1" noChangeArrowheads="1"/>
          </p:cNvPicPr>
          <p:nvPr>
            <p:ph sz="half" idx="2"/>
          </p:nvPr>
        </p:nvPicPr>
        <p:blipFill>
          <a:blip r:embed="rId3"/>
          <a:srcRect l="10405" r="29263" b="51122"/>
          <a:stretch>
            <a:fillRect/>
          </a:stretch>
        </p:blipFill>
        <p:spPr>
          <a:xfrm>
            <a:off x="3500438" y="1857375"/>
            <a:ext cx="5143500" cy="4249738"/>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Mozkové struktury zajišťující hlavní složky emocí</a:t>
            </a:r>
            <a:endParaRPr lang="cs-CZ" dirty="0"/>
          </a:p>
        </p:txBody>
      </p:sp>
      <p:graphicFrame>
        <p:nvGraphicFramePr>
          <p:cNvPr id="5" name="Zástupný symbol pro obsah 4"/>
          <p:cNvGraphicFramePr>
            <a:graphicFrameLocks noGrp="1"/>
          </p:cNvGraphicFramePr>
          <p:nvPr>
            <p:ph sz="half" idx="1"/>
          </p:nvPr>
        </p:nvGraphicFramePr>
        <p:xfrm>
          <a:off x="285720" y="2643181"/>
          <a:ext cx="8286808" cy="3534439"/>
        </p:xfrm>
        <a:graphic>
          <a:graphicData uri="http://schemas.openxmlformats.org/drawingml/2006/table">
            <a:tbl>
              <a:tblPr/>
              <a:tblGrid>
                <a:gridCol w="4913417"/>
                <a:gridCol w="3373391"/>
              </a:tblGrid>
              <a:tr h="598051">
                <a:tc>
                  <a:txBody>
                    <a:bodyPr/>
                    <a:lstStyle/>
                    <a:p>
                      <a:pPr algn="l" fontAlgn="ctr"/>
                      <a:r>
                        <a:rPr lang="cs-CZ" sz="2400" b="0" i="0" u="none" strike="noStrike" dirty="0">
                          <a:solidFill>
                            <a:srgbClr val="000000"/>
                          </a:solidFill>
                          <a:latin typeface="Calibri"/>
                        </a:rPr>
                        <a:t>Složky emocí</a:t>
                      </a:r>
                    </a:p>
                  </a:txBody>
                  <a:tcPr marL="9407" marR="9407" marT="940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l" fontAlgn="ctr"/>
                      <a:r>
                        <a:rPr lang="cs-CZ" sz="2400" b="0" i="0" u="none" strike="noStrike">
                          <a:solidFill>
                            <a:srgbClr val="000000"/>
                          </a:solidFill>
                          <a:latin typeface="Calibri"/>
                        </a:rPr>
                        <a:t>Odpovídající mozkové struktury</a:t>
                      </a:r>
                    </a:p>
                  </a:txBody>
                  <a:tcPr marL="9407" marR="9407" marT="940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r>
              <a:tr h="537215">
                <a:tc>
                  <a:txBody>
                    <a:bodyPr/>
                    <a:lstStyle/>
                    <a:p>
                      <a:pPr algn="l" fontAlgn="ctr"/>
                      <a:r>
                        <a:rPr lang="cs-CZ" sz="2400" b="0" i="0" u="none" strike="noStrike">
                          <a:solidFill>
                            <a:srgbClr val="000000"/>
                          </a:solidFill>
                          <a:latin typeface="Calibri"/>
                        </a:rPr>
                        <a:t>emoční hodnocení</a:t>
                      </a:r>
                    </a:p>
                  </a:txBody>
                  <a:tcPr marL="9407" marR="9407" marT="940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l" fontAlgn="ctr"/>
                      <a:r>
                        <a:rPr lang="cs-CZ" sz="2400" b="0" i="0" u="none" strike="noStrike">
                          <a:solidFill>
                            <a:srgbClr val="000000"/>
                          </a:solidFill>
                          <a:latin typeface="Calibri"/>
                        </a:rPr>
                        <a:t>amygdala</a:t>
                      </a:r>
                    </a:p>
                  </a:txBody>
                  <a:tcPr marL="9407" marR="9407" marT="940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1692224">
                <a:tc>
                  <a:txBody>
                    <a:bodyPr/>
                    <a:lstStyle/>
                    <a:p>
                      <a:pPr algn="l" fontAlgn="ctr"/>
                      <a:r>
                        <a:rPr lang="cs-CZ" sz="2400" b="0" i="0" u="none" strike="noStrike" dirty="0">
                          <a:solidFill>
                            <a:srgbClr val="000000"/>
                          </a:solidFill>
                          <a:latin typeface="Calibri"/>
                        </a:rPr>
                        <a:t>emoční reakce                       </a:t>
                      </a:r>
                      <a:r>
                        <a:rPr lang="cs-CZ" sz="2400" b="0" i="0" u="none" strike="noStrike" dirty="0" smtClean="0">
                          <a:solidFill>
                            <a:srgbClr val="000000"/>
                          </a:solidFill>
                          <a:latin typeface="Calibri"/>
                        </a:rPr>
                        <a:t>   autonomní </a:t>
                      </a:r>
                      <a:r>
                        <a:rPr lang="cs-CZ" sz="2400" b="0" i="0" u="none" strike="noStrike" dirty="0">
                          <a:solidFill>
                            <a:srgbClr val="000000"/>
                          </a:solidFill>
                          <a:latin typeface="Calibri"/>
                        </a:rPr>
                        <a:t>komponenta                           expresivně-motorická komponenta</a:t>
                      </a:r>
                    </a:p>
                  </a:txBody>
                  <a:tcPr marL="9407" marR="9407" marT="94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l" fontAlgn="ctr"/>
                      <a:r>
                        <a:rPr lang="cs-CZ" sz="2400" b="0" i="0" u="none" strike="noStrike" dirty="0">
                          <a:solidFill>
                            <a:srgbClr val="000000"/>
                          </a:solidFill>
                          <a:latin typeface="Calibri"/>
                        </a:rPr>
                        <a:t>kůra inzuly a hypotalamus      ventrální </a:t>
                      </a:r>
                      <a:r>
                        <a:rPr lang="cs-CZ" sz="2400" b="0" i="0" u="none" strike="noStrike" dirty="0" err="1">
                          <a:solidFill>
                            <a:srgbClr val="000000"/>
                          </a:solidFill>
                          <a:latin typeface="Calibri"/>
                        </a:rPr>
                        <a:t>striatum</a:t>
                      </a:r>
                      <a:endParaRPr lang="cs-CZ" sz="2400" b="0" i="0" u="none" strike="noStrike" dirty="0">
                        <a:solidFill>
                          <a:srgbClr val="000000"/>
                        </a:solidFill>
                        <a:latin typeface="Calibri"/>
                      </a:endParaRPr>
                    </a:p>
                  </a:txBody>
                  <a:tcPr marL="9407" marR="9407" marT="94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564073">
                <a:tc>
                  <a:txBody>
                    <a:bodyPr/>
                    <a:lstStyle/>
                    <a:p>
                      <a:pPr algn="l" fontAlgn="ctr"/>
                      <a:r>
                        <a:rPr lang="cs-CZ" sz="2400" b="0" i="0" u="none" strike="noStrike" dirty="0">
                          <a:solidFill>
                            <a:srgbClr val="000000"/>
                          </a:solidFill>
                          <a:latin typeface="Calibri"/>
                        </a:rPr>
                        <a:t>regulace/tlumení emoční reakce</a:t>
                      </a:r>
                    </a:p>
                  </a:txBody>
                  <a:tcPr marL="9407" marR="9407" marT="940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l" fontAlgn="ctr"/>
                      <a:r>
                        <a:rPr lang="cs-CZ" sz="2400" b="0" i="0" u="none" strike="noStrike" dirty="0" err="1">
                          <a:solidFill>
                            <a:srgbClr val="000000"/>
                          </a:solidFill>
                          <a:latin typeface="Calibri"/>
                        </a:rPr>
                        <a:t>orbitofrontální</a:t>
                      </a:r>
                      <a:r>
                        <a:rPr lang="cs-CZ" sz="2400" b="0" i="0" u="none" strike="noStrike" dirty="0">
                          <a:solidFill>
                            <a:srgbClr val="000000"/>
                          </a:solidFill>
                          <a:latin typeface="Calibri"/>
                        </a:rPr>
                        <a:t> kůra</a:t>
                      </a:r>
                    </a:p>
                  </a:txBody>
                  <a:tcPr marL="9407" marR="9407" marT="940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r>
            </a:tbl>
          </a:graphicData>
        </a:graphic>
      </p:graphicFrame>
      <p:sp>
        <p:nvSpPr>
          <p:cNvPr id="4" name="TextovéPole 3"/>
          <p:cNvSpPr txBox="1"/>
          <p:nvPr/>
        </p:nvSpPr>
        <p:spPr>
          <a:xfrm>
            <a:off x="357158" y="2071678"/>
            <a:ext cx="5572164" cy="369332"/>
          </a:xfrm>
          <a:prstGeom prst="rect">
            <a:avLst/>
          </a:prstGeom>
          <a:noFill/>
        </p:spPr>
        <p:txBody>
          <a:bodyPr wrap="square" rtlCol="0">
            <a:spAutoFit/>
          </a:bodyPr>
          <a:lstStyle/>
          <a:p>
            <a:r>
              <a:rPr lang="cs-CZ" dirty="0" smtClean="0"/>
              <a:t>Dle </a:t>
            </a:r>
            <a:r>
              <a:rPr lang="cs-CZ" dirty="0" err="1" smtClean="0"/>
              <a:t>Kulišťák</a:t>
            </a:r>
            <a:r>
              <a:rPr lang="cs-CZ" dirty="0" smtClean="0"/>
              <a:t> (2000): </a:t>
            </a:r>
            <a:r>
              <a:rPr lang="cs-CZ" dirty="0" err="1" smtClean="0"/>
              <a:t>Gainotti</a:t>
            </a:r>
            <a:r>
              <a:rPr lang="cs-CZ" dirty="0" smtClean="0"/>
              <a:t>, 2001, s. 745 </a:t>
            </a:r>
            <a:endParaRPr lang="cs-CZ"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3"/>
          <p:cNvSpPr>
            <a:spLocks noGrp="1"/>
          </p:cNvSpPr>
          <p:nvPr>
            <p:ph type="title"/>
          </p:nvPr>
        </p:nvSpPr>
        <p:spPr>
          <a:xfrm>
            <a:off x="428625" y="285750"/>
            <a:ext cx="8229600" cy="1428750"/>
          </a:xfrm>
        </p:spPr>
        <p:txBody>
          <a:bodyPr>
            <a:normAutofit/>
          </a:bodyPr>
          <a:lstStyle/>
          <a:p>
            <a:pPr algn="ctr"/>
            <a:r>
              <a:rPr lang="cs-CZ" b="1" dirty="0" smtClean="0"/>
              <a:t>PAMĚŤ</a:t>
            </a:r>
          </a:p>
        </p:txBody>
      </p:sp>
      <p:sp>
        <p:nvSpPr>
          <p:cNvPr id="12291" name="Zástupný symbol pro obsah 4"/>
          <p:cNvSpPr>
            <a:spLocks noGrp="1"/>
          </p:cNvSpPr>
          <p:nvPr>
            <p:ph idx="1"/>
          </p:nvPr>
        </p:nvSpPr>
        <p:spPr>
          <a:xfrm>
            <a:off x="928688" y="1857375"/>
            <a:ext cx="7758112" cy="4214813"/>
          </a:xfrm>
        </p:spPr>
        <p:txBody>
          <a:bodyPr>
            <a:normAutofit lnSpcReduction="10000"/>
          </a:bodyPr>
          <a:lstStyle/>
          <a:p>
            <a:pPr>
              <a:buFont typeface="Wingdings 2" pitchFamily="18" charset="2"/>
              <a:buChar char=""/>
              <a:defRPr/>
            </a:pPr>
            <a:r>
              <a:rPr lang="cs-CZ" dirty="0" smtClean="0"/>
              <a:t>Definice: Schopnost vštípit, uchovat, vybavit, rozpoznat, event. zapomenout informace</a:t>
            </a:r>
          </a:p>
          <a:p>
            <a:pPr>
              <a:buFont typeface="Wingdings 2" pitchFamily="18" charset="2"/>
              <a:buChar char=""/>
              <a:defRPr/>
            </a:pPr>
            <a:r>
              <a:rPr lang="cs-CZ" dirty="0" smtClean="0"/>
              <a:t>Nejednotný proces – několik druhů dělení:</a:t>
            </a:r>
          </a:p>
          <a:p>
            <a:pPr lvl="1">
              <a:buFont typeface="Wingdings 2" pitchFamily="18" charset="2"/>
              <a:buChar char=""/>
              <a:defRPr/>
            </a:pPr>
            <a:r>
              <a:rPr lang="cs-CZ" dirty="0" smtClean="0"/>
              <a:t>Dle smyslových analyzátorů (zraková, sluchová, hmatová, chuťová, čichová…)</a:t>
            </a:r>
          </a:p>
          <a:p>
            <a:pPr lvl="1">
              <a:buFont typeface="Wingdings 2" pitchFamily="18" charset="2"/>
              <a:buChar char=""/>
              <a:defRPr/>
            </a:pPr>
            <a:r>
              <a:rPr lang="cs-CZ" dirty="0" smtClean="0"/>
              <a:t>Dle časového trvání (krátkodobá, střednědobá, dlouhodobá)</a:t>
            </a:r>
          </a:p>
          <a:p>
            <a:pPr lvl="1">
              <a:buFont typeface="Wingdings 2" pitchFamily="18" charset="2"/>
              <a:buChar char=""/>
              <a:defRPr/>
            </a:pPr>
            <a:r>
              <a:rPr lang="cs-CZ" dirty="0" smtClean="0"/>
              <a:t>Dělení podle klíčové anatomické struktury a typu materiálu (</a:t>
            </a:r>
            <a:r>
              <a:rPr lang="cs-CZ" dirty="0" err="1" smtClean="0"/>
              <a:t>Tulving</a:t>
            </a:r>
            <a:r>
              <a:rPr lang="cs-CZ" dirty="0" smtClean="0"/>
              <a:t>):</a:t>
            </a:r>
          </a:p>
          <a:p>
            <a:pPr lvl="2">
              <a:buFont typeface="Wingdings 2" pitchFamily="18" charset="2"/>
              <a:buChar char=""/>
              <a:defRPr/>
            </a:pPr>
            <a:r>
              <a:rPr lang="cs-CZ" dirty="0" smtClean="0"/>
              <a:t>Paměť </a:t>
            </a:r>
            <a:r>
              <a:rPr lang="cs-CZ" b="1" dirty="0" smtClean="0"/>
              <a:t>deklarativní</a:t>
            </a:r>
            <a:r>
              <a:rPr lang="cs-CZ" dirty="0" smtClean="0"/>
              <a:t> a </a:t>
            </a:r>
            <a:r>
              <a:rPr lang="cs-CZ" b="1" dirty="0" smtClean="0"/>
              <a:t>procedurální</a:t>
            </a:r>
            <a:endParaRPr lang="cs-CZ" dirty="0" smtClean="0"/>
          </a:p>
          <a:p>
            <a:pPr lvl="2">
              <a:buFont typeface="Wingdings 2" pitchFamily="18" charset="2"/>
              <a:buChar char=""/>
              <a:defRPr/>
            </a:pPr>
            <a:r>
              <a:rPr lang="cs-CZ" dirty="0" smtClean="0"/>
              <a:t>Deklarativní paměť </a:t>
            </a:r>
            <a:r>
              <a:rPr lang="cs-CZ" b="1" dirty="0" smtClean="0"/>
              <a:t>epizodická</a:t>
            </a:r>
            <a:r>
              <a:rPr lang="cs-CZ" dirty="0" smtClean="0"/>
              <a:t> a </a:t>
            </a:r>
            <a:r>
              <a:rPr lang="cs-CZ" b="1" dirty="0" smtClean="0"/>
              <a:t>sémantická</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Lateralizace</a:t>
            </a:r>
            <a:r>
              <a:rPr lang="cs-CZ" dirty="0" smtClean="0"/>
              <a:t> emocí?</a:t>
            </a:r>
            <a:endParaRPr lang="cs-CZ" dirty="0"/>
          </a:p>
        </p:txBody>
      </p:sp>
      <p:pic>
        <p:nvPicPr>
          <p:cNvPr id="6" name="Zástupný symbol pro obsah 3" descr="xichty.png"/>
          <p:cNvPicPr>
            <a:picLocks noChangeAspect="1"/>
          </p:cNvPicPr>
          <p:nvPr/>
        </p:nvPicPr>
        <p:blipFill>
          <a:blip r:embed="rId3"/>
          <a:stretch>
            <a:fillRect/>
          </a:stretch>
        </p:blipFill>
        <p:spPr>
          <a:xfrm>
            <a:off x="1285852" y="1928802"/>
            <a:ext cx="6359110" cy="450665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Lateralizace</a:t>
            </a:r>
            <a:r>
              <a:rPr lang="cs-CZ" dirty="0" smtClean="0"/>
              <a:t> emocí? </a:t>
            </a:r>
            <a:endParaRPr lang="cs-CZ" dirty="0"/>
          </a:p>
        </p:txBody>
      </p:sp>
      <p:sp>
        <p:nvSpPr>
          <p:cNvPr id="3" name="Zástupný symbol pro obsah 2"/>
          <p:cNvSpPr>
            <a:spLocks noGrp="1"/>
          </p:cNvSpPr>
          <p:nvPr>
            <p:ph idx="1"/>
          </p:nvPr>
        </p:nvSpPr>
        <p:spPr/>
        <p:txBody>
          <a:bodyPr>
            <a:normAutofit fontScale="92500"/>
          </a:bodyPr>
          <a:lstStyle/>
          <a:p>
            <a:r>
              <a:rPr lang="cs-CZ" dirty="0" err="1" smtClean="0"/>
              <a:t>Tucker</a:t>
            </a:r>
            <a:r>
              <a:rPr lang="cs-CZ" dirty="0" smtClean="0"/>
              <a:t>, 1981 </a:t>
            </a:r>
            <a:r>
              <a:rPr lang="cs-CZ" dirty="0" smtClean="0"/>
              <a:t>aj. – </a:t>
            </a:r>
            <a:r>
              <a:rPr lang="cs-CZ" dirty="0" smtClean="0"/>
              <a:t>za tvorbu emocí zodpovídá především pravá </a:t>
            </a:r>
            <a:r>
              <a:rPr lang="cs-CZ" dirty="0" smtClean="0"/>
              <a:t>hemisféra. </a:t>
            </a:r>
            <a:endParaRPr lang="cs-CZ" dirty="0" smtClean="0"/>
          </a:p>
          <a:p>
            <a:r>
              <a:rPr lang="cs-CZ" dirty="0" err="1" smtClean="0"/>
              <a:t>Sackheim</a:t>
            </a:r>
            <a:r>
              <a:rPr lang="cs-CZ" dirty="0" smtClean="0"/>
              <a:t> et. al., 1982; </a:t>
            </a:r>
            <a:r>
              <a:rPr lang="cs-CZ" dirty="0" err="1" smtClean="0"/>
              <a:t>Davidson</a:t>
            </a:r>
            <a:r>
              <a:rPr lang="cs-CZ" dirty="0" smtClean="0"/>
              <a:t> et al., 1992 </a:t>
            </a:r>
            <a:r>
              <a:rPr lang="cs-CZ" dirty="0" smtClean="0"/>
              <a:t>aj. – </a:t>
            </a:r>
            <a:r>
              <a:rPr lang="cs-CZ" dirty="0" smtClean="0"/>
              <a:t>za pozitivní emoce odpovídá hemisféra levá, za negativní pravá</a:t>
            </a:r>
          </a:p>
          <a:p>
            <a:pPr lvl="1"/>
            <a:r>
              <a:rPr lang="cs-CZ" dirty="0" smtClean="0"/>
              <a:t>Deprese – nižší aktivita levé </a:t>
            </a:r>
            <a:r>
              <a:rPr lang="cs-CZ" dirty="0" err="1" smtClean="0"/>
              <a:t>dorzolaterální</a:t>
            </a:r>
            <a:r>
              <a:rPr lang="cs-CZ" dirty="0" smtClean="0"/>
              <a:t> </a:t>
            </a:r>
            <a:r>
              <a:rPr lang="cs-CZ" dirty="0" err="1" smtClean="0"/>
              <a:t>prefrontální</a:t>
            </a:r>
            <a:r>
              <a:rPr lang="cs-CZ" dirty="0" smtClean="0"/>
              <a:t> kůry</a:t>
            </a:r>
          </a:p>
          <a:p>
            <a:pPr lvl="1"/>
            <a:r>
              <a:rPr lang="cs-CZ" dirty="0" smtClean="0"/>
              <a:t>Pacienti s </a:t>
            </a:r>
            <a:r>
              <a:rPr lang="cs-CZ" dirty="0" err="1" smtClean="0"/>
              <a:t>levostranými</a:t>
            </a:r>
            <a:r>
              <a:rPr lang="cs-CZ" dirty="0" smtClean="0"/>
              <a:t> lézemi mají sklon k depresivnímu prožívání, pacienti s pravostrannými lézemi k euforickému, manickému </a:t>
            </a:r>
            <a:r>
              <a:rPr lang="cs-CZ" dirty="0" smtClean="0"/>
              <a:t>prožívání</a:t>
            </a:r>
          </a:p>
          <a:p>
            <a:pPr lvl="1"/>
            <a:r>
              <a:rPr lang="cs-CZ" dirty="0" smtClean="0"/>
              <a:t>Výsledky funkční aktivity při prožívání základních emocí  jsou rozporuplné.</a:t>
            </a:r>
            <a:r>
              <a:rPr lang="cs-CZ" dirty="0" smtClean="0"/>
              <a:t> </a:t>
            </a:r>
            <a:endParaRPr lang="cs-CZ"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Základní emoce</a:t>
            </a:r>
            <a:endParaRPr lang="cs-CZ" dirty="0"/>
          </a:p>
        </p:txBody>
      </p:sp>
      <p:sp>
        <p:nvSpPr>
          <p:cNvPr id="3" name="Zástupný symbol pro obsah 2"/>
          <p:cNvSpPr>
            <a:spLocks noGrp="1"/>
          </p:cNvSpPr>
          <p:nvPr>
            <p:ph idx="1"/>
          </p:nvPr>
        </p:nvSpPr>
        <p:spPr/>
        <p:txBody>
          <a:bodyPr/>
          <a:lstStyle/>
          <a:p>
            <a:r>
              <a:rPr lang="cs-CZ" dirty="0" err="1" smtClean="0"/>
              <a:t>Ekman</a:t>
            </a:r>
            <a:r>
              <a:rPr lang="cs-CZ" dirty="0" smtClean="0"/>
              <a:t>, </a:t>
            </a:r>
            <a:r>
              <a:rPr lang="cs-CZ" dirty="0" err="1" smtClean="0"/>
              <a:t>Friesen</a:t>
            </a:r>
            <a:r>
              <a:rPr lang="cs-CZ" dirty="0" smtClean="0"/>
              <a:t> 1971</a:t>
            </a:r>
            <a:endParaRPr lang="cs-CZ" dirty="0"/>
          </a:p>
        </p:txBody>
      </p:sp>
      <p:pic>
        <p:nvPicPr>
          <p:cNvPr id="1026" name="Picture 2"/>
          <p:cNvPicPr>
            <a:picLocks noChangeAspect="1" noChangeArrowheads="1"/>
          </p:cNvPicPr>
          <p:nvPr/>
        </p:nvPicPr>
        <p:blipFill>
          <a:blip r:embed="rId3"/>
          <a:srcRect/>
          <a:stretch>
            <a:fillRect/>
          </a:stretch>
        </p:blipFill>
        <p:spPr bwMode="auto">
          <a:xfrm>
            <a:off x="2071670" y="2459708"/>
            <a:ext cx="5098949" cy="3998356"/>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Složené emoce?</a:t>
            </a:r>
            <a:endParaRPr lang="cs-CZ" dirty="0"/>
          </a:p>
        </p:txBody>
      </p:sp>
      <p:pic>
        <p:nvPicPr>
          <p:cNvPr id="4" name="Zástupný symbol pro obsah 3" descr="xxxichty.png"/>
          <p:cNvPicPr>
            <a:picLocks noGrp="1" noChangeAspect="1"/>
          </p:cNvPicPr>
          <p:nvPr>
            <p:ph idx="1"/>
          </p:nvPr>
        </p:nvPicPr>
        <p:blipFill>
          <a:blip r:embed="rId2" cstate="print"/>
          <a:stretch>
            <a:fillRect/>
          </a:stretch>
        </p:blipFill>
        <p:spPr>
          <a:xfrm>
            <a:off x="2643174" y="1928802"/>
            <a:ext cx="4271863" cy="4389437"/>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Funkční koreláty základních emocí</a:t>
            </a:r>
            <a:endParaRPr lang="cs-CZ" dirty="0"/>
          </a:p>
        </p:txBody>
      </p:sp>
      <p:sp>
        <p:nvSpPr>
          <p:cNvPr id="3" name="Zástupný symbol pro obsah 2"/>
          <p:cNvSpPr>
            <a:spLocks noGrp="1"/>
          </p:cNvSpPr>
          <p:nvPr>
            <p:ph idx="1"/>
          </p:nvPr>
        </p:nvSpPr>
        <p:spPr/>
        <p:txBody>
          <a:bodyPr/>
          <a:lstStyle/>
          <a:p>
            <a:endParaRPr lang="cs-CZ" dirty="0" smtClean="0"/>
          </a:p>
          <a:p>
            <a:r>
              <a:rPr lang="cs-CZ" dirty="0" smtClean="0"/>
              <a:t>Emoce zpracovává rozsáhlá </a:t>
            </a:r>
            <a:r>
              <a:rPr lang="cs-CZ" b="1" dirty="0" smtClean="0"/>
              <a:t>distribuovaná </a:t>
            </a:r>
            <a:r>
              <a:rPr lang="cs-CZ" b="1" dirty="0" err="1" smtClean="0"/>
              <a:t>neuronální</a:t>
            </a:r>
            <a:r>
              <a:rPr lang="cs-CZ" b="1" dirty="0" smtClean="0"/>
              <a:t> síť</a:t>
            </a:r>
            <a:r>
              <a:rPr lang="cs-CZ" dirty="0" smtClean="0"/>
              <a:t> odvislá od typu podnětu a emoce: amygdala, temporální kůra, </a:t>
            </a:r>
            <a:r>
              <a:rPr lang="cs-CZ" dirty="0" err="1" smtClean="0"/>
              <a:t>prefrontální</a:t>
            </a:r>
            <a:r>
              <a:rPr lang="cs-CZ" dirty="0" smtClean="0"/>
              <a:t> kůra, talamus, hypotalamus, </a:t>
            </a:r>
            <a:r>
              <a:rPr lang="cs-CZ" dirty="0" err="1" smtClean="0"/>
              <a:t>striatum</a:t>
            </a:r>
            <a:r>
              <a:rPr lang="cs-CZ" dirty="0" smtClean="0"/>
              <a:t>, střední mozek, </a:t>
            </a:r>
            <a:r>
              <a:rPr lang="cs-CZ" dirty="0" err="1" smtClean="0"/>
              <a:t>insula</a:t>
            </a:r>
            <a:r>
              <a:rPr lang="cs-CZ" dirty="0" smtClean="0"/>
              <a:t>, mozeček….</a:t>
            </a:r>
            <a:endParaRPr lang="cs-CZ"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Amygdala a emoce</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Amygdala není strukturálně ani funkčně jednotná.</a:t>
            </a:r>
          </a:p>
          <a:p>
            <a:r>
              <a:rPr lang="cs-CZ" dirty="0" smtClean="0"/>
              <a:t>Příjemné podněty aktivují spíše korové oblasti limbického systému, nepříjemné spíše podkorové. Amygdala zvláště strach.</a:t>
            </a:r>
          </a:p>
          <a:p>
            <a:r>
              <a:rPr lang="cs-CZ" dirty="0" smtClean="0"/>
              <a:t>Míra krevního průtoku odpovídá subjektivní míře nepříjemnosti podnětu. </a:t>
            </a:r>
          </a:p>
          <a:p>
            <a:r>
              <a:rPr lang="cs-CZ" dirty="0" smtClean="0"/>
              <a:t>Emoční paměť: Míra aktivity amygdaly souvisí s mírou pozdějšího paměťového záznamu.</a:t>
            </a:r>
          </a:p>
          <a:p>
            <a:r>
              <a:rPr lang="cs-CZ" dirty="0" smtClean="0"/>
              <a:t>Poškození amygdaly: poškození vnímání emočně významných podnětů, obtíže rozlišit strach v pozorované tváři, ztrátu klasického emočního podmiňování</a:t>
            </a:r>
          </a:p>
          <a:p>
            <a:endParaRPr lang="cs-CZ" dirty="0" smtClean="0"/>
          </a:p>
          <a:p>
            <a:endParaRPr lang="cs-CZ" dirty="0"/>
          </a:p>
        </p:txBody>
      </p:sp>
      <p:pic>
        <p:nvPicPr>
          <p:cNvPr id="1026" name="Picture 2"/>
          <p:cNvPicPr>
            <a:picLocks noChangeAspect="1" noChangeArrowheads="1"/>
          </p:cNvPicPr>
          <p:nvPr/>
        </p:nvPicPr>
        <p:blipFill>
          <a:blip r:embed="rId3"/>
          <a:srcRect/>
          <a:stretch>
            <a:fillRect/>
          </a:stretch>
        </p:blipFill>
        <p:spPr bwMode="auto">
          <a:xfrm>
            <a:off x="6696075" y="0"/>
            <a:ext cx="2447925" cy="1857375"/>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anger_fear.jpg"/>
          <p:cNvPicPr>
            <a:picLocks noGrp="1" noChangeAspect="1"/>
          </p:cNvPicPr>
          <p:nvPr>
            <p:ph idx="1"/>
          </p:nvPr>
        </p:nvPicPr>
        <p:blipFill>
          <a:blip r:embed="rId3"/>
          <a:stretch>
            <a:fillRect/>
          </a:stretch>
        </p:blipFill>
        <p:spPr>
          <a:xfrm>
            <a:off x="1651107" y="1935163"/>
            <a:ext cx="5841785" cy="4389437"/>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Vermis mozečku</a:t>
            </a:r>
            <a:endParaRPr lang="cs-CZ" dirty="0"/>
          </a:p>
        </p:txBody>
      </p:sp>
      <p:sp>
        <p:nvSpPr>
          <p:cNvPr id="3" name="Zástupný symbol pro obsah 2"/>
          <p:cNvSpPr>
            <a:spLocks noGrp="1"/>
          </p:cNvSpPr>
          <p:nvPr>
            <p:ph idx="1"/>
          </p:nvPr>
        </p:nvSpPr>
        <p:spPr/>
        <p:txBody>
          <a:bodyPr/>
          <a:lstStyle/>
          <a:p>
            <a:r>
              <a:rPr lang="cs-CZ" dirty="0" smtClean="0"/>
              <a:t>Léze vermis se projevují </a:t>
            </a:r>
            <a:r>
              <a:rPr lang="cs-CZ" dirty="0" err="1" smtClean="0"/>
              <a:t>dysregulací</a:t>
            </a:r>
            <a:r>
              <a:rPr lang="cs-CZ" dirty="0" smtClean="0"/>
              <a:t> afektu (podrážděnost, emoční labilita), změny osobnosti, poruchy exekutivních funkcí, vyjadřování jazyka, slovní paměti….</a:t>
            </a:r>
          </a:p>
          <a:p>
            <a:r>
              <a:rPr lang="cs-CZ" dirty="0" smtClean="0"/>
              <a:t>Strukturální a funkční změny vermis </a:t>
            </a:r>
          </a:p>
          <a:p>
            <a:pPr>
              <a:buNone/>
            </a:pPr>
            <a:r>
              <a:rPr lang="cs-CZ" dirty="0" smtClean="0"/>
              <a:t>	jsou nalézány u autismu, schizofrenie</a:t>
            </a:r>
          </a:p>
          <a:p>
            <a:pPr>
              <a:buNone/>
            </a:pPr>
            <a:r>
              <a:rPr lang="cs-CZ" dirty="0" smtClean="0"/>
              <a:t> 	epilepsie, psychicky traumatizovaných </a:t>
            </a:r>
          </a:p>
          <a:p>
            <a:pPr>
              <a:buNone/>
            </a:pPr>
            <a:r>
              <a:rPr lang="cs-CZ" dirty="0" smtClean="0"/>
              <a:t>	jedinců</a:t>
            </a:r>
          </a:p>
        </p:txBody>
      </p:sp>
      <p:pic>
        <p:nvPicPr>
          <p:cNvPr id="4" name="Obrázek 3" descr="vermis.jpg"/>
          <p:cNvPicPr>
            <a:picLocks noChangeAspect="1"/>
          </p:cNvPicPr>
          <p:nvPr/>
        </p:nvPicPr>
        <p:blipFill>
          <a:blip r:embed="rId3"/>
          <a:stretch>
            <a:fillRect/>
          </a:stretch>
        </p:blipFill>
        <p:spPr>
          <a:xfrm>
            <a:off x="6591300" y="4105275"/>
            <a:ext cx="2552700" cy="275272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Dále k nastudování</a:t>
            </a:r>
            <a:endParaRPr lang="cs-CZ" dirty="0"/>
          </a:p>
        </p:txBody>
      </p:sp>
      <p:sp>
        <p:nvSpPr>
          <p:cNvPr id="3" name="Zástupný symbol pro obsah 2"/>
          <p:cNvSpPr>
            <a:spLocks noGrp="1"/>
          </p:cNvSpPr>
          <p:nvPr>
            <p:ph idx="1"/>
          </p:nvPr>
        </p:nvSpPr>
        <p:spPr/>
        <p:txBody>
          <a:bodyPr/>
          <a:lstStyle/>
          <a:p>
            <a:r>
              <a:rPr lang="cs-CZ" dirty="0" smtClean="0"/>
              <a:t>Stresová reakce – </a:t>
            </a:r>
            <a:r>
              <a:rPr lang="cs-CZ" dirty="0" err="1" smtClean="0"/>
              <a:t>HPA</a:t>
            </a:r>
            <a:r>
              <a:rPr lang="cs-CZ" dirty="0" smtClean="0"/>
              <a:t> osa (viz přednáška psychické trauma a mozek)</a:t>
            </a:r>
          </a:p>
          <a:p>
            <a:r>
              <a:rPr lang="cs-CZ" dirty="0" smtClean="0"/>
              <a:t>Referáty</a:t>
            </a:r>
            <a:r>
              <a:rPr lang="cs-CZ" dirty="0" smtClean="0"/>
              <a:t>: Neurobiologie strachu</a:t>
            </a:r>
            <a:r>
              <a:rPr lang="cs-CZ" dirty="0" smtClean="0"/>
              <a:t>, empatie, </a:t>
            </a:r>
            <a:r>
              <a:rPr lang="cs-CZ" dirty="0" smtClean="0"/>
              <a:t>deprese, posttraumatické stresové poruchy, </a:t>
            </a:r>
            <a:r>
              <a:rPr lang="cs-CZ" dirty="0" smtClean="0"/>
              <a:t>závislostí</a:t>
            </a:r>
            <a:endParaRPr lang="cs-CZ"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3"/>
          <p:cNvSpPr>
            <a:spLocks noGrp="1"/>
          </p:cNvSpPr>
          <p:nvPr>
            <p:ph type="title"/>
          </p:nvPr>
        </p:nvSpPr>
        <p:spPr>
          <a:xfrm>
            <a:off x="500063" y="285750"/>
            <a:ext cx="8229600" cy="1428750"/>
          </a:xfrm>
        </p:spPr>
        <p:txBody>
          <a:bodyPr/>
          <a:lstStyle/>
          <a:p>
            <a:pPr algn="ctr"/>
            <a:r>
              <a:rPr lang="cs-CZ" b="1" smtClean="0"/>
              <a:t>KLASIFIKACE PAMĚTI</a:t>
            </a:r>
            <a:br>
              <a:rPr lang="cs-CZ" b="1" smtClean="0"/>
            </a:br>
            <a:r>
              <a:rPr lang="cs-CZ" sz="4000" b="1" smtClean="0"/>
              <a:t>podle zapamatovaného materiálu</a:t>
            </a:r>
            <a:endParaRPr lang="cs-CZ" b="1" smtClean="0"/>
          </a:p>
        </p:txBody>
      </p:sp>
      <p:sp>
        <p:nvSpPr>
          <p:cNvPr id="26627" name="Zástupný symbol pro obsah 4"/>
          <p:cNvSpPr>
            <a:spLocks noGrp="1"/>
          </p:cNvSpPr>
          <p:nvPr>
            <p:ph idx="1"/>
          </p:nvPr>
        </p:nvSpPr>
        <p:spPr>
          <a:xfrm>
            <a:off x="714375" y="2286000"/>
            <a:ext cx="8215313" cy="4214813"/>
          </a:xfrm>
        </p:spPr>
        <p:txBody>
          <a:bodyPr>
            <a:normAutofit/>
          </a:bodyPr>
          <a:lstStyle/>
          <a:p>
            <a:r>
              <a:rPr lang="cs-CZ" b="1" dirty="0" smtClean="0"/>
              <a:t>Deklarativní (explicitní, přímá)</a:t>
            </a:r>
          </a:p>
          <a:p>
            <a:pPr lvl="1"/>
            <a:r>
              <a:rPr lang="cs-CZ" dirty="0" smtClean="0"/>
              <a:t>Sémantická – fakta, pojmy a významy		</a:t>
            </a:r>
          </a:p>
          <a:p>
            <a:pPr lvl="1"/>
            <a:r>
              <a:rPr lang="cs-CZ" dirty="0" smtClean="0"/>
              <a:t>Epizodická – události a kontexty</a:t>
            </a:r>
          </a:p>
          <a:p>
            <a:r>
              <a:rPr lang="cs-CZ" b="1" dirty="0" smtClean="0"/>
              <a:t>Procedurální (nedeklarativní, implicitní, nepřímá)</a:t>
            </a:r>
          </a:p>
          <a:p>
            <a:pPr lvl="1"/>
            <a:r>
              <a:rPr lang="cs-CZ" dirty="0" smtClean="0"/>
              <a:t>Motorické dovednosti</a:t>
            </a:r>
          </a:p>
          <a:p>
            <a:pPr lvl="1"/>
            <a:r>
              <a:rPr lang="cs-CZ" dirty="0" smtClean="0"/>
              <a:t>Klasické podmiňování</a:t>
            </a:r>
          </a:p>
          <a:p>
            <a:pPr lvl="1"/>
            <a:r>
              <a:rPr lang="cs-CZ" dirty="0" err="1" smtClean="0"/>
              <a:t>Priming</a:t>
            </a:r>
            <a:r>
              <a:rPr lang="cs-CZ" dirty="0" smtClean="0"/>
              <a:t> – klíče a nápovědy</a:t>
            </a:r>
          </a:p>
          <a:p>
            <a:pPr lvl="1"/>
            <a:r>
              <a:rPr lang="cs-CZ" dirty="0" smtClean="0"/>
              <a:t>A další</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p:cNvSpPr>
            <a:spLocks noGrp="1"/>
          </p:cNvSpPr>
          <p:nvPr>
            <p:ph type="title"/>
          </p:nvPr>
        </p:nvSpPr>
        <p:spPr/>
        <p:txBody>
          <a:bodyPr/>
          <a:lstStyle/>
          <a:p>
            <a:pPr algn="ctr" eaLnBrk="1" hangingPunct="1"/>
            <a:endParaRPr lang="cs-CZ" sz="4400" b="1" smtClean="0"/>
          </a:p>
        </p:txBody>
      </p:sp>
      <p:graphicFrame>
        <p:nvGraphicFramePr>
          <p:cNvPr id="4" name="Tabulka 3"/>
          <p:cNvGraphicFramePr>
            <a:graphicFrameLocks noGrp="1"/>
          </p:cNvGraphicFramePr>
          <p:nvPr/>
        </p:nvGraphicFramePr>
        <p:xfrm>
          <a:off x="214282" y="428625"/>
          <a:ext cx="8429715" cy="6053651"/>
        </p:xfrm>
        <a:graphic>
          <a:graphicData uri="http://schemas.openxmlformats.org/drawingml/2006/table">
            <a:tbl>
              <a:tblPr>
                <a:tableStyleId>{0505E3EF-67EA-436B-97B2-0124C06EBD24}</a:tableStyleId>
              </a:tblPr>
              <a:tblGrid>
                <a:gridCol w="1274173"/>
                <a:gridCol w="3351181"/>
                <a:gridCol w="3804361"/>
              </a:tblGrid>
              <a:tr h="428628">
                <a:tc>
                  <a:txBody>
                    <a:bodyPr/>
                    <a:lstStyle/>
                    <a:p>
                      <a:pPr algn="ctr">
                        <a:lnSpc>
                          <a:spcPct val="115000"/>
                        </a:lnSpc>
                        <a:spcAft>
                          <a:spcPts val="0"/>
                        </a:spcAft>
                      </a:pPr>
                      <a:r>
                        <a:rPr lang="cs-CZ" sz="1600" b="1" dirty="0">
                          <a:solidFill>
                            <a:schemeClr val="accent1">
                              <a:lumMod val="75000"/>
                            </a:schemeClr>
                          </a:solidFill>
                        </a:rPr>
                        <a:t>Paměť </a:t>
                      </a:r>
                      <a:endParaRPr lang="cs-CZ" sz="1600" b="1" dirty="0">
                        <a:solidFill>
                          <a:schemeClr val="accent1">
                            <a:lumMod val="75000"/>
                          </a:schemeClr>
                        </a:solidFill>
                        <a:latin typeface="Calibri"/>
                        <a:ea typeface="Calibri"/>
                        <a:cs typeface="Calibri"/>
                      </a:endParaRPr>
                    </a:p>
                  </a:txBody>
                  <a:tcPr marL="50970" marR="50970" marT="0" marB="0"/>
                </a:tc>
                <a:tc>
                  <a:txBody>
                    <a:bodyPr/>
                    <a:lstStyle/>
                    <a:p>
                      <a:pPr algn="ctr">
                        <a:lnSpc>
                          <a:spcPct val="115000"/>
                        </a:lnSpc>
                        <a:spcAft>
                          <a:spcPts val="0"/>
                        </a:spcAft>
                      </a:pPr>
                      <a:r>
                        <a:rPr lang="cs-CZ" sz="1600" b="1" dirty="0">
                          <a:solidFill>
                            <a:schemeClr val="accent1">
                              <a:lumMod val="75000"/>
                            </a:schemeClr>
                          </a:solidFill>
                        </a:rPr>
                        <a:t>Deklarativní</a:t>
                      </a:r>
                      <a:endParaRPr lang="cs-CZ" sz="1600" b="1" dirty="0">
                        <a:solidFill>
                          <a:schemeClr val="accent1">
                            <a:lumMod val="75000"/>
                          </a:schemeClr>
                        </a:solidFill>
                        <a:latin typeface="Calibri"/>
                        <a:ea typeface="Calibri"/>
                        <a:cs typeface="Calibri"/>
                      </a:endParaRPr>
                    </a:p>
                  </a:txBody>
                  <a:tcPr marL="50970" marR="50970" marT="0" marB="0"/>
                </a:tc>
                <a:tc>
                  <a:txBody>
                    <a:bodyPr/>
                    <a:lstStyle/>
                    <a:p>
                      <a:pPr algn="ctr">
                        <a:lnSpc>
                          <a:spcPct val="115000"/>
                        </a:lnSpc>
                        <a:spcAft>
                          <a:spcPts val="0"/>
                        </a:spcAft>
                      </a:pPr>
                      <a:r>
                        <a:rPr lang="cs-CZ" sz="1600" b="1" dirty="0">
                          <a:solidFill>
                            <a:schemeClr val="accent1">
                              <a:lumMod val="75000"/>
                            </a:schemeClr>
                          </a:solidFill>
                        </a:rPr>
                        <a:t>Nedeklarativní</a:t>
                      </a:r>
                      <a:endParaRPr lang="cs-CZ" sz="1600" b="1" dirty="0">
                        <a:solidFill>
                          <a:schemeClr val="accent1">
                            <a:lumMod val="75000"/>
                          </a:schemeClr>
                        </a:solidFill>
                        <a:latin typeface="Calibri"/>
                        <a:ea typeface="Calibri"/>
                        <a:cs typeface="Calibri"/>
                      </a:endParaRPr>
                    </a:p>
                  </a:txBody>
                  <a:tcPr marL="50970" marR="50970" marT="0" marB="0"/>
                </a:tc>
              </a:tr>
              <a:tr h="401668">
                <a:tc>
                  <a:txBody>
                    <a:bodyPr/>
                    <a:lstStyle/>
                    <a:p>
                      <a:pPr algn="ctr">
                        <a:lnSpc>
                          <a:spcPct val="115000"/>
                        </a:lnSpc>
                        <a:spcAft>
                          <a:spcPts val="0"/>
                        </a:spcAft>
                      </a:pPr>
                      <a:r>
                        <a:rPr lang="cs-CZ" sz="1400" b="1" dirty="0" smtClean="0">
                          <a:solidFill>
                            <a:schemeClr val="accent1">
                              <a:lumMod val="75000"/>
                            </a:schemeClr>
                          </a:solidFill>
                        </a:rPr>
                        <a:t>Synonyma</a:t>
                      </a:r>
                      <a:endParaRPr lang="cs-CZ" sz="1400" b="1" dirty="0">
                        <a:solidFill>
                          <a:schemeClr val="accent1">
                            <a:lumMod val="75000"/>
                          </a:schemeClr>
                        </a:solidFill>
                        <a:latin typeface="Calibri"/>
                        <a:ea typeface="Calibri"/>
                        <a:cs typeface="Calibri"/>
                      </a:endParaRPr>
                    </a:p>
                  </a:txBody>
                  <a:tcPr marL="50970" marR="50970" marT="0" marB="0"/>
                </a:tc>
                <a:tc>
                  <a:txBody>
                    <a:bodyPr/>
                    <a:lstStyle/>
                    <a:p>
                      <a:pPr>
                        <a:lnSpc>
                          <a:spcPct val="115000"/>
                        </a:lnSpc>
                        <a:spcAft>
                          <a:spcPts val="0"/>
                        </a:spcAft>
                      </a:pPr>
                      <a:r>
                        <a:rPr lang="cs-CZ" sz="1200" b="1" dirty="0" smtClean="0">
                          <a:solidFill>
                            <a:schemeClr val="accent1">
                              <a:lumMod val="75000"/>
                            </a:schemeClr>
                          </a:solidFill>
                        </a:rPr>
                        <a:t>Explicitní</a:t>
                      </a:r>
                      <a:endParaRPr lang="cs-CZ" sz="1200" b="1" dirty="0">
                        <a:solidFill>
                          <a:schemeClr val="accent1">
                            <a:lumMod val="75000"/>
                          </a:schemeClr>
                        </a:solidFill>
                        <a:latin typeface="Calibri"/>
                        <a:ea typeface="Calibri"/>
                        <a:cs typeface="Calibri"/>
                      </a:endParaRPr>
                    </a:p>
                  </a:txBody>
                  <a:tcPr marL="50970" marR="50970" marT="0" marB="0"/>
                </a:tc>
                <a:tc>
                  <a:txBody>
                    <a:bodyPr/>
                    <a:lstStyle/>
                    <a:p>
                      <a:pPr>
                        <a:lnSpc>
                          <a:spcPct val="115000"/>
                        </a:lnSpc>
                        <a:spcAft>
                          <a:spcPts val="0"/>
                        </a:spcAft>
                      </a:pPr>
                      <a:r>
                        <a:rPr lang="cs-CZ" sz="1200" b="1">
                          <a:solidFill>
                            <a:schemeClr val="accent1">
                              <a:lumMod val="75000"/>
                            </a:schemeClr>
                          </a:solidFill>
                        </a:rPr>
                        <a:t>Implicitní, procedurální, motorická, reflexní</a:t>
                      </a:r>
                      <a:endParaRPr lang="cs-CZ" sz="1200" b="1">
                        <a:solidFill>
                          <a:schemeClr val="accent1">
                            <a:lumMod val="75000"/>
                          </a:schemeClr>
                        </a:solidFill>
                        <a:latin typeface="Calibri"/>
                        <a:ea typeface="Calibri"/>
                        <a:cs typeface="Calibri"/>
                      </a:endParaRPr>
                    </a:p>
                  </a:txBody>
                  <a:tcPr marL="50970" marR="50970" marT="0" marB="0"/>
                </a:tc>
              </a:tr>
              <a:tr h="233181">
                <a:tc>
                  <a:txBody>
                    <a:bodyPr/>
                    <a:lstStyle/>
                    <a:p>
                      <a:pPr algn="ctr">
                        <a:lnSpc>
                          <a:spcPct val="115000"/>
                        </a:lnSpc>
                        <a:spcAft>
                          <a:spcPts val="0"/>
                        </a:spcAft>
                      </a:pPr>
                      <a:r>
                        <a:rPr lang="cs-CZ" sz="1400" b="1" dirty="0" smtClean="0">
                          <a:solidFill>
                            <a:schemeClr val="accent1">
                              <a:lumMod val="75000"/>
                            </a:schemeClr>
                          </a:solidFill>
                        </a:rPr>
                        <a:t>Otázka</a:t>
                      </a:r>
                      <a:endParaRPr lang="cs-CZ" sz="1400" b="1" dirty="0">
                        <a:solidFill>
                          <a:schemeClr val="accent1">
                            <a:lumMod val="75000"/>
                          </a:schemeClr>
                        </a:solidFill>
                        <a:latin typeface="Calibri"/>
                        <a:ea typeface="Calibri"/>
                        <a:cs typeface="Calibri"/>
                      </a:endParaRPr>
                    </a:p>
                  </a:txBody>
                  <a:tcPr marL="50970" marR="50970" marT="0" marB="0"/>
                </a:tc>
                <a:tc>
                  <a:txBody>
                    <a:bodyPr/>
                    <a:lstStyle/>
                    <a:p>
                      <a:pPr>
                        <a:lnSpc>
                          <a:spcPct val="115000"/>
                        </a:lnSpc>
                        <a:spcAft>
                          <a:spcPts val="0"/>
                        </a:spcAft>
                      </a:pPr>
                      <a:r>
                        <a:rPr lang="cs-CZ" sz="1200" b="1" dirty="0">
                          <a:solidFill>
                            <a:schemeClr val="accent1">
                              <a:lumMod val="75000"/>
                            </a:schemeClr>
                          </a:solidFill>
                        </a:rPr>
                        <a:t>Vědět, že; vědět, kdo, co</a:t>
                      </a:r>
                      <a:endParaRPr lang="cs-CZ" sz="1200" b="1" dirty="0">
                        <a:solidFill>
                          <a:schemeClr val="accent1">
                            <a:lumMod val="75000"/>
                          </a:schemeClr>
                        </a:solidFill>
                        <a:latin typeface="Calibri"/>
                        <a:ea typeface="Calibri"/>
                        <a:cs typeface="Calibri"/>
                      </a:endParaRPr>
                    </a:p>
                  </a:txBody>
                  <a:tcPr marL="50970" marR="50970" marT="0" marB="0"/>
                </a:tc>
                <a:tc>
                  <a:txBody>
                    <a:bodyPr/>
                    <a:lstStyle/>
                    <a:p>
                      <a:pPr>
                        <a:lnSpc>
                          <a:spcPct val="115000"/>
                        </a:lnSpc>
                        <a:spcAft>
                          <a:spcPts val="0"/>
                        </a:spcAft>
                      </a:pPr>
                      <a:r>
                        <a:rPr lang="cs-CZ" sz="1200" b="1">
                          <a:solidFill>
                            <a:schemeClr val="accent1">
                              <a:lumMod val="75000"/>
                            </a:schemeClr>
                          </a:solidFill>
                        </a:rPr>
                        <a:t>Vědět, jak</a:t>
                      </a:r>
                      <a:endParaRPr lang="cs-CZ" sz="1200" b="1">
                        <a:solidFill>
                          <a:schemeClr val="accent1">
                            <a:lumMod val="75000"/>
                          </a:schemeClr>
                        </a:solidFill>
                        <a:latin typeface="Calibri"/>
                        <a:ea typeface="Calibri"/>
                        <a:cs typeface="Calibri"/>
                      </a:endParaRPr>
                    </a:p>
                  </a:txBody>
                  <a:tcPr marL="50970" marR="50970" marT="0" marB="0"/>
                </a:tc>
              </a:tr>
              <a:tr h="1223997">
                <a:tc>
                  <a:txBody>
                    <a:bodyPr/>
                    <a:lstStyle/>
                    <a:p>
                      <a:pPr algn="ctr">
                        <a:lnSpc>
                          <a:spcPct val="115000"/>
                        </a:lnSpc>
                        <a:spcAft>
                          <a:spcPts val="0"/>
                        </a:spcAft>
                      </a:pPr>
                      <a:r>
                        <a:rPr lang="cs-CZ" sz="1400" b="1" dirty="0" smtClean="0">
                          <a:solidFill>
                            <a:schemeClr val="accent1">
                              <a:lumMod val="75000"/>
                            </a:schemeClr>
                          </a:solidFill>
                        </a:rPr>
                        <a:t>Druh</a:t>
                      </a:r>
                      <a:endParaRPr lang="cs-CZ" sz="1400" b="1" dirty="0">
                        <a:solidFill>
                          <a:schemeClr val="accent1">
                            <a:lumMod val="75000"/>
                          </a:schemeClr>
                        </a:solidFill>
                        <a:latin typeface="Calibri"/>
                        <a:ea typeface="Calibri"/>
                        <a:cs typeface="Calibri"/>
                      </a:endParaRPr>
                    </a:p>
                  </a:txBody>
                  <a:tcPr marL="50970" marR="50970" marT="0" marB="0"/>
                </a:tc>
                <a:tc>
                  <a:txBody>
                    <a:bodyPr/>
                    <a:lstStyle/>
                    <a:p>
                      <a:pPr>
                        <a:lnSpc>
                          <a:spcPct val="115000"/>
                        </a:lnSpc>
                        <a:spcAft>
                          <a:spcPts val="0"/>
                        </a:spcAft>
                      </a:pPr>
                      <a:r>
                        <a:rPr lang="cs-CZ" sz="1200" b="1" dirty="0">
                          <a:solidFill>
                            <a:schemeClr val="accent1">
                              <a:lumMod val="75000"/>
                            </a:schemeClr>
                          </a:solidFill>
                        </a:rPr>
                        <a:t>Sémantická – uchovává znalosti a fakta, encyklopedický slovník s výklady</a:t>
                      </a:r>
                    </a:p>
                    <a:p>
                      <a:pPr>
                        <a:lnSpc>
                          <a:spcPct val="115000"/>
                        </a:lnSpc>
                        <a:spcAft>
                          <a:spcPts val="0"/>
                        </a:spcAft>
                      </a:pPr>
                      <a:endParaRPr lang="cs-CZ" sz="1200" b="1" dirty="0" smtClean="0">
                        <a:solidFill>
                          <a:schemeClr val="accent1">
                            <a:lumMod val="75000"/>
                          </a:schemeClr>
                        </a:solidFill>
                      </a:endParaRPr>
                    </a:p>
                    <a:p>
                      <a:pPr>
                        <a:lnSpc>
                          <a:spcPct val="115000"/>
                        </a:lnSpc>
                        <a:spcAft>
                          <a:spcPts val="0"/>
                        </a:spcAft>
                      </a:pPr>
                      <a:r>
                        <a:rPr lang="cs-CZ" sz="1200" b="1" dirty="0" smtClean="0">
                          <a:solidFill>
                            <a:schemeClr val="accent1">
                              <a:lumMod val="75000"/>
                            </a:schemeClr>
                          </a:solidFill>
                        </a:rPr>
                        <a:t>Epizodická </a:t>
                      </a:r>
                      <a:r>
                        <a:rPr lang="cs-CZ" sz="1200" b="1" dirty="0">
                          <a:solidFill>
                            <a:schemeClr val="accent1">
                              <a:lumMod val="75000"/>
                            </a:schemeClr>
                          </a:solidFill>
                        </a:rPr>
                        <a:t>– autobiografická, příhody a děje</a:t>
                      </a:r>
                      <a:endParaRPr lang="cs-CZ" sz="1200" b="1" dirty="0">
                        <a:solidFill>
                          <a:schemeClr val="accent1">
                            <a:lumMod val="75000"/>
                          </a:schemeClr>
                        </a:solidFill>
                        <a:latin typeface="Calibri"/>
                        <a:ea typeface="Calibri"/>
                        <a:cs typeface="Calibri"/>
                      </a:endParaRPr>
                    </a:p>
                  </a:txBody>
                  <a:tcPr marL="50970" marR="50970" marT="0" marB="0"/>
                </a:tc>
                <a:tc>
                  <a:txBody>
                    <a:bodyPr/>
                    <a:lstStyle/>
                    <a:p>
                      <a:pPr>
                        <a:lnSpc>
                          <a:spcPct val="115000"/>
                        </a:lnSpc>
                        <a:spcAft>
                          <a:spcPts val="0"/>
                        </a:spcAft>
                      </a:pPr>
                      <a:r>
                        <a:rPr lang="cs-CZ" sz="1200" b="1" dirty="0">
                          <a:solidFill>
                            <a:schemeClr val="accent1">
                              <a:lumMod val="75000"/>
                            </a:schemeClr>
                          </a:solidFill>
                        </a:rPr>
                        <a:t>Uchovává motorické </a:t>
                      </a:r>
                      <a:r>
                        <a:rPr lang="cs-CZ" sz="1200" b="1" dirty="0" smtClean="0">
                          <a:solidFill>
                            <a:schemeClr val="accent1">
                              <a:lumMod val="75000"/>
                            </a:schemeClr>
                          </a:solidFill>
                        </a:rPr>
                        <a:t>dovednosti (jízda na kole, lyžování, řeč, písmo), podmíněné </a:t>
                      </a:r>
                      <a:r>
                        <a:rPr lang="cs-CZ" sz="1200" b="1" dirty="0">
                          <a:solidFill>
                            <a:schemeClr val="accent1">
                              <a:lumMod val="75000"/>
                            </a:schemeClr>
                          </a:solidFill>
                        </a:rPr>
                        <a:t>reflexy, emoční paměť, učení návykům, </a:t>
                      </a:r>
                      <a:r>
                        <a:rPr lang="cs-CZ" sz="1200" b="1" dirty="0" err="1">
                          <a:solidFill>
                            <a:schemeClr val="accent1">
                              <a:lumMod val="75000"/>
                            </a:schemeClr>
                          </a:solidFill>
                        </a:rPr>
                        <a:t>priming</a:t>
                      </a:r>
                      <a:r>
                        <a:rPr lang="cs-CZ" sz="1200" b="1" dirty="0">
                          <a:solidFill>
                            <a:schemeClr val="accent1">
                              <a:lumMod val="75000"/>
                            </a:schemeClr>
                          </a:solidFill>
                        </a:rPr>
                        <a:t>, podmíněné chuťové averze, </a:t>
                      </a:r>
                      <a:r>
                        <a:rPr lang="cs-CZ" sz="1200" b="1" dirty="0" err="1">
                          <a:solidFill>
                            <a:schemeClr val="accent1">
                              <a:lumMod val="75000"/>
                            </a:schemeClr>
                          </a:solidFill>
                        </a:rPr>
                        <a:t>habituace</a:t>
                      </a:r>
                      <a:r>
                        <a:rPr lang="cs-CZ" sz="1200" b="1" dirty="0">
                          <a:solidFill>
                            <a:schemeClr val="accent1">
                              <a:lumMod val="75000"/>
                            </a:schemeClr>
                          </a:solidFill>
                        </a:rPr>
                        <a:t>, </a:t>
                      </a:r>
                      <a:r>
                        <a:rPr lang="cs-CZ" sz="1200" b="1" dirty="0" err="1">
                          <a:solidFill>
                            <a:schemeClr val="accent1">
                              <a:lumMod val="75000"/>
                            </a:schemeClr>
                          </a:solidFill>
                        </a:rPr>
                        <a:t>senzitizace</a:t>
                      </a:r>
                      <a:endParaRPr lang="cs-CZ" sz="1200" b="1" dirty="0">
                        <a:solidFill>
                          <a:schemeClr val="accent1">
                            <a:lumMod val="75000"/>
                          </a:schemeClr>
                        </a:solidFill>
                        <a:latin typeface="Calibri"/>
                        <a:ea typeface="Calibri"/>
                        <a:cs typeface="Calibri"/>
                      </a:endParaRPr>
                    </a:p>
                  </a:txBody>
                  <a:tcPr marL="50970" marR="50970" marT="0" marB="0"/>
                </a:tc>
              </a:tr>
              <a:tr h="247704">
                <a:tc>
                  <a:txBody>
                    <a:bodyPr/>
                    <a:lstStyle/>
                    <a:p>
                      <a:pPr algn="ctr">
                        <a:lnSpc>
                          <a:spcPct val="115000"/>
                        </a:lnSpc>
                        <a:spcAft>
                          <a:spcPts val="0"/>
                        </a:spcAft>
                      </a:pPr>
                      <a:endParaRPr lang="cs-CZ" sz="1400" b="1" dirty="0">
                        <a:solidFill>
                          <a:schemeClr val="accent1">
                            <a:lumMod val="75000"/>
                          </a:schemeClr>
                        </a:solidFill>
                        <a:latin typeface="Calibri"/>
                        <a:ea typeface="Calibri"/>
                        <a:cs typeface="Calibri"/>
                      </a:endParaRPr>
                    </a:p>
                  </a:txBody>
                  <a:tcPr marL="50970" marR="50970" marT="0" marB="0"/>
                </a:tc>
                <a:tc>
                  <a:txBody>
                    <a:bodyPr/>
                    <a:lstStyle/>
                    <a:p>
                      <a:pPr>
                        <a:lnSpc>
                          <a:spcPct val="115000"/>
                        </a:lnSpc>
                        <a:spcAft>
                          <a:spcPts val="0"/>
                        </a:spcAft>
                      </a:pPr>
                      <a:r>
                        <a:rPr lang="cs-CZ" sz="1200" b="1" dirty="0">
                          <a:solidFill>
                            <a:schemeClr val="accent1">
                              <a:lumMod val="75000"/>
                            </a:schemeClr>
                          </a:solidFill>
                        </a:rPr>
                        <a:t>Je možno si ji vědomě vybavit</a:t>
                      </a:r>
                      <a:endParaRPr lang="cs-CZ" sz="1200" b="1" dirty="0">
                        <a:solidFill>
                          <a:schemeClr val="accent1">
                            <a:lumMod val="75000"/>
                          </a:schemeClr>
                        </a:solidFill>
                        <a:latin typeface="Calibri"/>
                        <a:ea typeface="Calibri"/>
                        <a:cs typeface="Calibri"/>
                      </a:endParaRPr>
                    </a:p>
                  </a:txBody>
                  <a:tcPr marL="50970" marR="50970" marT="0" marB="0"/>
                </a:tc>
                <a:tc>
                  <a:txBody>
                    <a:bodyPr/>
                    <a:lstStyle/>
                    <a:p>
                      <a:pPr>
                        <a:lnSpc>
                          <a:spcPct val="115000"/>
                        </a:lnSpc>
                        <a:spcAft>
                          <a:spcPts val="0"/>
                        </a:spcAft>
                      </a:pPr>
                      <a:r>
                        <a:rPr lang="cs-CZ" sz="1200" b="1" dirty="0">
                          <a:solidFill>
                            <a:schemeClr val="accent1">
                              <a:lumMod val="75000"/>
                            </a:schemeClr>
                          </a:solidFill>
                        </a:rPr>
                        <a:t>Nedostupná vědomému vybavení</a:t>
                      </a:r>
                      <a:endParaRPr lang="cs-CZ" sz="1200" b="1" dirty="0">
                        <a:solidFill>
                          <a:schemeClr val="accent1">
                            <a:lumMod val="75000"/>
                          </a:schemeClr>
                        </a:solidFill>
                        <a:latin typeface="Calibri"/>
                        <a:ea typeface="Calibri"/>
                        <a:cs typeface="Calibri"/>
                      </a:endParaRPr>
                    </a:p>
                  </a:txBody>
                  <a:tcPr marL="50970" marR="50970" marT="0" marB="0"/>
                </a:tc>
              </a:tr>
              <a:tr h="247704">
                <a:tc>
                  <a:txBody>
                    <a:bodyPr/>
                    <a:lstStyle/>
                    <a:p>
                      <a:pPr algn="ctr">
                        <a:lnSpc>
                          <a:spcPct val="115000"/>
                        </a:lnSpc>
                        <a:spcAft>
                          <a:spcPts val="0"/>
                        </a:spcAft>
                      </a:pPr>
                      <a:endParaRPr lang="cs-CZ" sz="1400" b="1" dirty="0">
                        <a:solidFill>
                          <a:schemeClr val="accent1">
                            <a:lumMod val="75000"/>
                          </a:schemeClr>
                        </a:solidFill>
                        <a:latin typeface="Calibri"/>
                        <a:ea typeface="Calibri"/>
                        <a:cs typeface="Calibri"/>
                      </a:endParaRPr>
                    </a:p>
                  </a:txBody>
                  <a:tcPr marL="50970" marR="50970" marT="0" marB="0"/>
                </a:tc>
                <a:tc>
                  <a:txBody>
                    <a:bodyPr/>
                    <a:lstStyle/>
                    <a:p>
                      <a:pPr>
                        <a:lnSpc>
                          <a:spcPct val="115000"/>
                        </a:lnSpc>
                        <a:spcAft>
                          <a:spcPts val="0"/>
                        </a:spcAft>
                      </a:pPr>
                      <a:r>
                        <a:rPr lang="cs-CZ" sz="1200" b="1" dirty="0">
                          <a:solidFill>
                            <a:schemeClr val="accent1">
                              <a:lumMod val="75000"/>
                            </a:schemeClr>
                          </a:solidFill>
                        </a:rPr>
                        <a:t>Může být vytvořena </a:t>
                      </a:r>
                      <a:r>
                        <a:rPr lang="cs-CZ" sz="1200" b="1" dirty="0" smtClean="0">
                          <a:solidFill>
                            <a:schemeClr val="accent1">
                              <a:lumMod val="75000"/>
                            </a:schemeClr>
                          </a:solidFill>
                        </a:rPr>
                        <a:t>jednorázově – vytváření</a:t>
                      </a:r>
                      <a:r>
                        <a:rPr lang="cs-CZ" sz="1200" b="1" baseline="0" dirty="0" smtClean="0">
                          <a:solidFill>
                            <a:schemeClr val="accent1">
                              <a:lumMod val="75000"/>
                            </a:schemeClr>
                          </a:solidFill>
                        </a:rPr>
                        <a:t> nevyžaduje opakování</a:t>
                      </a:r>
                      <a:endParaRPr lang="cs-CZ" sz="1200" b="1" dirty="0">
                        <a:solidFill>
                          <a:schemeClr val="accent1">
                            <a:lumMod val="75000"/>
                          </a:schemeClr>
                        </a:solidFill>
                        <a:latin typeface="Calibri"/>
                        <a:ea typeface="Calibri"/>
                        <a:cs typeface="Calibri"/>
                      </a:endParaRPr>
                    </a:p>
                  </a:txBody>
                  <a:tcPr marL="50970" marR="50970" marT="0" marB="0"/>
                </a:tc>
                <a:tc>
                  <a:txBody>
                    <a:bodyPr/>
                    <a:lstStyle/>
                    <a:p>
                      <a:pPr>
                        <a:lnSpc>
                          <a:spcPct val="115000"/>
                        </a:lnSpc>
                        <a:spcAft>
                          <a:spcPts val="0"/>
                        </a:spcAft>
                      </a:pPr>
                      <a:r>
                        <a:rPr lang="cs-CZ" sz="1200" b="1" dirty="0">
                          <a:solidFill>
                            <a:schemeClr val="accent1">
                              <a:lumMod val="75000"/>
                            </a:schemeClr>
                          </a:solidFill>
                        </a:rPr>
                        <a:t>Vytváří se opakovaným učením</a:t>
                      </a:r>
                      <a:endParaRPr lang="cs-CZ" sz="1200" b="1" dirty="0">
                        <a:solidFill>
                          <a:schemeClr val="accent1">
                            <a:lumMod val="75000"/>
                          </a:schemeClr>
                        </a:solidFill>
                        <a:latin typeface="Calibri"/>
                        <a:ea typeface="Calibri"/>
                        <a:cs typeface="Calibri"/>
                      </a:endParaRPr>
                    </a:p>
                  </a:txBody>
                  <a:tcPr marL="50970" marR="50970" marT="0" marB="0"/>
                </a:tc>
              </a:tr>
              <a:tr h="133872">
                <a:tc>
                  <a:txBody>
                    <a:bodyPr/>
                    <a:lstStyle/>
                    <a:p>
                      <a:pPr algn="ctr">
                        <a:lnSpc>
                          <a:spcPct val="115000"/>
                        </a:lnSpc>
                        <a:spcAft>
                          <a:spcPts val="0"/>
                        </a:spcAft>
                      </a:pPr>
                      <a:endParaRPr lang="cs-CZ" sz="1400" b="1" dirty="0">
                        <a:solidFill>
                          <a:schemeClr val="accent1">
                            <a:lumMod val="75000"/>
                          </a:schemeClr>
                        </a:solidFill>
                        <a:latin typeface="Calibri"/>
                        <a:ea typeface="Calibri"/>
                        <a:cs typeface="Calibri"/>
                      </a:endParaRPr>
                    </a:p>
                  </a:txBody>
                  <a:tcPr marL="50970" marR="50970" marT="0" marB="0"/>
                </a:tc>
                <a:tc>
                  <a:txBody>
                    <a:bodyPr/>
                    <a:lstStyle/>
                    <a:p>
                      <a:pPr>
                        <a:lnSpc>
                          <a:spcPct val="115000"/>
                        </a:lnSpc>
                        <a:spcAft>
                          <a:spcPts val="0"/>
                        </a:spcAft>
                      </a:pPr>
                      <a:endParaRPr lang="cs-CZ" sz="1200" b="1" dirty="0">
                        <a:solidFill>
                          <a:schemeClr val="accent1">
                            <a:lumMod val="75000"/>
                          </a:schemeClr>
                        </a:solidFill>
                        <a:latin typeface="Calibri"/>
                        <a:ea typeface="Calibri"/>
                        <a:cs typeface="Calibri"/>
                      </a:endParaRPr>
                    </a:p>
                  </a:txBody>
                  <a:tcPr marL="50970" marR="50970" marT="0" marB="0"/>
                </a:tc>
                <a:tc>
                  <a:txBody>
                    <a:bodyPr/>
                    <a:lstStyle/>
                    <a:p>
                      <a:pPr>
                        <a:lnSpc>
                          <a:spcPct val="115000"/>
                        </a:lnSpc>
                        <a:spcAft>
                          <a:spcPts val="0"/>
                        </a:spcAft>
                      </a:pPr>
                      <a:endParaRPr lang="cs-CZ" sz="1200" b="1" dirty="0">
                        <a:solidFill>
                          <a:schemeClr val="accent1">
                            <a:lumMod val="75000"/>
                          </a:schemeClr>
                        </a:solidFill>
                        <a:latin typeface="Calibri"/>
                        <a:ea typeface="Calibri"/>
                        <a:cs typeface="Calibri"/>
                      </a:endParaRPr>
                    </a:p>
                  </a:txBody>
                  <a:tcPr marL="50970" marR="50970" marT="0" marB="0"/>
                </a:tc>
              </a:tr>
              <a:tr h="401668">
                <a:tc>
                  <a:txBody>
                    <a:bodyPr/>
                    <a:lstStyle/>
                    <a:p>
                      <a:pPr algn="ctr">
                        <a:lnSpc>
                          <a:spcPct val="115000"/>
                        </a:lnSpc>
                        <a:spcAft>
                          <a:spcPts val="0"/>
                        </a:spcAft>
                      </a:pPr>
                      <a:endParaRPr lang="cs-CZ" sz="1400" b="1" dirty="0">
                        <a:solidFill>
                          <a:schemeClr val="accent1">
                            <a:lumMod val="75000"/>
                          </a:schemeClr>
                        </a:solidFill>
                        <a:latin typeface="Calibri"/>
                        <a:ea typeface="Calibri"/>
                        <a:cs typeface="Calibri"/>
                      </a:endParaRPr>
                    </a:p>
                  </a:txBody>
                  <a:tcPr marL="50970" marR="50970" marT="0" marB="0"/>
                </a:tc>
                <a:tc>
                  <a:txBody>
                    <a:bodyPr/>
                    <a:lstStyle/>
                    <a:p>
                      <a:pPr>
                        <a:lnSpc>
                          <a:spcPct val="115000"/>
                        </a:lnSpc>
                        <a:spcAft>
                          <a:spcPts val="0"/>
                        </a:spcAft>
                      </a:pPr>
                      <a:r>
                        <a:rPr lang="cs-CZ" sz="1200" b="1" dirty="0">
                          <a:solidFill>
                            <a:schemeClr val="accent1">
                              <a:lumMod val="75000"/>
                            </a:schemeClr>
                          </a:solidFill>
                        </a:rPr>
                        <a:t>Informace může být i v abstraktní podobě</a:t>
                      </a:r>
                      <a:endParaRPr lang="cs-CZ" sz="1200" b="1" dirty="0">
                        <a:solidFill>
                          <a:schemeClr val="accent1">
                            <a:lumMod val="75000"/>
                          </a:schemeClr>
                        </a:solidFill>
                        <a:latin typeface="Calibri"/>
                        <a:ea typeface="Calibri"/>
                        <a:cs typeface="Calibri"/>
                      </a:endParaRPr>
                    </a:p>
                  </a:txBody>
                  <a:tcPr marL="50970" marR="50970" marT="0" marB="0"/>
                </a:tc>
                <a:tc>
                  <a:txBody>
                    <a:bodyPr/>
                    <a:lstStyle/>
                    <a:p>
                      <a:pPr>
                        <a:lnSpc>
                          <a:spcPct val="115000"/>
                        </a:lnSpc>
                        <a:spcAft>
                          <a:spcPts val="0"/>
                        </a:spcAft>
                      </a:pPr>
                      <a:r>
                        <a:rPr lang="cs-CZ" sz="1200" b="1" dirty="0">
                          <a:solidFill>
                            <a:schemeClr val="accent1">
                              <a:lumMod val="75000"/>
                            </a:schemeClr>
                          </a:solidFill>
                        </a:rPr>
                        <a:t>Uložená informace je vždy konkrétní</a:t>
                      </a:r>
                      <a:endParaRPr lang="cs-CZ" sz="1200" b="1" dirty="0">
                        <a:solidFill>
                          <a:schemeClr val="accent1">
                            <a:lumMod val="75000"/>
                          </a:schemeClr>
                        </a:solidFill>
                        <a:latin typeface="Calibri"/>
                        <a:ea typeface="Calibri"/>
                        <a:cs typeface="Calibri"/>
                      </a:endParaRPr>
                    </a:p>
                  </a:txBody>
                  <a:tcPr marL="50970" marR="50970" marT="0" marB="0"/>
                </a:tc>
              </a:tr>
              <a:tr h="233181">
                <a:tc>
                  <a:txBody>
                    <a:bodyPr/>
                    <a:lstStyle/>
                    <a:p>
                      <a:pPr algn="ctr">
                        <a:lnSpc>
                          <a:spcPct val="115000"/>
                        </a:lnSpc>
                        <a:spcAft>
                          <a:spcPts val="0"/>
                        </a:spcAft>
                      </a:pPr>
                      <a:endParaRPr lang="cs-CZ" sz="1400" b="1" dirty="0">
                        <a:solidFill>
                          <a:schemeClr val="accent1">
                            <a:lumMod val="75000"/>
                          </a:schemeClr>
                        </a:solidFill>
                        <a:latin typeface="Calibri"/>
                        <a:ea typeface="Calibri"/>
                        <a:cs typeface="Calibri"/>
                      </a:endParaRPr>
                    </a:p>
                  </a:txBody>
                  <a:tcPr marL="50970" marR="50970" marT="0" marB="0"/>
                </a:tc>
                <a:tc>
                  <a:txBody>
                    <a:bodyPr/>
                    <a:lstStyle/>
                    <a:p>
                      <a:pPr>
                        <a:lnSpc>
                          <a:spcPct val="115000"/>
                        </a:lnSpc>
                        <a:spcAft>
                          <a:spcPts val="0"/>
                        </a:spcAft>
                      </a:pPr>
                      <a:r>
                        <a:rPr lang="cs-CZ" sz="1200" b="1" dirty="0">
                          <a:solidFill>
                            <a:schemeClr val="accent1">
                              <a:lumMod val="75000"/>
                            </a:schemeClr>
                          </a:solidFill>
                        </a:rPr>
                        <a:t>Fylogeneticky mladá</a:t>
                      </a:r>
                      <a:endParaRPr lang="cs-CZ" sz="1200" b="1" dirty="0">
                        <a:solidFill>
                          <a:schemeClr val="accent1">
                            <a:lumMod val="75000"/>
                          </a:schemeClr>
                        </a:solidFill>
                        <a:latin typeface="Calibri"/>
                        <a:ea typeface="Calibri"/>
                        <a:cs typeface="Calibri"/>
                      </a:endParaRPr>
                    </a:p>
                  </a:txBody>
                  <a:tcPr marL="50970" marR="50970" marT="0" marB="0"/>
                </a:tc>
                <a:tc>
                  <a:txBody>
                    <a:bodyPr/>
                    <a:lstStyle/>
                    <a:p>
                      <a:pPr>
                        <a:lnSpc>
                          <a:spcPct val="115000"/>
                        </a:lnSpc>
                        <a:spcAft>
                          <a:spcPts val="0"/>
                        </a:spcAft>
                      </a:pPr>
                      <a:r>
                        <a:rPr lang="cs-CZ" sz="1200" b="1" dirty="0">
                          <a:solidFill>
                            <a:schemeClr val="accent1">
                              <a:lumMod val="75000"/>
                            </a:schemeClr>
                          </a:solidFill>
                        </a:rPr>
                        <a:t>Fylogeneticky stará</a:t>
                      </a:r>
                      <a:endParaRPr lang="cs-CZ" sz="1200" b="1" dirty="0">
                        <a:solidFill>
                          <a:schemeClr val="accent1">
                            <a:lumMod val="75000"/>
                          </a:schemeClr>
                        </a:solidFill>
                        <a:latin typeface="Calibri"/>
                        <a:ea typeface="Calibri"/>
                        <a:cs typeface="Calibri"/>
                      </a:endParaRPr>
                    </a:p>
                  </a:txBody>
                  <a:tcPr marL="50970" marR="50970" marT="0" marB="0"/>
                </a:tc>
              </a:tr>
              <a:tr h="480885">
                <a:tc>
                  <a:txBody>
                    <a:bodyPr/>
                    <a:lstStyle/>
                    <a:p>
                      <a:pPr algn="ctr">
                        <a:lnSpc>
                          <a:spcPct val="115000"/>
                        </a:lnSpc>
                        <a:spcAft>
                          <a:spcPts val="0"/>
                        </a:spcAft>
                      </a:pPr>
                      <a:endParaRPr lang="cs-CZ" sz="1400" b="1" dirty="0">
                        <a:solidFill>
                          <a:schemeClr val="accent1">
                            <a:lumMod val="75000"/>
                          </a:schemeClr>
                        </a:solidFill>
                        <a:latin typeface="Calibri"/>
                        <a:ea typeface="Calibri"/>
                        <a:cs typeface="Calibri"/>
                      </a:endParaRPr>
                    </a:p>
                  </a:txBody>
                  <a:tcPr marL="50970" marR="50970" marT="0" marB="0"/>
                </a:tc>
                <a:tc>
                  <a:txBody>
                    <a:bodyPr/>
                    <a:lstStyle/>
                    <a:p>
                      <a:pPr>
                        <a:lnSpc>
                          <a:spcPct val="115000"/>
                        </a:lnSpc>
                        <a:spcAft>
                          <a:spcPts val="0"/>
                        </a:spcAft>
                      </a:pPr>
                      <a:r>
                        <a:rPr lang="cs-CZ" sz="1200" b="1" dirty="0">
                          <a:solidFill>
                            <a:schemeClr val="accent1">
                              <a:lumMod val="75000"/>
                            </a:schemeClr>
                          </a:solidFill>
                        </a:rPr>
                        <a:t>V ontogenezi se objevuje pozdě </a:t>
                      </a:r>
                      <a:endParaRPr lang="cs-CZ" sz="1200" b="1" dirty="0" smtClean="0">
                        <a:solidFill>
                          <a:schemeClr val="accent1">
                            <a:lumMod val="75000"/>
                          </a:schemeClr>
                        </a:solidFill>
                      </a:endParaRPr>
                    </a:p>
                    <a:p>
                      <a:pPr>
                        <a:lnSpc>
                          <a:spcPct val="115000"/>
                        </a:lnSpc>
                        <a:spcAft>
                          <a:spcPts val="0"/>
                        </a:spcAft>
                      </a:pPr>
                      <a:r>
                        <a:rPr lang="cs-CZ" sz="1200" b="1" dirty="0" smtClean="0">
                          <a:solidFill>
                            <a:schemeClr val="accent1">
                              <a:lumMod val="75000"/>
                            </a:schemeClr>
                          </a:solidFill>
                        </a:rPr>
                        <a:t>(</a:t>
                      </a:r>
                      <a:r>
                        <a:rPr lang="cs-CZ" sz="1200" b="1" dirty="0">
                          <a:solidFill>
                            <a:schemeClr val="accent1">
                              <a:lumMod val="75000"/>
                            </a:schemeClr>
                          </a:solidFill>
                        </a:rPr>
                        <a:t>v druhém roce života)</a:t>
                      </a:r>
                      <a:endParaRPr lang="cs-CZ" sz="1200" b="1" dirty="0">
                        <a:solidFill>
                          <a:schemeClr val="accent1">
                            <a:lumMod val="75000"/>
                          </a:schemeClr>
                        </a:solidFill>
                        <a:latin typeface="Calibri"/>
                        <a:ea typeface="Calibri"/>
                        <a:cs typeface="Calibri"/>
                      </a:endParaRPr>
                    </a:p>
                  </a:txBody>
                  <a:tcPr marL="50970" marR="50970" marT="0" marB="0"/>
                </a:tc>
                <a:tc>
                  <a:txBody>
                    <a:bodyPr/>
                    <a:lstStyle/>
                    <a:p>
                      <a:pPr>
                        <a:lnSpc>
                          <a:spcPct val="115000"/>
                        </a:lnSpc>
                        <a:spcAft>
                          <a:spcPts val="0"/>
                        </a:spcAft>
                      </a:pPr>
                      <a:r>
                        <a:rPr lang="cs-CZ" sz="1200" b="1" dirty="0">
                          <a:solidFill>
                            <a:schemeClr val="accent1">
                              <a:lumMod val="75000"/>
                            </a:schemeClr>
                          </a:solidFill>
                        </a:rPr>
                        <a:t>V ontogenezi se objevuje časně </a:t>
                      </a:r>
                      <a:endParaRPr lang="cs-CZ" sz="1200" b="1" dirty="0" smtClean="0">
                        <a:solidFill>
                          <a:schemeClr val="accent1">
                            <a:lumMod val="75000"/>
                          </a:schemeClr>
                        </a:solidFill>
                      </a:endParaRPr>
                    </a:p>
                    <a:p>
                      <a:pPr>
                        <a:lnSpc>
                          <a:spcPct val="115000"/>
                        </a:lnSpc>
                        <a:spcAft>
                          <a:spcPts val="0"/>
                        </a:spcAft>
                      </a:pPr>
                      <a:r>
                        <a:rPr lang="cs-CZ" sz="1200" b="1" dirty="0" smtClean="0">
                          <a:solidFill>
                            <a:schemeClr val="accent1">
                              <a:lumMod val="75000"/>
                            </a:schemeClr>
                          </a:solidFill>
                        </a:rPr>
                        <a:t> </a:t>
                      </a:r>
                      <a:r>
                        <a:rPr lang="cs-CZ" sz="1200" b="1" dirty="0">
                          <a:solidFill>
                            <a:schemeClr val="accent1">
                              <a:lumMod val="75000"/>
                            </a:schemeClr>
                          </a:solidFill>
                        </a:rPr>
                        <a:t>někdy i před narozením</a:t>
                      </a:r>
                      <a:endParaRPr lang="cs-CZ" sz="1200" b="1" dirty="0">
                        <a:solidFill>
                          <a:schemeClr val="accent1">
                            <a:lumMod val="75000"/>
                          </a:schemeClr>
                        </a:solidFill>
                        <a:latin typeface="Calibri"/>
                        <a:ea typeface="Calibri"/>
                        <a:cs typeface="Calibri"/>
                      </a:endParaRPr>
                    </a:p>
                  </a:txBody>
                  <a:tcPr marL="50970" marR="50970" marT="0" marB="0"/>
                </a:tc>
              </a:tr>
              <a:tr h="480885">
                <a:tc>
                  <a:txBody>
                    <a:bodyPr/>
                    <a:lstStyle/>
                    <a:p>
                      <a:pPr algn="ctr">
                        <a:lnSpc>
                          <a:spcPct val="115000"/>
                        </a:lnSpc>
                        <a:spcAft>
                          <a:spcPts val="0"/>
                        </a:spcAft>
                      </a:pPr>
                      <a:r>
                        <a:rPr lang="cs-CZ" sz="1400" b="1" dirty="0">
                          <a:solidFill>
                            <a:schemeClr val="accent1">
                              <a:lumMod val="75000"/>
                            </a:schemeClr>
                          </a:solidFill>
                        </a:rPr>
                        <a:t>Role </a:t>
                      </a:r>
                      <a:r>
                        <a:rPr lang="cs-CZ" sz="1400" b="1" dirty="0" err="1">
                          <a:solidFill>
                            <a:schemeClr val="accent1">
                              <a:lumMod val="75000"/>
                            </a:schemeClr>
                          </a:solidFill>
                        </a:rPr>
                        <a:t>hipokampu</a:t>
                      </a:r>
                      <a:endParaRPr lang="cs-CZ" sz="1400" b="1" dirty="0">
                        <a:solidFill>
                          <a:schemeClr val="accent1">
                            <a:lumMod val="75000"/>
                          </a:schemeClr>
                        </a:solidFill>
                        <a:latin typeface="Calibri"/>
                        <a:ea typeface="Calibri"/>
                        <a:cs typeface="Calibri"/>
                      </a:endParaRPr>
                    </a:p>
                  </a:txBody>
                  <a:tcPr marL="50970" marR="50970" marT="0" marB="0"/>
                </a:tc>
                <a:tc>
                  <a:txBody>
                    <a:bodyPr/>
                    <a:lstStyle/>
                    <a:p>
                      <a:pPr>
                        <a:lnSpc>
                          <a:spcPct val="115000"/>
                        </a:lnSpc>
                        <a:spcAft>
                          <a:spcPts val="0"/>
                        </a:spcAft>
                      </a:pPr>
                      <a:r>
                        <a:rPr lang="cs-CZ" sz="1200" b="1">
                          <a:solidFill>
                            <a:schemeClr val="accent1">
                              <a:lumMod val="75000"/>
                            </a:schemeClr>
                          </a:solidFill>
                        </a:rPr>
                        <a:t>Závislá na roli hipokampu</a:t>
                      </a:r>
                      <a:endParaRPr lang="cs-CZ" sz="1200" b="1">
                        <a:solidFill>
                          <a:schemeClr val="accent1">
                            <a:lumMod val="75000"/>
                          </a:schemeClr>
                        </a:solidFill>
                        <a:latin typeface="Calibri"/>
                        <a:ea typeface="Calibri"/>
                        <a:cs typeface="Calibri"/>
                      </a:endParaRPr>
                    </a:p>
                  </a:txBody>
                  <a:tcPr marL="50970" marR="50970" marT="0" marB="0"/>
                </a:tc>
                <a:tc>
                  <a:txBody>
                    <a:bodyPr/>
                    <a:lstStyle/>
                    <a:p>
                      <a:pPr>
                        <a:lnSpc>
                          <a:spcPct val="115000"/>
                        </a:lnSpc>
                        <a:spcAft>
                          <a:spcPts val="0"/>
                        </a:spcAft>
                      </a:pPr>
                      <a:r>
                        <a:rPr lang="cs-CZ" sz="1200" b="1" dirty="0">
                          <a:solidFill>
                            <a:schemeClr val="accent1">
                              <a:lumMod val="75000"/>
                            </a:schemeClr>
                          </a:solidFill>
                        </a:rPr>
                        <a:t>Na </a:t>
                      </a:r>
                      <a:r>
                        <a:rPr lang="cs-CZ" sz="1200" b="1" dirty="0" err="1">
                          <a:solidFill>
                            <a:schemeClr val="accent1">
                              <a:lumMod val="75000"/>
                            </a:schemeClr>
                          </a:solidFill>
                        </a:rPr>
                        <a:t>hipokampu</a:t>
                      </a:r>
                      <a:r>
                        <a:rPr lang="cs-CZ" sz="1200" b="1" dirty="0">
                          <a:solidFill>
                            <a:schemeClr val="accent1">
                              <a:lumMod val="75000"/>
                            </a:schemeClr>
                          </a:solidFill>
                        </a:rPr>
                        <a:t> nezávislá</a:t>
                      </a:r>
                      <a:r>
                        <a:rPr lang="cs-CZ" sz="1200" b="1" dirty="0" smtClean="0">
                          <a:solidFill>
                            <a:schemeClr val="accent1">
                              <a:lumMod val="75000"/>
                            </a:schemeClr>
                          </a:solidFill>
                        </a:rPr>
                        <a:t>,</a:t>
                      </a:r>
                    </a:p>
                    <a:p>
                      <a:pPr>
                        <a:lnSpc>
                          <a:spcPct val="115000"/>
                        </a:lnSpc>
                        <a:spcAft>
                          <a:spcPts val="0"/>
                        </a:spcAft>
                      </a:pPr>
                      <a:r>
                        <a:rPr lang="cs-CZ" sz="1200" b="1" dirty="0" smtClean="0">
                          <a:solidFill>
                            <a:schemeClr val="accent1">
                              <a:lumMod val="75000"/>
                            </a:schemeClr>
                          </a:solidFill>
                        </a:rPr>
                        <a:t> </a:t>
                      </a:r>
                      <a:r>
                        <a:rPr lang="cs-CZ" sz="1200" b="1" dirty="0">
                          <a:solidFill>
                            <a:schemeClr val="accent1">
                              <a:lumMod val="75000"/>
                            </a:schemeClr>
                          </a:solidFill>
                        </a:rPr>
                        <a:t>význam BG, mozečku a </a:t>
                      </a:r>
                      <a:r>
                        <a:rPr lang="cs-CZ" sz="1200" b="1" dirty="0" err="1">
                          <a:solidFill>
                            <a:schemeClr val="accent1">
                              <a:lumMod val="75000"/>
                            </a:schemeClr>
                          </a:solidFill>
                        </a:rPr>
                        <a:t>neokortexu</a:t>
                      </a:r>
                      <a:endParaRPr lang="cs-CZ" sz="1200" b="1" dirty="0">
                        <a:solidFill>
                          <a:schemeClr val="accent1">
                            <a:lumMod val="75000"/>
                          </a:schemeClr>
                        </a:solidFill>
                        <a:latin typeface="Calibri"/>
                        <a:ea typeface="Calibri"/>
                        <a:cs typeface="Calibri"/>
                      </a:endParaRPr>
                    </a:p>
                  </a:txBody>
                  <a:tcPr marL="50970" marR="50970" marT="0" marB="0"/>
                </a:tc>
              </a:tr>
              <a:tr h="127251">
                <a:tc>
                  <a:txBody>
                    <a:bodyPr/>
                    <a:lstStyle/>
                    <a:p>
                      <a:pPr algn="ctr">
                        <a:lnSpc>
                          <a:spcPct val="115000"/>
                        </a:lnSpc>
                        <a:spcAft>
                          <a:spcPts val="0"/>
                        </a:spcAft>
                      </a:pPr>
                      <a:endParaRPr lang="cs-CZ" sz="1400" b="1" dirty="0">
                        <a:solidFill>
                          <a:schemeClr val="accent1">
                            <a:lumMod val="75000"/>
                          </a:schemeClr>
                        </a:solidFill>
                        <a:latin typeface="Calibri"/>
                        <a:ea typeface="Calibri"/>
                        <a:cs typeface="Calibri"/>
                      </a:endParaRPr>
                    </a:p>
                  </a:txBody>
                  <a:tcPr marL="50970" marR="50970" marT="0" marB="0"/>
                </a:tc>
                <a:tc>
                  <a:txBody>
                    <a:bodyPr/>
                    <a:lstStyle/>
                    <a:p>
                      <a:pPr>
                        <a:lnSpc>
                          <a:spcPct val="115000"/>
                        </a:lnSpc>
                        <a:spcAft>
                          <a:spcPts val="0"/>
                        </a:spcAft>
                      </a:pPr>
                      <a:endParaRPr lang="cs-CZ" sz="1200" b="1">
                        <a:solidFill>
                          <a:schemeClr val="accent1">
                            <a:lumMod val="75000"/>
                          </a:schemeClr>
                        </a:solidFill>
                        <a:latin typeface="Calibri"/>
                        <a:ea typeface="Calibri"/>
                        <a:cs typeface="Calibri"/>
                      </a:endParaRPr>
                    </a:p>
                  </a:txBody>
                  <a:tcPr marL="50970" marR="50970" marT="0" marB="0"/>
                </a:tc>
                <a:tc>
                  <a:txBody>
                    <a:bodyPr/>
                    <a:lstStyle/>
                    <a:p>
                      <a:pPr>
                        <a:lnSpc>
                          <a:spcPct val="115000"/>
                        </a:lnSpc>
                        <a:spcAft>
                          <a:spcPts val="0"/>
                        </a:spcAft>
                      </a:pPr>
                      <a:endParaRPr lang="cs-CZ" sz="1200" b="1" dirty="0">
                        <a:solidFill>
                          <a:schemeClr val="accent1">
                            <a:lumMod val="75000"/>
                          </a:schemeClr>
                        </a:solidFill>
                        <a:latin typeface="Calibri"/>
                        <a:ea typeface="Calibri"/>
                        <a:cs typeface="Calibri"/>
                      </a:endParaRPr>
                    </a:p>
                  </a:txBody>
                  <a:tcPr marL="50970" marR="50970" marT="0" marB="0"/>
                </a:tc>
              </a:tr>
              <a:tr h="976293">
                <a:tc>
                  <a:txBody>
                    <a:bodyPr/>
                    <a:lstStyle/>
                    <a:p>
                      <a:pPr algn="ctr">
                        <a:lnSpc>
                          <a:spcPct val="115000"/>
                        </a:lnSpc>
                        <a:spcAft>
                          <a:spcPts val="0"/>
                        </a:spcAft>
                      </a:pPr>
                      <a:r>
                        <a:rPr lang="cs-CZ" sz="1400" b="1" dirty="0">
                          <a:solidFill>
                            <a:schemeClr val="accent1">
                              <a:lumMod val="75000"/>
                            </a:schemeClr>
                          </a:solidFill>
                        </a:rPr>
                        <a:t>Klinické příklady poruchy</a:t>
                      </a:r>
                      <a:endParaRPr lang="cs-CZ" sz="1400" b="1" dirty="0">
                        <a:solidFill>
                          <a:schemeClr val="accent1">
                            <a:lumMod val="75000"/>
                          </a:schemeClr>
                        </a:solidFill>
                        <a:latin typeface="Calibri"/>
                        <a:ea typeface="Calibri"/>
                        <a:cs typeface="Calibri"/>
                      </a:endParaRPr>
                    </a:p>
                  </a:txBody>
                  <a:tcPr marL="50970" marR="50970" marT="0" marB="0"/>
                </a:tc>
                <a:tc>
                  <a:txBody>
                    <a:bodyPr/>
                    <a:lstStyle/>
                    <a:p>
                      <a:pPr>
                        <a:lnSpc>
                          <a:spcPct val="115000"/>
                        </a:lnSpc>
                        <a:spcAft>
                          <a:spcPts val="0"/>
                        </a:spcAft>
                      </a:pPr>
                      <a:r>
                        <a:rPr lang="cs-CZ" sz="1200" b="1" dirty="0">
                          <a:solidFill>
                            <a:schemeClr val="accent1">
                              <a:lumMod val="75000"/>
                            </a:schemeClr>
                          </a:solidFill>
                        </a:rPr>
                        <a:t>Korsakovův </a:t>
                      </a:r>
                      <a:r>
                        <a:rPr lang="cs-CZ" sz="1200" b="1" dirty="0" err="1">
                          <a:solidFill>
                            <a:schemeClr val="accent1">
                              <a:lumMod val="75000"/>
                            </a:schemeClr>
                          </a:solidFill>
                        </a:rPr>
                        <a:t>sy</a:t>
                      </a:r>
                      <a:r>
                        <a:rPr lang="cs-CZ" sz="1200" b="1" dirty="0">
                          <a:solidFill>
                            <a:schemeClr val="accent1">
                              <a:lumMod val="75000"/>
                            </a:schemeClr>
                          </a:solidFill>
                        </a:rPr>
                        <a:t>, pacient </a:t>
                      </a:r>
                      <a:r>
                        <a:rPr lang="cs-CZ" sz="1200" b="1" dirty="0" err="1">
                          <a:solidFill>
                            <a:schemeClr val="accent1">
                              <a:lumMod val="75000"/>
                            </a:schemeClr>
                          </a:solidFill>
                        </a:rPr>
                        <a:t>MH</a:t>
                      </a:r>
                      <a:r>
                        <a:rPr lang="cs-CZ" sz="1200" b="1" dirty="0">
                          <a:solidFill>
                            <a:schemeClr val="accent1">
                              <a:lumMod val="75000"/>
                            </a:schemeClr>
                          </a:solidFill>
                        </a:rPr>
                        <a:t>, </a:t>
                      </a:r>
                      <a:r>
                        <a:rPr lang="cs-CZ" sz="1200" b="1" dirty="0" err="1">
                          <a:solidFill>
                            <a:schemeClr val="accent1">
                              <a:lumMod val="75000"/>
                            </a:schemeClr>
                          </a:solidFill>
                        </a:rPr>
                        <a:t>RB</a:t>
                      </a:r>
                      <a:r>
                        <a:rPr lang="cs-CZ" sz="1200" b="1" dirty="0">
                          <a:solidFill>
                            <a:schemeClr val="accent1">
                              <a:lumMod val="75000"/>
                            </a:schemeClr>
                          </a:solidFill>
                        </a:rPr>
                        <a:t>, Alzheimerova choroba, tranzitorní globální amnézie</a:t>
                      </a:r>
                      <a:r>
                        <a:rPr lang="cs-CZ" sz="1200" b="1" dirty="0" smtClean="0">
                          <a:solidFill>
                            <a:schemeClr val="accent1">
                              <a:lumMod val="75000"/>
                            </a:schemeClr>
                          </a:solidFill>
                        </a:rPr>
                        <a:t>, </a:t>
                      </a:r>
                      <a:r>
                        <a:rPr lang="cs-CZ" sz="1200" b="1" dirty="0">
                          <a:solidFill>
                            <a:schemeClr val="accent1">
                              <a:lumMod val="75000"/>
                            </a:schemeClr>
                          </a:solidFill>
                        </a:rPr>
                        <a:t>parciální epileptické záchvaty, otřes mozku</a:t>
                      </a:r>
                      <a:endParaRPr lang="cs-CZ" sz="1200" b="1" dirty="0">
                        <a:solidFill>
                          <a:schemeClr val="accent1">
                            <a:lumMod val="75000"/>
                          </a:schemeClr>
                        </a:solidFill>
                        <a:latin typeface="Calibri"/>
                        <a:ea typeface="Calibri"/>
                        <a:cs typeface="Calibri"/>
                      </a:endParaRPr>
                    </a:p>
                  </a:txBody>
                  <a:tcPr marL="50970" marR="50970" marT="0" marB="0"/>
                </a:tc>
                <a:tc>
                  <a:txBody>
                    <a:bodyPr/>
                    <a:lstStyle/>
                    <a:p>
                      <a:pPr>
                        <a:lnSpc>
                          <a:spcPct val="115000"/>
                        </a:lnSpc>
                        <a:spcAft>
                          <a:spcPts val="0"/>
                        </a:spcAft>
                      </a:pPr>
                      <a:r>
                        <a:rPr lang="cs-CZ" sz="1200" b="1" dirty="0">
                          <a:solidFill>
                            <a:schemeClr val="accent1">
                              <a:lumMod val="75000"/>
                            </a:schemeClr>
                          </a:solidFill>
                        </a:rPr>
                        <a:t>Parkinsonova choroba, </a:t>
                      </a:r>
                      <a:r>
                        <a:rPr lang="cs-CZ" sz="1200" b="1" dirty="0" err="1">
                          <a:solidFill>
                            <a:schemeClr val="accent1">
                              <a:lumMod val="75000"/>
                            </a:schemeClr>
                          </a:solidFill>
                        </a:rPr>
                        <a:t>Huntingtonova</a:t>
                      </a:r>
                      <a:r>
                        <a:rPr lang="cs-CZ" sz="1200" b="1" dirty="0">
                          <a:solidFill>
                            <a:schemeClr val="accent1">
                              <a:lumMod val="75000"/>
                            </a:schemeClr>
                          </a:solidFill>
                        </a:rPr>
                        <a:t> choroba, pacienti s afázií, </a:t>
                      </a:r>
                      <a:r>
                        <a:rPr lang="cs-CZ" sz="1200" b="1" dirty="0" smtClean="0">
                          <a:solidFill>
                            <a:schemeClr val="accent1">
                              <a:lumMod val="75000"/>
                            </a:schemeClr>
                          </a:solidFill>
                        </a:rPr>
                        <a:t>apraxií</a:t>
                      </a:r>
                      <a:endParaRPr lang="cs-CZ" sz="1200" b="1" dirty="0">
                        <a:solidFill>
                          <a:schemeClr val="accent1">
                            <a:lumMod val="75000"/>
                          </a:schemeClr>
                        </a:solidFill>
                        <a:latin typeface="Calibri"/>
                        <a:ea typeface="Calibri"/>
                        <a:cs typeface="Calibri"/>
                      </a:endParaRPr>
                    </a:p>
                  </a:txBody>
                  <a:tcPr marL="50970" marR="50970" marT="0" marB="0"/>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3"/>
          <p:cNvSpPr>
            <a:spLocks noGrp="1"/>
          </p:cNvSpPr>
          <p:nvPr>
            <p:ph type="title"/>
          </p:nvPr>
        </p:nvSpPr>
        <p:spPr>
          <a:xfrm>
            <a:off x="500063" y="285750"/>
            <a:ext cx="8229600" cy="1428750"/>
          </a:xfrm>
        </p:spPr>
        <p:txBody>
          <a:bodyPr/>
          <a:lstStyle/>
          <a:p>
            <a:pPr algn="ctr"/>
            <a:r>
              <a:rPr lang="cs-CZ" b="1" smtClean="0"/>
              <a:t>KLASIFIKACE PAMĚTI</a:t>
            </a:r>
          </a:p>
        </p:txBody>
      </p:sp>
      <p:graphicFrame>
        <p:nvGraphicFramePr>
          <p:cNvPr id="7" name="Zástupný symbol pro obsah 6"/>
          <p:cNvGraphicFramePr>
            <a:graphicFrameLocks noGrp="1"/>
          </p:cNvGraphicFramePr>
          <p:nvPr>
            <p:ph idx="1"/>
          </p:nvPr>
        </p:nvGraphicFramePr>
        <p:xfrm>
          <a:off x="500035" y="2143116"/>
          <a:ext cx="8358244" cy="3786212"/>
        </p:xfrm>
        <a:graphic>
          <a:graphicData uri="http://schemas.openxmlformats.org/drawingml/2006/table">
            <a:tbl>
              <a:tblPr/>
              <a:tblGrid>
                <a:gridCol w="2571767"/>
                <a:gridCol w="3500462"/>
                <a:gridCol w="2286015"/>
              </a:tblGrid>
              <a:tr h="374343">
                <a:tc>
                  <a:txBody>
                    <a:bodyPr/>
                    <a:lstStyle/>
                    <a:p>
                      <a:pPr algn="l" fontAlgn="ctr"/>
                      <a:r>
                        <a:rPr lang="cs-CZ" sz="1800" b="0" i="0" u="none" strike="noStrike" dirty="0" err="1">
                          <a:solidFill>
                            <a:srgbClr val="000000"/>
                          </a:solidFill>
                          <a:latin typeface="Calibri"/>
                        </a:rPr>
                        <a:t>modulus</a:t>
                      </a:r>
                      <a:endParaRPr lang="cs-CZ" sz="1800" b="0" i="0" u="none" strike="noStrike" dirty="0">
                        <a:solidFill>
                          <a:srgbClr val="000000"/>
                        </a:solidFill>
                        <a:latin typeface="Calibri"/>
                      </a:endParaRPr>
                    </a:p>
                  </a:txBody>
                  <a:tcPr marL="72000" marR="9525" marT="9525" marB="0" anchor="ctr">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538ED5"/>
                    </a:solidFill>
                  </a:tcPr>
                </a:tc>
                <a:tc>
                  <a:txBody>
                    <a:bodyPr/>
                    <a:lstStyle/>
                    <a:p>
                      <a:pPr algn="l" fontAlgn="ctr"/>
                      <a:r>
                        <a:rPr lang="cs-CZ" sz="1800" b="0" i="0" u="none" strike="noStrike">
                          <a:solidFill>
                            <a:srgbClr val="000000"/>
                          </a:solidFill>
                          <a:latin typeface="Calibri"/>
                        </a:rPr>
                        <a:t>funkce</a:t>
                      </a:r>
                    </a:p>
                  </a:txBody>
                  <a:tcPr marL="720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538ED5"/>
                    </a:solidFill>
                  </a:tcPr>
                </a:tc>
                <a:tc>
                  <a:txBody>
                    <a:bodyPr/>
                    <a:lstStyle/>
                    <a:p>
                      <a:pPr algn="l" fontAlgn="ctr"/>
                      <a:r>
                        <a:rPr lang="cs-CZ" sz="1800" b="0" i="0" u="none" strike="noStrike">
                          <a:solidFill>
                            <a:srgbClr val="000000"/>
                          </a:solidFill>
                          <a:latin typeface="Calibri"/>
                        </a:rPr>
                        <a:t>struktura</a:t>
                      </a:r>
                    </a:p>
                  </a:txBody>
                  <a:tcPr marL="72000" marR="9525" marT="9525" marB="0" anchor="ctr">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538ED5"/>
                    </a:solidFill>
                  </a:tcPr>
                </a:tc>
              </a:tr>
              <a:tr h="713034">
                <a:tc>
                  <a:txBody>
                    <a:bodyPr/>
                    <a:lstStyle/>
                    <a:p>
                      <a:pPr algn="l" fontAlgn="ctr"/>
                      <a:r>
                        <a:rPr lang="cs-CZ" sz="1800" b="0" i="0" u="none" strike="noStrike" dirty="0">
                          <a:solidFill>
                            <a:srgbClr val="000000"/>
                          </a:solidFill>
                          <a:latin typeface="Calibri"/>
                        </a:rPr>
                        <a:t>pracovní paměť</a:t>
                      </a:r>
                    </a:p>
                  </a:txBody>
                  <a:tcPr marL="72000" marR="9525" marT="9525"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cs-CZ" sz="1800" b="0" i="0" u="none" strike="noStrike" dirty="0" smtClean="0">
                          <a:solidFill>
                            <a:srgbClr val="000000"/>
                          </a:solidFill>
                          <a:latin typeface="Calibri"/>
                        </a:rPr>
                        <a:t>paměť </a:t>
                      </a:r>
                      <a:r>
                        <a:rPr lang="cs-CZ" sz="1800" b="0" i="0" u="none" strike="noStrike" dirty="0">
                          <a:solidFill>
                            <a:srgbClr val="000000"/>
                          </a:solidFill>
                          <a:latin typeface="Calibri"/>
                        </a:rPr>
                        <a:t>pro </a:t>
                      </a:r>
                      <a:r>
                        <a:rPr lang="cs-CZ" sz="1800" b="0" i="0" u="none" strike="noStrike" dirty="0" smtClean="0">
                          <a:solidFill>
                            <a:srgbClr val="000000"/>
                          </a:solidFill>
                          <a:latin typeface="Calibri"/>
                        </a:rPr>
                        <a:t>krátké mentální </a:t>
                      </a:r>
                      <a:r>
                        <a:rPr lang="cs-CZ" sz="1800" b="0" i="0" u="none" strike="noStrike" dirty="0">
                          <a:solidFill>
                            <a:srgbClr val="000000"/>
                          </a:solidFill>
                          <a:latin typeface="Calibri"/>
                        </a:rPr>
                        <a:t>operace</a:t>
                      </a:r>
                    </a:p>
                  </a:txBody>
                  <a:tcPr marL="720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cs-CZ" sz="1800" b="0" i="0" u="none" strike="noStrike">
                          <a:solidFill>
                            <a:srgbClr val="000000"/>
                          </a:solidFill>
                          <a:latin typeface="Calibri"/>
                        </a:rPr>
                        <a:t>prefrontální kůra</a:t>
                      </a:r>
                    </a:p>
                  </a:txBody>
                  <a:tcPr marL="72000" marR="9525" marT="9525"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272767">
                <a:tc>
                  <a:txBody>
                    <a:bodyPr/>
                    <a:lstStyle/>
                    <a:p>
                      <a:pPr algn="l" fontAlgn="ctr"/>
                      <a:r>
                        <a:rPr lang="cs-CZ" sz="1800" b="0" i="0" u="none" strike="noStrike" dirty="0" smtClean="0">
                          <a:solidFill>
                            <a:srgbClr val="000000"/>
                          </a:solidFill>
                          <a:latin typeface="Calibri"/>
                        </a:rPr>
                        <a:t>deklarativní</a:t>
                      </a:r>
                      <a:r>
                        <a:rPr lang="pt-BR" sz="1800" b="0" i="0" u="none" strike="noStrike" dirty="0" smtClean="0">
                          <a:solidFill>
                            <a:srgbClr val="000000"/>
                          </a:solidFill>
                          <a:latin typeface="Calibri"/>
                        </a:rPr>
                        <a:t> </a:t>
                      </a:r>
                      <a:r>
                        <a:rPr lang="pt-BR" sz="1800" b="0" i="0" u="none" strike="noStrike" dirty="0">
                          <a:solidFill>
                            <a:srgbClr val="000000"/>
                          </a:solidFill>
                          <a:latin typeface="Calibri"/>
                        </a:rPr>
                        <a:t>paměť (sémantická a epizodická)</a:t>
                      </a:r>
                    </a:p>
                  </a:txBody>
                  <a:tcPr marL="72000"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cs-CZ" sz="1800" b="0" i="0" u="none" strike="noStrike" dirty="0">
                          <a:solidFill>
                            <a:srgbClr val="000000"/>
                          </a:solidFill>
                          <a:latin typeface="Calibri"/>
                        </a:rPr>
                        <a:t>vědomá paměť pro fakta a události</a:t>
                      </a:r>
                    </a:p>
                  </a:txBody>
                  <a:tcPr marL="720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cs-CZ" sz="1800" b="0" i="0" u="none" strike="noStrike" dirty="0">
                          <a:solidFill>
                            <a:srgbClr val="000000"/>
                          </a:solidFill>
                          <a:latin typeface="Calibri"/>
                        </a:rPr>
                        <a:t>mediální část spánkových laloků (hipokampus), </a:t>
                      </a:r>
                      <a:r>
                        <a:rPr lang="cs-CZ" sz="1800" b="0" i="0" u="none" strike="noStrike" dirty="0" smtClean="0">
                          <a:solidFill>
                            <a:srgbClr val="000000"/>
                          </a:solidFill>
                          <a:latin typeface="Calibri"/>
                        </a:rPr>
                        <a:t>diencefalon, </a:t>
                      </a:r>
                      <a:r>
                        <a:rPr lang="cs-CZ" sz="1800" b="0" i="0" u="none" strike="noStrike" dirty="0" err="1" smtClean="0">
                          <a:solidFill>
                            <a:srgbClr val="000000"/>
                          </a:solidFill>
                          <a:latin typeface="Calibri"/>
                        </a:rPr>
                        <a:t>nekortex</a:t>
                      </a:r>
                      <a:endParaRPr lang="cs-CZ" sz="1800" b="0" i="0" u="none" strike="noStrike" dirty="0">
                        <a:solidFill>
                          <a:srgbClr val="000000"/>
                        </a:solidFill>
                        <a:latin typeface="Calibri"/>
                      </a:endParaRPr>
                    </a:p>
                  </a:txBody>
                  <a:tcPr marL="72000"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713034">
                <a:tc>
                  <a:txBody>
                    <a:bodyPr/>
                    <a:lstStyle/>
                    <a:p>
                      <a:pPr algn="l" fontAlgn="ctr"/>
                      <a:r>
                        <a:rPr lang="cs-CZ" sz="1800" b="0" i="0" u="none" strike="noStrike" dirty="0">
                          <a:solidFill>
                            <a:srgbClr val="000000"/>
                          </a:solidFill>
                          <a:latin typeface="Calibri"/>
                        </a:rPr>
                        <a:t>procedurální </a:t>
                      </a:r>
                      <a:r>
                        <a:rPr lang="cs-CZ" sz="1800" b="0" i="0" u="none" strike="noStrike" dirty="0" smtClean="0">
                          <a:solidFill>
                            <a:srgbClr val="000000"/>
                          </a:solidFill>
                          <a:latin typeface="Calibri"/>
                        </a:rPr>
                        <a:t>paměť (motorické dovednosti)</a:t>
                      </a:r>
                      <a:endParaRPr lang="cs-CZ" sz="1800" b="0" i="0" u="none" strike="noStrike" dirty="0">
                        <a:solidFill>
                          <a:srgbClr val="000000"/>
                        </a:solidFill>
                        <a:latin typeface="Calibri"/>
                      </a:endParaRPr>
                    </a:p>
                  </a:txBody>
                  <a:tcPr marL="72000"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cs-CZ" sz="1800" b="0" i="0" u="none" strike="noStrike" dirty="0">
                          <a:solidFill>
                            <a:srgbClr val="000000"/>
                          </a:solidFill>
                          <a:latin typeface="Calibri"/>
                        </a:rPr>
                        <a:t>učení novým motorickým dovednostem </a:t>
                      </a:r>
                    </a:p>
                  </a:txBody>
                  <a:tcPr marL="720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cs-CZ" sz="1800" b="0" i="0" u="none" strike="noStrike">
                          <a:solidFill>
                            <a:srgbClr val="000000"/>
                          </a:solidFill>
                          <a:latin typeface="Calibri"/>
                        </a:rPr>
                        <a:t>striatum</a:t>
                      </a:r>
                    </a:p>
                  </a:txBody>
                  <a:tcPr marL="72000"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713034">
                <a:tc>
                  <a:txBody>
                    <a:bodyPr/>
                    <a:lstStyle/>
                    <a:p>
                      <a:pPr algn="l" fontAlgn="ctr"/>
                      <a:r>
                        <a:rPr lang="cs-CZ" sz="1800" b="0" i="0" u="none" strike="noStrike">
                          <a:solidFill>
                            <a:srgbClr val="000000"/>
                          </a:solidFill>
                          <a:latin typeface="Calibri"/>
                        </a:rPr>
                        <a:t>klasické podmiňování </a:t>
                      </a:r>
                    </a:p>
                  </a:txBody>
                  <a:tcPr marL="72000"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ctr"/>
                      <a:r>
                        <a:rPr lang="cs-CZ" sz="1800" b="0" i="0" u="none" strike="noStrike">
                          <a:solidFill>
                            <a:srgbClr val="000000"/>
                          </a:solidFill>
                          <a:latin typeface="Calibri"/>
                        </a:rPr>
                        <a:t>vztah mezi smyslovými podněty a hybnou či emoční odpovědí</a:t>
                      </a:r>
                    </a:p>
                  </a:txBody>
                  <a:tcPr marL="720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ctr"/>
                      <a:r>
                        <a:rPr lang="cs-CZ" sz="1800" b="0" i="0" u="none" strike="noStrike" dirty="0">
                          <a:solidFill>
                            <a:srgbClr val="000000"/>
                          </a:solidFill>
                          <a:latin typeface="Calibri"/>
                        </a:rPr>
                        <a:t>mozeček, amygdala</a:t>
                      </a:r>
                    </a:p>
                  </a:txBody>
                  <a:tcPr marL="72000"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4"/>
          <p:cNvSpPr>
            <a:spLocks noGrp="1"/>
          </p:cNvSpPr>
          <p:nvPr>
            <p:ph type="title"/>
          </p:nvPr>
        </p:nvSpPr>
        <p:spPr>
          <a:xfrm>
            <a:off x="457200" y="704850"/>
            <a:ext cx="8229600" cy="938213"/>
          </a:xfrm>
        </p:spPr>
        <p:txBody>
          <a:bodyPr/>
          <a:lstStyle/>
          <a:p>
            <a:pPr algn="ctr"/>
            <a:r>
              <a:rPr lang="cs-CZ" b="1" smtClean="0"/>
              <a:t>SYSTÉMY PAMĚTI</a:t>
            </a:r>
          </a:p>
        </p:txBody>
      </p:sp>
      <p:sp>
        <p:nvSpPr>
          <p:cNvPr id="6" name="Zástupný symbol pro obsah 5"/>
          <p:cNvSpPr>
            <a:spLocks noGrp="1"/>
          </p:cNvSpPr>
          <p:nvPr>
            <p:ph idx="1"/>
          </p:nvPr>
        </p:nvSpPr>
        <p:spPr>
          <a:xfrm>
            <a:off x="2286000" y="1857375"/>
            <a:ext cx="6400800" cy="4714875"/>
          </a:xfrm>
        </p:spPr>
        <p:txBody>
          <a:bodyPr>
            <a:normAutofit/>
          </a:bodyPr>
          <a:lstStyle/>
          <a:p>
            <a:pPr>
              <a:buFont typeface="Wingdings 2" pitchFamily="18" charset="2"/>
              <a:buChar char=""/>
              <a:defRPr/>
            </a:pPr>
            <a:r>
              <a:rPr lang="cs-CZ" b="1" dirty="0" err="1" smtClean="0"/>
              <a:t>Hippokampální</a:t>
            </a:r>
            <a:r>
              <a:rPr lang="cs-CZ" b="1" dirty="0" smtClean="0"/>
              <a:t> systém </a:t>
            </a:r>
          </a:p>
          <a:p>
            <a:pPr lvl="1">
              <a:buFont typeface="Wingdings 2" pitchFamily="18" charset="2"/>
              <a:buChar char=""/>
              <a:defRPr/>
            </a:pPr>
            <a:r>
              <a:rPr lang="cs-CZ" dirty="0" smtClean="0"/>
              <a:t>deklarativní paměť</a:t>
            </a:r>
          </a:p>
          <a:p>
            <a:pPr>
              <a:buFont typeface="Wingdings 2" pitchFamily="18" charset="2"/>
              <a:buChar char=""/>
              <a:defRPr/>
            </a:pPr>
            <a:r>
              <a:rPr lang="cs-CZ" b="1" dirty="0" err="1" smtClean="0"/>
              <a:t>Striatální</a:t>
            </a:r>
            <a:r>
              <a:rPr lang="cs-CZ" b="1" dirty="0" smtClean="0"/>
              <a:t> systém</a:t>
            </a:r>
          </a:p>
          <a:p>
            <a:pPr lvl="1">
              <a:buFont typeface="Wingdings 2" pitchFamily="18" charset="2"/>
              <a:buChar char=""/>
              <a:defRPr/>
            </a:pPr>
            <a:r>
              <a:rPr lang="cs-CZ" dirty="0" smtClean="0"/>
              <a:t>získávání návyků</a:t>
            </a:r>
          </a:p>
          <a:p>
            <a:pPr>
              <a:buFont typeface="Wingdings 2" pitchFamily="18" charset="2"/>
              <a:buChar char=""/>
              <a:defRPr/>
            </a:pPr>
            <a:r>
              <a:rPr lang="cs-CZ" b="1" dirty="0" err="1" smtClean="0"/>
              <a:t>Amygdalární</a:t>
            </a:r>
            <a:r>
              <a:rPr lang="cs-CZ" b="1" dirty="0" smtClean="0"/>
              <a:t> systém </a:t>
            </a:r>
          </a:p>
          <a:p>
            <a:pPr lvl="1">
              <a:buFont typeface="Wingdings 2" pitchFamily="18" charset="2"/>
              <a:buChar char=""/>
              <a:defRPr/>
            </a:pPr>
            <a:r>
              <a:rPr lang="cs-CZ" dirty="0" smtClean="0"/>
              <a:t>emoční paměť</a:t>
            </a:r>
          </a:p>
          <a:p>
            <a:pPr>
              <a:buFont typeface="Wingdings 2" pitchFamily="18" charset="2"/>
              <a:buChar char=""/>
              <a:defRPr/>
            </a:pPr>
            <a:r>
              <a:rPr lang="cs-CZ" b="1" dirty="0" smtClean="0"/>
              <a:t>Cerebelární systém </a:t>
            </a:r>
          </a:p>
          <a:p>
            <a:pPr lvl="1">
              <a:buFont typeface="Wingdings 2" pitchFamily="18" charset="2"/>
              <a:buChar char=""/>
              <a:defRPr/>
            </a:pPr>
            <a:r>
              <a:rPr lang="cs-CZ" dirty="0" smtClean="0"/>
              <a:t>klasické podmiňování </a:t>
            </a:r>
          </a:p>
          <a:p>
            <a:pPr>
              <a:buFont typeface="Wingdings 2" pitchFamily="18" charset="2"/>
              <a:buChar char=""/>
              <a:defRPr/>
            </a:pPr>
            <a:r>
              <a:rPr lang="cs-CZ" b="1" dirty="0" smtClean="0"/>
              <a:t>Cerebrální systém</a:t>
            </a:r>
          </a:p>
          <a:p>
            <a:pPr lvl="1">
              <a:buFont typeface="Wingdings 2" pitchFamily="18" charset="2"/>
              <a:buChar char=""/>
              <a:defRPr/>
            </a:pPr>
            <a:r>
              <a:rPr lang="cs-CZ" dirty="0" smtClean="0"/>
              <a:t>Participuje na všech</a:t>
            </a:r>
          </a:p>
          <a:p>
            <a:pPr>
              <a:buFont typeface="Wingdings 2" pitchFamily="18" charset="2"/>
              <a:buChar char=""/>
              <a:defRPr/>
            </a:pPr>
            <a:endParaRPr lang="cs-C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3"/>
          <p:cNvSpPr>
            <a:spLocks noGrp="1"/>
          </p:cNvSpPr>
          <p:nvPr>
            <p:ph type="title"/>
          </p:nvPr>
        </p:nvSpPr>
        <p:spPr>
          <a:xfrm>
            <a:off x="500063" y="285750"/>
            <a:ext cx="8229600" cy="1428750"/>
          </a:xfrm>
        </p:spPr>
        <p:txBody>
          <a:bodyPr/>
          <a:lstStyle/>
          <a:p>
            <a:pPr algn="ctr"/>
            <a:r>
              <a:rPr lang="cs-CZ" b="1" smtClean="0"/>
              <a:t>PRACOVNÍ PAMĚŤ</a:t>
            </a:r>
            <a:r>
              <a:rPr lang="cs-CZ" sz="4000" b="1" smtClean="0"/>
              <a:t> </a:t>
            </a:r>
            <a:br>
              <a:rPr lang="cs-CZ" sz="4000" b="1" smtClean="0"/>
            </a:br>
            <a:r>
              <a:rPr lang="cs-CZ" sz="4000" b="1" smtClean="0"/>
              <a:t>working memory</a:t>
            </a:r>
          </a:p>
        </p:txBody>
      </p:sp>
      <p:sp>
        <p:nvSpPr>
          <p:cNvPr id="34819" name="Zástupný symbol pro obsah 4"/>
          <p:cNvSpPr>
            <a:spLocks noGrp="1"/>
          </p:cNvSpPr>
          <p:nvPr>
            <p:ph idx="1"/>
          </p:nvPr>
        </p:nvSpPr>
        <p:spPr>
          <a:xfrm>
            <a:off x="428596" y="1857375"/>
            <a:ext cx="8258205" cy="5000625"/>
          </a:xfrm>
        </p:spPr>
        <p:txBody>
          <a:bodyPr>
            <a:normAutofit fontScale="92500" lnSpcReduction="10000"/>
          </a:bodyPr>
          <a:lstStyle/>
          <a:p>
            <a:pPr>
              <a:buFont typeface="Wingdings 2" pitchFamily="18" charset="2"/>
              <a:buChar char=""/>
              <a:defRPr/>
            </a:pPr>
            <a:r>
              <a:rPr lang="cs-CZ" dirty="0" smtClean="0"/>
              <a:t>Registr psychické práce. Slouží k uchování informací (čísla, slova, jména) pro  velmi krátký časový úsek (2-</a:t>
            </a:r>
            <a:r>
              <a:rPr lang="cs-CZ" dirty="0" err="1" smtClean="0"/>
              <a:t>3s</a:t>
            </a:r>
            <a:r>
              <a:rPr lang="cs-CZ" dirty="0" smtClean="0"/>
              <a:t>). Udržuje informaci on line k okamžitému použití a manipulaci.</a:t>
            </a:r>
          </a:p>
          <a:p>
            <a:pPr>
              <a:buFont typeface="Wingdings 2" pitchFamily="18" charset="2"/>
              <a:buChar char=""/>
              <a:defRPr/>
            </a:pPr>
            <a:r>
              <a:rPr lang="cs-CZ" dirty="0" smtClean="0"/>
              <a:t>Omezená kapacitou uchování</a:t>
            </a:r>
          </a:p>
          <a:p>
            <a:pPr>
              <a:buFont typeface="Wingdings 2" pitchFamily="18" charset="2"/>
              <a:buChar char=""/>
              <a:defRPr/>
            </a:pPr>
            <a:r>
              <a:rPr lang="cs-CZ" dirty="0" smtClean="0"/>
              <a:t>Klasická teorie pracovní paměti – </a:t>
            </a:r>
            <a:r>
              <a:rPr lang="cs-CZ" dirty="0" err="1" smtClean="0"/>
              <a:t>Baddeley</a:t>
            </a:r>
            <a:r>
              <a:rPr lang="cs-CZ" dirty="0" smtClean="0"/>
              <a:t>, 1996</a:t>
            </a:r>
          </a:p>
          <a:p>
            <a:pPr lvl="1">
              <a:buFont typeface="Wingdings 2" pitchFamily="18" charset="2"/>
              <a:buChar char=""/>
              <a:defRPr/>
            </a:pPr>
            <a:r>
              <a:rPr lang="cs-CZ" b="1" dirty="0" smtClean="0"/>
              <a:t>Centrální exekutiva </a:t>
            </a:r>
            <a:r>
              <a:rPr lang="cs-CZ" dirty="0" smtClean="0"/>
              <a:t>– řídí pozornost,  koordinuje výkon většího počtu úloh současně, volí strategie postupu, tlumí rušivé informace, propojuje oba systémy  s dlouhodobou pamětí </a:t>
            </a:r>
          </a:p>
          <a:p>
            <a:pPr lvl="1">
              <a:buFont typeface="Wingdings 2" pitchFamily="18" charset="2"/>
              <a:buChar char=""/>
              <a:defRPr/>
            </a:pPr>
            <a:r>
              <a:rPr lang="cs-CZ" b="1" dirty="0" smtClean="0"/>
              <a:t>Fonologická smyčka</a:t>
            </a:r>
          </a:p>
          <a:p>
            <a:pPr lvl="1">
              <a:buFont typeface="Wingdings 2" pitchFamily="18" charset="2"/>
              <a:buChar char=""/>
              <a:defRPr/>
            </a:pPr>
            <a:r>
              <a:rPr lang="cs-CZ" b="1" dirty="0" err="1" smtClean="0"/>
              <a:t>Vizoprostorový</a:t>
            </a:r>
            <a:r>
              <a:rPr lang="cs-CZ" b="1" dirty="0" smtClean="0"/>
              <a:t> náčrtník</a:t>
            </a:r>
          </a:p>
          <a:p>
            <a:pPr>
              <a:buFont typeface="Wingdings 2" pitchFamily="18" charset="2"/>
              <a:buChar char=""/>
              <a:defRPr/>
            </a:pPr>
            <a:r>
              <a:rPr lang="cs-CZ" dirty="0" smtClean="0"/>
              <a:t>Anatomické koreláty: </a:t>
            </a:r>
            <a:r>
              <a:rPr lang="cs-CZ" dirty="0" err="1" smtClean="0"/>
              <a:t>prefrontální</a:t>
            </a:r>
            <a:r>
              <a:rPr lang="cs-CZ" dirty="0" smtClean="0"/>
              <a:t> kůra (přední a </a:t>
            </a:r>
            <a:r>
              <a:rPr lang="cs-CZ" dirty="0" err="1" smtClean="0"/>
              <a:t>dorzolaterální</a:t>
            </a:r>
            <a:r>
              <a:rPr lang="cs-CZ" dirty="0" smtClean="0"/>
              <a:t>) a korové oblasti podle typu senzorické zátěže pracovní paměti  </a:t>
            </a:r>
          </a:p>
          <a:p>
            <a:pPr lvl="1">
              <a:buNone/>
              <a:defRPr/>
            </a:pPr>
            <a:endParaRPr lang="cs-CZ" b="1" dirty="0" smtClean="0"/>
          </a:p>
          <a:p>
            <a:pPr lvl="1">
              <a:buFont typeface="Wingdings 2" pitchFamily="18" charset="2"/>
              <a:buChar char=""/>
              <a:defRPr/>
            </a:pPr>
            <a:endParaRPr lang="cs-CZ" b="1"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685800"/>
            <a:ext cx="8001000" cy="838200"/>
          </a:xfrm>
        </p:spPr>
        <p:txBody>
          <a:bodyPr/>
          <a:lstStyle/>
          <a:p>
            <a:pPr algn="ctr"/>
            <a:r>
              <a:rPr lang="cs-CZ" sz="2400" b="1" smtClean="0"/>
              <a:t>Baddeleyův model „centrální exekutivy“ (pracovní paměti)</a:t>
            </a:r>
          </a:p>
        </p:txBody>
      </p:sp>
      <p:pic>
        <p:nvPicPr>
          <p:cNvPr id="25603" name="Picture 4" descr="Baddeley"/>
          <p:cNvPicPr>
            <a:picLocks noChangeAspect="1" noChangeArrowheads="1"/>
          </p:cNvPicPr>
          <p:nvPr/>
        </p:nvPicPr>
        <p:blipFill>
          <a:blip r:embed="rId3"/>
          <a:srcRect/>
          <a:stretch>
            <a:fillRect/>
          </a:stretch>
        </p:blipFill>
        <p:spPr bwMode="auto">
          <a:xfrm>
            <a:off x="457200" y="2209800"/>
            <a:ext cx="8248650" cy="3241675"/>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ok">
  <a:themeElements>
    <a:clrScheme name="To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o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o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1176</TotalTime>
  <Words>4197</Words>
  <Application>Microsoft Office PowerPoint</Application>
  <PresentationFormat>Předvádění na obrazovce (4:3)</PresentationFormat>
  <Paragraphs>487</Paragraphs>
  <Slides>38</Slides>
  <Notes>31</Notes>
  <HiddenSlides>0</HiddenSlides>
  <MMClips>0</MMClips>
  <ScaleCrop>false</ScaleCrop>
  <HeadingPairs>
    <vt:vector size="4" baseType="variant">
      <vt:variant>
        <vt:lpstr>Motiv</vt:lpstr>
      </vt:variant>
      <vt:variant>
        <vt:i4>1</vt:i4>
      </vt:variant>
      <vt:variant>
        <vt:lpstr>Nadpisy snímků</vt:lpstr>
      </vt:variant>
      <vt:variant>
        <vt:i4>38</vt:i4>
      </vt:variant>
    </vt:vector>
  </HeadingPairs>
  <TitlesOfParts>
    <vt:vector size="39" baseType="lpstr">
      <vt:lpstr>Tok</vt:lpstr>
      <vt:lpstr>Struktura přednášky</vt:lpstr>
      <vt:lpstr>LIDSKÁ PAMĚŤ</vt:lpstr>
      <vt:lpstr>PAMĚŤ</vt:lpstr>
      <vt:lpstr>KLASIFIKACE PAMĚTI podle zapamatovaného materiálu</vt:lpstr>
      <vt:lpstr>Snímek 5</vt:lpstr>
      <vt:lpstr>KLASIFIKACE PAMĚTI</vt:lpstr>
      <vt:lpstr>SYSTÉMY PAMĚTI</vt:lpstr>
      <vt:lpstr>PRACOVNÍ PAMĚŤ  working memory</vt:lpstr>
      <vt:lpstr>Baddeleyův model „centrální exekutivy“ (pracovní paměti)</vt:lpstr>
      <vt:lpstr>Deklarativní paměť - epizodická</vt:lpstr>
      <vt:lpstr>Hipokampus</vt:lpstr>
      <vt:lpstr>Deklarativní paměť - sémantická</vt:lpstr>
      <vt:lpstr>Organické amnestické syndromy</vt:lpstr>
      <vt:lpstr>Klasické podmiňování – motorická odpověď</vt:lpstr>
      <vt:lpstr>Klasické podmiňování – emoční odpověď</vt:lpstr>
      <vt:lpstr>Dvojí disociace</vt:lpstr>
      <vt:lpstr>Molekulární podklad paměti</vt:lpstr>
      <vt:lpstr>Mechanismus LTP</vt:lpstr>
      <vt:lpstr>VYŠETŘENÍ  PAMĚTI</vt:lpstr>
      <vt:lpstr>VYŠETŘENÍ  PAMĚTI</vt:lpstr>
      <vt:lpstr>TESTY  PAMĚTI</vt:lpstr>
      <vt:lpstr>Rey-Osterriethova figura</vt:lpstr>
      <vt:lpstr>Psychogenní amnézie</vt:lpstr>
      <vt:lpstr>Teorie psychogenní amnézie</vt:lpstr>
      <vt:lpstr>Emoce</vt:lpstr>
      <vt:lpstr>Emoce</vt:lpstr>
      <vt:lpstr>Snímek 27</vt:lpstr>
      <vt:lpstr>LIMBICKÝ SYSTÉM</vt:lpstr>
      <vt:lpstr>Mozkové struktury zajišťující hlavní složky emocí</vt:lpstr>
      <vt:lpstr>Lateralizace emocí?</vt:lpstr>
      <vt:lpstr>Lateralizace emocí? </vt:lpstr>
      <vt:lpstr>Základní emoce</vt:lpstr>
      <vt:lpstr>Složené emoce?</vt:lpstr>
      <vt:lpstr>Funkční koreláty základních emocí</vt:lpstr>
      <vt:lpstr>Amygdala a emoce</vt:lpstr>
      <vt:lpstr>Snímek 36</vt:lpstr>
      <vt:lpstr>Vermis mozečku</vt:lpstr>
      <vt:lpstr>Dále k nastudování</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LIDSKÁ PAMĚŤ</dc:title>
  <dc:creator>Adam</dc:creator>
  <cp:lastModifiedBy>Adam</cp:lastModifiedBy>
  <cp:revision>43</cp:revision>
  <dcterms:created xsi:type="dcterms:W3CDTF">2011-04-30T15:58:28Z</dcterms:created>
  <dcterms:modified xsi:type="dcterms:W3CDTF">2011-05-03T18:28:46Z</dcterms:modified>
</cp:coreProperties>
</file>