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4"/>
  </p:notesMasterIdLst>
  <p:sldIdLst>
    <p:sldId id="256" r:id="rId2"/>
    <p:sldId id="282" r:id="rId3"/>
    <p:sldId id="258" r:id="rId4"/>
    <p:sldId id="257" r:id="rId5"/>
    <p:sldId id="259" r:id="rId6"/>
    <p:sldId id="260" r:id="rId7"/>
    <p:sldId id="261" r:id="rId8"/>
    <p:sldId id="268" r:id="rId9"/>
    <p:sldId id="269" r:id="rId10"/>
    <p:sldId id="270" r:id="rId11"/>
    <p:sldId id="271" r:id="rId12"/>
    <p:sldId id="272" r:id="rId13"/>
    <p:sldId id="273" r:id="rId14"/>
    <p:sldId id="274" r:id="rId15"/>
    <p:sldId id="275" r:id="rId16"/>
    <p:sldId id="276" r:id="rId17"/>
    <p:sldId id="277" r:id="rId18"/>
    <p:sldId id="278" r:id="rId19"/>
    <p:sldId id="262" r:id="rId20"/>
    <p:sldId id="283" r:id="rId21"/>
    <p:sldId id="279" r:id="rId22"/>
    <p:sldId id="28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ECC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6" d="100"/>
          <a:sy n="46" d="100"/>
        </p:scale>
        <p:origin x="-120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1ABC2C-28A3-4D16-AD5E-CB46A173885D}" type="datetimeFigureOut">
              <a:rPr lang="en-US" smtClean="0"/>
              <a:pPr/>
              <a:t>3/12/2012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0F9C88-94A2-4DFE-A4C3-A234AEC2C72A}"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0F9C88-94A2-4DFE-A4C3-A234AEC2C72A}"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624DC0A-8BD0-4E90-9FEA-3F475EA48EDF}"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624DC0A-8BD0-4E90-9FEA-3F475EA48EDF}"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624DC0A-8BD0-4E90-9FEA-3F475EA48EDF}"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624DC0A-8BD0-4E90-9FEA-3F475EA48EDF}"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624DC0A-8BD0-4E90-9FEA-3F475EA48EDF}"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624DC0A-8BD0-4E90-9FEA-3F475EA48EDF}"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624DC0A-8BD0-4E90-9FEA-3F475EA48EDF}"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624DC0A-8BD0-4E90-9FEA-3F475EA48EDF}"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624DC0A-8BD0-4E90-9FEA-3F475EA48EDF}"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0F9C88-94A2-4DFE-A4C3-A234AEC2C72A}"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F0F9C88-94A2-4DFE-A4C3-A234AEC2C72A}"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0F9C88-94A2-4DFE-A4C3-A234AEC2C72A}"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0F9C88-94A2-4DFE-A4C3-A234AEC2C72A}"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0F9C88-94A2-4DFE-A4C3-A234AEC2C72A}" type="slidenum">
              <a:rPr lang="en-GB" smtClean="0"/>
              <a:pPr/>
              <a:t>22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p:sp>
      <p:sp>
        <p:nvSpPr>
          <p:cNvPr id="46083" name="Notes Placeholder 2"/>
          <p:cNvSpPr>
            <a:spLocks noGrp="1"/>
          </p:cNvSpPr>
          <p:nvPr>
            <p:ph type="body" idx="1"/>
          </p:nvPr>
        </p:nvSpPr>
        <p:spPr>
          <a:noFill/>
          <a:ln/>
        </p:spPr>
        <p:txBody>
          <a:bodyPr/>
          <a:lstStyle/>
          <a:p>
            <a:endParaRPr lang="en-US" smtClean="0"/>
          </a:p>
        </p:txBody>
      </p:sp>
      <p:sp>
        <p:nvSpPr>
          <p:cNvPr id="46084" name="Slide Number Placeholder 3"/>
          <p:cNvSpPr>
            <a:spLocks noGrp="1"/>
          </p:cNvSpPr>
          <p:nvPr>
            <p:ph type="sldNum" sz="quarter"/>
          </p:nvPr>
        </p:nvSpPr>
        <p:spPr>
          <a:noFill/>
        </p:spPr>
        <p:txBody>
          <a:bodyPr/>
          <a:lstStyle/>
          <a:p>
            <a:fld id="{142076C9-2B9E-4DBD-AAF7-9B798B9B3F9C}" type="slidenum">
              <a:rPr lang="en-GB" smtClean="0"/>
              <a:pPr/>
              <a:t>3</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0F9C88-94A2-4DFE-A4C3-A234AEC2C72A}"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0F9C88-94A2-4DFE-A4C3-A234AEC2C72A}"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0F9C88-94A2-4DFE-A4C3-A234AEC2C72A}"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0F9C88-94A2-4DFE-A4C3-A234AEC2C72A}"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idx="10"/>
          </p:nvPr>
        </p:nvSpPr>
        <p:spPr/>
        <p:txBody>
          <a:bodyPr/>
          <a:lstStyle/>
          <a:p>
            <a:pPr>
              <a:defRPr/>
            </a:pPr>
            <a:fld id="{429F5858-E663-4B1C-8E74-603B5ABA9D24}" type="slidenum">
              <a:rPr lang="en-GB" smtClean="0"/>
              <a:pPr>
                <a:defRPr/>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idx="10"/>
          </p:nvPr>
        </p:nvSpPr>
        <p:spPr/>
        <p:txBody>
          <a:bodyPr/>
          <a:lstStyle/>
          <a:p>
            <a:pPr>
              <a:defRPr/>
            </a:pPr>
            <a:fld id="{429F5858-E663-4B1C-8E74-603B5ABA9D24}" type="slidenum">
              <a:rPr lang="en-GB" smtClean="0"/>
              <a:pPr>
                <a:defRPr/>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vmlDrawing" Target="../drawings/vmlDrawing1.v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FF5ED3D-7D25-4121-8D31-C8B4F793A81C}" type="datetimeFigureOut">
              <a:rPr lang="en-US" smtClean="0"/>
              <a:pPr/>
              <a:t>3/12/2012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BA1EBE-C55B-43C3-92E0-C316D23832B9}"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FF5ED3D-7D25-4121-8D31-C8B4F793A81C}" type="datetimeFigureOut">
              <a:rPr lang="en-US" smtClean="0"/>
              <a:pPr/>
              <a:t>3/12/2012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BA1EBE-C55B-43C3-92E0-C316D23832B9}"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FF5ED3D-7D25-4121-8D31-C8B4F793A81C}" type="datetimeFigureOut">
              <a:rPr lang="en-US" smtClean="0"/>
              <a:pPr/>
              <a:t>3/12/2012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BA1EBE-C55B-43C3-92E0-C316D23832B9}"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55680" y="249146"/>
            <a:ext cx="8226720" cy="750962"/>
          </a:xfrm>
        </p:spPr>
        <p:txBody>
          <a:bodyPr/>
          <a:lstStyle/>
          <a:p>
            <a:r>
              <a:rPr lang="en-US" dirty="0" smtClean="0"/>
              <a:t>Click to edit Master title style</a:t>
            </a:r>
            <a:endParaRPr lang="en-US" dirty="0"/>
          </a:p>
        </p:txBody>
      </p:sp>
      <p:sp>
        <p:nvSpPr>
          <p:cNvPr id="13" name="Rectangle 3"/>
          <p:cNvSpPr>
            <a:spLocks noGrp="1" noChangeArrowheads="1"/>
          </p:cNvSpPr>
          <p:nvPr>
            <p:ph type="dt" idx="10"/>
          </p:nvPr>
        </p:nvSpPr>
        <p:spPr/>
        <p:txBody>
          <a:bodyPr/>
          <a:lstStyle>
            <a:lvl1pPr>
              <a:defRPr/>
            </a:lvl1pPr>
          </a:lstStyle>
          <a:p>
            <a:pPr>
              <a:defRPr/>
            </a:pPr>
            <a:endParaRPr lang="en-GB"/>
          </a:p>
        </p:txBody>
      </p:sp>
      <p:sp>
        <p:nvSpPr>
          <p:cNvPr id="14" name="Rectangle 4"/>
          <p:cNvSpPr>
            <a:spLocks noGrp="1" noChangeArrowheads="1"/>
          </p:cNvSpPr>
          <p:nvPr>
            <p:ph type="ftr" idx="11"/>
          </p:nvPr>
        </p:nvSpPr>
        <p:spPr/>
        <p:txBody>
          <a:bodyPr/>
          <a:lstStyle>
            <a:lvl1pPr>
              <a:defRPr/>
            </a:lvl1pPr>
          </a:lstStyle>
          <a:p>
            <a:pPr>
              <a:defRPr/>
            </a:pP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FF5ED3D-7D25-4121-8D31-C8B4F793A81C}" type="datetimeFigureOut">
              <a:rPr lang="en-US" smtClean="0"/>
              <a:pPr/>
              <a:t>3/12/2012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BA1EBE-C55B-43C3-92E0-C316D23832B9}"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F5ED3D-7D25-4121-8D31-C8B4F793A81C}" type="datetimeFigureOut">
              <a:rPr lang="en-US" smtClean="0"/>
              <a:pPr/>
              <a:t>3/12/2012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BA1EBE-C55B-43C3-92E0-C316D23832B9}"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FF5ED3D-7D25-4121-8D31-C8B4F793A81C}" type="datetimeFigureOut">
              <a:rPr lang="en-US" smtClean="0"/>
              <a:pPr/>
              <a:t>3/12/2012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BA1EBE-C55B-43C3-92E0-C316D23832B9}"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FF5ED3D-7D25-4121-8D31-C8B4F793A81C}" type="datetimeFigureOut">
              <a:rPr lang="en-US" smtClean="0"/>
              <a:pPr/>
              <a:t>3/12/2012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BA1EBE-C55B-43C3-92E0-C316D23832B9}"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FF5ED3D-7D25-4121-8D31-C8B4F793A81C}" type="datetimeFigureOut">
              <a:rPr lang="en-US" smtClean="0"/>
              <a:pPr/>
              <a:t>3/12/2012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BA1EBE-C55B-43C3-92E0-C316D23832B9}"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F5ED3D-7D25-4121-8D31-C8B4F793A81C}" type="datetimeFigureOut">
              <a:rPr lang="en-US" smtClean="0"/>
              <a:pPr/>
              <a:t>3/12/2012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BA1EBE-C55B-43C3-92E0-C316D23832B9}"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F5ED3D-7D25-4121-8D31-C8B4F793A81C}" type="datetimeFigureOut">
              <a:rPr lang="en-US" smtClean="0"/>
              <a:pPr/>
              <a:t>3/12/2012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BA1EBE-C55B-43C3-92E0-C316D23832B9}"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F5ED3D-7D25-4121-8D31-C8B4F793A81C}" type="datetimeFigureOut">
              <a:rPr lang="en-US" smtClean="0"/>
              <a:pPr/>
              <a:t>3/12/2012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BA1EBE-C55B-43C3-92E0-C316D23832B9}"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F5ED3D-7D25-4121-8D31-C8B4F793A81C}" type="datetimeFigureOut">
              <a:rPr lang="en-US" smtClean="0"/>
              <a:pPr/>
              <a:t>3/12/2012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BA1EBE-C55B-43C3-92E0-C316D23832B9}"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jokanaam@yahoo.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gasifiers.bioenergylists.org/stovesdoc/Karstad/canecoal/canecoal.html"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0100" y="1285860"/>
            <a:ext cx="7000924" cy="1470025"/>
          </a:xfrm>
        </p:spPr>
        <p:txBody>
          <a:bodyPr/>
          <a:lstStyle/>
          <a:p>
            <a:r>
              <a:rPr lang="en-GB" dirty="0" smtClean="0">
                <a:latin typeface="Baskerville Old Face" pitchFamily="18" charset="0"/>
              </a:rPr>
              <a:t>Prologue Kenya - Student Debate 3</a:t>
            </a:r>
            <a:endParaRPr lang="en-GB" dirty="0">
              <a:latin typeface="Baskerville Old Face" pitchFamily="18" charset="0"/>
            </a:endParaRPr>
          </a:p>
        </p:txBody>
      </p:sp>
      <p:sp>
        <p:nvSpPr>
          <p:cNvPr id="3" name="Subtitle 2"/>
          <p:cNvSpPr>
            <a:spLocks noGrp="1"/>
          </p:cNvSpPr>
          <p:nvPr>
            <p:ph type="subTitle" idx="1"/>
          </p:nvPr>
        </p:nvSpPr>
        <p:spPr>
          <a:xfrm>
            <a:off x="1571604" y="4643446"/>
            <a:ext cx="5786478" cy="1643074"/>
          </a:xfrm>
        </p:spPr>
        <p:txBody>
          <a:bodyPr>
            <a:normAutofit fontScale="92500" lnSpcReduction="20000"/>
          </a:bodyPr>
          <a:lstStyle/>
          <a:p>
            <a:r>
              <a:rPr lang="en-GB" sz="2800" dirty="0" smtClean="0">
                <a:latin typeface="Baskerville Old Face" pitchFamily="18" charset="0"/>
              </a:rPr>
              <a:t>Energy Security &amp; Environmental Studies Group</a:t>
            </a:r>
          </a:p>
          <a:p>
            <a:r>
              <a:rPr lang="en-GB" sz="2800" dirty="0" smtClean="0">
                <a:latin typeface="Baskerville Old Face" pitchFamily="18" charset="0"/>
              </a:rPr>
              <a:t>International Relations &amp; Energy Security</a:t>
            </a:r>
          </a:p>
          <a:p>
            <a:r>
              <a:rPr lang="en-GB" sz="2800" dirty="0" smtClean="0">
                <a:latin typeface="Baskerville Old Face" pitchFamily="18" charset="0"/>
              </a:rPr>
              <a:t>Masarykova University - Brno</a:t>
            </a:r>
            <a:endParaRPr lang="en-GB" sz="2800" dirty="0">
              <a:latin typeface="Baskerville Old Face" pitchFamily="18" charset="0"/>
            </a:endParaRPr>
          </a:p>
        </p:txBody>
      </p:sp>
      <p:sp>
        <p:nvSpPr>
          <p:cNvPr id="4" name="TextBox 3"/>
          <p:cNvSpPr txBox="1"/>
          <p:nvPr/>
        </p:nvSpPr>
        <p:spPr>
          <a:xfrm>
            <a:off x="2214546" y="3143248"/>
            <a:ext cx="4437433" cy="1077218"/>
          </a:xfrm>
          <a:prstGeom prst="rect">
            <a:avLst/>
          </a:prstGeom>
          <a:noFill/>
        </p:spPr>
        <p:txBody>
          <a:bodyPr wrap="none" rtlCol="0">
            <a:spAutoFit/>
          </a:bodyPr>
          <a:lstStyle/>
          <a:p>
            <a:pPr algn="ctr"/>
            <a:r>
              <a:rPr lang="en-GB" sz="3200" dirty="0" smtClean="0">
                <a:latin typeface="Baskerville Old Face" pitchFamily="18" charset="0"/>
              </a:rPr>
              <a:t>By Francis Njoka </a:t>
            </a:r>
            <a:r>
              <a:rPr lang="en-GB" sz="3200" dirty="0" smtClean="0">
                <a:latin typeface="Baskerville Old Face" pitchFamily="18" charset="0"/>
              </a:rPr>
              <a:t>– Kenya</a:t>
            </a:r>
          </a:p>
          <a:p>
            <a:pPr algn="ctr"/>
            <a:r>
              <a:rPr lang="en-GB" sz="2400" dirty="0" smtClean="0">
                <a:latin typeface="Baskerville Old Face" pitchFamily="18" charset="0"/>
                <a:hlinkClick r:id="rId3"/>
              </a:rPr>
              <a:t>njokanaam@yahoo.com</a:t>
            </a:r>
            <a:r>
              <a:rPr lang="en-GB" sz="3200" dirty="0" smtClean="0">
                <a:latin typeface="Baskerville Old Face" pitchFamily="18" charset="0"/>
              </a:rPr>
              <a:t> </a:t>
            </a:r>
            <a:endParaRPr lang="en-GB" sz="3200" dirty="0">
              <a:latin typeface="Baskerville Old Face" pitchFamily="18" charset="0"/>
            </a:endParaRPr>
          </a:p>
        </p:txBody>
      </p:sp>
      <p:pic>
        <p:nvPicPr>
          <p:cNvPr id="5" name="Picture 1" descr="C:\Documents and Settings\Personal Pc\Desktop\Glopo.bmp"/>
          <p:cNvPicPr>
            <a:picLocks noChangeAspect="1" noChangeArrowheads="1"/>
          </p:cNvPicPr>
          <p:nvPr/>
        </p:nvPicPr>
        <p:blipFill>
          <a:blip r:embed="rId4"/>
          <a:srcRect/>
          <a:stretch>
            <a:fillRect/>
          </a:stretch>
        </p:blipFill>
        <p:spPr bwMode="auto">
          <a:xfrm>
            <a:off x="6389158" y="6324600"/>
            <a:ext cx="2754842" cy="533400"/>
          </a:xfrm>
          <a:prstGeom prst="rect">
            <a:avLst/>
          </a:prstGeom>
          <a:solidFill>
            <a:srgbClr val="86ECC3"/>
          </a:solidFill>
        </p:spPr>
      </p:pic>
      <p:sp>
        <p:nvSpPr>
          <p:cNvPr id="6" name="TextBox 5"/>
          <p:cNvSpPr txBox="1"/>
          <p:nvPr/>
        </p:nvSpPr>
        <p:spPr>
          <a:xfrm>
            <a:off x="3929058" y="6488668"/>
            <a:ext cx="1326004" cy="400110"/>
          </a:xfrm>
          <a:prstGeom prst="rect">
            <a:avLst/>
          </a:prstGeom>
          <a:noFill/>
        </p:spPr>
        <p:txBody>
          <a:bodyPr wrap="none" rtlCol="0">
            <a:spAutoFit/>
          </a:bodyPr>
          <a:lstStyle/>
          <a:p>
            <a:r>
              <a:rPr lang="en-GB" sz="2000" dirty="0" smtClean="0">
                <a:latin typeface="Baskerville Old Face" pitchFamily="18" charset="0"/>
              </a:rPr>
              <a:t>15-03-2012</a:t>
            </a:r>
            <a:endParaRPr lang="en-GB" sz="2000" dirty="0">
              <a:latin typeface="Baskerville Old Face"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8"/>
          </a:xfrm>
          <a:solidFill>
            <a:srgbClr val="75D96D"/>
          </a:solidFill>
        </p:spPr>
        <p:txBody>
          <a:bodyPr>
            <a:normAutofit/>
          </a:bodyPr>
          <a:lstStyle/>
          <a:p>
            <a:pPr algn="just"/>
            <a:r>
              <a:rPr lang="en-GB" sz="3200" b="1" i="1" dirty="0" smtClean="0">
                <a:latin typeface="Baskerville Old Face" pitchFamily="18" charset="0"/>
              </a:rPr>
              <a:t>Sample biomass potentials  as estimated by GIZ (GTZ) based on biogas production (2010)</a:t>
            </a:r>
            <a:endParaRPr lang="en-GB" sz="3200" b="1" i="1" dirty="0">
              <a:latin typeface="Baskerville Old Face" pitchFamily="18" charset="0"/>
            </a:endParaRPr>
          </a:p>
        </p:txBody>
      </p:sp>
      <p:graphicFrame>
        <p:nvGraphicFramePr>
          <p:cNvPr id="3" name="Table 2"/>
          <p:cNvGraphicFramePr>
            <a:graphicFrameLocks noGrp="1"/>
          </p:cNvGraphicFramePr>
          <p:nvPr/>
        </p:nvGraphicFramePr>
        <p:xfrm>
          <a:off x="214282" y="1214422"/>
          <a:ext cx="8644000" cy="5474412"/>
        </p:xfrm>
        <a:graphic>
          <a:graphicData uri="http://schemas.openxmlformats.org/drawingml/2006/table">
            <a:tbl>
              <a:tblPr/>
              <a:tblGrid>
                <a:gridCol w="2857520"/>
                <a:gridCol w="1928826"/>
                <a:gridCol w="1928826"/>
                <a:gridCol w="1928828"/>
              </a:tblGrid>
              <a:tr h="390161">
                <a:tc>
                  <a:txBody>
                    <a:bodyPr/>
                    <a:lstStyle/>
                    <a:p>
                      <a:pPr>
                        <a:spcAft>
                          <a:spcPts val="0"/>
                        </a:spcAft>
                      </a:pPr>
                      <a:r>
                        <a:rPr lang="en-GB" sz="2600" b="1" i="1" dirty="0">
                          <a:latin typeface="Baskerville Old Face" pitchFamily="18" charset="0"/>
                          <a:ea typeface="Calibri"/>
                        </a:rPr>
                        <a:t>Type</a:t>
                      </a:r>
                      <a:endParaRPr lang="en-US" sz="2600" dirty="0">
                        <a:latin typeface="Baskerville Old Face" pitchFamily="18" charset="0"/>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600" b="1" i="1" dirty="0">
                          <a:latin typeface="Baskerville Old Face" pitchFamily="18" charset="0"/>
                          <a:ea typeface="Calibri"/>
                        </a:rPr>
                        <a:t>Solid waste (tonnes)</a:t>
                      </a:r>
                      <a:endParaRPr lang="en-US" sz="2600" dirty="0">
                        <a:latin typeface="Baskerville Old Face" pitchFamily="18" charset="0"/>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600" b="1" i="1" dirty="0">
                          <a:latin typeface="Baskerville Old Face" pitchFamily="18" charset="0"/>
                          <a:ea typeface="Calibri"/>
                        </a:rPr>
                        <a:t>Liquid waste (m</a:t>
                      </a:r>
                      <a:r>
                        <a:rPr lang="en-GB" sz="2600" b="1" i="1" baseline="30000" dirty="0">
                          <a:latin typeface="Baskerville Old Face" pitchFamily="18" charset="0"/>
                          <a:ea typeface="Calibri"/>
                        </a:rPr>
                        <a:t>2</a:t>
                      </a:r>
                      <a:r>
                        <a:rPr lang="en-GB" sz="2600" b="1" i="1" dirty="0">
                          <a:latin typeface="Baskerville Old Face" pitchFamily="18" charset="0"/>
                          <a:ea typeface="Calibri"/>
                        </a:rPr>
                        <a:t>)</a:t>
                      </a:r>
                      <a:endParaRPr lang="en-US" sz="2600" dirty="0">
                        <a:latin typeface="Baskerville Old Face" pitchFamily="18" charset="0"/>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600" b="1" i="1" dirty="0">
                          <a:latin typeface="Baskerville Old Face" pitchFamily="18" charset="0"/>
                          <a:ea typeface="Calibri"/>
                        </a:rPr>
                        <a:t>Energy  (MW</a:t>
                      </a:r>
                      <a:r>
                        <a:rPr lang="en-GB" sz="2600" b="1" i="1" baseline="-25000" dirty="0">
                          <a:latin typeface="Baskerville Old Face" pitchFamily="18" charset="0"/>
                          <a:ea typeface="Calibri"/>
                        </a:rPr>
                        <a:t>el</a:t>
                      </a:r>
                      <a:r>
                        <a:rPr lang="en-GB" sz="2600" b="1" i="1" dirty="0">
                          <a:latin typeface="Baskerville Old Face" pitchFamily="18" charset="0"/>
                          <a:ea typeface="Calibri"/>
                        </a:rPr>
                        <a:t>)</a:t>
                      </a:r>
                      <a:endParaRPr lang="en-US" sz="2600" dirty="0">
                        <a:latin typeface="Baskerville Old Face" pitchFamily="18" charset="0"/>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161">
                <a:tc>
                  <a:txBody>
                    <a:bodyPr/>
                    <a:lstStyle/>
                    <a:p>
                      <a:pPr>
                        <a:spcAft>
                          <a:spcPts val="0"/>
                        </a:spcAft>
                      </a:pPr>
                      <a:r>
                        <a:rPr lang="en-GB" sz="2400" b="1" dirty="0">
                          <a:latin typeface="Baskerville Old Face" pitchFamily="18" charset="0"/>
                          <a:ea typeface="Calibri"/>
                        </a:rPr>
                        <a:t>Coffee</a:t>
                      </a:r>
                      <a:endParaRPr lang="en-US" sz="2400" b="1" dirty="0">
                        <a:latin typeface="Baskerville Old Face" pitchFamily="18" charset="0"/>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b="1" dirty="0">
                          <a:latin typeface="Baskerville Old Face" pitchFamily="18" charset="0"/>
                          <a:ea typeface="Calibri"/>
                        </a:rPr>
                        <a:t>145,125</a:t>
                      </a:r>
                      <a:endParaRPr lang="en-US" sz="2400" b="1" dirty="0">
                        <a:latin typeface="Baskerville Old Face" pitchFamily="18" charset="0"/>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b="1" dirty="0">
                          <a:latin typeface="Baskerville Old Face" pitchFamily="18" charset="0"/>
                          <a:ea typeface="Calibri"/>
                        </a:rPr>
                        <a:t>4.1m</a:t>
                      </a:r>
                      <a:endParaRPr lang="en-US" sz="2400" b="1" dirty="0">
                        <a:latin typeface="Baskerville Old Face" pitchFamily="18" charset="0"/>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400" b="1" dirty="0">
                          <a:solidFill>
                            <a:srgbClr val="FF0000"/>
                          </a:solidFill>
                          <a:latin typeface="Baskerville Old Face" pitchFamily="18" charset="0"/>
                          <a:ea typeface="Calibri"/>
                        </a:rPr>
                        <a:t>10</a:t>
                      </a:r>
                      <a:endParaRPr lang="en-US" sz="2400" b="1" dirty="0">
                        <a:solidFill>
                          <a:srgbClr val="FF0000"/>
                        </a:solidFill>
                        <a:latin typeface="Baskerville Old Face" pitchFamily="18" charset="0"/>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161">
                <a:tc>
                  <a:txBody>
                    <a:bodyPr/>
                    <a:lstStyle/>
                    <a:p>
                      <a:pPr>
                        <a:spcAft>
                          <a:spcPts val="0"/>
                        </a:spcAft>
                      </a:pPr>
                      <a:r>
                        <a:rPr lang="en-GB" sz="2400" b="1" dirty="0">
                          <a:latin typeface="Baskerville Old Face" pitchFamily="18" charset="0"/>
                          <a:ea typeface="Calibri"/>
                        </a:rPr>
                        <a:t>Cut flower</a:t>
                      </a:r>
                      <a:endParaRPr lang="en-US" sz="2400" b="1" dirty="0">
                        <a:latin typeface="Baskerville Old Face" pitchFamily="18" charset="0"/>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b="1" dirty="0">
                          <a:latin typeface="Baskerville Old Face" pitchFamily="18" charset="0"/>
                          <a:ea typeface="Calibri"/>
                        </a:rPr>
                        <a:t>27,357</a:t>
                      </a:r>
                      <a:endParaRPr lang="en-US" sz="2400" b="1" dirty="0">
                        <a:latin typeface="Baskerville Old Face" pitchFamily="18" charset="0"/>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2400" b="1" dirty="0">
                        <a:latin typeface="Baskerville Old Face" pitchFamily="18" charset="0"/>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400" b="1" dirty="0">
                          <a:latin typeface="Baskerville Old Face" pitchFamily="18" charset="0"/>
                          <a:ea typeface="Calibri"/>
                        </a:rPr>
                        <a:t>0.65</a:t>
                      </a:r>
                      <a:endParaRPr lang="en-US" sz="2400" b="1" dirty="0">
                        <a:latin typeface="Baskerville Old Face" pitchFamily="18" charset="0"/>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161">
                <a:tc>
                  <a:txBody>
                    <a:bodyPr/>
                    <a:lstStyle/>
                    <a:p>
                      <a:pPr>
                        <a:spcAft>
                          <a:spcPts val="0"/>
                        </a:spcAft>
                      </a:pPr>
                      <a:r>
                        <a:rPr lang="en-GB" sz="2400" b="1" dirty="0">
                          <a:latin typeface="Baskerville Old Face" pitchFamily="18" charset="0"/>
                          <a:ea typeface="Calibri"/>
                        </a:rPr>
                        <a:t>Chicken wastes</a:t>
                      </a:r>
                      <a:endParaRPr lang="en-US" sz="2400" b="1" dirty="0">
                        <a:latin typeface="Baskerville Old Face" pitchFamily="18" charset="0"/>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b="1" dirty="0">
                          <a:latin typeface="Baskerville Old Face" pitchFamily="18" charset="0"/>
                          <a:ea typeface="Calibri"/>
                        </a:rPr>
                        <a:t>82,125</a:t>
                      </a:r>
                      <a:endParaRPr lang="en-US" sz="2400" b="1" dirty="0">
                        <a:latin typeface="Baskerville Old Face" pitchFamily="18" charset="0"/>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2400" b="1" dirty="0">
                        <a:latin typeface="Baskerville Old Face" pitchFamily="18" charset="0"/>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400" b="1" dirty="0">
                          <a:latin typeface="Baskerville Old Face" pitchFamily="18" charset="0"/>
                          <a:ea typeface="Calibri"/>
                        </a:rPr>
                        <a:t>1.9</a:t>
                      </a:r>
                      <a:endParaRPr lang="en-US" sz="2400" b="1" dirty="0">
                        <a:latin typeface="Baskerville Old Face" pitchFamily="18" charset="0"/>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161">
                <a:tc>
                  <a:txBody>
                    <a:bodyPr/>
                    <a:lstStyle/>
                    <a:p>
                      <a:pPr>
                        <a:spcAft>
                          <a:spcPts val="0"/>
                        </a:spcAft>
                      </a:pPr>
                      <a:r>
                        <a:rPr lang="en-GB" sz="2400" b="1" dirty="0">
                          <a:latin typeface="Baskerville Old Face" pitchFamily="18" charset="0"/>
                          <a:ea typeface="Calibri"/>
                        </a:rPr>
                        <a:t>Sisal</a:t>
                      </a:r>
                      <a:endParaRPr lang="en-US" sz="2400" b="1" dirty="0">
                        <a:latin typeface="Baskerville Old Face" pitchFamily="18" charset="0"/>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b="1">
                          <a:latin typeface="Baskerville Old Face" pitchFamily="18" charset="0"/>
                          <a:ea typeface="Calibri"/>
                        </a:rPr>
                        <a:t>735,050</a:t>
                      </a:r>
                      <a:endParaRPr lang="en-US" sz="2400" b="1">
                        <a:latin typeface="Baskerville Old Face" pitchFamily="18" charset="0"/>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b="1" dirty="0">
                          <a:latin typeface="Baskerville Old Face" pitchFamily="18" charset="0"/>
                          <a:ea typeface="Calibri"/>
                        </a:rPr>
                        <a:t>2.46m</a:t>
                      </a:r>
                      <a:endParaRPr lang="en-US" sz="2400" b="1" dirty="0">
                        <a:latin typeface="Baskerville Old Face" pitchFamily="18" charset="0"/>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400" b="1" dirty="0">
                          <a:solidFill>
                            <a:srgbClr val="FF0000"/>
                          </a:solidFill>
                          <a:latin typeface="Baskerville Old Face" pitchFamily="18" charset="0"/>
                          <a:ea typeface="Calibri"/>
                        </a:rPr>
                        <a:t>20</a:t>
                      </a:r>
                      <a:endParaRPr lang="en-US" sz="2400" b="1" dirty="0">
                        <a:solidFill>
                          <a:srgbClr val="FF0000"/>
                        </a:solidFill>
                        <a:latin typeface="Baskerville Old Face" pitchFamily="18" charset="0"/>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161">
                <a:tc>
                  <a:txBody>
                    <a:bodyPr/>
                    <a:lstStyle/>
                    <a:p>
                      <a:pPr>
                        <a:spcAft>
                          <a:spcPts val="0"/>
                        </a:spcAft>
                      </a:pPr>
                      <a:r>
                        <a:rPr lang="en-GB" sz="2400" b="1" dirty="0">
                          <a:latin typeface="Baskerville Old Face" pitchFamily="18" charset="0"/>
                          <a:ea typeface="Calibri"/>
                        </a:rPr>
                        <a:t>Sugar</a:t>
                      </a:r>
                      <a:endParaRPr lang="en-US" sz="2400" b="1" dirty="0">
                        <a:latin typeface="Baskerville Old Face" pitchFamily="18" charset="0"/>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b="1">
                          <a:latin typeface="Baskerville Old Face" pitchFamily="18" charset="0"/>
                          <a:ea typeface="Calibri"/>
                        </a:rPr>
                        <a:t>192,705</a:t>
                      </a:r>
                      <a:endParaRPr lang="en-US" sz="2400" b="1">
                        <a:latin typeface="Baskerville Old Face" pitchFamily="18" charset="0"/>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2400" b="1" dirty="0">
                        <a:latin typeface="Baskerville Old Face" pitchFamily="18" charset="0"/>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400" b="1" dirty="0">
                          <a:latin typeface="Baskerville Old Face" pitchFamily="18" charset="0"/>
                          <a:ea typeface="Calibri"/>
                        </a:rPr>
                        <a:t>4.1</a:t>
                      </a:r>
                      <a:endParaRPr lang="en-US" sz="2400" b="1" dirty="0">
                        <a:latin typeface="Baskerville Old Face" pitchFamily="18" charset="0"/>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161">
                <a:tc>
                  <a:txBody>
                    <a:bodyPr/>
                    <a:lstStyle/>
                    <a:p>
                      <a:pPr>
                        <a:spcAft>
                          <a:spcPts val="0"/>
                        </a:spcAft>
                      </a:pPr>
                      <a:r>
                        <a:rPr lang="en-GB" sz="2400" b="1" dirty="0">
                          <a:latin typeface="Baskerville Old Face" pitchFamily="18" charset="0"/>
                          <a:ea typeface="Calibri"/>
                        </a:rPr>
                        <a:t>Milk processing</a:t>
                      </a:r>
                      <a:endParaRPr lang="en-US" sz="2400" b="1" dirty="0">
                        <a:latin typeface="Baskerville Old Face" pitchFamily="18" charset="0"/>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2400" b="1">
                        <a:latin typeface="Baskerville Old Face" pitchFamily="18" charset="0"/>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b="1" dirty="0">
                          <a:latin typeface="Baskerville Old Face" pitchFamily="18" charset="0"/>
                          <a:ea typeface="Calibri"/>
                        </a:rPr>
                        <a:t>1.083m</a:t>
                      </a:r>
                      <a:endParaRPr lang="en-US" sz="2400" b="1" dirty="0">
                        <a:latin typeface="Baskerville Old Face" pitchFamily="18" charset="0"/>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400" b="1" dirty="0">
                          <a:latin typeface="Baskerville Old Face" pitchFamily="18" charset="0"/>
                          <a:ea typeface="Calibri"/>
                        </a:rPr>
                        <a:t>0.55</a:t>
                      </a:r>
                      <a:endParaRPr lang="en-US" sz="2400" b="1" dirty="0">
                        <a:latin typeface="Baskerville Old Face" pitchFamily="18" charset="0"/>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161">
                <a:tc>
                  <a:txBody>
                    <a:bodyPr/>
                    <a:lstStyle/>
                    <a:p>
                      <a:pPr>
                        <a:spcAft>
                          <a:spcPts val="0"/>
                        </a:spcAft>
                      </a:pPr>
                      <a:r>
                        <a:rPr lang="en-GB" sz="2400" b="1" dirty="0">
                          <a:latin typeface="Baskerville Old Face" pitchFamily="18" charset="0"/>
                          <a:ea typeface="Calibri"/>
                        </a:rPr>
                        <a:t>1 Pineapple farm</a:t>
                      </a:r>
                      <a:endParaRPr lang="en-US" sz="2400" b="1" dirty="0">
                        <a:latin typeface="Baskerville Old Face" pitchFamily="18" charset="0"/>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b="1">
                          <a:latin typeface="Baskerville Old Face" pitchFamily="18" charset="0"/>
                          <a:ea typeface="Calibri"/>
                        </a:rPr>
                        <a:t>75,000</a:t>
                      </a:r>
                      <a:endParaRPr lang="en-US" sz="2400" b="1">
                        <a:latin typeface="Baskerville Old Face" pitchFamily="18" charset="0"/>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b="1" dirty="0">
                          <a:latin typeface="Baskerville Old Face" pitchFamily="18" charset="0"/>
                          <a:ea typeface="Calibri"/>
                        </a:rPr>
                        <a:t>0.84m</a:t>
                      </a:r>
                      <a:endParaRPr lang="en-US" sz="2400" b="1" dirty="0">
                        <a:latin typeface="Baskerville Old Face" pitchFamily="18" charset="0"/>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400" b="1" dirty="0">
                          <a:latin typeface="Baskerville Old Face" pitchFamily="18" charset="0"/>
                          <a:ea typeface="Calibri"/>
                        </a:rPr>
                        <a:t>2.35</a:t>
                      </a:r>
                      <a:endParaRPr lang="en-US" sz="2400" b="1" dirty="0">
                        <a:latin typeface="Baskerville Old Face" pitchFamily="18" charset="0"/>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161">
                <a:tc>
                  <a:txBody>
                    <a:bodyPr/>
                    <a:lstStyle/>
                    <a:p>
                      <a:pPr>
                        <a:spcAft>
                          <a:spcPts val="0"/>
                        </a:spcAft>
                      </a:pPr>
                      <a:r>
                        <a:rPr lang="en-GB" sz="2400" b="1" dirty="0">
                          <a:latin typeface="Baskerville Old Face" pitchFamily="18" charset="0"/>
                          <a:ea typeface="Calibri"/>
                        </a:rPr>
                        <a:t>MSW (Nairobi)</a:t>
                      </a:r>
                      <a:endParaRPr lang="en-US" sz="2400" b="1" dirty="0">
                        <a:latin typeface="Baskerville Old Face" pitchFamily="18" charset="0"/>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b="1">
                          <a:latin typeface="Baskerville Old Face" pitchFamily="18" charset="0"/>
                          <a:ea typeface="Calibri"/>
                        </a:rPr>
                        <a:t>996,450</a:t>
                      </a:r>
                      <a:endParaRPr lang="en-US" sz="2400" b="1">
                        <a:latin typeface="Baskerville Old Face" pitchFamily="18" charset="0"/>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2400" b="1" dirty="0">
                        <a:latin typeface="Baskerville Old Face" pitchFamily="18" charset="0"/>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400" b="1" dirty="0" smtClean="0">
                          <a:solidFill>
                            <a:srgbClr val="FF0000"/>
                          </a:solidFill>
                          <a:latin typeface="Baskerville Old Face" pitchFamily="18" charset="0"/>
                          <a:ea typeface="Calibri"/>
                        </a:rPr>
                        <a:t>37.5</a:t>
                      </a:r>
                      <a:endParaRPr lang="en-US" sz="2400" b="1" dirty="0">
                        <a:solidFill>
                          <a:srgbClr val="FF0000"/>
                        </a:solidFill>
                        <a:latin typeface="Baskerville Old Face" pitchFamily="18" charset="0"/>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161">
                <a:tc>
                  <a:txBody>
                    <a:bodyPr/>
                    <a:lstStyle/>
                    <a:p>
                      <a:pPr>
                        <a:spcAft>
                          <a:spcPts val="0"/>
                        </a:spcAft>
                      </a:pPr>
                      <a:r>
                        <a:rPr lang="en-GB" sz="2400" b="1" dirty="0">
                          <a:latin typeface="Baskerville Old Face" pitchFamily="18" charset="0"/>
                          <a:ea typeface="Calibri"/>
                        </a:rPr>
                        <a:t>1 Distillery stillage</a:t>
                      </a:r>
                      <a:endParaRPr lang="en-US" sz="2400" b="1" dirty="0">
                        <a:latin typeface="Baskerville Old Face" pitchFamily="18" charset="0"/>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2400" b="1">
                        <a:latin typeface="Baskerville Old Face" pitchFamily="18" charset="0"/>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b="1" dirty="0">
                          <a:latin typeface="Baskerville Old Face" pitchFamily="18" charset="0"/>
                          <a:ea typeface="Calibri"/>
                        </a:rPr>
                        <a:t>108,000</a:t>
                      </a:r>
                      <a:endParaRPr lang="en-US" sz="2400" b="1" dirty="0">
                        <a:latin typeface="Baskerville Old Face" pitchFamily="18" charset="0"/>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400" b="1" dirty="0">
                          <a:latin typeface="Baskerville Old Face" pitchFamily="18" charset="0"/>
                          <a:ea typeface="Calibri"/>
                        </a:rPr>
                        <a:t>1.1</a:t>
                      </a:r>
                      <a:endParaRPr lang="en-US" sz="2400" b="1" dirty="0">
                        <a:latin typeface="Baskerville Old Face" pitchFamily="18" charset="0"/>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161">
                <a:tc>
                  <a:txBody>
                    <a:bodyPr/>
                    <a:lstStyle/>
                    <a:p>
                      <a:pPr>
                        <a:spcAft>
                          <a:spcPts val="0"/>
                        </a:spcAft>
                      </a:pPr>
                      <a:r>
                        <a:rPr lang="en-GB" sz="2400" b="1" dirty="0">
                          <a:latin typeface="Baskerville Old Face" pitchFamily="18" charset="0"/>
                          <a:ea typeface="Calibri"/>
                        </a:rPr>
                        <a:t>1 Meat processing</a:t>
                      </a:r>
                      <a:endParaRPr lang="en-US" sz="2400" b="1" dirty="0">
                        <a:latin typeface="Baskerville Old Face" pitchFamily="18" charset="0"/>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2400" b="1">
                        <a:latin typeface="Baskerville Old Face" pitchFamily="18" charset="0"/>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b="1" dirty="0">
                          <a:latin typeface="Baskerville Old Face" pitchFamily="18" charset="0"/>
                          <a:ea typeface="Calibri"/>
                        </a:rPr>
                        <a:t>60.000</a:t>
                      </a:r>
                      <a:endParaRPr lang="en-US" sz="2400" b="1" dirty="0">
                        <a:latin typeface="Baskerville Old Face" pitchFamily="18" charset="0"/>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400" b="1" dirty="0">
                          <a:latin typeface="Baskerville Old Face" pitchFamily="18" charset="0"/>
                          <a:ea typeface="Calibri"/>
                        </a:rPr>
                        <a:t>0.05</a:t>
                      </a:r>
                      <a:endParaRPr lang="en-US" sz="2400" b="1" dirty="0">
                        <a:latin typeface="Baskerville Old Face" pitchFamily="18" charset="0"/>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161">
                <a:tc>
                  <a:txBody>
                    <a:bodyPr/>
                    <a:lstStyle/>
                    <a:p>
                      <a:pPr>
                        <a:spcAft>
                          <a:spcPts val="0"/>
                        </a:spcAft>
                      </a:pPr>
                      <a:r>
                        <a:rPr lang="en-GB" sz="2400" b="1" dirty="0">
                          <a:latin typeface="Baskerville Old Face" pitchFamily="18" charset="0"/>
                          <a:ea typeface="Calibri"/>
                        </a:rPr>
                        <a:t>1 pig farm</a:t>
                      </a:r>
                      <a:endParaRPr lang="en-US" sz="2400" b="1" dirty="0">
                        <a:latin typeface="Baskerville Old Face" pitchFamily="18" charset="0"/>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b="1">
                          <a:latin typeface="Baskerville Old Face" pitchFamily="18" charset="0"/>
                          <a:ea typeface="Calibri"/>
                        </a:rPr>
                        <a:t>10,920</a:t>
                      </a:r>
                      <a:endParaRPr lang="en-US" sz="2400" b="1">
                        <a:latin typeface="Baskerville Old Face" pitchFamily="18" charset="0"/>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2400" b="1" dirty="0">
                        <a:latin typeface="Baskerville Old Face" pitchFamily="18" charset="0"/>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400" b="1" dirty="0">
                          <a:latin typeface="Baskerville Old Face" pitchFamily="18" charset="0"/>
                          <a:ea typeface="Calibri"/>
                        </a:rPr>
                        <a:t>0.35</a:t>
                      </a:r>
                      <a:endParaRPr lang="en-US" sz="2400" b="1" dirty="0">
                        <a:latin typeface="Baskerville Old Face" pitchFamily="18" charset="0"/>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161">
                <a:tc>
                  <a:txBody>
                    <a:bodyPr/>
                    <a:lstStyle/>
                    <a:p>
                      <a:pPr>
                        <a:spcAft>
                          <a:spcPts val="0"/>
                        </a:spcAft>
                      </a:pPr>
                      <a:r>
                        <a:rPr lang="en-GB" sz="2400" b="1" dirty="0">
                          <a:latin typeface="Baskerville Old Face" pitchFamily="18" charset="0"/>
                          <a:ea typeface="Calibri"/>
                        </a:rPr>
                        <a:t>1 tea  factory</a:t>
                      </a:r>
                      <a:endParaRPr lang="en-US" sz="2400" b="1" dirty="0">
                        <a:latin typeface="Baskerville Old Face" pitchFamily="18" charset="0"/>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b="1" dirty="0">
                          <a:latin typeface="Baskerville Old Face" pitchFamily="18" charset="0"/>
                          <a:ea typeface="Calibri"/>
                        </a:rPr>
                        <a:t>7,312</a:t>
                      </a:r>
                      <a:endParaRPr lang="en-US" sz="2400" b="1" dirty="0">
                        <a:latin typeface="Baskerville Old Face" pitchFamily="18" charset="0"/>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2400" b="1" dirty="0">
                        <a:latin typeface="Baskerville Old Face" pitchFamily="18" charset="0"/>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400" b="1" dirty="0">
                          <a:latin typeface="Baskerville Old Face" pitchFamily="18" charset="0"/>
                          <a:ea typeface="Calibri"/>
                        </a:rPr>
                        <a:t>0.7</a:t>
                      </a:r>
                      <a:endParaRPr lang="en-US" sz="2400" b="1" dirty="0">
                        <a:latin typeface="Baskerville Old Face" pitchFamily="18" charset="0"/>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2000264" cy="642942"/>
          </a:xfrm>
        </p:spPr>
        <p:txBody>
          <a:bodyPr>
            <a:normAutofit/>
          </a:bodyPr>
          <a:lstStyle/>
          <a:p>
            <a:pPr algn="l"/>
            <a:r>
              <a:rPr lang="en-GB" sz="3600" b="1" u="sng" dirty="0" smtClean="0">
                <a:latin typeface="Baskerville Old Face" pitchFamily="18" charset="0"/>
              </a:rPr>
              <a:t>Fuelwood</a:t>
            </a:r>
            <a:endParaRPr lang="en-GB" sz="3600" b="1" u="sng" dirty="0">
              <a:latin typeface="Baskerville Old Face" pitchFamily="18" charset="0"/>
            </a:endParaRPr>
          </a:p>
        </p:txBody>
      </p:sp>
      <p:pic>
        <p:nvPicPr>
          <p:cNvPr id="6" name="Picture 9"/>
          <p:cNvPicPr>
            <a:picLocks noGrp="1" noChangeAspect="1" noChangeArrowheads="1"/>
          </p:cNvPicPr>
          <p:nvPr>
            <p:ph idx="1"/>
          </p:nvPr>
        </p:nvPicPr>
        <p:blipFill>
          <a:blip r:embed="rId3"/>
          <a:srcRect/>
          <a:stretch>
            <a:fillRect/>
          </a:stretch>
        </p:blipFill>
        <p:spPr>
          <a:xfrm>
            <a:off x="6929454" y="4500570"/>
            <a:ext cx="1802692" cy="2071702"/>
          </a:xfrm>
        </p:spPr>
      </p:pic>
      <p:pic>
        <p:nvPicPr>
          <p:cNvPr id="1027" name="Picture 3" descr="C:\Documents and Settings\Personal Pc\My Documents\Njoka\Njokas\IOM Lectures - Njoka\IOM charts\Fire.jpg"/>
          <p:cNvPicPr>
            <a:picLocks noChangeAspect="1" noChangeArrowheads="1"/>
          </p:cNvPicPr>
          <p:nvPr/>
        </p:nvPicPr>
        <p:blipFill>
          <a:blip r:embed="rId4"/>
          <a:srcRect/>
          <a:stretch>
            <a:fillRect/>
          </a:stretch>
        </p:blipFill>
        <p:spPr bwMode="auto">
          <a:xfrm>
            <a:off x="4714876" y="4500570"/>
            <a:ext cx="2214578" cy="2067840"/>
          </a:xfrm>
          <a:prstGeom prst="rect">
            <a:avLst/>
          </a:prstGeom>
          <a:noFill/>
        </p:spPr>
      </p:pic>
      <p:sp>
        <p:nvSpPr>
          <p:cNvPr id="7" name="Rectangle 6"/>
          <p:cNvSpPr/>
          <p:nvPr/>
        </p:nvSpPr>
        <p:spPr>
          <a:xfrm>
            <a:off x="285720" y="857232"/>
            <a:ext cx="8572560" cy="3749616"/>
          </a:xfrm>
          <a:prstGeom prst="rect">
            <a:avLst/>
          </a:prstGeom>
        </p:spPr>
        <p:txBody>
          <a:bodyPr wrap="square">
            <a:spAutoFit/>
          </a:bodyPr>
          <a:lstStyle/>
          <a:p>
            <a:pPr algn="just">
              <a:lnSpc>
                <a:spcPct val="90000"/>
              </a:lnSpc>
              <a:buFont typeface="Wingdings" pitchFamily="2" charset="2"/>
              <a:buChar char="q"/>
            </a:pPr>
            <a:r>
              <a:rPr lang="en-US" sz="2400" dirty="0" smtClean="0">
                <a:latin typeface="Baskerville Old Face" pitchFamily="18" charset="0"/>
              </a:rPr>
              <a:t>A larger majority of rural population depend on firewood for fuel (89%).</a:t>
            </a:r>
          </a:p>
          <a:p>
            <a:pPr algn="just">
              <a:lnSpc>
                <a:spcPct val="90000"/>
              </a:lnSpc>
              <a:buFont typeface="Wingdings" pitchFamily="2" charset="2"/>
              <a:buChar char="q"/>
            </a:pPr>
            <a:r>
              <a:rPr lang="en-US" sz="2400" dirty="0" smtClean="0">
                <a:latin typeface="Baskerville Old Face" pitchFamily="18" charset="0"/>
              </a:rPr>
              <a:t>In year 2000, consumption was 3,394 kg (rural) and 2,701 kg (urban) per household per annum and per capita consumption was 741 and 691 kg respectively. </a:t>
            </a:r>
          </a:p>
          <a:p>
            <a:pPr algn="just">
              <a:lnSpc>
                <a:spcPct val="90000"/>
              </a:lnSpc>
              <a:buFont typeface="Wingdings" pitchFamily="2" charset="2"/>
              <a:buChar char="q"/>
            </a:pPr>
            <a:r>
              <a:rPr lang="en-US" sz="2400" dirty="0" smtClean="0">
                <a:latin typeface="Baskerville Old Face" pitchFamily="18" charset="0"/>
              </a:rPr>
              <a:t>Kenya experiences a deficit of over 50% of firewood per year</a:t>
            </a:r>
          </a:p>
          <a:p>
            <a:pPr algn="just">
              <a:lnSpc>
                <a:spcPct val="90000"/>
              </a:lnSpc>
              <a:buFont typeface="Wingdings" pitchFamily="2" charset="2"/>
              <a:buChar char="q"/>
            </a:pPr>
            <a:r>
              <a:rPr lang="en-US" sz="2400" dirty="0" smtClean="0">
                <a:latin typeface="Baskerville Old Face" pitchFamily="18" charset="0"/>
              </a:rPr>
              <a:t>Over 20,000 Institutions also use firewood for catering and water heating.</a:t>
            </a:r>
          </a:p>
          <a:p>
            <a:pPr algn="just">
              <a:lnSpc>
                <a:spcPct val="90000"/>
              </a:lnSpc>
              <a:buFont typeface="Wingdings" pitchFamily="2" charset="2"/>
              <a:buChar char="q"/>
            </a:pPr>
            <a:r>
              <a:rPr lang="en-US" sz="2400" dirty="0" smtClean="0">
                <a:latin typeface="Baskerville Old Face" pitchFamily="18" charset="0"/>
              </a:rPr>
              <a:t>Most Tea factories also use fuelwood to run their boilers</a:t>
            </a:r>
          </a:p>
          <a:p>
            <a:pPr algn="just">
              <a:lnSpc>
                <a:spcPct val="90000"/>
              </a:lnSpc>
              <a:buFont typeface="Wingdings" pitchFamily="2" charset="2"/>
              <a:buChar char="q"/>
            </a:pPr>
            <a:r>
              <a:rPr lang="en-US" sz="2400" dirty="0" smtClean="0">
                <a:latin typeface="Baskerville Old Face" pitchFamily="18" charset="0"/>
              </a:rPr>
              <a:t>Other players working with institutions to have woodlots for fuelwood</a:t>
            </a:r>
          </a:p>
        </p:txBody>
      </p:sp>
      <p:pic>
        <p:nvPicPr>
          <p:cNvPr id="5" name="Picture 27"/>
          <p:cNvPicPr>
            <a:picLocks noChangeAspect="1" noChangeArrowheads="1"/>
          </p:cNvPicPr>
          <p:nvPr/>
        </p:nvPicPr>
        <p:blipFill>
          <a:blip r:embed="rId5"/>
          <a:srcRect/>
          <a:stretch>
            <a:fillRect/>
          </a:stretch>
        </p:blipFill>
        <p:spPr bwMode="auto">
          <a:xfrm>
            <a:off x="357158" y="4500570"/>
            <a:ext cx="4102058" cy="20716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500042"/>
            <a:ext cx="2000264" cy="582594"/>
          </a:xfrm>
        </p:spPr>
        <p:txBody>
          <a:bodyPr>
            <a:noAutofit/>
          </a:bodyPr>
          <a:lstStyle/>
          <a:p>
            <a:pPr algn="l"/>
            <a:r>
              <a:rPr lang="en-GB" sz="3600" b="1" u="sng" dirty="0" smtClean="0">
                <a:latin typeface="Baskerville Old Face" pitchFamily="18" charset="0"/>
              </a:rPr>
              <a:t>Charcoal</a:t>
            </a:r>
            <a:endParaRPr lang="en-GB" sz="3600" b="1" u="sng" dirty="0">
              <a:latin typeface="Baskerville Old Face" pitchFamily="18" charset="0"/>
            </a:endParaRPr>
          </a:p>
        </p:txBody>
      </p:sp>
      <p:pic>
        <p:nvPicPr>
          <p:cNvPr id="4" name="Picture 2" descr="C:\Documents and Settings\Personal Pc\My Documents\Njoka\Njokas\IOM Lectures - Njoka\IOM charts\KCJ.jpg"/>
          <p:cNvPicPr>
            <a:picLocks noChangeAspect="1" noChangeArrowheads="1"/>
          </p:cNvPicPr>
          <p:nvPr/>
        </p:nvPicPr>
        <p:blipFill>
          <a:blip r:embed="rId3"/>
          <a:srcRect/>
          <a:stretch>
            <a:fillRect/>
          </a:stretch>
        </p:blipFill>
        <p:spPr bwMode="auto">
          <a:xfrm>
            <a:off x="285720" y="4572008"/>
            <a:ext cx="2000264" cy="2000240"/>
          </a:xfrm>
          <a:prstGeom prst="rect">
            <a:avLst/>
          </a:prstGeom>
          <a:noFill/>
        </p:spPr>
      </p:pic>
      <p:sp>
        <p:nvSpPr>
          <p:cNvPr id="5" name="Rectangle 4"/>
          <p:cNvSpPr/>
          <p:nvPr/>
        </p:nvSpPr>
        <p:spPr>
          <a:xfrm>
            <a:off x="2500298" y="1285860"/>
            <a:ext cx="6215106" cy="5262979"/>
          </a:xfrm>
          <a:prstGeom prst="rect">
            <a:avLst/>
          </a:prstGeom>
        </p:spPr>
        <p:txBody>
          <a:bodyPr wrap="square">
            <a:spAutoFit/>
          </a:bodyPr>
          <a:lstStyle/>
          <a:p>
            <a:pPr algn="just">
              <a:buFont typeface="Courier New" pitchFamily="49" charset="0"/>
              <a:buChar char="o"/>
            </a:pPr>
            <a:r>
              <a:rPr lang="en-US" sz="2400" dirty="0" smtClean="0">
                <a:latin typeface="Baskerville Old Face" pitchFamily="18" charset="0"/>
              </a:rPr>
              <a:t>An important fuel source for urban dwellers (82%).</a:t>
            </a:r>
          </a:p>
          <a:p>
            <a:pPr algn="just">
              <a:buFont typeface="Courier New" pitchFamily="49" charset="0"/>
              <a:buChar char="o"/>
            </a:pPr>
            <a:r>
              <a:rPr lang="en-US" sz="2400" dirty="0" smtClean="0">
                <a:latin typeface="Baskerville Old Face" pitchFamily="18" charset="0"/>
              </a:rPr>
              <a:t>Mature trees are cut and pyrolized into high quality carbon fuel</a:t>
            </a:r>
          </a:p>
          <a:p>
            <a:pPr algn="just">
              <a:buFont typeface="Courier New" pitchFamily="49" charset="0"/>
              <a:buChar char="o"/>
            </a:pPr>
            <a:r>
              <a:rPr lang="en-US" sz="2400" dirty="0" smtClean="0">
                <a:latin typeface="Baskerville Old Face" pitchFamily="18" charset="0"/>
              </a:rPr>
              <a:t>Main cause of increased deforestation - source of income for rurals.</a:t>
            </a:r>
          </a:p>
          <a:p>
            <a:pPr algn="just">
              <a:buFont typeface="Courier New" pitchFamily="49" charset="0"/>
              <a:buChar char="o"/>
            </a:pPr>
            <a:r>
              <a:rPr lang="en-US" sz="2400" dirty="0" smtClean="0">
                <a:latin typeface="Baskerville Old Face" pitchFamily="18" charset="0"/>
              </a:rPr>
              <a:t>Per capita consumption was 156 kg (rural) and 152 kg (urban) - 2000  </a:t>
            </a:r>
          </a:p>
          <a:p>
            <a:pPr algn="just">
              <a:buFont typeface="Courier New" pitchFamily="49" charset="0"/>
              <a:buChar char="o"/>
            </a:pPr>
            <a:r>
              <a:rPr lang="en-US" sz="2400" dirty="0" smtClean="0">
                <a:latin typeface="Baskerville Old Face" pitchFamily="18" charset="0"/>
              </a:rPr>
              <a:t>Sustainable projects (planting of acacia trees) being implemented in some parts of the country e.g. Bondo (Kisumu), Kitui and Kitengela (Nairobi) areas.</a:t>
            </a:r>
          </a:p>
          <a:p>
            <a:pPr algn="just">
              <a:buFont typeface="Courier New" pitchFamily="49" charset="0"/>
              <a:buChar char="o"/>
            </a:pPr>
            <a:r>
              <a:rPr lang="en-US" sz="2400" dirty="0" smtClean="0">
                <a:latin typeface="Baskerville Old Face" pitchFamily="18" charset="0"/>
              </a:rPr>
              <a:t>Energy saving stove – Kenya Ceramic Jiko (KCJ) widely distributed in E. Africa</a:t>
            </a:r>
            <a:endParaRPr lang="en-GB" sz="2400" dirty="0">
              <a:latin typeface="Baskerville Old Face" pitchFamily="18" charset="0"/>
            </a:endParaRPr>
          </a:p>
        </p:txBody>
      </p:sp>
      <p:pic>
        <p:nvPicPr>
          <p:cNvPr id="3074" name="Picture 2" descr="C:\Documents and Settings\Personal Pc\Desktop\charcoal.bmp"/>
          <p:cNvPicPr>
            <a:picLocks noChangeAspect="1" noChangeArrowheads="1"/>
          </p:cNvPicPr>
          <p:nvPr/>
        </p:nvPicPr>
        <p:blipFill>
          <a:blip r:embed="rId4"/>
          <a:srcRect/>
          <a:stretch>
            <a:fillRect/>
          </a:stretch>
        </p:blipFill>
        <p:spPr bwMode="auto">
          <a:xfrm>
            <a:off x="285720" y="2714620"/>
            <a:ext cx="2000264" cy="1829189"/>
          </a:xfrm>
          <a:prstGeom prst="rect">
            <a:avLst/>
          </a:prstGeom>
          <a:noFill/>
        </p:spPr>
      </p:pic>
      <p:pic>
        <p:nvPicPr>
          <p:cNvPr id="6" name="Picture 4" descr="IMG_2012"/>
          <p:cNvPicPr>
            <a:picLocks noChangeAspect="1" noChangeArrowheads="1"/>
          </p:cNvPicPr>
          <p:nvPr/>
        </p:nvPicPr>
        <p:blipFill>
          <a:blip r:embed="rId5" cstate="print"/>
          <a:srcRect/>
          <a:stretch>
            <a:fillRect/>
          </a:stretch>
        </p:blipFill>
        <p:spPr bwMode="auto">
          <a:xfrm>
            <a:off x="285720" y="1142984"/>
            <a:ext cx="2000264"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642918"/>
            <a:ext cx="4286280" cy="642942"/>
          </a:xfrm>
        </p:spPr>
        <p:txBody>
          <a:bodyPr>
            <a:noAutofit/>
          </a:bodyPr>
          <a:lstStyle/>
          <a:p>
            <a:pPr algn="l"/>
            <a:r>
              <a:rPr lang="en-GB" sz="3600" b="1" u="sng" dirty="0" smtClean="0">
                <a:latin typeface="Baskerville Old Face" pitchFamily="18" charset="0"/>
              </a:rPr>
              <a:t>Bagasse cogeneration</a:t>
            </a:r>
            <a:endParaRPr lang="en-GB" sz="3600" u="sng" dirty="0">
              <a:latin typeface="Baskerville Old Face" pitchFamily="18" charset="0"/>
            </a:endParaRPr>
          </a:p>
        </p:txBody>
      </p:sp>
      <p:sp>
        <p:nvSpPr>
          <p:cNvPr id="4" name="Rectangle 3"/>
          <p:cNvSpPr/>
          <p:nvPr/>
        </p:nvSpPr>
        <p:spPr>
          <a:xfrm>
            <a:off x="285720" y="1285860"/>
            <a:ext cx="8572560" cy="1692771"/>
          </a:xfrm>
          <a:prstGeom prst="rect">
            <a:avLst/>
          </a:prstGeom>
          <a:noFill/>
        </p:spPr>
        <p:txBody>
          <a:bodyPr wrap="square">
            <a:spAutoFit/>
          </a:bodyPr>
          <a:lstStyle/>
          <a:p>
            <a:pPr algn="just">
              <a:buSzPct val="93000"/>
              <a:buFont typeface="Courier New" pitchFamily="49" charset="0"/>
              <a:buChar char="o"/>
            </a:pPr>
            <a:r>
              <a:rPr lang="en-GB" sz="2600" dirty="0" smtClean="0">
                <a:latin typeface="Baskerville Old Face" pitchFamily="18" charset="0"/>
              </a:rPr>
              <a:t>Annual sugar bagasse production is over 1.8million tonnes</a:t>
            </a:r>
          </a:p>
          <a:p>
            <a:pPr algn="just">
              <a:buSzPct val="93000"/>
              <a:buFont typeface="Courier New" pitchFamily="49" charset="0"/>
              <a:buChar char="o"/>
            </a:pPr>
            <a:r>
              <a:rPr lang="en-GB" sz="2600" dirty="0" smtClean="0">
                <a:latin typeface="Baskerville Old Face" pitchFamily="18" charset="0"/>
              </a:rPr>
              <a:t>Mumias sugar, one of the 9 sugar companies has a 35MW capacity bagasse cogeneration unit. 26MW of the generated electricity is fed to the grid </a:t>
            </a:r>
          </a:p>
        </p:txBody>
      </p:sp>
      <p:sp>
        <p:nvSpPr>
          <p:cNvPr id="5" name="Rectangle 4"/>
          <p:cNvSpPr/>
          <p:nvPr/>
        </p:nvSpPr>
        <p:spPr>
          <a:xfrm>
            <a:off x="285720" y="3714752"/>
            <a:ext cx="8572560" cy="2893100"/>
          </a:xfrm>
          <a:prstGeom prst="rect">
            <a:avLst/>
          </a:prstGeom>
          <a:noFill/>
        </p:spPr>
        <p:txBody>
          <a:bodyPr wrap="square">
            <a:spAutoFit/>
          </a:bodyPr>
          <a:lstStyle/>
          <a:p>
            <a:pPr algn="just">
              <a:buSzPct val="93000"/>
              <a:buFont typeface="Courier New" pitchFamily="49" charset="0"/>
              <a:buChar char="o"/>
            </a:pPr>
            <a:r>
              <a:rPr lang="en-GB" sz="2600" dirty="0" smtClean="0">
                <a:latin typeface="Baskerville Old Face" pitchFamily="18" charset="0"/>
              </a:rPr>
              <a:t>Some tea companies generate electricity from biomass for internal use</a:t>
            </a:r>
          </a:p>
          <a:p>
            <a:pPr algn="just">
              <a:buSzPct val="93000"/>
              <a:buFont typeface="Courier New" pitchFamily="49" charset="0"/>
              <a:buChar char="o"/>
            </a:pPr>
            <a:r>
              <a:rPr lang="en-GB" sz="2600" dirty="0" smtClean="0">
                <a:latin typeface="Baskerville Old Face" pitchFamily="18" charset="0"/>
              </a:rPr>
              <a:t>A company by the name Tower power is almost through with feasibility studies for 2No., 11.5MW thermal power plants to run on </a:t>
            </a:r>
            <a:r>
              <a:rPr lang="en-GB" sz="2600" i="1" dirty="0" smtClean="0">
                <a:latin typeface="Baskerville Old Face" pitchFamily="18" charset="0"/>
              </a:rPr>
              <a:t>Prosopis Juliflora </a:t>
            </a:r>
            <a:r>
              <a:rPr lang="en-GB" sz="2600" dirty="0" smtClean="0">
                <a:latin typeface="Baskerville Old Face" pitchFamily="18" charset="0"/>
              </a:rPr>
              <a:t>(mesquite / ironwood)</a:t>
            </a:r>
          </a:p>
          <a:p>
            <a:pPr algn="just">
              <a:buSzPct val="93000"/>
              <a:buFont typeface="Courier New" pitchFamily="49" charset="0"/>
              <a:buChar char="o"/>
            </a:pPr>
            <a:r>
              <a:rPr lang="en-GB" sz="2600" dirty="0" smtClean="0">
                <a:latin typeface="Baskerville Old Face" pitchFamily="18" charset="0"/>
              </a:rPr>
              <a:t>Vast plantations of this invasive plant, about 200,000ha are found in Baringo, Garissa and Tana river basin.</a:t>
            </a:r>
            <a:endParaRPr lang="en-GB" sz="2600" dirty="0">
              <a:latin typeface="Baskerville Old Face" pitchFamily="18" charset="0"/>
            </a:endParaRPr>
          </a:p>
        </p:txBody>
      </p:sp>
      <p:sp>
        <p:nvSpPr>
          <p:cNvPr id="6" name="Title 1"/>
          <p:cNvSpPr txBox="1">
            <a:spLocks/>
          </p:cNvSpPr>
          <p:nvPr/>
        </p:nvSpPr>
        <p:spPr>
          <a:xfrm>
            <a:off x="357158" y="3143248"/>
            <a:ext cx="3686172" cy="64294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1" i="0" u="sng" strike="noStrike" kern="1200" cap="none" spc="0" normalizeH="0" baseline="0" noProof="0" dirty="0" smtClean="0">
                <a:ln>
                  <a:noFill/>
                </a:ln>
                <a:solidFill>
                  <a:schemeClr val="tx1"/>
                </a:solidFill>
                <a:effectLst/>
                <a:uLnTx/>
                <a:uFillTx/>
                <a:latin typeface="Baskerville Old Face" pitchFamily="18" charset="0"/>
                <a:ea typeface="+mj-ea"/>
                <a:cs typeface="+mj-cs"/>
              </a:rPr>
              <a:t>Biomass</a:t>
            </a:r>
            <a:r>
              <a:rPr kumimoji="0" lang="en-GB" sz="3600" b="1" i="0" u="sng" strike="noStrike" kern="1200" cap="none" spc="0" normalizeH="0" noProof="0" dirty="0" smtClean="0">
                <a:ln>
                  <a:noFill/>
                </a:ln>
                <a:solidFill>
                  <a:schemeClr val="tx1"/>
                </a:solidFill>
                <a:effectLst/>
                <a:uLnTx/>
                <a:uFillTx/>
                <a:latin typeface="Baskerville Old Face" pitchFamily="18" charset="0"/>
                <a:ea typeface="+mj-ea"/>
                <a:cs typeface="+mj-cs"/>
              </a:rPr>
              <a:t> electricity</a:t>
            </a:r>
            <a:endParaRPr kumimoji="0" lang="en-GB" sz="3600" b="0" i="0" u="sng" strike="noStrike" kern="1200" cap="none" spc="0" normalizeH="0" baseline="0" noProof="0" dirty="0">
              <a:ln>
                <a:noFill/>
              </a:ln>
              <a:solidFill>
                <a:schemeClr val="tx1"/>
              </a:solidFill>
              <a:effectLst/>
              <a:uLnTx/>
              <a:uFillTx/>
              <a:latin typeface="Baskerville Old Face" pitchFamily="18" charset="0"/>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428604"/>
            <a:ext cx="1900222" cy="725470"/>
          </a:xfrm>
        </p:spPr>
        <p:txBody>
          <a:bodyPr>
            <a:normAutofit fontScale="90000"/>
          </a:bodyPr>
          <a:lstStyle/>
          <a:p>
            <a:pPr algn="l"/>
            <a:r>
              <a:rPr lang="en-GB" sz="3600" b="1" u="sng" dirty="0" smtClean="0">
                <a:latin typeface="Baskerville Old Face" pitchFamily="18" charset="0"/>
              </a:rPr>
              <a:t>Briquettes</a:t>
            </a:r>
            <a:endParaRPr lang="en-GB" sz="3600" b="1" u="sng" dirty="0">
              <a:latin typeface="Baskerville Old Face" pitchFamily="18" charset="0"/>
            </a:endParaRPr>
          </a:p>
        </p:txBody>
      </p:sp>
      <p:pic>
        <p:nvPicPr>
          <p:cNvPr id="4" name="Picture 9" descr="Racks%203"/>
          <p:cNvPicPr>
            <a:picLocks noChangeAspect="1" noChangeArrowheads="1"/>
          </p:cNvPicPr>
          <p:nvPr/>
        </p:nvPicPr>
        <p:blipFill>
          <a:blip r:embed="rId3"/>
          <a:srcRect/>
          <a:stretch>
            <a:fillRect/>
          </a:stretch>
        </p:blipFill>
        <p:spPr>
          <a:xfrm>
            <a:off x="6215074" y="1285860"/>
            <a:ext cx="2641600" cy="1981200"/>
          </a:xfrm>
          <a:prstGeom prst="rect">
            <a:avLst/>
          </a:prstGeom>
          <a:noFill/>
          <a:ln/>
        </p:spPr>
      </p:pic>
      <p:sp>
        <p:nvSpPr>
          <p:cNvPr id="5" name="Rectangle 4"/>
          <p:cNvSpPr/>
          <p:nvPr/>
        </p:nvSpPr>
        <p:spPr>
          <a:xfrm>
            <a:off x="285720" y="1285860"/>
            <a:ext cx="5857916" cy="5274714"/>
          </a:xfrm>
          <a:prstGeom prst="rect">
            <a:avLst/>
          </a:prstGeom>
        </p:spPr>
        <p:txBody>
          <a:bodyPr wrap="square">
            <a:spAutoFit/>
          </a:bodyPr>
          <a:lstStyle/>
          <a:p>
            <a:pPr algn="just">
              <a:lnSpc>
                <a:spcPct val="80000"/>
              </a:lnSpc>
            </a:pPr>
            <a:r>
              <a:rPr lang="en-GB" sz="2800" dirty="0" smtClean="0">
                <a:latin typeface="Baskerville Old Face" pitchFamily="18" charset="0"/>
              </a:rPr>
              <a:t>Kenya Planters Cooperative Union (KPCU), used to produce briquettes ‘Kahawa Coal’ from coffee husks.</a:t>
            </a:r>
          </a:p>
          <a:p>
            <a:pPr algn="just">
              <a:lnSpc>
                <a:spcPct val="80000"/>
              </a:lnSpc>
            </a:pPr>
            <a:endParaRPr lang="en-GB" sz="2800" dirty="0" smtClean="0">
              <a:latin typeface="Baskerville Old Face" pitchFamily="18" charset="0"/>
            </a:endParaRPr>
          </a:p>
          <a:p>
            <a:pPr algn="just">
              <a:lnSpc>
                <a:spcPct val="80000"/>
              </a:lnSpc>
            </a:pPr>
            <a:r>
              <a:rPr lang="en-GB" sz="2800" dirty="0" smtClean="0">
                <a:latin typeface="Baskerville Old Face" pitchFamily="18" charset="0"/>
              </a:rPr>
              <a:t>In 2003, Chardust Ltd Kenya, a private Enterprise  started briquetting of bagasse in conjunction with Chemelil (a sugar company) and is now producing 5 tonnes/day of Canecoal.</a:t>
            </a:r>
          </a:p>
          <a:p>
            <a:pPr algn="just">
              <a:lnSpc>
                <a:spcPct val="80000"/>
              </a:lnSpc>
            </a:pPr>
            <a:endParaRPr lang="en-GB" sz="2800" dirty="0" smtClean="0">
              <a:latin typeface="Baskerville Old Face" pitchFamily="18" charset="0"/>
            </a:endParaRPr>
          </a:p>
          <a:p>
            <a:pPr algn="just">
              <a:lnSpc>
                <a:spcPct val="80000"/>
              </a:lnSpc>
            </a:pPr>
            <a:r>
              <a:rPr lang="en-GB" sz="2800" dirty="0" smtClean="0">
                <a:latin typeface="Baskerville Old Face" pitchFamily="18" charset="0"/>
              </a:rPr>
              <a:t>UNIDO recently also started briquetting projects in </a:t>
            </a:r>
            <a:r>
              <a:rPr lang="en-GB" sz="2800" i="1" dirty="0" smtClean="0">
                <a:latin typeface="Baskerville Old Face" pitchFamily="18" charset="0"/>
              </a:rPr>
              <a:t>Prosopis Juliflora </a:t>
            </a:r>
            <a:r>
              <a:rPr lang="en-GB" sz="2800" dirty="0" smtClean="0">
                <a:latin typeface="Baskerville Old Face" pitchFamily="18" charset="0"/>
              </a:rPr>
              <a:t>-invested areas.</a:t>
            </a:r>
          </a:p>
          <a:p>
            <a:pPr algn="just">
              <a:lnSpc>
                <a:spcPct val="80000"/>
              </a:lnSpc>
            </a:pPr>
            <a:r>
              <a:rPr lang="en-GB" sz="2800" dirty="0" smtClean="0">
                <a:latin typeface="Baskerville Old Face" pitchFamily="18" charset="0"/>
              </a:rPr>
              <a:t>A 40kVA briquette-run gasifier drives the screw press  </a:t>
            </a:r>
            <a:endParaRPr lang="en-GB" sz="2800" dirty="0">
              <a:latin typeface="Baskerville Old Face" pitchFamily="18" charset="0"/>
            </a:endParaRPr>
          </a:p>
        </p:txBody>
      </p:sp>
      <p:pic>
        <p:nvPicPr>
          <p:cNvPr id="6" name="Picture 2"/>
          <p:cNvPicPr>
            <a:picLocks noChangeAspect="1" noChangeArrowheads="1"/>
          </p:cNvPicPr>
          <p:nvPr/>
        </p:nvPicPr>
        <p:blipFill>
          <a:blip r:embed="rId4"/>
          <a:srcRect/>
          <a:stretch>
            <a:fillRect/>
          </a:stretch>
        </p:blipFill>
        <p:spPr bwMode="auto">
          <a:xfrm>
            <a:off x="6215074" y="4214818"/>
            <a:ext cx="2621486" cy="21067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357166"/>
            <a:ext cx="1571636" cy="654032"/>
          </a:xfrm>
        </p:spPr>
        <p:txBody>
          <a:bodyPr>
            <a:noAutofit/>
          </a:bodyPr>
          <a:lstStyle/>
          <a:p>
            <a:pPr algn="l"/>
            <a:r>
              <a:rPr lang="en-GB" sz="4000" b="1" u="sng" dirty="0" smtClean="0">
                <a:latin typeface="Baskerville Old Face" pitchFamily="18" charset="0"/>
              </a:rPr>
              <a:t>Biogas</a:t>
            </a:r>
            <a:r>
              <a:rPr lang="en-GB" sz="4000" b="1" u="sng" dirty="0" smtClean="0">
                <a:latin typeface="Agency FB" pitchFamily="34" charset="0"/>
              </a:rPr>
              <a:t> </a:t>
            </a:r>
            <a:endParaRPr lang="en-GB" sz="4000" b="1" u="sng" dirty="0">
              <a:latin typeface="Agency FB" pitchFamily="34" charset="0"/>
            </a:endParaRPr>
          </a:p>
        </p:txBody>
      </p:sp>
      <p:pic>
        <p:nvPicPr>
          <p:cNvPr id="5" name="Content Placeholder 4" descr="soni%20094[1]"/>
          <p:cNvPicPr>
            <a:picLocks noGrp="1" noChangeAspect="1" noChangeArrowheads="1"/>
          </p:cNvPicPr>
          <p:nvPr>
            <p:ph idx="1"/>
          </p:nvPr>
        </p:nvPicPr>
        <p:blipFill>
          <a:blip r:embed="rId3" cstate="print"/>
          <a:stretch>
            <a:fillRect/>
          </a:stretch>
        </p:blipFill>
        <p:spPr>
          <a:xfrm>
            <a:off x="7427422" y="5573684"/>
            <a:ext cx="1716578" cy="1284316"/>
          </a:xfrm>
          <a:noFill/>
          <a:ln/>
        </p:spPr>
      </p:pic>
      <p:pic>
        <p:nvPicPr>
          <p:cNvPr id="4" name="Picture 6" descr="soni%20095[1]"/>
          <p:cNvPicPr>
            <a:picLocks noChangeAspect="1" noChangeArrowheads="1"/>
          </p:cNvPicPr>
          <p:nvPr/>
        </p:nvPicPr>
        <p:blipFill>
          <a:blip r:embed="rId4" cstate="print"/>
          <a:srcRect/>
          <a:stretch>
            <a:fillRect/>
          </a:stretch>
        </p:blipFill>
        <p:spPr>
          <a:xfrm>
            <a:off x="0" y="5585574"/>
            <a:ext cx="1571604" cy="1272426"/>
          </a:xfrm>
          <a:prstGeom prst="rect">
            <a:avLst/>
          </a:prstGeom>
          <a:noFill/>
          <a:ln/>
        </p:spPr>
      </p:pic>
      <p:pic>
        <p:nvPicPr>
          <p:cNvPr id="6" name="Picture 9" descr="2007317193621548"/>
          <p:cNvPicPr>
            <a:picLocks noChangeAspect="1" noChangeArrowheads="1"/>
          </p:cNvPicPr>
          <p:nvPr/>
        </p:nvPicPr>
        <p:blipFill>
          <a:blip r:embed="rId5"/>
          <a:srcRect/>
          <a:stretch>
            <a:fillRect/>
          </a:stretch>
        </p:blipFill>
        <p:spPr>
          <a:xfrm>
            <a:off x="5715008" y="5572141"/>
            <a:ext cx="1703905" cy="1285859"/>
          </a:xfrm>
          <a:prstGeom prst="rect">
            <a:avLst/>
          </a:prstGeom>
          <a:noFill/>
          <a:ln/>
        </p:spPr>
      </p:pic>
      <p:sp>
        <p:nvSpPr>
          <p:cNvPr id="7" name="Rectangle 6"/>
          <p:cNvSpPr/>
          <p:nvPr/>
        </p:nvSpPr>
        <p:spPr>
          <a:xfrm>
            <a:off x="285720" y="1071546"/>
            <a:ext cx="8572560" cy="4493538"/>
          </a:xfrm>
          <a:prstGeom prst="rect">
            <a:avLst/>
          </a:prstGeom>
        </p:spPr>
        <p:txBody>
          <a:bodyPr wrap="square">
            <a:spAutoFit/>
          </a:bodyPr>
          <a:lstStyle/>
          <a:p>
            <a:pPr algn="just">
              <a:buFont typeface="Wingdings" pitchFamily="2" charset="2"/>
              <a:buChar char="q"/>
              <a:defRPr/>
            </a:pPr>
            <a:r>
              <a:rPr lang="en-US" sz="2600" dirty="0" smtClean="0">
                <a:latin typeface="Baskerville Old Face" pitchFamily="18" charset="0"/>
              </a:rPr>
              <a:t>Biogas use in Kenya is still at domestic level with units averaging from 3 to 15m</a:t>
            </a:r>
            <a:r>
              <a:rPr lang="en-US" sz="2600" baseline="30000" dirty="0" smtClean="0">
                <a:latin typeface="Baskerville Old Face" pitchFamily="18" charset="0"/>
              </a:rPr>
              <a:t>3 </a:t>
            </a:r>
          </a:p>
          <a:p>
            <a:pPr algn="just">
              <a:buFont typeface="Wingdings" pitchFamily="2" charset="2"/>
              <a:buChar char="q"/>
              <a:defRPr/>
            </a:pPr>
            <a:r>
              <a:rPr lang="en-US" sz="2600" dirty="0" smtClean="0">
                <a:latin typeface="Baskerville Old Face" pitchFamily="18" charset="0"/>
              </a:rPr>
              <a:t>The Ministry of Energy promotes and demonstrates biogas technology at its Energy Centres spread out throughout the country. </a:t>
            </a:r>
          </a:p>
          <a:p>
            <a:pPr algn="just">
              <a:buFont typeface="Wingdings" pitchFamily="2" charset="2"/>
              <a:buChar char="q"/>
              <a:defRPr/>
            </a:pPr>
            <a:r>
              <a:rPr lang="en-US" sz="2600" dirty="0" smtClean="0">
                <a:latin typeface="Baskerville Old Face" pitchFamily="18" charset="0"/>
              </a:rPr>
              <a:t>It has in collaboration with JKUAT constructed a 345m</a:t>
            </a:r>
            <a:r>
              <a:rPr lang="en-US" sz="2600" baseline="30000" dirty="0" smtClean="0">
                <a:latin typeface="Baskerville Old Face" pitchFamily="18" charset="0"/>
              </a:rPr>
              <a:t>3</a:t>
            </a:r>
            <a:r>
              <a:rPr lang="en-US" sz="2600" dirty="0" smtClean="0">
                <a:latin typeface="Baskerville Old Face" pitchFamily="18" charset="0"/>
              </a:rPr>
              <a:t> biogas digester running a 45kW generator and two more others in Maseno and Masinde Muliro Universities</a:t>
            </a:r>
          </a:p>
          <a:p>
            <a:pPr algn="just">
              <a:buFont typeface="Wingdings" pitchFamily="2" charset="2"/>
              <a:buChar char="q"/>
              <a:defRPr/>
            </a:pPr>
            <a:r>
              <a:rPr lang="en-US" sz="2600" dirty="0" smtClean="0">
                <a:latin typeface="Baskerville Old Face" pitchFamily="18" charset="0"/>
              </a:rPr>
              <a:t>The Ministry intends to pilot production of biogas from flower waste to be used to generate electricity for use by flower firms and export to the grid.</a:t>
            </a:r>
          </a:p>
        </p:txBody>
      </p:sp>
      <p:pic>
        <p:nvPicPr>
          <p:cNvPr id="8" name="Picture 5" descr="D:\Topics\Image_gallery_files\image039.jpg"/>
          <p:cNvPicPr>
            <a:picLocks noChangeAspect="1" noChangeArrowheads="1"/>
          </p:cNvPicPr>
          <p:nvPr/>
        </p:nvPicPr>
        <p:blipFill>
          <a:blip r:embed="rId6"/>
          <a:srcRect/>
          <a:stretch>
            <a:fillRect/>
          </a:stretch>
        </p:blipFill>
        <p:spPr bwMode="auto">
          <a:xfrm>
            <a:off x="3786182" y="5572140"/>
            <a:ext cx="1606214" cy="1285860"/>
          </a:xfrm>
          <a:prstGeom prst="rect">
            <a:avLst/>
          </a:prstGeom>
          <a:noFill/>
          <a:ln w="9525">
            <a:noFill/>
            <a:miter lim="800000"/>
            <a:headEnd/>
            <a:tailEnd/>
          </a:ln>
        </p:spPr>
      </p:pic>
      <p:pic>
        <p:nvPicPr>
          <p:cNvPr id="1026" name="Picture 2" descr="C:\Documents and Settings\Personal Pc\My Documents\Njoka\Njokas\EEFF\EAFF workshop Docs\Workshop fotos - Consult\P1020865.JPG"/>
          <p:cNvPicPr>
            <a:picLocks noChangeAspect="1" noChangeArrowheads="1"/>
          </p:cNvPicPr>
          <p:nvPr/>
        </p:nvPicPr>
        <p:blipFill>
          <a:blip r:embed="rId7" cstate="print"/>
          <a:srcRect/>
          <a:stretch>
            <a:fillRect/>
          </a:stretch>
        </p:blipFill>
        <p:spPr bwMode="auto">
          <a:xfrm>
            <a:off x="1571604" y="5572140"/>
            <a:ext cx="1714481" cy="128586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357166"/>
            <a:ext cx="6357982" cy="4264373"/>
          </a:xfrm>
          <a:prstGeom prst="rect">
            <a:avLst/>
          </a:prstGeom>
        </p:spPr>
        <p:txBody>
          <a:bodyPr wrap="square">
            <a:spAutoFit/>
          </a:bodyPr>
          <a:lstStyle/>
          <a:p>
            <a:pPr marL="285750" indent="-285750" algn="just">
              <a:lnSpc>
                <a:spcPct val="80000"/>
              </a:lnSpc>
              <a:buFont typeface="Wingdings" pitchFamily="2" charset="2"/>
              <a:buChar char="q"/>
            </a:pPr>
            <a:r>
              <a:rPr lang="en-US" sz="2600" dirty="0" smtClean="0">
                <a:latin typeface="Baskerville Old Face" pitchFamily="18" charset="0"/>
              </a:rPr>
              <a:t>Kenya National Federation of Agricultural Producers (KENFAP) is implementing a National Domestic Biogas Programme (KENDBIP) under a the African Biogas Partnership Programme (ABPP) funded by DFIS – Netherlands. </a:t>
            </a:r>
          </a:p>
          <a:p>
            <a:pPr marL="285750" indent="-285750" algn="just">
              <a:lnSpc>
                <a:spcPct val="80000"/>
              </a:lnSpc>
              <a:buFont typeface="Wingdings" pitchFamily="2" charset="2"/>
              <a:buChar char="q"/>
            </a:pPr>
            <a:r>
              <a:rPr lang="en-US" sz="2600" dirty="0" smtClean="0">
                <a:latin typeface="Baskerville Old Face" pitchFamily="18" charset="0"/>
              </a:rPr>
              <a:t>KENDBIP is to be implemented in 4½ years between 2009 and 2013 with an aim to install 8,000 domestic biogas plants</a:t>
            </a:r>
          </a:p>
          <a:p>
            <a:pPr marL="285750" indent="-285750" algn="just">
              <a:lnSpc>
                <a:spcPct val="80000"/>
              </a:lnSpc>
              <a:buFont typeface="Wingdings" pitchFamily="2" charset="2"/>
              <a:buChar char="q"/>
            </a:pPr>
            <a:r>
              <a:rPr lang="en-US" sz="2600" dirty="0" smtClean="0">
                <a:latin typeface="Baskerville Old Face" pitchFamily="18" charset="0"/>
              </a:rPr>
              <a:t>The project gives an investment subsidy of €240. (KES. 25,000) by subsidizing construction costs. </a:t>
            </a:r>
          </a:p>
          <a:p>
            <a:pPr marL="285750" indent="-285750" algn="just">
              <a:lnSpc>
                <a:spcPct val="80000"/>
              </a:lnSpc>
              <a:buFont typeface="Wingdings" pitchFamily="2" charset="2"/>
              <a:buChar char="q"/>
            </a:pPr>
            <a:r>
              <a:rPr lang="en-US" sz="2600" dirty="0" smtClean="0">
                <a:latin typeface="Baskerville Old Face" pitchFamily="18" charset="0"/>
              </a:rPr>
              <a:t>Over 3,000 units were installed by 2011.</a:t>
            </a:r>
          </a:p>
        </p:txBody>
      </p:sp>
      <p:pic>
        <p:nvPicPr>
          <p:cNvPr id="5" name="Picture 5" descr="100_0878"/>
          <p:cNvPicPr>
            <a:picLocks noChangeAspect="1" noChangeArrowheads="1"/>
          </p:cNvPicPr>
          <p:nvPr/>
        </p:nvPicPr>
        <p:blipFill>
          <a:blip r:embed="rId3" cstate="print"/>
          <a:srcRect/>
          <a:stretch>
            <a:fillRect/>
          </a:stretch>
        </p:blipFill>
        <p:spPr bwMode="auto">
          <a:xfrm>
            <a:off x="6786578" y="357166"/>
            <a:ext cx="2100860" cy="1752289"/>
          </a:xfrm>
          <a:prstGeom prst="rect">
            <a:avLst/>
          </a:prstGeom>
          <a:noFill/>
          <a:ln w="9525">
            <a:noFill/>
            <a:miter lim="800000"/>
            <a:headEnd/>
            <a:tailEnd/>
          </a:ln>
        </p:spPr>
      </p:pic>
      <p:sp>
        <p:nvSpPr>
          <p:cNvPr id="6" name="Rectangle 5"/>
          <p:cNvSpPr/>
          <p:nvPr/>
        </p:nvSpPr>
        <p:spPr>
          <a:xfrm>
            <a:off x="285720" y="4572008"/>
            <a:ext cx="8572560" cy="2012859"/>
          </a:xfrm>
          <a:prstGeom prst="rect">
            <a:avLst/>
          </a:prstGeom>
        </p:spPr>
        <p:txBody>
          <a:bodyPr wrap="square">
            <a:spAutoFit/>
          </a:bodyPr>
          <a:lstStyle/>
          <a:p>
            <a:pPr marL="285750" indent="-285750" algn="just">
              <a:lnSpc>
                <a:spcPct val="80000"/>
              </a:lnSpc>
              <a:buFont typeface="Wingdings" pitchFamily="2" charset="2"/>
              <a:buChar char="q"/>
            </a:pPr>
            <a:r>
              <a:rPr lang="en-US" sz="2600" dirty="0" smtClean="0">
                <a:latin typeface="Baskerville Old Face" pitchFamily="18" charset="0"/>
              </a:rPr>
              <a:t>United Nations Industrial Development Organization (UNIDO) has implemented medium scale biogas plants using abattoir and agricultural wastes for power generation.</a:t>
            </a:r>
          </a:p>
          <a:p>
            <a:pPr marL="285750" indent="-285750" algn="just">
              <a:lnSpc>
                <a:spcPct val="80000"/>
              </a:lnSpc>
              <a:buFont typeface="Wingdings" pitchFamily="2" charset="2"/>
              <a:buChar char="q"/>
            </a:pPr>
            <a:r>
              <a:rPr lang="en-US" sz="2600" dirty="0" smtClean="0">
                <a:latin typeface="Baskerville Old Face" pitchFamily="18" charset="0"/>
              </a:rPr>
              <a:t>Kilifi plantations also runs a 150kVA biogas power plant run on sisal wastes and animal manures.</a:t>
            </a:r>
          </a:p>
          <a:p>
            <a:pPr marL="285750" indent="-285750" algn="just">
              <a:lnSpc>
                <a:spcPct val="80000"/>
              </a:lnSpc>
              <a:buFont typeface="Wingdings" pitchFamily="2" charset="2"/>
              <a:buChar char="q"/>
            </a:pPr>
            <a:r>
              <a:rPr lang="en-US" sz="2600" dirty="0" smtClean="0">
                <a:latin typeface="Baskerville Old Face" pitchFamily="18" charset="0"/>
              </a:rPr>
              <a:t>Several other projects are being undertaken by other players.</a:t>
            </a:r>
          </a:p>
        </p:txBody>
      </p:sp>
      <p:pic>
        <p:nvPicPr>
          <p:cNvPr id="7" name="Picture 4"/>
          <p:cNvPicPr>
            <a:picLocks noChangeAspect="1" noChangeArrowheads="1"/>
          </p:cNvPicPr>
          <p:nvPr/>
        </p:nvPicPr>
        <p:blipFill>
          <a:blip r:embed="rId4" cstate="print"/>
          <a:srcRect/>
          <a:stretch>
            <a:fillRect/>
          </a:stretch>
        </p:blipFill>
        <p:spPr bwMode="auto">
          <a:xfrm>
            <a:off x="6715140" y="2714620"/>
            <a:ext cx="2158776" cy="15239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85728"/>
            <a:ext cx="6429420" cy="714380"/>
          </a:xfrm>
        </p:spPr>
        <p:txBody>
          <a:bodyPr>
            <a:normAutofit fontScale="90000"/>
          </a:bodyPr>
          <a:lstStyle/>
          <a:p>
            <a:pPr algn="l"/>
            <a:r>
              <a:rPr lang="en-GB" b="1" u="sng" dirty="0" smtClean="0">
                <a:latin typeface="Baskerville Old Face" pitchFamily="18" charset="0"/>
              </a:rPr>
              <a:t>Liquid Biofuels - Bio-ethanol</a:t>
            </a:r>
            <a:endParaRPr lang="en-GB" b="1" u="sng" dirty="0">
              <a:latin typeface="Baskerville Old Face" pitchFamily="18" charset="0"/>
            </a:endParaRPr>
          </a:p>
        </p:txBody>
      </p:sp>
      <p:sp>
        <p:nvSpPr>
          <p:cNvPr id="4" name="Rectangle 3"/>
          <p:cNvSpPr/>
          <p:nvPr/>
        </p:nvSpPr>
        <p:spPr>
          <a:xfrm>
            <a:off x="285720" y="1142984"/>
            <a:ext cx="8572560" cy="5410712"/>
          </a:xfrm>
          <a:prstGeom prst="rect">
            <a:avLst/>
          </a:prstGeom>
        </p:spPr>
        <p:txBody>
          <a:bodyPr wrap="square">
            <a:spAutoFit/>
          </a:bodyPr>
          <a:lstStyle/>
          <a:p>
            <a:pPr algn="just">
              <a:lnSpc>
                <a:spcPct val="80000"/>
              </a:lnSpc>
              <a:buFont typeface="Courier New" pitchFamily="49" charset="0"/>
              <a:buChar char="o"/>
            </a:pPr>
            <a:r>
              <a:rPr lang="en-GB" sz="2400" dirty="0" smtClean="0">
                <a:latin typeface="Baskerville Old Face" pitchFamily="18" charset="0"/>
              </a:rPr>
              <a:t>Bioethanol in Kenya was considered an alternative energy source in 1970s. </a:t>
            </a:r>
          </a:p>
          <a:p>
            <a:pPr algn="just">
              <a:lnSpc>
                <a:spcPct val="80000"/>
              </a:lnSpc>
              <a:buFont typeface="Courier New" pitchFamily="49" charset="0"/>
              <a:buChar char="o"/>
            </a:pPr>
            <a:r>
              <a:rPr lang="en-GB" sz="2400" dirty="0" smtClean="0">
                <a:latin typeface="Baskerville Old Face" pitchFamily="18" charset="0"/>
              </a:rPr>
              <a:t>A power alcohol factory was established in Kisumu to run on surplus molasses from sugar companies in 1978 but was not operationized.</a:t>
            </a:r>
          </a:p>
          <a:p>
            <a:pPr algn="just">
              <a:lnSpc>
                <a:spcPct val="80000"/>
              </a:lnSpc>
              <a:buFont typeface="Courier New" pitchFamily="49" charset="0"/>
              <a:buChar char="o"/>
            </a:pPr>
            <a:r>
              <a:rPr lang="en-GB" sz="2400" dirty="0" smtClean="0">
                <a:latin typeface="Baskerville Old Face" pitchFamily="18" charset="0"/>
              </a:rPr>
              <a:t>In 2003, the state owned firm was sold to Spectre International Inc.</a:t>
            </a:r>
          </a:p>
          <a:p>
            <a:pPr algn="just">
              <a:lnSpc>
                <a:spcPct val="80000"/>
              </a:lnSpc>
              <a:buFont typeface="Courier New" pitchFamily="49" charset="0"/>
              <a:buChar char="o"/>
            </a:pPr>
            <a:r>
              <a:rPr lang="en-GB" sz="2400" dirty="0" smtClean="0">
                <a:latin typeface="Baskerville Old Face" pitchFamily="18" charset="0"/>
              </a:rPr>
              <a:t>Today, Potable alcohol &amp; industrial methanol is produced for beverage, medical &amp; industrial applications.</a:t>
            </a:r>
          </a:p>
          <a:p>
            <a:pPr algn="just">
              <a:buSzPct val="93000"/>
              <a:buFont typeface="Courier New" pitchFamily="49" charset="0"/>
              <a:buChar char="o"/>
            </a:pPr>
            <a:r>
              <a:rPr lang="en-GB" sz="2400" dirty="0" smtClean="0">
                <a:latin typeface="Baskerville Old Face" pitchFamily="18" charset="0"/>
              </a:rPr>
              <a:t>Spectra International (SIL) and Agro-Chemical &amp; Food Company Ltd (ACFC) are the key players producing 22millio-lts and 18million-lts respectively per year (2008)</a:t>
            </a:r>
          </a:p>
          <a:p>
            <a:pPr algn="just">
              <a:buSzPct val="93000"/>
              <a:buFont typeface="Courier New" pitchFamily="49" charset="0"/>
              <a:buChar char="o"/>
            </a:pPr>
            <a:r>
              <a:rPr lang="en-GB" sz="2400" dirty="0" smtClean="0">
                <a:latin typeface="Baskerville Old Face" pitchFamily="18" charset="0"/>
              </a:rPr>
              <a:t>Plans are underway to produce bioethanol from sweet sorghum and cassava.</a:t>
            </a:r>
          </a:p>
          <a:p>
            <a:pPr algn="just">
              <a:buSzPct val="93000"/>
              <a:buFont typeface="Courier New" pitchFamily="49" charset="0"/>
              <a:buChar char="o"/>
            </a:pPr>
            <a:r>
              <a:rPr lang="en-GB" sz="2400" dirty="0" smtClean="0">
                <a:latin typeface="Baskerville Old Face" pitchFamily="18" charset="0"/>
              </a:rPr>
              <a:t>A  draft bioethanol policy is already in place and an E10 pilot is yet to start in Kisumu, Eldoret and Nakuru</a:t>
            </a:r>
          </a:p>
          <a:p>
            <a:pPr algn="just">
              <a:buSzPct val="93000"/>
              <a:buFont typeface="Courier New" pitchFamily="49" charset="0"/>
              <a:buChar char="o"/>
            </a:pPr>
            <a:r>
              <a:rPr lang="en-GB" sz="2400" dirty="0" smtClean="0">
                <a:latin typeface="Baskerville Old Face" pitchFamily="18" charset="0"/>
              </a:rPr>
              <a:t>A local NGO, PAC (formerly ITDG) is making field trials on stoves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114536" cy="1643050"/>
          </a:xfrm>
          <a:solidFill>
            <a:srgbClr val="75D96D"/>
          </a:solidFill>
        </p:spPr>
        <p:txBody>
          <a:bodyPr>
            <a:normAutofit fontScale="90000"/>
          </a:bodyPr>
          <a:lstStyle/>
          <a:p>
            <a:pPr algn="l"/>
            <a:r>
              <a:rPr lang="en-GB" b="1" u="sng" dirty="0" smtClean="0">
                <a:solidFill>
                  <a:srgbClr val="00B050"/>
                </a:solidFill>
                <a:latin typeface="Agency FB" pitchFamily="34" charset="0"/>
              </a:rPr>
              <a:t/>
            </a:r>
            <a:br>
              <a:rPr lang="en-GB" b="1" u="sng" dirty="0" smtClean="0">
                <a:solidFill>
                  <a:srgbClr val="00B050"/>
                </a:solidFill>
                <a:latin typeface="Agency FB" pitchFamily="34" charset="0"/>
              </a:rPr>
            </a:br>
            <a:r>
              <a:rPr lang="en-GB" sz="4200" b="1" dirty="0" smtClean="0">
                <a:latin typeface="Baskerville Old Face" pitchFamily="18" charset="0"/>
              </a:rPr>
              <a:t>Liquid Biofuels - Biodiesel</a:t>
            </a:r>
            <a:br>
              <a:rPr lang="en-GB" sz="4200" b="1" dirty="0" smtClean="0">
                <a:latin typeface="Baskerville Old Face" pitchFamily="18" charset="0"/>
              </a:rPr>
            </a:br>
            <a:endParaRPr lang="en-GB" sz="4200" b="1" dirty="0">
              <a:latin typeface="Baskerville Old Face" pitchFamily="18" charset="0"/>
            </a:endParaRPr>
          </a:p>
        </p:txBody>
      </p:sp>
      <p:sp>
        <p:nvSpPr>
          <p:cNvPr id="4" name="TextBox 3"/>
          <p:cNvSpPr txBox="1"/>
          <p:nvPr/>
        </p:nvSpPr>
        <p:spPr>
          <a:xfrm>
            <a:off x="285720" y="1857364"/>
            <a:ext cx="8572560" cy="4708981"/>
          </a:xfrm>
          <a:prstGeom prst="rect">
            <a:avLst/>
          </a:prstGeom>
          <a:noFill/>
        </p:spPr>
        <p:txBody>
          <a:bodyPr wrap="square" rtlCol="0">
            <a:spAutoFit/>
          </a:bodyPr>
          <a:lstStyle/>
          <a:p>
            <a:pPr algn="just">
              <a:buFont typeface="Wingdings" pitchFamily="2" charset="2"/>
              <a:buChar char="q"/>
            </a:pPr>
            <a:r>
              <a:rPr lang="en-GB" sz="2500" dirty="0" smtClean="0">
                <a:latin typeface="Baskerville Old Face" pitchFamily="18" charset="0"/>
              </a:rPr>
              <a:t>Biodiesel is currently produced for local consumption mainly on small scale, from jatropha, castor , croton and yellow oreander</a:t>
            </a:r>
          </a:p>
          <a:p>
            <a:pPr algn="just">
              <a:buSzPct val="93000"/>
              <a:buFont typeface="Wingdings" pitchFamily="2" charset="2"/>
              <a:buChar char="q"/>
            </a:pPr>
            <a:r>
              <a:rPr lang="en-GB" sz="2500" dirty="0" smtClean="0">
                <a:latin typeface="Baskerville Old Face" pitchFamily="18" charset="0"/>
              </a:rPr>
              <a:t>Most of the main plants existed before consideration as fuel crops and several pilot projects have been established in different areas in the country with over 4.2 million Jatropha seedlings distributed to small/large  scale farmers.</a:t>
            </a:r>
          </a:p>
          <a:p>
            <a:pPr algn="just">
              <a:buSzPct val="93000"/>
              <a:buFont typeface="Wingdings" pitchFamily="2" charset="2"/>
              <a:buChar char="q"/>
            </a:pPr>
            <a:r>
              <a:rPr lang="en-GB" sz="2500" dirty="0" smtClean="0">
                <a:latin typeface="Baskerville Old Face" pitchFamily="18" charset="0"/>
              </a:rPr>
              <a:t>Key players in jatropha include; Vanilla Development Foundation (1.19m seedlings), Green Africa Foundation (3m seedlings), Magadi Soda Company (10ha), GEF, </a:t>
            </a:r>
            <a:r>
              <a:rPr lang="en-US" sz="2500" dirty="0" smtClean="0">
                <a:latin typeface="Baskerville Old Face" pitchFamily="18" charset="0"/>
              </a:rPr>
              <a:t>Policy Innovation Systems for Clean Energy Security (PISCES – policy issues)</a:t>
            </a:r>
            <a:r>
              <a:rPr lang="en-GB" sz="2500" dirty="0" smtClean="0">
                <a:latin typeface="Baskerville Old Face" pitchFamily="18" charset="0"/>
              </a:rPr>
              <a:t>.</a:t>
            </a:r>
          </a:p>
          <a:p>
            <a:pPr algn="just">
              <a:buSzPct val="93000"/>
              <a:buFont typeface="Wingdings" pitchFamily="2" charset="2"/>
              <a:buChar char="q"/>
            </a:pPr>
            <a:r>
              <a:rPr lang="en-GB" sz="2500" dirty="0" smtClean="0">
                <a:latin typeface="Baskerville Old Face" pitchFamily="18" charset="0"/>
              </a:rPr>
              <a:t>A draft biodiesel policy is already in place and a Kenya Biodiesel Association formed.</a:t>
            </a:r>
            <a:endParaRPr lang="en-GB" sz="2500" dirty="0">
              <a:latin typeface="Baskerville Old Face" pitchFamily="18" charset="0"/>
            </a:endParaRPr>
          </a:p>
        </p:txBody>
      </p:sp>
      <p:pic>
        <p:nvPicPr>
          <p:cNvPr id="5" name="Picture 14" descr="C:\Documents and Settings\Personal Pc\Desktop\Jatropha.bmp"/>
          <p:cNvPicPr>
            <a:picLocks noChangeAspect="1" noChangeArrowheads="1"/>
          </p:cNvPicPr>
          <p:nvPr/>
        </p:nvPicPr>
        <p:blipFill>
          <a:blip r:embed="rId3"/>
          <a:srcRect/>
          <a:stretch>
            <a:fillRect/>
          </a:stretch>
        </p:blipFill>
        <p:spPr bwMode="auto">
          <a:xfrm>
            <a:off x="2071670" y="0"/>
            <a:ext cx="1800208" cy="1643050"/>
          </a:xfrm>
          <a:prstGeom prst="rect">
            <a:avLst/>
          </a:prstGeom>
          <a:noFill/>
        </p:spPr>
      </p:pic>
      <p:pic>
        <p:nvPicPr>
          <p:cNvPr id="6" name="Picture 15" descr="C:\Documents and Settings\Personal Pc\Desktop\Croton.bmp"/>
          <p:cNvPicPr>
            <a:picLocks noChangeAspect="1" noChangeArrowheads="1"/>
          </p:cNvPicPr>
          <p:nvPr/>
        </p:nvPicPr>
        <p:blipFill>
          <a:blip r:embed="rId4"/>
          <a:srcRect/>
          <a:stretch>
            <a:fillRect/>
          </a:stretch>
        </p:blipFill>
        <p:spPr bwMode="auto">
          <a:xfrm>
            <a:off x="5613350" y="0"/>
            <a:ext cx="1800208" cy="1643050"/>
          </a:xfrm>
          <a:prstGeom prst="rect">
            <a:avLst/>
          </a:prstGeom>
          <a:noFill/>
        </p:spPr>
      </p:pic>
      <p:pic>
        <p:nvPicPr>
          <p:cNvPr id="7" name="Picture 16" descr="C:\Documents and Settings\Personal Pc\Desktop\Oleander.bmp"/>
          <p:cNvPicPr>
            <a:picLocks noChangeAspect="1" noChangeArrowheads="1"/>
          </p:cNvPicPr>
          <p:nvPr/>
        </p:nvPicPr>
        <p:blipFill>
          <a:blip r:embed="rId5"/>
          <a:srcRect/>
          <a:stretch>
            <a:fillRect/>
          </a:stretch>
        </p:blipFill>
        <p:spPr bwMode="auto">
          <a:xfrm>
            <a:off x="7343792" y="0"/>
            <a:ext cx="1800208" cy="1643050"/>
          </a:xfrm>
          <a:prstGeom prst="rect">
            <a:avLst/>
          </a:prstGeom>
          <a:noFill/>
        </p:spPr>
      </p:pic>
      <p:pic>
        <p:nvPicPr>
          <p:cNvPr id="8" name="Picture 17" descr="C:\Documents and Settings\Personal Pc\Desktop\Castor.bmp"/>
          <p:cNvPicPr>
            <a:picLocks noChangeAspect="1" noChangeArrowheads="1"/>
          </p:cNvPicPr>
          <p:nvPr/>
        </p:nvPicPr>
        <p:blipFill>
          <a:blip r:embed="rId6"/>
          <a:srcRect/>
          <a:stretch>
            <a:fillRect/>
          </a:stretch>
        </p:blipFill>
        <p:spPr bwMode="auto">
          <a:xfrm>
            <a:off x="3811372" y="0"/>
            <a:ext cx="1887010" cy="164305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0"/>
            <a:ext cx="7358114" cy="785834"/>
          </a:xfrm>
        </p:spPr>
        <p:txBody>
          <a:bodyPr>
            <a:normAutofit fontScale="90000"/>
          </a:bodyPr>
          <a:lstStyle/>
          <a:p>
            <a:pPr algn="l"/>
            <a:r>
              <a:rPr lang="en-GB" dirty="0" smtClean="0">
                <a:latin typeface="Baskerville Old Face" pitchFamily="18" charset="0"/>
              </a:rPr>
              <a:t>Biomass Energy &amp; Energy Security</a:t>
            </a:r>
            <a:endParaRPr lang="en-GB" dirty="0">
              <a:latin typeface="Baskerville Old Face" pitchFamily="18" charset="0"/>
            </a:endParaRPr>
          </a:p>
        </p:txBody>
      </p:sp>
      <p:sp>
        <p:nvSpPr>
          <p:cNvPr id="4" name="Rectangle 3"/>
          <p:cNvSpPr/>
          <p:nvPr/>
        </p:nvSpPr>
        <p:spPr>
          <a:xfrm>
            <a:off x="428596" y="764024"/>
            <a:ext cx="8286808" cy="6093976"/>
          </a:xfrm>
          <a:prstGeom prst="rect">
            <a:avLst/>
          </a:prstGeom>
        </p:spPr>
        <p:txBody>
          <a:bodyPr wrap="square">
            <a:spAutoFit/>
          </a:bodyPr>
          <a:lstStyle/>
          <a:p>
            <a:pPr algn="just">
              <a:lnSpc>
                <a:spcPct val="150000"/>
              </a:lnSpc>
              <a:buSzPct val="100000"/>
              <a:buFont typeface="Wingdings" pitchFamily="2" charset="2"/>
              <a:buChar char="q"/>
            </a:pPr>
            <a:r>
              <a:rPr lang="en-GB" sz="2600" dirty="0" smtClean="0">
                <a:latin typeface="Baskerville Old Face" pitchFamily="18" charset="0"/>
                <a:cs typeface="Arial" pitchFamily="34" charset="0"/>
              </a:rPr>
              <a:t>68% of population rely on biomass energy and Kenya has not developed her fossil fuel supplies yet</a:t>
            </a:r>
          </a:p>
          <a:p>
            <a:pPr algn="just">
              <a:lnSpc>
                <a:spcPct val="150000"/>
              </a:lnSpc>
              <a:buSzPct val="100000"/>
              <a:buFont typeface="Wingdings" pitchFamily="2" charset="2"/>
              <a:buChar char="q"/>
            </a:pPr>
            <a:r>
              <a:rPr lang="en-GB" sz="2600" dirty="0" smtClean="0">
                <a:latin typeface="Baskerville Old Face" pitchFamily="18" charset="0"/>
                <a:cs typeface="Arial" pitchFamily="34" charset="0"/>
              </a:rPr>
              <a:t>Biomass energy feedstock are locally available</a:t>
            </a:r>
          </a:p>
          <a:p>
            <a:pPr algn="just">
              <a:lnSpc>
                <a:spcPct val="150000"/>
              </a:lnSpc>
              <a:buSzPct val="100000"/>
              <a:buFont typeface="Wingdings" pitchFamily="2" charset="2"/>
              <a:buChar char="q"/>
            </a:pPr>
            <a:r>
              <a:rPr lang="en-GB" sz="2600" dirty="0" smtClean="0">
                <a:latin typeface="Baskerville Old Face" pitchFamily="18" charset="0"/>
                <a:cs typeface="Arial" pitchFamily="34" charset="0"/>
              </a:rPr>
              <a:t>Engenders independence from fossil sources susceptible to price fluctuations and status of multi/bilateral relations</a:t>
            </a:r>
          </a:p>
          <a:p>
            <a:pPr algn="just">
              <a:lnSpc>
                <a:spcPct val="150000"/>
              </a:lnSpc>
              <a:buSzPct val="100000"/>
              <a:buFont typeface="Wingdings" pitchFamily="2" charset="2"/>
              <a:buChar char="q"/>
            </a:pPr>
            <a:r>
              <a:rPr lang="en-GB" sz="2600" dirty="0" smtClean="0">
                <a:latin typeface="Baskerville Old Face" pitchFamily="18" charset="0"/>
                <a:cs typeface="Arial" pitchFamily="34" charset="0"/>
              </a:rPr>
              <a:t>Provides a cheap energy resource to rural communities</a:t>
            </a:r>
          </a:p>
          <a:p>
            <a:pPr algn="just">
              <a:lnSpc>
                <a:spcPct val="150000"/>
              </a:lnSpc>
              <a:buSzPct val="100000"/>
              <a:buFont typeface="Wingdings" pitchFamily="2" charset="2"/>
              <a:buChar char="q"/>
            </a:pPr>
            <a:r>
              <a:rPr lang="en-GB" sz="2600" dirty="0" smtClean="0">
                <a:latin typeface="Baskerville Old Face" pitchFamily="18" charset="0"/>
                <a:cs typeface="Arial" pitchFamily="34" charset="0"/>
              </a:rPr>
              <a:t>Value addition of  agricultural produce (farm-gate quality)</a:t>
            </a:r>
          </a:p>
          <a:p>
            <a:pPr algn="just">
              <a:lnSpc>
                <a:spcPct val="150000"/>
              </a:lnSpc>
              <a:buSzPct val="100000"/>
              <a:buFont typeface="Wingdings" pitchFamily="2" charset="2"/>
              <a:buChar char="q"/>
            </a:pPr>
            <a:r>
              <a:rPr lang="en-GB" sz="2600" dirty="0" smtClean="0">
                <a:latin typeface="Baskerville Old Face" pitchFamily="18" charset="0"/>
                <a:cs typeface="Arial" pitchFamily="34" charset="0"/>
              </a:rPr>
              <a:t>Improves  agricultural returns and rural economies</a:t>
            </a:r>
          </a:p>
          <a:p>
            <a:pPr algn="just">
              <a:lnSpc>
                <a:spcPct val="150000"/>
              </a:lnSpc>
              <a:buSzPct val="100000"/>
              <a:buFont typeface="Wingdings" pitchFamily="2" charset="2"/>
              <a:buChar char="q"/>
            </a:pPr>
            <a:r>
              <a:rPr lang="en-GB" sz="2600" dirty="0" smtClean="0">
                <a:latin typeface="Baskerville Old Face" pitchFamily="18" charset="0"/>
                <a:cs typeface="Arial" pitchFamily="34" charset="0"/>
              </a:rPr>
              <a:t>Contributes to national energy security by boosting local supplies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642918"/>
            <a:ext cx="3000396" cy="796908"/>
          </a:xfrm>
        </p:spPr>
        <p:txBody>
          <a:bodyPr>
            <a:normAutofit/>
          </a:bodyPr>
          <a:lstStyle/>
          <a:p>
            <a:pPr algn="l"/>
            <a:r>
              <a:rPr lang="en-GB" u="dbl" dirty="0" smtClean="0">
                <a:latin typeface="Baskerville Old Face" pitchFamily="18" charset="0"/>
              </a:rPr>
              <a:t>Contents =&gt;</a:t>
            </a:r>
            <a:endParaRPr lang="en-GB" u="dbl" dirty="0">
              <a:latin typeface="Baskerville Old Face" pitchFamily="18" charset="0"/>
            </a:endParaRPr>
          </a:p>
        </p:txBody>
      </p:sp>
      <p:sp>
        <p:nvSpPr>
          <p:cNvPr id="4" name="Rectangle 3"/>
          <p:cNvSpPr/>
          <p:nvPr/>
        </p:nvSpPr>
        <p:spPr>
          <a:xfrm>
            <a:off x="3071802" y="642918"/>
            <a:ext cx="5772734" cy="5909310"/>
          </a:xfrm>
          <a:prstGeom prst="rect">
            <a:avLst/>
          </a:prstGeom>
        </p:spPr>
        <p:txBody>
          <a:bodyPr wrap="none">
            <a:spAutoFit/>
          </a:bodyPr>
          <a:lstStyle/>
          <a:p>
            <a:pPr>
              <a:lnSpc>
                <a:spcPct val="150000"/>
              </a:lnSpc>
              <a:buFont typeface="Wingdings" pitchFamily="2" charset="2"/>
              <a:buChar char="q"/>
            </a:pPr>
            <a:r>
              <a:rPr lang="en-GB" sz="2800" dirty="0" smtClean="0">
                <a:latin typeface="Baskerville Old Face" pitchFamily="18" charset="0"/>
                <a:cs typeface="Arial" pitchFamily="34" charset="0"/>
              </a:rPr>
              <a:t>Geography &amp; Key Indicators</a:t>
            </a:r>
          </a:p>
          <a:p>
            <a:pPr>
              <a:lnSpc>
                <a:spcPct val="150000"/>
              </a:lnSpc>
              <a:buFont typeface="Wingdings" pitchFamily="2" charset="2"/>
              <a:buChar char="q"/>
            </a:pPr>
            <a:r>
              <a:rPr lang="en-GB" sz="2800" dirty="0" smtClean="0">
                <a:latin typeface="Baskerville Old Face" pitchFamily="18" charset="0"/>
                <a:cs typeface="Arial" pitchFamily="34" charset="0"/>
              </a:rPr>
              <a:t>Land resource</a:t>
            </a:r>
          </a:p>
          <a:p>
            <a:pPr>
              <a:lnSpc>
                <a:spcPct val="150000"/>
              </a:lnSpc>
              <a:buFont typeface="Wingdings" pitchFamily="2" charset="2"/>
              <a:buChar char="q"/>
            </a:pPr>
            <a:r>
              <a:rPr lang="en-GB" sz="2800" dirty="0" smtClean="0">
                <a:latin typeface="Baskerville Old Face" pitchFamily="18" charset="0"/>
                <a:cs typeface="Arial" pitchFamily="34" charset="0"/>
              </a:rPr>
              <a:t>Agricultural sector</a:t>
            </a:r>
          </a:p>
          <a:p>
            <a:pPr>
              <a:lnSpc>
                <a:spcPct val="150000"/>
              </a:lnSpc>
              <a:buFont typeface="Wingdings" pitchFamily="2" charset="2"/>
              <a:buChar char="q"/>
            </a:pPr>
            <a:r>
              <a:rPr lang="en-GB" sz="2800" dirty="0" smtClean="0">
                <a:latin typeface="Baskerville Old Face" pitchFamily="18" charset="0"/>
                <a:cs typeface="Arial" pitchFamily="34" charset="0"/>
              </a:rPr>
              <a:t>Energy sector</a:t>
            </a:r>
          </a:p>
          <a:p>
            <a:pPr>
              <a:lnSpc>
                <a:spcPct val="150000"/>
              </a:lnSpc>
              <a:buFont typeface="Wingdings" pitchFamily="2" charset="2"/>
              <a:buChar char="q"/>
            </a:pPr>
            <a:r>
              <a:rPr lang="en-GB" sz="2800" dirty="0" smtClean="0">
                <a:latin typeface="Baskerville Old Face" pitchFamily="18" charset="0"/>
                <a:cs typeface="Arial" pitchFamily="34" charset="0"/>
              </a:rPr>
              <a:t>Renewable Energy</a:t>
            </a:r>
          </a:p>
          <a:p>
            <a:pPr>
              <a:lnSpc>
                <a:spcPct val="150000"/>
              </a:lnSpc>
              <a:buFont typeface="Wingdings" pitchFamily="2" charset="2"/>
              <a:buChar char="q"/>
            </a:pPr>
            <a:r>
              <a:rPr lang="en-GB" sz="2800" dirty="0" smtClean="0">
                <a:latin typeface="Baskerville Old Face" pitchFamily="18" charset="0"/>
                <a:cs typeface="Arial" pitchFamily="34" charset="0"/>
              </a:rPr>
              <a:t>Biomass Energy</a:t>
            </a:r>
          </a:p>
          <a:p>
            <a:pPr>
              <a:lnSpc>
                <a:spcPct val="150000"/>
              </a:lnSpc>
              <a:buFont typeface="Wingdings" pitchFamily="2" charset="2"/>
              <a:buChar char="q"/>
            </a:pPr>
            <a:r>
              <a:rPr lang="en-GB" sz="2800" dirty="0" smtClean="0">
                <a:latin typeface="Baskerville Old Face" pitchFamily="18" charset="0"/>
                <a:cs typeface="Arial" pitchFamily="34" charset="0"/>
              </a:rPr>
              <a:t>Biomass  &amp; Energy security</a:t>
            </a:r>
          </a:p>
          <a:p>
            <a:pPr>
              <a:lnSpc>
                <a:spcPct val="150000"/>
              </a:lnSpc>
              <a:buFont typeface="Wingdings" pitchFamily="2" charset="2"/>
              <a:buChar char="q"/>
            </a:pPr>
            <a:r>
              <a:rPr lang="en-GB" sz="2800" dirty="0" smtClean="0">
                <a:latin typeface="Baskerville Old Face" pitchFamily="18" charset="0"/>
                <a:cs typeface="Arial" pitchFamily="34" charset="0"/>
              </a:rPr>
              <a:t>Other advantages of biomass energy</a:t>
            </a:r>
          </a:p>
          <a:p>
            <a:pPr>
              <a:lnSpc>
                <a:spcPct val="150000"/>
              </a:lnSpc>
              <a:buFont typeface="Wingdings" pitchFamily="2" charset="2"/>
              <a:buChar char="q"/>
            </a:pPr>
            <a:r>
              <a:rPr lang="en-GB" sz="2800" dirty="0" smtClean="0">
                <a:latin typeface="Baskerville Old Face" pitchFamily="18" charset="0"/>
                <a:cs typeface="Arial" pitchFamily="34" charset="0"/>
              </a:rPr>
              <a:t>Sustainability issues on biomass</a:t>
            </a:r>
            <a:endParaRPr lang="en-GB"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71990" cy="868346"/>
          </a:xfrm>
        </p:spPr>
        <p:txBody>
          <a:bodyPr/>
          <a:lstStyle/>
          <a:p>
            <a:pPr algn="l"/>
            <a:r>
              <a:rPr lang="en-GB" dirty="0" smtClean="0">
                <a:latin typeface="Baskerville Old Face" pitchFamily="18" charset="0"/>
              </a:rPr>
              <a:t>Other advantages</a:t>
            </a:r>
            <a:endParaRPr lang="en-GB" dirty="0">
              <a:latin typeface="Baskerville Old Face" pitchFamily="18" charset="0"/>
            </a:endParaRPr>
          </a:p>
        </p:txBody>
      </p:sp>
      <p:sp>
        <p:nvSpPr>
          <p:cNvPr id="4" name="Rectangle 3"/>
          <p:cNvSpPr/>
          <p:nvPr/>
        </p:nvSpPr>
        <p:spPr>
          <a:xfrm>
            <a:off x="642910" y="1643050"/>
            <a:ext cx="7858180" cy="3906647"/>
          </a:xfrm>
          <a:prstGeom prst="rect">
            <a:avLst/>
          </a:prstGeom>
        </p:spPr>
        <p:txBody>
          <a:bodyPr wrap="square">
            <a:spAutoFit/>
          </a:bodyPr>
          <a:lstStyle/>
          <a:p>
            <a:pPr>
              <a:lnSpc>
                <a:spcPct val="150000"/>
              </a:lnSpc>
              <a:buSzPct val="100000"/>
              <a:buFont typeface="Wingdings" pitchFamily="2" charset="2"/>
              <a:buChar char="q"/>
            </a:pPr>
            <a:r>
              <a:rPr lang="en-GB" sz="2800" dirty="0" smtClean="0">
                <a:latin typeface="Baskerville Old Face" pitchFamily="18" charset="0"/>
                <a:cs typeface="Arial" pitchFamily="34" charset="0"/>
              </a:rPr>
              <a:t>Curbs excessive use of fossil fertilizer in agriculture</a:t>
            </a:r>
          </a:p>
          <a:p>
            <a:pPr>
              <a:lnSpc>
                <a:spcPct val="150000"/>
              </a:lnSpc>
              <a:buSzPct val="100000"/>
              <a:buFont typeface="Wingdings" pitchFamily="2" charset="2"/>
              <a:buChar char="q"/>
            </a:pPr>
            <a:r>
              <a:rPr lang="en-GB" sz="2800" dirty="0" smtClean="0">
                <a:latin typeface="Baskerville Old Face" pitchFamily="18" charset="0"/>
                <a:cs typeface="Arial" pitchFamily="34" charset="0"/>
              </a:rPr>
              <a:t>Improves soil fertility </a:t>
            </a:r>
          </a:p>
          <a:p>
            <a:pPr>
              <a:lnSpc>
                <a:spcPct val="150000"/>
              </a:lnSpc>
              <a:buSzPct val="100000"/>
              <a:buFont typeface="Wingdings" pitchFamily="2" charset="2"/>
              <a:buChar char="q"/>
            </a:pPr>
            <a:r>
              <a:rPr lang="en-GB" sz="2800" dirty="0" smtClean="0">
                <a:latin typeface="Baskerville Old Face" pitchFamily="18" charset="0"/>
                <a:cs typeface="Arial" pitchFamily="34" charset="0"/>
              </a:rPr>
              <a:t>Improves management of agro-based wastes</a:t>
            </a:r>
          </a:p>
          <a:p>
            <a:pPr>
              <a:lnSpc>
                <a:spcPct val="150000"/>
              </a:lnSpc>
              <a:buSzPct val="100000"/>
              <a:buFont typeface="Wingdings" pitchFamily="2" charset="2"/>
              <a:buChar char="q"/>
            </a:pPr>
            <a:r>
              <a:rPr lang="en-GB" sz="2800" dirty="0" smtClean="0">
                <a:latin typeface="Baskerville Old Face" pitchFamily="18" charset="0"/>
                <a:cs typeface="Arial" pitchFamily="34" charset="0"/>
              </a:rPr>
              <a:t>Reduction of GHGs from fossil fuel emissions</a:t>
            </a:r>
          </a:p>
          <a:p>
            <a:pPr>
              <a:lnSpc>
                <a:spcPct val="150000"/>
              </a:lnSpc>
              <a:buSzPct val="100000"/>
              <a:buFont typeface="Wingdings" pitchFamily="2" charset="2"/>
              <a:buChar char="q"/>
            </a:pPr>
            <a:r>
              <a:rPr lang="en-GB" sz="2800" dirty="0" smtClean="0">
                <a:latin typeface="Baskerville Old Face" pitchFamily="18" charset="0"/>
                <a:cs typeface="Arial" pitchFamily="34" charset="0"/>
              </a:rPr>
              <a:t>Conservation of soils susceptible to erosion</a:t>
            </a:r>
          </a:p>
          <a:p>
            <a:pPr>
              <a:lnSpc>
                <a:spcPct val="150000"/>
              </a:lnSpc>
              <a:buSzPct val="100000"/>
              <a:buFont typeface="Wingdings" pitchFamily="2" charset="2"/>
              <a:buChar char="q"/>
            </a:pPr>
            <a:r>
              <a:rPr lang="en-GB" sz="2800" dirty="0" smtClean="0">
                <a:latin typeface="Baskerville Old Face" pitchFamily="18" charset="0"/>
                <a:cs typeface="Arial" pitchFamily="34" charset="0"/>
              </a:rPr>
              <a:t>Conservation of  the forests* and environment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14290"/>
            <a:ext cx="8715436" cy="857232"/>
          </a:xfrm>
        </p:spPr>
        <p:txBody>
          <a:bodyPr>
            <a:normAutofit fontScale="90000"/>
          </a:bodyPr>
          <a:lstStyle/>
          <a:p>
            <a:pPr algn="l"/>
            <a:r>
              <a:rPr lang="en-GB" dirty="0" smtClean="0">
                <a:latin typeface="Baskerville Old Face" pitchFamily="18" charset="0"/>
              </a:rPr>
              <a:t>Sustainability concerns on Biomass energy</a:t>
            </a:r>
            <a:endParaRPr lang="en-GB" dirty="0">
              <a:latin typeface="Baskerville Old Face" pitchFamily="18" charset="0"/>
            </a:endParaRPr>
          </a:p>
        </p:txBody>
      </p:sp>
      <p:sp>
        <p:nvSpPr>
          <p:cNvPr id="4" name="TextBox 3"/>
          <p:cNvSpPr txBox="1"/>
          <p:nvPr/>
        </p:nvSpPr>
        <p:spPr>
          <a:xfrm>
            <a:off x="285720" y="1000108"/>
            <a:ext cx="8429684" cy="5632311"/>
          </a:xfrm>
          <a:prstGeom prst="rect">
            <a:avLst/>
          </a:prstGeom>
          <a:noFill/>
        </p:spPr>
        <p:txBody>
          <a:bodyPr wrap="square" rtlCol="0">
            <a:spAutoFit/>
          </a:bodyPr>
          <a:lstStyle/>
          <a:p>
            <a:pPr algn="just"/>
            <a:r>
              <a:rPr lang="en-GB" sz="2400" dirty="0" smtClean="0">
                <a:latin typeface="Baskerville Old Face" pitchFamily="18" charset="0"/>
              </a:rPr>
              <a:t>Sustainable biomass use must address 3 issues; a) ecological credibility, b) social acceptability and c) economic viability.</a:t>
            </a:r>
          </a:p>
          <a:p>
            <a:pPr algn="just"/>
            <a:endParaRPr lang="en-GB" sz="2400" dirty="0" smtClean="0">
              <a:latin typeface="Baskerville Old Face" pitchFamily="18" charset="0"/>
            </a:endParaRPr>
          </a:p>
          <a:p>
            <a:pPr algn="just"/>
            <a:r>
              <a:rPr lang="en-GB" sz="2400" dirty="0" smtClean="0">
                <a:latin typeface="Baskerville Old Face" pitchFamily="18" charset="0"/>
              </a:rPr>
              <a:t>Use of traditional biomass energy aggravates deforestation threatening soils which leads to siltation of water bodies and eventually distorting the climate. Users of traditional biomass energy are also susceptible to diseases from in-door-air pollution.</a:t>
            </a:r>
          </a:p>
          <a:p>
            <a:pPr algn="just"/>
            <a:endParaRPr lang="en-GB" sz="2400" dirty="0" smtClean="0">
              <a:latin typeface="Baskerville Old Face" pitchFamily="18" charset="0"/>
            </a:endParaRPr>
          </a:p>
          <a:p>
            <a:pPr algn="just"/>
            <a:r>
              <a:rPr lang="en-GB" sz="2400" dirty="0" smtClean="0">
                <a:latin typeface="Baskerville Old Face" pitchFamily="18" charset="0"/>
              </a:rPr>
              <a:t>Economically-driven new biomass promotes one sustainability pillar but threatens the other two. </a:t>
            </a:r>
          </a:p>
          <a:p>
            <a:pPr algn="just"/>
            <a:r>
              <a:rPr lang="en-GB" sz="2400" dirty="0" smtClean="0">
                <a:latin typeface="Baskerville Old Face" pitchFamily="18" charset="0"/>
              </a:rPr>
              <a:t>Viable ventures seek fertile lands and water only available in high biodiversity areas, wetlands or forests</a:t>
            </a:r>
          </a:p>
          <a:p>
            <a:pPr algn="just"/>
            <a:r>
              <a:rPr lang="en-GB" sz="2400" dirty="0" smtClean="0">
                <a:latin typeface="Baskerville Old Face" pitchFamily="18" charset="0"/>
              </a:rPr>
              <a:t>These same sort regions support larger populations, are designated for food production, cultural and tourism activities and hence their acquisition infringes on these socially accepted applications </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04" y="4572008"/>
            <a:ext cx="6000792" cy="1143000"/>
          </a:xfrm>
        </p:spPr>
        <p:txBody>
          <a:bodyPr>
            <a:normAutofit/>
          </a:bodyPr>
          <a:lstStyle/>
          <a:p>
            <a:r>
              <a:rPr lang="en-GB" sz="3600" u="dbl" dirty="0" smtClean="0">
                <a:uFill>
                  <a:solidFill>
                    <a:srgbClr val="00B050"/>
                  </a:solidFill>
                </a:uFill>
                <a:latin typeface="Baskerville Old Face" pitchFamily="18" charset="0"/>
              </a:rPr>
              <a:t>Key issues =&gt; Floor’s open!!</a:t>
            </a:r>
            <a:endParaRPr lang="en-GB" sz="3600" u="dbl" dirty="0">
              <a:uFill>
                <a:solidFill>
                  <a:srgbClr val="00B050"/>
                </a:solidFill>
              </a:uFill>
              <a:latin typeface="Baskerville Old Face" pitchFamily="18" charset="0"/>
            </a:endParaRPr>
          </a:p>
        </p:txBody>
      </p:sp>
      <p:sp>
        <p:nvSpPr>
          <p:cNvPr id="4" name="Title 1"/>
          <p:cNvSpPr txBox="1">
            <a:spLocks/>
          </p:cNvSpPr>
          <p:nvPr/>
        </p:nvSpPr>
        <p:spPr>
          <a:xfrm>
            <a:off x="2500298" y="2071678"/>
            <a:ext cx="3786214"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Baskerville Old Face" pitchFamily="18" charset="0"/>
                <a:ea typeface="+mj-ea"/>
                <a:cs typeface="+mj-cs"/>
              </a:rPr>
              <a:t>Thank you!</a:t>
            </a:r>
            <a:endParaRPr kumimoji="0" lang="en-GB" sz="4400" b="0" i="0" u="none" strike="noStrike" kern="1200" cap="none" spc="0" normalizeH="0" baseline="0" noProof="0" dirty="0">
              <a:ln>
                <a:noFill/>
              </a:ln>
              <a:solidFill>
                <a:schemeClr val="tx1"/>
              </a:solidFill>
              <a:effectLst/>
              <a:uLnTx/>
              <a:uFillTx/>
              <a:latin typeface="Baskerville Old Face" pitchFamily="18" charset="0"/>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86560" y="249146"/>
            <a:ext cx="6142828" cy="728717"/>
          </a:xfrm>
        </p:spPr>
        <p:txBody>
          <a:bodyPr>
            <a:normAutofit fontScale="90000"/>
          </a:bodyPr>
          <a:lstStyle/>
          <a:p>
            <a:pPr algn="l"/>
            <a:r>
              <a:rPr lang="en-GB" dirty="0" smtClean="0">
                <a:latin typeface="Baskerville Old Face" pitchFamily="18" charset="0"/>
                <a:cs typeface="Arial" pitchFamily="34" charset="0"/>
              </a:rPr>
              <a:t>Geography &amp; Key Indicators</a:t>
            </a:r>
          </a:p>
        </p:txBody>
      </p:sp>
      <p:sp>
        <p:nvSpPr>
          <p:cNvPr id="22532" name="TextBox 4"/>
          <p:cNvSpPr txBox="1">
            <a:spLocks noChangeArrowheads="1"/>
          </p:cNvSpPr>
          <p:nvPr/>
        </p:nvSpPr>
        <p:spPr bwMode="auto">
          <a:xfrm>
            <a:off x="4429124" y="1857364"/>
            <a:ext cx="4429156" cy="4700404"/>
          </a:xfrm>
          <a:prstGeom prst="rect">
            <a:avLst/>
          </a:prstGeom>
          <a:noFill/>
          <a:ln w="9525">
            <a:noFill/>
            <a:miter lim="800000"/>
            <a:headEnd/>
            <a:tailEnd/>
          </a:ln>
        </p:spPr>
        <p:txBody>
          <a:bodyPr wrap="square" lIns="82945" tIns="41473" rIns="82945" bIns="41473">
            <a:spAutoFit/>
          </a:bodyPr>
          <a:lstStyle/>
          <a:p>
            <a:pPr>
              <a:defRPr/>
            </a:pPr>
            <a:r>
              <a:rPr lang="en-GB" sz="2000" dirty="0">
                <a:latin typeface="Baskerville Old Face" pitchFamily="18" charset="0"/>
                <a:cs typeface="Arial" pitchFamily="34" charset="0"/>
              </a:rPr>
              <a:t>Latitude -</a:t>
            </a:r>
            <a:r>
              <a:rPr lang="en-GB" sz="2000" b="1" dirty="0">
                <a:latin typeface="Baskerville Old Face" pitchFamily="18" charset="0"/>
                <a:cs typeface="Arial" pitchFamily="34" charset="0"/>
              </a:rPr>
              <a:t>  	</a:t>
            </a:r>
            <a:r>
              <a:rPr lang="en-GB" sz="2000" b="1" dirty="0" smtClean="0">
                <a:latin typeface="Baskerville Old Face" pitchFamily="18" charset="0"/>
                <a:cs typeface="Arial" pitchFamily="34" charset="0"/>
              </a:rPr>
              <a:t>4</a:t>
            </a:r>
            <a:r>
              <a:rPr lang="en-GB" sz="2000" b="1" baseline="30000" dirty="0" smtClean="0">
                <a:latin typeface="Baskerville Old Face" pitchFamily="18" charset="0"/>
                <a:cs typeface="Arial" pitchFamily="34" charset="0"/>
              </a:rPr>
              <a:t>o</a:t>
            </a:r>
            <a:r>
              <a:rPr lang="en-GB" sz="2000" b="1" dirty="0" smtClean="0">
                <a:latin typeface="Baskerville Old Face" pitchFamily="18" charset="0"/>
                <a:cs typeface="Arial" pitchFamily="34" charset="0"/>
              </a:rPr>
              <a:t>35</a:t>
            </a:r>
            <a:r>
              <a:rPr lang="en-GB" sz="2000" b="1" dirty="0">
                <a:latin typeface="Baskerville Old Face" pitchFamily="18" charset="0"/>
                <a:cs typeface="Arial" pitchFamily="34" charset="0"/>
              </a:rPr>
              <a:t>’ N – 4</a:t>
            </a:r>
            <a:r>
              <a:rPr lang="en-GB" sz="2000" b="1" baseline="30000" dirty="0">
                <a:latin typeface="Baskerville Old Face" pitchFamily="18" charset="0"/>
                <a:cs typeface="Arial" pitchFamily="34" charset="0"/>
              </a:rPr>
              <a:t>o</a:t>
            </a:r>
            <a:r>
              <a:rPr lang="en-GB" sz="2000" b="1" dirty="0">
                <a:latin typeface="Baskerville Old Face" pitchFamily="18" charset="0"/>
                <a:cs typeface="Arial" pitchFamily="34" charset="0"/>
              </a:rPr>
              <a:t>42’ S</a:t>
            </a:r>
          </a:p>
          <a:p>
            <a:pPr>
              <a:defRPr/>
            </a:pPr>
            <a:r>
              <a:rPr lang="en-GB" sz="2000" dirty="0">
                <a:latin typeface="Baskerville Old Face" pitchFamily="18" charset="0"/>
                <a:cs typeface="Arial" pitchFamily="34" charset="0"/>
              </a:rPr>
              <a:t>Longitude</a:t>
            </a:r>
            <a:r>
              <a:rPr lang="en-GB" sz="2000" b="1" dirty="0">
                <a:latin typeface="Baskerville Old Face" pitchFamily="18" charset="0"/>
                <a:cs typeface="Arial" pitchFamily="34" charset="0"/>
              </a:rPr>
              <a:t> – 	34</a:t>
            </a:r>
            <a:r>
              <a:rPr lang="en-GB" sz="2000" b="1" baseline="30000" dirty="0">
                <a:latin typeface="Baskerville Old Face" pitchFamily="18" charset="0"/>
                <a:cs typeface="Arial" pitchFamily="34" charset="0"/>
              </a:rPr>
              <a:t>o </a:t>
            </a:r>
            <a:r>
              <a:rPr lang="en-GB" sz="2000" b="1" dirty="0">
                <a:latin typeface="Baskerville Old Face" pitchFamily="18" charset="0"/>
                <a:cs typeface="Arial" pitchFamily="34" charset="0"/>
              </a:rPr>
              <a:t>E – 41</a:t>
            </a:r>
            <a:r>
              <a:rPr lang="en-GB" sz="2000" b="1" baseline="30000" dirty="0">
                <a:latin typeface="Baskerville Old Face" pitchFamily="18" charset="0"/>
                <a:cs typeface="Arial" pitchFamily="34" charset="0"/>
              </a:rPr>
              <a:t>o</a:t>
            </a:r>
            <a:r>
              <a:rPr lang="en-GB" sz="2000" b="1" dirty="0">
                <a:latin typeface="Baskerville Old Face" pitchFamily="18" charset="0"/>
                <a:cs typeface="Arial" pitchFamily="34" charset="0"/>
              </a:rPr>
              <a:t>51’ E</a:t>
            </a:r>
          </a:p>
          <a:p>
            <a:pPr>
              <a:defRPr/>
            </a:pPr>
            <a:r>
              <a:rPr lang="en-GB" sz="2000" dirty="0">
                <a:latin typeface="Baskerville Old Face" pitchFamily="18" charset="0"/>
                <a:cs typeface="Arial" pitchFamily="34" charset="0"/>
              </a:rPr>
              <a:t>Time zone - 	</a:t>
            </a:r>
            <a:r>
              <a:rPr lang="en-GB" sz="2000" b="1" dirty="0">
                <a:latin typeface="Baskerville Old Face" pitchFamily="18" charset="0"/>
                <a:cs typeface="Arial" pitchFamily="34" charset="0"/>
              </a:rPr>
              <a:t>+3Hrs GMT</a:t>
            </a:r>
          </a:p>
          <a:p>
            <a:pPr>
              <a:defRPr/>
            </a:pPr>
            <a:r>
              <a:rPr lang="en-GB" sz="2000" dirty="0">
                <a:latin typeface="Baskerville Old Face" pitchFamily="18" charset="0"/>
                <a:cs typeface="Arial" pitchFamily="34" charset="0"/>
              </a:rPr>
              <a:t>Population – 	</a:t>
            </a:r>
            <a:r>
              <a:rPr lang="en-GB" sz="2000" b="1" dirty="0">
                <a:latin typeface="Baskerville Old Face" pitchFamily="18" charset="0"/>
                <a:cs typeface="Arial" pitchFamily="34" charset="0"/>
              </a:rPr>
              <a:t>40 million (2011 est.)</a:t>
            </a:r>
          </a:p>
          <a:p>
            <a:pPr>
              <a:defRPr/>
            </a:pPr>
            <a:r>
              <a:rPr lang="en-GB" sz="2000" dirty="0">
                <a:latin typeface="Baskerville Old Face" pitchFamily="18" charset="0"/>
                <a:cs typeface="Arial" pitchFamily="34" charset="0"/>
              </a:rPr>
              <a:t>Language – 	</a:t>
            </a:r>
            <a:r>
              <a:rPr lang="en-GB" sz="2000" b="1" dirty="0">
                <a:latin typeface="Baskerville Old Face" pitchFamily="18" charset="0"/>
                <a:cs typeface="Arial" pitchFamily="34" charset="0"/>
              </a:rPr>
              <a:t>English/Kiswahili</a:t>
            </a:r>
          </a:p>
          <a:p>
            <a:pPr>
              <a:defRPr/>
            </a:pPr>
            <a:r>
              <a:rPr lang="en-GB" sz="2000" dirty="0">
                <a:latin typeface="Baskerville Old Face" pitchFamily="18" charset="0"/>
                <a:cs typeface="Arial" pitchFamily="34" charset="0"/>
              </a:rPr>
              <a:t>Local languages – </a:t>
            </a:r>
            <a:r>
              <a:rPr lang="en-GB" sz="2000" b="1" dirty="0">
                <a:latin typeface="Baskerville Old Face" pitchFamily="18" charset="0"/>
                <a:cs typeface="Arial" pitchFamily="34" charset="0"/>
              </a:rPr>
              <a:t>42</a:t>
            </a:r>
          </a:p>
          <a:p>
            <a:pPr>
              <a:defRPr/>
            </a:pPr>
            <a:r>
              <a:rPr lang="en-GB" sz="2000" dirty="0">
                <a:latin typeface="Baskerville Old Face" pitchFamily="18" charset="0"/>
                <a:cs typeface="Arial" pitchFamily="34" charset="0"/>
              </a:rPr>
              <a:t>Religion – 	</a:t>
            </a:r>
            <a:r>
              <a:rPr lang="en-GB" sz="2000" dirty="0" smtClean="0">
                <a:latin typeface="Baskerville Old Face" pitchFamily="18" charset="0"/>
                <a:cs typeface="Arial" pitchFamily="34" charset="0"/>
              </a:rPr>
              <a:t>Christians </a:t>
            </a:r>
            <a:r>
              <a:rPr lang="en-GB" sz="2000" b="1" dirty="0">
                <a:latin typeface="Baskerville Old Face" pitchFamily="18" charset="0"/>
                <a:cs typeface="Arial" pitchFamily="34" charset="0"/>
              </a:rPr>
              <a:t>(83%), 			</a:t>
            </a:r>
            <a:r>
              <a:rPr lang="en-GB" sz="2000" dirty="0">
                <a:latin typeface="Baskerville Old Face" pitchFamily="18" charset="0"/>
                <a:cs typeface="Arial" pitchFamily="34" charset="0"/>
              </a:rPr>
              <a:t>Muslims </a:t>
            </a:r>
            <a:r>
              <a:rPr lang="en-GB" sz="2000" b="1" dirty="0">
                <a:latin typeface="Baskerville Old Face" pitchFamily="18" charset="0"/>
                <a:cs typeface="Arial" pitchFamily="34" charset="0"/>
              </a:rPr>
              <a:t>(11.2%)</a:t>
            </a:r>
          </a:p>
          <a:p>
            <a:pPr>
              <a:defRPr/>
            </a:pPr>
            <a:r>
              <a:rPr lang="en-GB" sz="2000" dirty="0">
                <a:latin typeface="Baskerville Old Face" pitchFamily="18" charset="0"/>
                <a:cs typeface="Arial" pitchFamily="34" charset="0"/>
              </a:rPr>
              <a:t>Literacy -  	</a:t>
            </a:r>
            <a:r>
              <a:rPr lang="en-GB" sz="2000" b="1" dirty="0" smtClean="0">
                <a:latin typeface="Baskerville Old Face" pitchFamily="18" charset="0"/>
                <a:cs typeface="Arial" pitchFamily="34" charset="0"/>
              </a:rPr>
              <a:t>85.1</a:t>
            </a:r>
            <a:r>
              <a:rPr lang="en-GB" sz="2000" b="1" dirty="0">
                <a:latin typeface="Baskerville Old Face" pitchFamily="18" charset="0"/>
                <a:cs typeface="Arial" pitchFamily="34" charset="0"/>
              </a:rPr>
              <a:t>% (2010)</a:t>
            </a:r>
            <a:endParaRPr lang="en-GB" sz="2000" b="1" baseline="30000" dirty="0">
              <a:latin typeface="Baskerville Old Face" pitchFamily="18" charset="0"/>
              <a:cs typeface="Arial" pitchFamily="34" charset="0"/>
            </a:endParaRPr>
          </a:p>
          <a:p>
            <a:pPr>
              <a:defRPr/>
            </a:pPr>
            <a:r>
              <a:rPr lang="en-GB" sz="2000" dirty="0">
                <a:latin typeface="Baskerville Old Face" pitchFamily="18" charset="0"/>
                <a:cs typeface="Arial" pitchFamily="34" charset="0"/>
              </a:rPr>
              <a:t>Life expectancy – </a:t>
            </a:r>
            <a:r>
              <a:rPr lang="en-GB" sz="2000" b="1" dirty="0">
                <a:latin typeface="Baskerville Old Face" pitchFamily="18" charset="0"/>
                <a:cs typeface="Arial" pitchFamily="34" charset="0"/>
              </a:rPr>
              <a:t>59.5yrs (2011)</a:t>
            </a:r>
          </a:p>
          <a:p>
            <a:pPr>
              <a:defRPr/>
            </a:pPr>
            <a:r>
              <a:rPr lang="en-GB" sz="2000" dirty="0">
                <a:latin typeface="Baskerville Old Face" pitchFamily="18" charset="0"/>
                <a:cs typeface="Arial" pitchFamily="34" charset="0"/>
              </a:rPr>
              <a:t>Growth rate </a:t>
            </a:r>
            <a:r>
              <a:rPr lang="en-GB" sz="2000" b="1" dirty="0">
                <a:latin typeface="Baskerville Old Face" pitchFamily="18" charset="0"/>
                <a:cs typeface="Arial" pitchFamily="34" charset="0"/>
              </a:rPr>
              <a:t>– 	2.9% </a:t>
            </a:r>
          </a:p>
          <a:p>
            <a:pPr>
              <a:defRPr/>
            </a:pPr>
            <a:r>
              <a:rPr lang="en-GB" sz="2000" dirty="0">
                <a:latin typeface="Baskerville Old Face" pitchFamily="18" charset="0"/>
                <a:cs typeface="Arial" pitchFamily="34" charset="0"/>
              </a:rPr>
              <a:t>GDP (ppp) -  	</a:t>
            </a:r>
            <a:r>
              <a:rPr lang="en-GB" sz="2000" b="1" dirty="0">
                <a:latin typeface="Baskerville Old Face" pitchFamily="18" charset="0"/>
                <a:cs typeface="Arial" pitchFamily="34" charset="0"/>
              </a:rPr>
              <a:t>$1,689 = €1.279 (2010)</a:t>
            </a:r>
          </a:p>
          <a:p>
            <a:pPr>
              <a:defRPr/>
            </a:pPr>
            <a:r>
              <a:rPr lang="en-GB" sz="2000" dirty="0">
                <a:latin typeface="Baskerville Old Face" pitchFamily="18" charset="0"/>
                <a:cs typeface="Arial" pitchFamily="34" charset="0"/>
              </a:rPr>
              <a:t>Inflation – </a:t>
            </a:r>
            <a:r>
              <a:rPr lang="en-GB" sz="2000" dirty="0" smtClean="0">
                <a:latin typeface="Baskerville Old Face" pitchFamily="18" charset="0"/>
                <a:cs typeface="Arial" pitchFamily="34" charset="0"/>
              </a:rPr>
              <a:t>	</a:t>
            </a:r>
            <a:r>
              <a:rPr lang="en-GB" sz="2000" b="1" dirty="0" smtClean="0">
                <a:latin typeface="Baskerville Old Face" pitchFamily="18" charset="0"/>
                <a:cs typeface="Arial" pitchFamily="34" charset="0"/>
              </a:rPr>
              <a:t>18.9</a:t>
            </a:r>
            <a:r>
              <a:rPr lang="en-GB" sz="2000" b="1" dirty="0">
                <a:latin typeface="Baskerville Old Face" pitchFamily="18" charset="0"/>
                <a:cs typeface="Arial" pitchFamily="34" charset="0"/>
              </a:rPr>
              <a:t>% (2011)</a:t>
            </a:r>
          </a:p>
          <a:p>
            <a:pPr>
              <a:defRPr/>
            </a:pPr>
            <a:r>
              <a:rPr lang="en-GB" sz="2000" dirty="0">
                <a:latin typeface="Baskerville Old Face" pitchFamily="18" charset="0"/>
                <a:cs typeface="Arial" pitchFamily="34" charset="0"/>
              </a:rPr>
              <a:t>Poverty levels</a:t>
            </a:r>
            <a:r>
              <a:rPr lang="en-GB" sz="2000" b="1" dirty="0">
                <a:latin typeface="Baskerville Old Face" pitchFamily="18" charset="0"/>
                <a:cs typeface="Arial" pitchFamily="34" charset="0"/>
              </a:rPr>
              <a:t> – </a:t>
            </a:r>
            <a:r>
              <a:rPr lang="en-GB" sz="2000" b="1" dirty="0" smtClean="0">
                <a:latin typeface="Baskerville Old Face" pitchFamily="18" charset="0"/>
                <a:cs typeface="Arial" pitchFamily="34" charset="0"/>
              </a:rPr>
              <a:t>	46.6</a:t>
            </a:r>
            <a:r>
              <a:rPr lang="en-GB" sz="2000" b="1" dirty="0">
                <a:latin typeface="Baskerville Old Face" pitchFamily="18" charset="0"/>
                <a:cs typeface="Arial" pitchFamily="34" charset="0"/>
              </a:rPr>
              <a:t>% (2007)</a:t>
            </a:r>
          </a:p>
          <a:p>
            <a:pPr>
              <a:defRPr/>
            </a:pPr>
            <a:r>
              <a:rPr lang="en-GB" sz="2000" dirty="0">
                <a:latin typeface="Baskerville Old Face" pitchFamily="18" charset="0"/>
                <a:cs typeface="Arial" pitchFamily="34" charset="0"/>
              </a:rPr>
              <a:t>Energy per capita </a:t>
            </a:r>
            <a:r>
              <a:rPr lang="en-GB" sz="2000" b="1" dirty="0">
                <a:latin typeface="Baskerville Old Face" pitchFamily="18" charset="0"/>
                <a:cs typeface="Arial" pitchFamily="34" charset="0"/>
              </a:rPr>
              <a:t>– 121kWh/yr. (2008)</a:t>
            </a:r>
          </a:p>
        </p:txBody>
      </p:sp>
      <p:grpSp>
        <p:nvGrpSpPr>
          <p:cNvPr id="2" name="Group 7"/>
          <p:cNvGrpSpPr/>
          <p:nvPr/>
        </p:nvGrpSpPr>
        <p:grpSpPr>
          <a:xfrm>
            <a:off x="286560" y="1769946"/>
            <a:ext cx="4150656" cy="4730888"/>
            <a:chOff x="235902" y="2179637"/>
            <a:chExt cx="4575810" cy="4876800"/>
          </a:xfrm>
        </p:grpSpPr>
        <p:pic>
          <p:nvPicPr>
            <p:cNvPr id="97282" name="Picture 2"/>
            <p:cNvPicPr>
              <a:picLocks noChangeAspect="1" noChangeArrowheads="1"/>
            </p:cNvPicPr>
            <p:nvPr/>
          </p:nvPicPr>
          <p:blipFill>
            <a:blip r:embed="rId3"/>
            <a:srcRect/>
            <a:stretch>
              <a:fillRect/>
            </a:stretch>
          </p:blipFill>
          <p:spPr bwMode="auto">
            <a:xfrm>
              <a:off x="239712" y="2179637"/>
              <a:ext cx="4572000" cy="4876800"/>
            </a:xfrm>
            <a:prstGeom prst="rect">
              <a:avLst/>
            </a:prstGeom>
            <a:noFill/>
            <a:ln w="9525">
              <a:noFill/>
              <a:miter lim="800000"/>
              <a:headEnd/>
              <a:tailEnd/>
            </a:ln>
          </p:spPr>
        </p:pic>
        <p:pic>
          <p:nvPicPr>
            <p:cNvPr id="182273" name="Picture 1"/>
            <p:cNvPicPr>
              <a:picLocks noChangeAspect="1" noChangeArrowheads="1"/>
            </p:cNvPicPr>
            <p:nvPr/>
          </p:nvPicPr>
          <p:blipFill>
            <a:blip r:embed="rId4"/>
            <a:srcRect/>
            <a:stretch>
              <a:fillRect/>
            </a:stretch>
          </p:blipFill>
          <p:spPr bwMode="auto">
            <a:xfrm>
              <a:off x="3592512" y="6218237"/>
              <a:ext cx="1217481" cy="809625"/>
            </a:xfrm>
            <a:prstGeom prst="rect">
              <a:avLst/>
            </a:prstGeom>
            <a:noFill/>
            <a:ln w="9525">
              <a:noFill/>
              <a:miter lim="800000"/>
              <a:headEnd/>
              <a:tailEnd/>
            </a:ln>
            <a:effectLst/>
          </p:spPr>
        </p:pic>
        <p:pic>
          <p:nvPicPr>
            <p:cNvPr id="182274" name="Picture 2"/>
            <p:cNvPicPr>
              <a:picLocks noChangeAspect="1" noChangeArrowheads="1"/>
            </p:cNvPicPr>
            <p:nvPr/>
          </p:nvPicPr>
          <p:blipFill>
            <a:blip r:embed="rId5"/>
            <a:srcRect/>
            <a:stretch>
              <a:fillRect/>
            </a:stretch>
          </p:blipFill>
          <p:spPr bwMode="auto">
            <a:xfrm>
              <a:off x="235902" y="5456237"/>
              <a:ext cx="1680210" cy="1600200"/>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85728"/>
            <a:ext cx="3328982" cy="654032"/>
          </a:xfrm>
        </p:spPr>
        <p:txBody>
          <a:bodyPr>
            <a:normAutofit fontScale="90000"/>
          </a:bodyPr>
          <a:lstStyle/>
          <a:p>
            <a:pPr algn="l"/>
            <a:r>
              <a:rPr lang="en-GB" dirty="0" smtClean="0">
                <a:latin typeface="Baskerville Old Face" pitchFamily="18" charset="0"/>
              </a:rPr>
              <a:t>Land Resource</a:t>
            </a:r>
            <a:endParaRPr lang="en-GB" dirty="0">
              <a:latin typeface="Baskerville Old Face" pitchFamily="18" charset="0"/>
            </a:endParaRPr>
          </a:p>
        </p:txBody>
      </p:sp>
      <p:graphicFrame>
        <p:nvGraphicFramePr>
          <p:cNvPr id="4" name="Table 3"/>
          <p:cNvGraphicFramePr>
            <a:graphicFrameLocks noGrp="1"/>
          </p:cNvGraphicFramePr>
          <p:nvPr/>
        </p:nvGraphicFramePr>
        <p:xfrm>
          <a:off x="428596" y="1142984"/>
          <a:ext cx="8222942" cy="5458335"/>
        </p:xfrm>
        <a:graphic>
          <a:graphicData uri="http://schemas.openxmlformats.org/drawingml/2006/table">
            <a:tbl>
              <a:tblPr/>
              <a:tblGrid>
                <a:gridCol w="4003603"/>
                <a:gridCol w="1497123"/>
                <a:gridCol w="1521068"/>
                <a:gridCol w="1201148"/>
              </a:tblGrid>
              <a:tr h="543195">
                <a:tc>
                  <a:txBody>
                    <a:bodyPr/>
                    <a:lstStyle/>
                    <a:p>
                      <a:r>
                        <a:rPr lang="en-US" sz="2000" b="1" i="0" dirty="0" smtClean="0">
                          <a:latin typeface="Baskerville Old Face" pitchFamily="18" charset="0"/>
                          <a:ea typeface="Times New Roman"/>
                          <a:cs typeface="Arial" pitchFamily="34" charset="0"/>
                        </a:rPr>
                        <a:t>Element</a:t>
                      </a:r>
                      <a:endParaRPr lang="en-US" sz="2000" b="1" i="0" dirty="0">
                        <a:latin typeface="Baskerville Old Face" pitchFamily="18"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b="1" i="0" dirty="0">
                          <a:solidFill>
                            <a:srgbClr val="000000"/>
                          </a:solidFill>
                          <a:latin typeface="Baskerville Old Face" pitchFamily="18" charset="0"/>
                          <a:ea typeface="Times New Roman"/>
                          <a:cs typeface="Arial" pitchFamily="34" charset="0"/>
                        </a:rPr>
                        <a:t>km</a:t>
                      </a:r>
                      <a:r>
                        <a:rPr lang="en-US" sz="2000" b="1" i="0" baseline="30000" dirty="0">
                          <a:solidFill>
                            <a:srgbClr val="000000"/>
                          </a:solidFill>
                          <a:latin typeface="Baskerville Old Face" pitchFamily="18" charset="0"/>
                          <a:ea typeface="Times New Roman"/>
                          <a:cs typeface="Arial" pitchFamily="34" charset="0"/>
                        </a:rPr>
                        <a:t>2</a:t>
                      </a:r>
                      <a:endParaRPr lang="en-US" sz="2000" b="1" i="0" dirty="0">
                        <a:latin typeface="Baskerville Old Face" pitchFamily="18"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i="0" dirty="0">
                          <a:solidFill>
                            <a:srgbClr val="000000"/>
                          </a:solidFill>
                          <a:latin typeface="Baskerville Old Face" pitchFamily="18" charset="0"/>
                          <a:ea typeface="Times New Roman"/>
                          <a:cs typeface="Arial" pitchFamily="34" charset="0"/>
                        </a:rPr>
                        <a:t>Million Ha </a:t>
                      </a:r>
                      <a:endParaRPr lang="en-US" sz="2000" b="1" i="0" dirty="0">
                        <a:latin typeface="Baskerville Old Face" pitchFamily="18"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b="1" i="0" dirty="0" smtClean="0">
                          <a:solidFill>
                            <a:srgbClr val="000000"/>
                          </a:solidFill>
                          <a:latin typeface="Baskerville Old Face" pitchFamily="18" charset="0"/>
                          <a:ea typeface="Times New Roman"/>
                          <a:cs typeface="Arial" pitchFamily="34" charset="0"/>
                        </a:rPr>
                        <a:t>%</a:t>
                      </a:r>
                      <a:endParaRPr lang="en-US" sz="2000" b="1" i="0" dirty="0">
                        <a:latin typeface="Baskerville Old Face" pitchFamily="18"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634">
                <a:tc>
                  <a:txBody>
                    <a:bodyPr/>
                    <a:lstStyle/>
                    <a:p>
                      <a:pPr>
                        <a:spcAft>
                          <a:spcPts val="0"/>
                        </a:spcAft>
                      </a:pPr>
                      <a:r>
                        <a:rPr lang="en-US" sz="2000" b="1" i="0" dirty="0">
                          <a:solidFill>
                            <a:srgbClr val="000000"/>
                          </a:solidFill>
                          <a:latin typeface="Baskerville Old Face" pitchFamily="18" charset="0"/>
                          <a:ea typeface="Times New Roman"/>
                          <a:cs typeface="Arial" pitchFamily="34" charset="0"/>
                        </a:rPr>
                        <a:t>Total land area</a:t>
                      </a:r>
                      <a:endParaRPr lang="en-US" sz="2000" i="0" dirty="0">
                        <a:latin typeface="Baskerville Old Face" pitchFamily="18"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i="0" dirty="0">
                          <a:solidFill>
                            <a:srgbClr val="000000"/>
                          </a:solidFill>
                          <a:latin typeface="Baskerville Old Face" pitchFamily="18" charset="0"/>
                          <a:ea typeface="Times New Roman"/>
                          <a:cs typeface="Arial" pitchFamily="34" charset="0"/>
                        </a:rPr>
                        <a:t>582,650.0</a:t>
                      </a:r>
                      <a:endParaRPr lang="en-US" sz="2000" i="0" dirty="0">
                        <a:latin typeface="Baskerville Old Face" pitchFamily="18"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i="0">
                          <a:solidFill>
                            <a:srgbClr val="000000"/>
                          </a:solidFill>
                          <a:latin typeface="Baskerville Old Face" pitchFamily="18" charset="0"/>
                          <a:ea typeface="Times New Roman"/>
                          <a:cs typeface="Arial" pitchFamily="34" charset="0"/>
                        </a:rPr>
                        <a:t>88.2</a:t>
                      </a:r>
                      <a:endParaRPr lang="en-US" sz="2000" i="0">
                        <a:latin typeface="Baskerville Old Face" pitchFamily="18"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i="0">
                          <a:solidFill>
                            <a:srgbClr val="000000"/>
                          </a:solidFill>
                          <a:latin typeface="Baskerville Old Face" pitchFamily="18" charset="0"/>
                          <a:ea typeface="Times New Roman"/>
                          <a:cs typeface="Arial" pitchFamily="34" charset="0"/>
                        </a:rPr>
                        <a:t>100</a:t>
                      </a:r>
                      <a:endParaRPr lang="en-US" sz="2000" i="0">
                        <a:latin typeface="Baskerville Old Face" pitchFamily="18"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634">
                <a:tc>
                  <a:txBody>
                    <a:bodyPr/>
                    <a:lstStyle/>
                    <a:p>
                      <a:pPr>
                        <a:spcAft>
                          <a:spcPts val="0"/>
                        </a:spcAft>
                      </a:pPr>
                      <a:r>
                        <a:rPr lang="en-US" sz="2000" b="1" i="0" dirty="0">
                          <a:solidFill>
                            <a:srgbClr val="000000"/>
                          </a:solidFill>
                          <a:latin typeface="Baskerville Old Face" pitchFamily="18" charset="0"/>
                          <a:ea typeface="Times New Roman"/>
                          <a:cs typeface="Arial" pitchFamily="34" charset="0"/>
                        </a:rPr>
                        <a:t>Water mass</a:t>
                      </a:r>
                      <a:endParaRPr lang="en-US" sz="2000" i="0" dirty="0">
                        <a:latin typeface="Baskerville Old Face" pitchFamily="18"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i="0" dirty="0">
                          <a:solidFill>
                            <a:srgbClr val="000000"/>
                          </a:solidFill>
                          <a:latin typeface="Baskerville Old Face" pitchFamily="18" charset="0"/>
                          <a:ea typeface="Times New Roman"/>
                          <a:cs typeface="Arial" pitchFamily="34" charset="0"/>
                        </a:rPr>
                        <a:t>13,400.0</a:t>
                      </a:r>
                      <a:endParaRPr lang="en-US" sz="2000" i="0" dirty="0">
                        <a:latin typeface="Baskerville Old Face" pitchFamily="18"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i="0" dirty="0">
                          <a:solidFill>
                            <a:srgbClr val="000000"/>
                          </a:solidFill>
                          <a:latin typeface="Baskerville Old Face" pitchFamily="18" charset="0"/>
                          <a:ea typeface="Times New Roman"/>
                          <a:cs typeface="Arial" pitchFamily="34" charset="0"/>
                        </a:rPr>
                        <a:t>1.3</a:t>
                      </a:r>
                      <a:endParaRPr lang="en-US" sz="2000" i="0" dirty="0">
                        <a:latin typeface="Baskerville Old Face" pitchFamily="18"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i="0">
                          <a:solidFill>
                            <a:srgbClr val="000000"/>
                          </a:solidFill>
                          <a:latin typeface="Baskerville Old Face" pitchFamily="18" charset="0"/>
                          <a:ea typeface="Times New Roman"/>
                          <a:cs typeface="Arial" pitchFamily="34" charset="0"/>
                        </a:rPr>
                        <a:t>1.5</a:t>
                      </a:r>
                      <a:endParaRPr lang="en-US" sz="2000" i="0">
                        <a:latin typeface="Baskerville Old Face" pitchFamily="18"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634">
                <a:tc>
                  <a:txBody>
                    <a:bodyPr/>
                    <a:lstStyle/>
                    <a:p>
                      <a:pPr>
                        <a:spcAft>
                          <a:spcPts val="0"/>
                        </a:spcAft>
                      </a:pPr>
                      <a:r>
                        <a:rPr lang="en-US" sz="2000" b="1" i="0" dirty="0">
                          <a:solidFill>
                            <a:srgbClr val="000000"/>
                          </a:solidFill>
                          <a:latin typeface="Baskerville Old Face" pitchFamily="18" charset="0"/>
                          <a:ea typeface="Times New Roman"/>
                          <a:cs typeface="Arial" pitchFamily="34" charset="0"/>
                        </a:rPr>
                        <a:t>Landmass</a:t>
                      </a:r>
                      <a:endParaRPr lang="en-US" sz="2000" i="0" dirty="0">
                        <a:latin typeface="Baskerville Old Face" pitchFamily="18"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i="0">
                          <a:solidFill>
                            <a:srgbClr val="000000"/>
                          </a:solidFill>
                          <a:latin typeface="Baskerville Old Face" pitchFamily="18" charset="0"/>
                          <a:ea typeface="Times New Roman"/>
                          <a:cs typeface="Arial" pitchFamily="34" charset="0"/>
                        </a:rPr>
                        <a:t>569,250.0</a:t>
                      </a:r>
                      <a:endParaRPr lang="en-US" sz="2000" i="0">
                        <a:latin typeface="Baskerville Old Face" pitchFamily="18"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i="0">
                          <a:solidFill>
                            <a:srgbClr val="000000"/>
                          </a:solidFill>
                          <a:latin typeface="Baskerville Old Face" pitchFamily="18" charset="0"/>
                          <a:ea typeface="Times New Roman"/>
                          <a:cs typeface="Arial" pitchFamily="34" charset="0"/>
                        </a:rPr>
                        <a:t>86.9</a:t>
                      </a:r>
                      <a:endParaRPr lang="en-US" sz="2000" i="0">
                        <a:latin typeface="Baskerville Old Face" pitchFamily="18"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i="0">
                          <a:solidFill>
                            <a:srgbClr val="000000"/>
                          </a:solidFill>
                          <a:latin typeface="Baskerville Old Face" pitchFamily="18" charset="0"/>
                          <a:ea typeface="Times New Roman"/>
                          <a:cs typeface="Arial" pitchFamily="34" charset="0"/>
                        </a:rPr>
                        <a:t>98.5</a:t>
                      </a:r>
                      <a:endParaRPr lang="en-US" sz="2000" i="0">
                        <a:latin typeface="Baskerville Old Face" pitchFamily="18"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634">
                <a:tc>
                  <a:txBody>
                    <a:bodyPr/>
                    <a:lstStyle/>
                    <a:p>
                      <a:pPr>
                        <a:spcAft>
                          <a:spcPts val="0"/>
                        </a:spcAft>
                      </a:pPr>
                      <a:r>
                        <a:rPr lang="en-US" sz="2000" b="1" i="0" u="sng" dirty="0">
                          <a:solidFill>
                            <a:srgbClr val="000000"/>
                          </a:solidFill>
                          <a:latin typeface="Baskerville Old Face" pitchFamily="18" charset="0"/>
                          <a:ea typeface="Times New Roman"/>
                          <a:cs typeface="Arial" pitchFamily="34" charset="0"/>
                        </a:rPr>
                        <a:t>Arable land (</a:t>
                      </a:r>
                      <a:r>
                        <a:rPr lang="en-US" sz="2000" b="1" i="0" u="sng" dirty="0">
                          <a:solidFill>
                            <a:srgbClr val="FF0000"/>
                          </a:solidFill>
                          <a:latin typeface="Baskerville Old Face" pitchFamily="18" charset="0"/>
                          <a:ea typeface="Times New Roman"/>
                          <a:cs typeface="Arial" pitchFamily="34" charset="0"/>
                        </a:rPr>
                        <a:t>16%</a:t>
                      </a:r>
                      <a:r>
                        <a:rPr lang="en-US" sz="2000" b="1" i="0" u="sng" dirty="0">
                          <a:solidFill>
                            <a:srgbClr val="000000"/>
                          </a:solidFill>
                          <a:latin typeface="Baskerville Old Face" pitchFamily="18" charset="0"/>
                          <a:ea typeface="Times New Roman"/>
                          <a:cs typeface="Arial" pitchFamily="34" charset="0"/>
                        </a:rPr>
                        <a:t>)</a:t>
                      </a:r>
                      <a:endParaRPr lang="en-US" sz="2000" i="0" dirty="0">
                        <a:latin typeface="Baskerville Old Face" pitchFamily="18"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US" sz="2000" i="0" dirty="0">
                          <a:solidFill>
                            <a:srgbClr val="000000"/>
                          </a:solidFill>
                          <a:latin typeface="Baskerville Old Face" pitchFamily="18" charset="0"/>
                          <a:ea typeface="Times New Roman"/>
                          <a:cs typeface="Arial" pitchFamily="34" charset="0"/>
                        </a:rPr>
                        <a:t>91,080.0</a:t>
                      </a:r>
                      <a:endParaRPr lang="en-US" sz="2000" i="0" dirty="0">
                        <a:latin typeface="Baskerville Old Face" pitchFamily="18"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US" sz="2000" i="0" dirty="0">
                          <a:solidFill>
                            <a:srgbClr val="000000"/>
                          </a:solidFill>
                          <a:latin typeface="Baskerville Old Face" pitchFamily="18" charset="0"/>
                          <a:ea typeface="Times New Roman"/>
                          <a:cs typeface="Arial" pitchFamily="34" charset="0"/>
                        </a:rPr>
                        <a:t>13.9</a:t>
                      </a:r>
                      <a:endParaRPr lang="en-US" sz="2000" i="0" dirty="0">
                        <a:latin typeface="Baskerville Old Face" pitchFamily="18"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US" sz="2000" i="0">
                          <a:solidFill>
                            <a:srgbClr val="000000"/>
                          </a:solidFill>
                          <a:latin typeface="Baskerville Old Face" pitchFamily="18" charset="0"/>
                          <a:ea typeface="Times New Roman"/>
                          <a:cs typeface="Arial" pitchFamily="34" charset="0"/>
                        </a:rPr>
                        <a:t>15.8</a:t>
                      </a:r>
                      <a:endParaRPr lang="en-US" sz="2000" i="0">
                        <a:latin typeface="Baskerville Old Face" pitchFamily="18"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08634">
                <a:tc>
                  <a:txBody>
                    <a:bodyPr/>
                    <a:lstStyle/>
                    <a:p>
                      <a:pPr>
                        <a:spcAft>
                          <a:spcPts val="0"/>
                        </a:spcAft>
                      </a:pPr>
                      <a:r>
                        <a:rPr lang="en-US" sz="2000" i="0" dirty="0" smtClean="0">
                          <a:solidFill>
                            <a:srgbClr val="000000"/>
                          </a:solidFill>
                          <a:latin typeface="Baskerville Old Face" pitchFamily="18" charset="0"/>
                          <a:ea typeface="Times New Roman"/>
                          <a:cs typeface="Arial" pitchFamily="34" charset="0"/>
                        </a:rPr>
                        <a:t>Farming </a:t>
                      </a:r>
                      <a:r>
                        <a:rPr lang="en-US" sz="2000" i="0" dirty="0">
                          <a:solidFill>
                            <a:srgbClr val="000000"/>
                          </a:solidFill>
                          <a:latin typeface="Baskerville Old Face" pitchFamily="18" charset="0"/>
                          <a:ea typeface="Times New Roman"/>
                          <a:cs typeface="Arial" pitchFamily="34" charset="0"/>
                        </a:rPr>
                        <a:t>(31%)</a:t>
                      </a:r>
                      <a:endParaRPr lang="en-US" sz="2000" i="0" dirty="0">
                        <a:latin typeface="Baskerville Old Face" pitchFamily="18"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2000" i="0">
                          <a:solidFill>
                            <a:srgbClr val="000000"/>
                          </a:solidFill>
                          <a:latin typeface="Baskerville Old Face" pitchFamily="18" charset="0"/>
                          <a:ea typeface="Times New Roman"/>
                          <a:cs typeface="Arial" pitchFamily="34" charset="0"/>
                        </a:rPr>
                        <a:t>28,234.8</a:t>
                      </a:r>
                      <a:endParaRPr lang="en-US" sz="2000" i="0">
                        <a:latin typeface="Baskerville Old Face" pitchFamily="18"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2000" i="0" dirty="0">
                          <a:solidFill>
                            <a:srgbClr val="000000"/>
                          </a:solidFill>
                          <a:latin typeface="Baskerville Old Face" pitchFamily="18" charset="0"/>
                          <a:ea typeface="Times New Roman"/>
                          <a:cs typeface="Arial" pitchFamily="34" charset="0"/>
                        </a:rPr>
                        <a:t>4.3</a:t>
                      </a:r>
                      <a:endParaRPr lang="en-US" sz="2000" i="0" dirty="0">
                        <a:latin typeface="Baskerville Old Face" pitchFamily="18"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2000" i="0" dirty="0">
                          <a:solidFill>
                            <a:srgbClr val="000000"/>
                          </a:solidFill>
                          <a:latin typeface="Baskerville Old Face" pitchFamily="18" charset="0"/>
                          <a:ea typeface="Times New Roman"/>
                          <a:cs typeface="Arial" pitchFamily="34" charset="0"/>
                        </a:rPr>
                        <a:t>4.9</a:t>
                      </a:r>
                      <a:endParaRPr lang="en-US" sz="2000" i="0" dirty="0">
                        <a:latin typeface="Baskerville Old Face" pitchFamily="18"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08634">
                <a:tc>
                  <a:txBody>
                    <a:bodyPr/>
                    <a:lstStyle/>
                    <a:p>
                      <a:pPr>
                        <a:spcAft>
                          <a:spcPts val="0"/>
                        </a:spcAft>
                      </a:pPr>
                      <a:r>
                        <a:rPr lang="en-US" sz="2000" i="0" dirty="0">
                          <a:solidFill>
                            <a:srgbClr val="000000"/>
                          </a:solidFill>
                          <a:latin typeface="Baskerville Old Face" pitchFamily="18" charset="0"/>
                          <a:ea typeface="Times New Roman"/>
                          <a:cs typeface="Arial" pitchFamily="34" charset="0"/>
                        </a:rPr>
                        <a:t>Grazing (30%)</a:t>
                      </a:r>
                      <a:endParaRPr lang="en-US" sz="2000" i="0" dirty="0">
                        <a:latin typeface="Baskerville Old Face" pitchFamily="18"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2000" i="0">
                          <a:solidFill>
                            <a:srgbClr val="000000"/>
                          </a:solidFill>
                          <a:latin typeface="Baskerville Old Face" pitchFamily="18" charset="0"/>
                          <a:ea typeface="Times New Roman"/>
                          <a:cs typeface="Arial" pitchFamily="34" charset="0"/>
                        </a:rPr>
                        <a:t>27,324.0</a:t>
                      </a:r>
                      <a:endParaRPr lang="en-US" sz="2000" i="0">
                        <a:latin typeface="Baskerville Old Face" pitchFamily="18"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2000" i="0" dirty="0">
                          <a:solidFill>
                            <a:srgbClr val="000000"/>
                          </a:solidFill>
                          <a:latin typeface="Baskerville Old Face" pitchFamily="18" charset="0"/>
                          <a:ea typeface="Times New Roman"/>
                          <a:cs typeface="Arial" pitchFamily="34" charset="0"/>
                        </a:rPr>
                        <a:t>4.2</a:t>
                      </a:r>
                      <a:endParaRPr lang="en-US" sz="2000" i="0" dirty="0">
                        <a:latin typeface="Baskerville Old Face" pitchFamily="18"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2000" i="0" dirty="0">
                          <a:solidFill>
                            <a:srgbClr val="000000"/>
                          </a:solidFill>
                          <a:latin typeface="Baskerville Old Face" pitchFamily="18" charset="0"/>
                          <a:ea typeface="Times New Roman"/>
                          <a:cs typeface="Arial" pitchFamily="34" charset="0"/>
                        </a:rPr>
                        <a:t>4.7</a:t>
                      </a:r>
                      <a:endParaRPr lang="en-US" sz="2000" i="0" dirty="0">
                        <a:latin typeface="Baskerville Old Face" pitchFamily="18"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08634">
                <a:tc>
                  <a:txBody>
                    <a:bodyPr/>
                    <a:lstStyle/>
                    <a:p>
                      <a:pPr>
                        <a:spcAft>
                          <a:spcPts val="0"/>
                        </a:spcAft>
                      </a:pPr>
                      <a:r>
                        <a:rPr lang="en-US" sz="2000" i="0" dirty="0">
                          <a:solidFill>
                            <a:srgbClr val="000000"/>
                          </a:solidFill>
                          <a:latin typeface="Baskerville Old Face" pitchFamily="18" charset="0"/>
                          <a:ea typeface="Times New Roman"/>
                          <a:cs typeface="Arial" pitchFamily="34" charset="0"/>
                        </a:rPr>
                        <a:t>Forests (22%) </a:t>
                      </a:r>
                      <a:endParaRPr lang="en-US" sz="2000" i="0" dirty="0">
                        <a:latin typeface="Baskerville Old Face" pitchFamily="18"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2000" i="0">
                          <a:solidFill>
                            <a:srgbClr val="000000"/>
                          </a:solidFill>
                          <a:latin typeface="Baskerville Old Face" pitchFamily="18" charset="0"/>
                          <a:ea typeface="Times New Roman"/>
                          <a:cs typeface="Arial" pitchFamily="34" charset="0"/>
                        </a:rPr>
                        <a:t>20,037.6</a:t>
                      </a:r>
                      <a:endParaRPr lang="en-US" sz="2000" i="0">
                        <a:latin typeface="Baskerville Old Face" pitchFamily="18"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2000" i="0">
                          <a:solidFill>
                            <a:srgbClr val="000000"/>
                          </a:solidFill>
                          <a:latin typeface="Baskerville Old Face" pitchFamily="18" charset="0"/>
                          <a:ea typeface="Times New Roman"/>
                          <a:cs typeface="Arial" pitchFamily="34" charset="0"/>
                        </a:rPr>
                        <a:t>3.1</a:t>
                      </a:r>
                      <a:endParaRPr lang="en-US" sz="2000" i="0">
                        <a:latin typeface="Baskerville Old Face" pitchFamily="18"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2000" b="1" i="0" dirty="0">
                          <a:solidFill>
                            <a:srgbClr val="FF0000"/>
                          </a:solidFill>
                          <a:latin typeface="Baskerville Old Face" pitchFamily="18" charset="0"/>
                          <a:ea typeface="Times New Roman"/>
                          <a:cs typeface="Arial" pitchFamily="34" charset="0"/>
                        </a:rPr>
                        <a:t>*3.5</a:t>
                      </a:r>
                      <a:endParaRPr lang="en-US" sz="2000" i="0" dirty="0">
                        <a:latin typeface="Baskerville Old Face" pitchFamily="18"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543195">
                <a:tc>
                  <a:txBody>
                    <a:bodyPr/>
                    <a:lstStyle/>
                    <a:p>
                      <a:pPr>
                        <a:spcAft>
                          <a:spcPts val="0"/>
                        </a:spcAft>
                      </a:pPr>
                      <a:r>
                        <a:rPr lang="en-US" sz="2000" i="0">
                          <a:solidFill>
                            <a:srgbClr val="000000"/>
                          </a:solidFill>
                          <a:latin typeface="Baskerville Old Face" pitchFamily="18" charset="0"/>
                          <a:ea typeface="Times New Roman"/>
                          <a:cs typeface="Arial" pitchFamily="34" charset="0"/>
                        </a:rPr>
                        <a:t>Game parks, urban centres, markets, homesteads, infrastructure (17%)</a:t>
                      </a:r>
                      <a:endParaRPr lang="en-US" sz="2000" i="0">
                        <a:latin typeface="Baskerville Old Face" pitchFamily="18"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i="0" dirty="0">
                          <a:solidFill>
                            <a:srgbClr val="000000"/>
                          </a:solidFill>
                          <a:latin typeface="Baskerville Old Face" pitchFamily="18" charset="0"/>
                          <a:ea typeface="Times New Roman"/>
                          <a:cs typeface="Arial" pitchFamily="34" charset="0"/>
                        </a:rPr>
                        <a:t>15,483.6</a:t>
                      </a:r>
                      <a:endParaRPr lang="en-US" sz="2000" i="0" dirty="0">
                        <a:latin typeface="Baskerville Old Face" pitchFamily="18"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i="0">
                          <a:solidFill>
                            <a:srgbClr val="000000"/>
                          </a:solidFill>
                          <a:latin typeface="Baskerville Old Face" pitchFamily="18" charset="0"/>
                          <a:ea typeface="Times New Roman"/>
                          <a:cs typeface="Arial" pitchFamily="34" charset="0"/>
                        </a:rPr>
                        <a:t>2.4</a:t>
                      </a:r>
                      <a:endParaRPr lang="en-US" sz="2000" i="0">
                        <a:latin typeface="Baskerville Old Face" pitchFamily="18"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i="0" dirty="0">
                          <a:solidFill>
                            <a:srgbClr val="000000"/>
                          </a:solidFill>
                          <a:latin typeface="Baskerville Old Face" pitchFamily="18" charset="0"/>
                          <a:ea typeface="Times New Roman"/>
                          <a:cs typeface="Arial" pitchFamily="34" charset="0"/>
                        </a:rPr>
                        <a:t>2.7</a:t>
                      </a:r>
                      <a:endParaRPr lang="en-US" sz="2000" i="0" dirty="0">
                        <a:latin typeface="Baskerville Old Face" pitchFamily="18"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308634">
                <a:tc>
                  <a:txBody>
                    <a:bodyPr/>
                    <a:lstStyle/>
                    <a:p>
                      <a:pPr>
                        <a:spcAft>
                          <a:spcPts val="0"/>
                        </a:spcAft>
                      </a:pPr>
                      <a:r>
                        <a:rPr lang="en-US" sz="2000" b="1" i="0" u="sng" dirty="0">
                          <a:solidFill>
                            <a:srgbClr val="000000"/>
                          </a:solidFill>
                          <a:latin typeface="Baskerville Old Face" pitchFamily="18" charset="0"/>
                          <a:ea typeface="Times New Roman"/>
                          <a:cs typeface="Arial" pitchFamily="34" charset="0"/>
                        </a:rPr>
                        <a:t>ASALs (</a:t>
                      </a:r>
                      <a:r>
                        <a:rPr lang="en-US" sz="2000" b="1" i="0" u="sng" dirty="0">
                          <a:solidFill>
                            <a:srgbClr val="FF0000"/>
                          </a:solidFill>
                          <a:latin typeface="Baskerville Old Face" pitchFamily="18" charset="0"/>
                          <a:ea typeface="Times New Roman"/>
                          <a:cs typeface="Arial" pitchFamily="34" charset="0"/>
                        </a:rPr>
                        <a:t>84%</a:t>
                      </a:r>
                      <a:r>
                        <a:rPr lang="en-US" sz="2000" b="1" i="0" u="sng" dirty="0">
                          <a:solidFill>
                            <a:srgbClr val="000000"/>
                          </a:solidFill>
                          <a:latin typeface="Baskerville Old Face" pitchFamily="18" charset="0"/>
                          <a:ea typeface="Times New Roman"/>
                          <a:cs typeface="Arial" pitchFamily="34" charset="0"/>
                        </a:rPr>
                        <a:t>)</a:t>
                      </a:r>
                      <a:endParaRPr lang="en-US" sz="2000" i="0" dirty="0">
                        <a:latin typeface="Baskerville Old Face" pitchFamily="18"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US" sz="2000" i="0">
                          <a:solidFill>
                            <a:srgbClr val="000000"/>
                          </a:solidFill>
                          <a:latin typeface="Baskerville Old Face" pitchFamily="18" charset="0"/>
                          <a:ea typeface="Times New Roman"/>
                          <a:cs typeface="Arial" pitchFamily="34" charset="0"/>
                        </a:rPr>
                        <a:t>478,170.0</a:t>
                      </a:r>
                      <a:endParaRPr lang="en-US" sz="2000" i="0">
                        <a:latin typeface="Baskerville Old Face" pitchFamily="18"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US" sz="2000" i="0">
                          <a:solidFill>
                            <a:srgbClr val="000000"/>
                          </a:solidFill>
                          <a:latin typeface="Baskerville Old Face" pitchFamily="18" charset="0"/>
                          <a:ea typeface="Times New Roman"/>
                          <a:cs typeface="Arial" pitchFamily="34" charset="0"/>
                        </a:rPr>
                        <a:t>73.0</a:t>
                      </a:r>
                      <a:endParaRPr lang="en-US" sz="2000" i="0">
                        <a:latin typeface="Baskerville Old Face" pitchFamily="18"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US" sz="2000" i="0" dirty="0">
                          <a:solidFill>
                            <a:srgbClr val="000000"/>
                          </a:solidFill>
                          <a:latin typeface="Baskerville Old Face" pitchFamily="18" charset="0"/>
                          <a:ea typeface="Times New Roman"/>
                          <a:cs typeface="Arial" pitchFamily="34" charset="0"/>
                        </a:rPr>
                        <a:t>82.7</a:t>
                      </a:r>
                      <a:endParaRPr lang="en-US" sz="2000" i="0" dirty="0">
                        <a:latin typeface="Baskerville Old Face" pitchFamily="18"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543195">
                <a:tc>
                  <a:txBody>
                    <a:bodyPr/>
                    <a:lstStyle/>
                    <a:p>
                      <a:pPr>
                        <a:spcAft>
                          <a:spcPts val="0"/>
                        </a:spcAft>
                      </a:pPr>
                      <a:r>
                        <a:rPr lang="en-US" sz="2000" i="0" dirty="0">
                          <a:solidFill>
                            <a:srgbClr val="000000"/>
                          </a:solidFill>
                          <a:latin typeface="Baskerville Old Face" pitchFamily="18" charset="0"/>
                          <a:ea typeface="Times New Roman"/>
                          <a:cs typeface="Arial" pitchFamily="34" charset="0"/>
                        </a:rPr>
                        <a:t>Rangeland, agro-pastoralists, pastoralists, </a:t>
                      </a:r>
                      <a:r>
                        <a:rPr lang="en-US" sz="2000" i="0" dirty="0" smtClean="0">
                          <a:solidFill>
                            <a:srgbClr val="000000"/>
                          </a:solidFill>
                          <a:latin typeface="Baskerville Old Face" pitchFamily="18" charset="0"/>
                          <a:ea typeface="Times New Roman"/>
                          <a:cs typeface="Arial" pitchFamily="34" charset="0"/>
                        </a:rPr>
                        <a:t>reserves ,etc</a:t>
                      </a:r>
                      <a:endParaRPr lang="en-US" sz="2000" i="0" dirty="0">
                        <a:latin typeface="Baskerville Old Face" pitchFamily="18"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2000" i="0">
                          <a:solidFill>
                            <a:srgbClr val="000000"/>
                          </a:solidFill>
                          <a:latin typeface="Baskerville Old Face" pitchFamily="18" charset="0"/>
                          <a:ea typeface="Times New Roman"/>
                          <a:cs typeface="Arial" pitchFamily="34" charset="0"/>
                        </a:rPr>
                        <a:t> </a:t>
                      </a:r>
                      <a:endParaRPr lang="en-US" sz="2000" i="0">
                        <a:latin typeface="Baskerville Old Face" pitchFamily="18"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2000" i="0" dirty="0">
                          <a:solidFill>
                            <a:srgbClr val="000000"/>
                          </a:solidFill>
                          <a:latin typeface="Baskerville Old Face" pitchFamily="18" charset="0"/>
                          <a:ea typeface="Times New Roman"/>
                          <a:cs typeface="Arial" pitchFamily="34" charset="0"/>
                        </a:rPr>
                        <a:t> </a:t>
                      </a:r>
                      <a:endParaRPr lang="en-US" sz="2000" i="0" dirty="0">
                        <a:latin typeface="Baskerville Old Face" pitchFamily="18"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endParaRPr lang="en-US" sz="2000" i="0" dirty="0">
                        <a:solidFill>
                          <a:srgbClr val="000000"/>
                        </a:solidFill>
                        <a:latin typeface="Baskerville Old Face" pitchFamily="18"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08634">
                <a:tc>
                  <a:txBody>
                    <a:bodyPr/>
                    <a:lstStyle/>
                    <a:p>
                      <a:pPr>
                        <a:spcAft>
                          <a:spcPts val="0"/>
                        </a:spcAft>
                      </a:pPr>
                      <a:r>
                        <a:rPr lang="en-US" sz="2000" i="0" dirty="0" smtClean="0">
                          <a:solidFill>
                            <a:srgbClr val="000000"/>
                          </a:solidFill>
                          <a:latin typeface="Baskerville Old Face" pitchFamily="18" charset="0"/>
                          <a:ea typeface="Times New Roman"/>
                          <a:cs typeface="Arial" pitchFamily="34" charset="0"/>
                        </a:rPr>
                        <a:t>(potential </a:t>
                      </a:r>
                      <a:r>
                        <a:rPr lang="en-US" sz="2000" i="0" dirty="0">
                          <a:solidFill>
                            <a:srgbClr val="000000"/>
                          </a:solidFill>
                          <a:latin typeface="Baskerville Old Face" pitchFamily="18" charset="0"/>
                          <a:ea typeface="Times New Roman"/>
                          <a:cs typeface="Arial" pitchFamily="34" charset="0"/>
                        </a:rPr>
                        <a:t>for </a:t>
                      </a:r>
                      <a:r>
                        <a:rPr lang="en-US" sz="2000" i="0" dirty="0" smtClean="0">
                          <a:solidFill>
                            <a:srgbClr val="000000"/>
                          </a:solidFill>
                          <a:latin typeface="Baskerville Old Face" pitchFamily="18" charset="0"/>
                          <a:ea typeface="Times New Roman"/>
                          <a:cs typeface="Arial" pitchFamily="34" charset="0"/>
                        </a:rPr>
                        <a:t>irrigation)</a:t>
                      </a:r>
                      <a:endParaRPr lang="en-US" sz="2000" i="0" dirty="0">
                        <a:latin typeface="Baskerville Old Face" pitchFamily="18"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i="0">
                          <a:solidFill>
                            <a:srgbClr val="000000"/>
                          </a:solidFill>
                          <a:latin typeface="Baskerville Old Face" pitchFamily="18" charset="0"/>
                          <a:ea typeface="Times New Roman"/>
                          <a:cs typeface="Arial" pitchFamily="34" charset="0"/>
                        </a:rPr>
                        <a:t> </a:t>
                      </a:r>
                      <a:endParaRPr lang="en-US" sz="2000" i="0">
                        <a:latin typeface="Baskerville Old Face" pitchFamily="18"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i="0" dirty="0">
                          <a:solidFill>
                            <a:srgbClr val="000000"/>
                          </a:solidFill>
                          <a:latin typeface="Baskerville Old Face" pitchFamily="18" charset="0"/>
                          <a:ea typeface="Times New Roman"/>
                          <a:cs typeface="Arial" pitchFamily="34" charset="0"/>
                        </a:rPr>
                        <a:t> </a:t>
                      </a:r>
                      <a:endParaRPr lang="en-US" sz="2000" i="0" dirty="0">
                        <a:latin typeface="Baskerville Old Face" pitchFamily="18"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endParaRPr lang="en-US" sz="2000" i="0" dirty="0">
                        <a:solidFill>
                          <a:srgbClr val="000000"/>
                        </a:solidFill>
                        <a:latin typeface="Baskerville Old Face" pitchFamily="18"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308634">
                <a:tc>
                  <a:txBody>
                    <a:bodyPr/>
                    <a:lstStyle/>
                    <a:p>
                      <a:pPr>
                        <a:spcAft>
                          <a:spcPts val="0"/>
                        </a:spcAft>
                      </a:pPr>
                      <a:r>
                        <a:rPr lang="en-US" sz="2000" b="1" i="0">
                          <a:solidFill>
                            <a:srgbClr val="000000"/>
                          </a:solidFill>
                          <a:latin typeface="Baskerville Old Face" pitchFamily="18" charset="0"/>
                          <a:ea typeface="Times New Roman"/>
                          <a:cs typeface="Arial" pitchFamily="34" charset="0"/>
                        </a:rPr>
                        <a:t>Irrigation potential</a:t>
                      </a:r>
                      <a:endParaRPr lang="en-US" sz="2000" i="0">
                        <a:latin typeface="Baskerville Old Face" pitchFamily="18"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i="0">
                          <a:solidFill>
                            <a:srgbClr val="000000"/>
                          </a:solidFill>
                          <a:latin typeface="Baskerville Old Face" pitchFamily="18" charset="0"/>
                          <a:ea typeface="Times New Roman"/>
                          <a:cs typeface="Arial" pitchFamily="34" charset="0"/>
                        </a:rPr>
                        <a:t> </a:t>
                      </a:r>
                      <a:endParaRPr lang="en-US" sz="2000" i="0">
                        <a:latin typeface="Baskerville Old Face" pitchFamily="18"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i="0">
                          <a:solidFill>
                            <a:srgbClr val="000000"/>
                          </a:solidFill>
                          <a:latin typeface="Baskerville Old Face" pitchFamily="18" charset="0"/>
                          <a:ea typeface="Times New Roman"/>
                          <a:cs typeface="Arial" pitchFamily="34" charset="0"/>
                        </a:rPr>
                        <a:t>0.54</a:t>
                      </a:r>
                      <a:endParaRPr lang="en-US" sz="2000" i="0">
                        <a:latin typeface="Baskerville Old Face" pitchFamily="18"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b="1" i="0" dirty="0">
                          <a:solidFill>
                            <a:srgbClr val="FF0000"/>
                          </a:solidFill>
                          <a:latin typeface="Baskerville Old Face" pitchFamily="18" charset="0"/>
                          <a:ea typeface="Times New Roman"/>
                          <a:cs typeface="Arial" pitchFamily="34" charset="0"/>
                        </a:rPr>
                        <a:t>0.6</a:t>
                      </a:r>
                      <a:endParaRPr lang="en-US" sz="2000" i="0" dirty="0">
                        <a:latin typeface="Baskerville Old Face" pitchFamily="18"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3195">
                <a:tc>
                  <a:txBody>
                    <a:bodyPr/>
                    <a:lstStyle/>
                    <a:p>
                      <a:pPr>
                        <a:spcAft>
                          <a:spcPts val="0"/>
                        </a:spcAft>
                      </a:pPr>
                      <a:r>
                        <a:rPr lang="en-US" sz="2000" b="1" i="0" dirty="0">
                          <a:solidFill>
                            <a:srgbClr val="000000"/>
                          </a:solidFill>
                          <a:latin typeface="Baskerville Old Face" pitchFamily="18" charset="0"/>
                          <a:ea typeface="Times New Roman"/>
                          <a:cs typeface="Arial" pitchFamily="34" charset="0"/>
                        </a:rPr>
                        <a:t>Max irrigation potential (Tana &amp; Athi basins)</a:t>
                      </a:r>
                      <a:endParaRPr lang="en-US" sz="2000" i="0" dirty="0">
                        <a:latin typeface="Baskerville Old Face" pitchFamily="18"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i="0">
                          <a:solidFill>
                            <a:srgbClr val="000000"/>
                          </a:solidFill>
                          <a:latin typeface="Baskerville Old Face" pitchFamily="18" charset="0"/>
                          <a:ea typeface="Times New Roman"/>
                          <a:cs typeface="Arial" pitchFamily="34" charset="0"/>
                        </a:rPr>
                        <a:t> </a:t>
                      </a:r>
                      <a:endParaRPr lang="en-US" sz="2000" i="0">
                        <a:latin typeface="Baskerville Old Face" pitchFamily="18"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n-US" sz="2000" i="0">
                        <a:solidFill>
                          <a:srgbClr val="000000"/>
                        </a:solidFill>
                        <a:latin typeface="Baskerville Old Face" pitchFamily="18" charset="0"/>
                        <a:ea typeface="Times New Roman"/>
                        <a:cs typeface="Arial" pitchFamily="34" charset="0"/>
                      </a:endParaRPr>
                    </a:p>
                    <a:p>
                      <a:pPr algn="r">
                        <a:spcAft>
                          <a:spcPts val="0"/>
                        </a:spcAft>
                      </a:pPr>
                      <a:r>
                        <a:rPr lang="en-US" sz="2000" i="0">
                          <a:solidFill>
                            <a:srgbClr val="000000"/>
                          </a:solidFill>
                          <a:latin typeface="Baskerville Old Face" pitchFamily="18" charset="0"/>
                          <a:ea typeface="Times New Roman"/>
                          <a:cs typeface="Arial" pitchFamily="34" charset="0"/>
                        </a:rPr>
                        <a:t>1</a:t>
                      </a:r>
                      <a:endParaRPr lang="en-US" sz="2000" i="0">
                        <a:latin typeface="Baskerville Old Face" pitchFamily="18"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i="0" dirty="0">
                        <a:solidFill>
                          <a:srgbClr val="000000"/>
                        </a:solidFill>
                        <a:latin typeface="Baskerville Old Face" pitchFamily="18" charset="0"/>
                        <a:ea typeface="Times New Roman"/>
                        <a:cs typeface="Arial" pitchFamily="34" charset="0"/>
                      </a:endParaRPr>
                    </a:p>
                    <a:p>
                      <a:pPr algn="r">
                        <a:spcAft>
                          <a:spcPts val="0"/>
                        </a:spcAft>
                      </a:pPr>
                      <a:r>
                        <a:rPr lang="en-US" sz="2000" b="1" i="0" dirty="0">
                          <a:solidFill>
                            <a:srgbClr val="FF0000"/>
                          </a:solidFill>
                          <a:latin typeface="Baskerville Old Face" pitchFamily="18" charset="0"/>
                          <a:ea typeface="Times New Roman"/>
                          <a:cs typeface="Arial" pitchFamily="34" charset="0"/>
                        </a:rPr>
                        <a:t>1.1</a:t>
                      </a:r>
                      <a:endParaRPr lang="en-US" sz="2000" i="0" dirty="0">
                        <a:latin typeface="Baskerville Old Face" pitchFamily="18"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2571736" cy="1643074"/>
          </a:xfrm>
          <a:noFill/>
        </p:spPr>
        <p:txBody>
          <a:bodyPr>
            <a:normAutofit/>
          </a:bodyPr>
          <a:lstStyle/>
          <a:p>
            <a:pPr algn="l"/>
            <a:r>
              <a:rPr lang="en-GB" dirty="0" smtClean="0">
                <a:latin typeface="Baskerville Old Face" pitchFamily="18" charset="0"/>
              </a:rPr>
              <a:t>Forest </a:t>
            </a:r>
            <a:br>
              <a:rPr lang="en-GB" dirty="0" smtClean="0">
                <a:latin typeface="Baskerville Old Face" pitchFamily="18" charset="0"/>
              </a:rPr>
            </a:br>
            <a:r>
              <a:rPr lang="en-GB" dirty="0" smtClean="0">
                <a:latin typeface="Baskerville Old Face" pitchFamily="18" charset="0"/>
              </a:rPr>
              <a:t>Resources</a:t>
            </a:r>
            <a:endParaRPr lang="en-GB" dirty="0">
              <a:latin typeface="Baskerville Old Face" pitchFamily="18" charset="0"/>
            </a:endParaRPr>
          </a:p>
        </p:txBody>
      </p:sp>
      <p:sp>
        <p:nvSpPr>
          <p:cNvPr id="4" name="TextBox 3"/>
          <p:cNvSpPr txBox="1"/>
          <p:nvPr/>
        </p:nvSpPr>
        <p:spPr>
          <a:xfrm>
            <a:off x="3071802" y="285728"/>
            <a:ext cx="5786478" cy="6357982"/>
          </a:xfrm>
          <a:prstGeom prst="rect">
            <a:avLst/>
          </a:prstGeom>
          <a:noFill/>
        </p:spPr>
        <p:txBody>
          <a:bodyPr wrap="square" rtlCol="0">
            <a:spAutoFit/>
          </a:bodyPr>
          <a:lstStyle/>
          <a:p>
            <a:pPr algn="just">
              <a:buFont typeface="Wingdings" pitchFamily="2" charset="2"/>
              <a:buChar char="q"/>
            </a:pPr>
            <a:r>
              <a:rPr lang="en-GB" sz="2400" dirty="0" smtClean="0">
                <a:latin typeface="Baskerville Old Face" pitchFamily="18" charset="0"/>
              </a:rPr>
              <a:t>Kenya’s forest cover is less than 3% .</a:t>
            </a:r>
          </a:p>
          <a:p>
            <a:pPr algn="just">
              <a:buFont typeface="Wingdings" pitchFamily="2" charset="2"/>
              <a:buChar char="q"/>
            </a:pPr>
            <a:r>
              <a:rPr lang="en-GB" sz="2400" dirty="0" smtClean="0">
                <a:latin typeface="Baskerville Old Face" pitchFamily="18" charset="0"/>
              </a:rPr>
              <a:t>Main forest resources are; Mt. Kenya, Aberdares, Arabuko sokoke, Ngangao, Kakamega, Malava, Mau, Elementaita, Ol Doinyo Orok, Karura, Nairobi Arboretum etc.</a:t>
            </a:r>
          </a:p>
          <a:p>
            <a:pPr algn="just">
              <a:buFont typeface="Wingdings" pitchFamily="2" charset="2"/>
              <a:buChar char="q"/>
            </a:pPr>
            <a:r>
              <a:rPr lang="en-GB" sz="2400" dirty="0" smtClean="0">
                <a:latin typeface="Baskerville Old Face" pitchFamily="18" charset="0"/>
              </a:rPr>
              <a:t>Benefits; grazing, water, construction materials, energy, medicine, wild food, honey, hunting, tourism, carbon sinks and biodiversity</a:t>
            </a:r>
          </a:p>
          <a:p>
            <a:pPr algn="just">
              <a:buFont typeface="Wingdings" pitchFamily="2" charset="2"/>
              <a:buChar char="q"/>
            </a:pPr>
            <a:r>
              <a:rPr lang="en-GB" sz="2400" dirty="0" smtClean="0">
                <a:latin typeface="Baskerville Old Face" pitchFamily="18" charset="0"/>
              </a:rPr>
              <a:t>Pressure on forests is driven by; increasing populations, poverty, demand for agricultural land, </a:t>
            </a:r>
            <a:r>
              <a:rPr lang="en-GB" sz="2400" u="sng" dirty="0" smtClean="0">
                <a:latin typeface="Baskerville Old Face" pitchFamily="18" charset="0"/>
              </a:rPr>
              <a:t>energy demand,</a:t>
            </a:r>
            <a:r>
              <a:rPr lang="en-GB" sz="2400" dirty="0" smtClean="0">
                <a:latin typeface="Baskerville Old Face" pitchFamily="18" charset="0"/>
              </a:rPr>
              <a:t> poor policy formulation and implementation, politics, liberalisation and worsening climate conditions</a:t>
            </a:r>
          </a:p>
          <a:p>
            <a:pPr algn="just">
              <a:buFont typeface="Wingdings" pitchFamily="2" charset="2"/>
              <a:buChar char="q"/>
            </a:pPr>
            <a:r>
              <a:rPr lang="en-GB" sz="2400" dirty="0" smtClean="0">
                <a:latin typeface="Baskerville Old Face" pitchFamily="18" charset="0"/>
              </a:rPr>
              <a:t>Charcoal &amp; lumber main cause of  deforestation</a:t>
            </a:r>
            <a:endParaRPr lang="en-GB" sz="2400" dirty="0">
              <a:latin typeface="Baskerville Old Face" pitchFamily="18" charset="0"/>
            </a:endParaRPr>
          </a:p>
        </p:txBody>
      </p:sp>
      <p:pic>
        <p:nvPicPr>
          <p:cNvPr id="2050" name="Picture 2" descr="C:\Documents and Settings\Personal Pc\Desktop\A tree.bmp"/>
          <p:cNvPicPr>
            <a:picLocks noChangeAspect="1" noChangeArrowheads="1"/>
          </p:cNvPicPr>
          <p:nvPr/>
        </p:nvPicPr>
        <p:blipFill>
          <a:blip r:embed="rId3"/>
          <a:srcRect/>
          <a:stretch>
            <a:fillRect/>
          </a:stretch>
        </p:blipFill>
        <p:spPr bwMode="auto">
          <a:xfrm>
            <a:off x="285720" y="2714620"/>
            <a:ext cx="2647246" cy="350046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428604"/>
            <a:ext cx="4071966" cy="868346"/>
          </a:xfrm>
        </p:spPr>
        <p:txBody>
          <a:bodyPr>
            <a:normAutofit fontScale="90000"/>
          </a:bodyPr>
          <a:lstStyle/>
          <a:p>
            <a:pPr algn="l"/>
            <a:r>
              <a:rPr lang="en-GB" dirty="0" smtClean="0">
                <a:latin typeface="Baskerville Old Face" pitchFamily="18" charset="0"/>
              </a:rPr>
              <a:t>Agricultural sector</a:t>
            </a:r>
            <a:endParaRPr lang="en-GB" dirty="0">
              <a:latin typeface="Baskerville Old Face" pitchFamily="18" charset="0"/>
            </a:endParaRPr>
          </a:p>
        </p:txBody>
      </p:sp>
      <p:sp>
        <p:nvSpPr>
          <p:cNvPr id="4" name="TextBox 3"/>
          <p:cNvSpPr txBox="1"/>
          <p:nvPr/>
        </p:nvSpPr>
        <p:spPr>
          <a:xfrm>
            <a:off x="285720" y="1571612"/>
            <a:ext cx="8429684" cy="4893647"/>
          </a:xfrm>
          <a:prstGeom prst="rect">
            <a:avLst/>
          </a:prstGeom>
          <a:noFill/>
        </p:spPr>
        <p:txBody>
          <a:bodyPr wrap="square" rtlCol="0">
            <a:spAutoFit/>
          </a:bodyPr>
          <a:lstStyle/>
          <a:p>
            <a:pPr algn="just">
              <a:buFont typeface="Wingdings" pitchFamily="2" charset="2"/>
              <a:buChar char="q"/>
            </a:pPr>
            <a:r>
              <a:rPr lang="en-GB" sz="2400" dirty="0" smtClean="0">
                <a:latin typeface="Baskerville Old Face" pitchFamily="18" charset="0"/>
              </a:rPr>
              <a:t>Only 16% of the total land is arable</a:t>
            </a:r>
          </a:p>
          <a:p>
            <a:pPr algn="just">
              <a:buFont typeface="Wingdings" pitchFamily="2" charset="2"/>
              <a:buChar char="q"/>
            </a:pPr>
            <a:r>
              <a:rPr lang="en-GB" sz="2400" dirty="0" smtClean="0">
                <a:latin typeface="Baskerville Old Face" pitchFamily="18" charset="0"/>
              </a:rPr>
              <a:t>About 8% is available for crops and feed</a:t>
            </a:r>
          </a:p>
          <a:p>
            <a:pPr algn="just">
              <a:buFont typeface="Wingdings" pitchFamily="2" charset="2"/>
              <a:buChar char="q"/>
            </a:pPr>
            <a:r>
              <a:rPr lang="en-GB" sz="2400" dirty="0" smtClean="0">
                <a:latin typeface="Baskerville Old Face" pitchFamily="18" charset="0"/>
              </a:rPr>
              <a:t>12% of total land is considered high potential, less than 8% medium and over 80% as Arid and Semiarid</a:t>
            </a:r>
          </a:p>
          <a:p>
            <a:pPr algn="just">
              <a:buFont typeface="Wingdings" pitchFamily="2" charset="2"/>
              <a:buChar char="q"/>
            </a:pPr>
            <a:r>
              <a:rPr lang="en-GB" sz="2400" dirty="0" smtClean="0">
                <a:latin typeface="Baskerville Old Face" pitchFamily="18" charset="0"/>
              </a:rPr>
              <a:t>75% </a:t>
            </a:r>
            <a:r>
              <a:rPr lang="en-GB" sz="2400" dirty="0">
                <a:latin typeface="Baskerville Old Face" pitchFamily="18" charset="0"/>
              </a:rPr>
              <a:t>o</a:t>
            </a:r>
            <a:r>
              <a:rPr lang="en-GB" sz="2400" dirty="0" smtClean="0">
                <a:latin typeface="Baskerville Old Face" pitchFamily="18" charset="0"/>
              </a:rPr>
              <a:t>f agricultural land is in the hands of small scale farmers (0.2-5ha) who lack access to technology.</a:t>
            </a:r>
          </a:p>
          <a:p>
            <a:pPr algn="just">
              <a:buFont typeface="Wingdings" pitchFamily="2" charset="2"/>
              <a:buChar char="q"/>
            </a:pPr>
            <a:r>
              <a:rPr lang="en-GB" sz="2400" dirty="0" smtClean="0">
                <a:latin typeface="Baskerville Old Face" pitchFamily="18" charset="0"/>
              </a:rPr>
              <a:t>Coffee, tea, sisal, wheat, pineapple and maize are some few crops mainly grown on large scale.</a:t>
            </a:r>
          </a:p>
          <a:p>
            <a:pPr algn="just">
              <a:buFont typeface="Wingdings" pitchFamily="2" charset="2"/>
              <a:buChar char="q"/>
            </a:pPr>
            <a:r>
              <a:rPr lang="en-GB" sz="2400" dirty="0" smtClean="0">
                <a:latin typeface="Baskerville Old Face" pitchFamily="18" charset="0"/>
              </a:rPr>
              <a:t>Over 5million people live in ASALs and are susceptible to food shortage and often need humanitarian aid.</a:t>
            </a:r>
          </a:p>
          <a:p>
            <a:pPr algn="just">
              <a:buFont typeface="Wingdings" pitchFamily="2" charset="2"/>
              <a:buChar char="q"/>
            </a:pPr>
            <a:r>
              <a:rPr lang="en-US" sz="2400" dirty="0" smtClean="0">
                <a:solidFill>
                  <a:srgbClr val="000000"/>
                </a:solidFill>
                <a:latin typeface="Baskerville Old Face" pitchFamily="18" charset="0"/>
                <a:ea typeface="Times New Roman"/>
                <a:cs typeface="Arial" pitchFamily="34" charset="0"/>
              </a:rPr>
              <a:t>The sector contributes 65% export, 70% informal employment, 18% formal employment, </a:t>
            </a:r>
            <a:r>
              <a:rPr lang="en-US" sz="2400" dirty="0" smtClean="0">
                <a:latin typeface="Baskerville Old Face" pitchFamily="18" charset="0"/>
                <a:ea typeface="Times New Roman"/>
                <a:cs typeface="Arial" pitchFamily="34" charset="0"/>
              </a:rPr>
              <a:t>26% GDP, 25% GDP indirectly</a:t>
            </a:r>
          </a:p>
          <a:p>
            <a:pPr algn="just">
              <a:buFont typeface="Wingdings" pitchFamily="2" charset="2"/>
              <a:buChar char="q"/>
            </a:pPr>
            <a:r>
              <a:rPr lang="en-US" sz="2400" dirty="0" smtClean="0">
                <a:solidFill>
                  <a:srgbClr val="000000"/>
                </a:solidFill>
                <a:latin typeface="Baskerville Old Face" pitchFamily="18" charset="0"/>
                <a:ea typeface="Times New Roman"/>
                <a:cs typeface="Arial" pitchFamily="34" charset="0"/>
              </a:rPr>
              <a:t>Key exports are tea </a:t>
            </a:r>
            <a:r>
              <a:rPr lang="en-US" sz="2400" dirty="0" smtClean="0">
                <a:latin typeface="Baskerville Old Face" pitchFamily="18" charset="0"/>
                <a:ea typeface="Times New Roman"/>
                <a:cs typeface="Arial" pitchFamily="34" charset="0"/>
              </a:rPr>
              <a:t>– 23.6%, </a:t>
            </a:r>
            <a:r>
              <a:rPr lang="en-US" sz="2400" dirty="0" smtClean="0">
                <a:solidFill>
                  <a:srgbClr val="000000"/>
                </a:solidFill>
                <a:latin typeface="Baskerville Old Face" pitchFamily="18" charset="0"/>
                <a:ea typeface="Times New Roman"/>
                <a:cs typeface="Arial" pitchFamily="34" charset="0"/>
              </a:rPr>
              <a:t>horticulture – 14.5%, coffee – 3.9% </a:t>
            </a:r>
            <a:endParaRPr lang="en-GB" sz="2400" dirty="0">
              <a:latin typeface="Baskerville Old Face"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357166"/>
            <a:ext cx="4400552" cy="796908"/>
          </a:xfrm>
        </p:spPr>
        <p:txBody>
          <a:bodyPr/>
          <a:lstStyle/>
          <a:p>
            <a:pPr algn="l"/>
            <a:r>
              <a:rPr lang="en-GB" dirty="0" smtClean="0">
                <a:latin typeface="Baskerville Old Face" pitchFamily="18" charset="0"/>
              </a:rPr>
              <a:t>The energy sector</a:t>
            </a:r>
            <a:endParaRPr lang="en-GB" dirty="0">
              <a:latin typeface="Baskerville Old Face" pitchFamily="18" charset="0"/>
            </a:endParaRPr>
          </a:p>
        </p:txBody>
      </p:sp>
      <p:graphicFrame>
        <p:nvGraphicFramePr>
          <p:cNvPr id="4" name="Table 3"/>
          <p:cNvGraphicFramePr>
            <a:graphicFrameLocks noGrp="1"/>
          </p:cNvGraphicFramePr>
          <p:nvPr/>
        </p:nvGraphicFramePr>
        <p:xfrm>
          <a:off x="285720" y="1285860"/>
          <a:ext cx="8572560" cy="5172278"/>
        </p:xfrm>
        <a:graphic>
          <a:graphicData uri="http://schemas.openxmlformats.org/drawingml/2006/table">
            <a:tbl>
              <a:tblPr/>
              <a:tblGrid>
                <a:gridCol w="1551206"/>
                <a:gridCol w="1420594"/>
                <a:gridCol w="141948"/>
                <a:gridCol w="2386978"/>
                <a:gridCol w="3071834"/>
              </a:tblGrid>
              <a:tr h="54864">
                <a:tc gridSpan="2">
                  <a:txBody>
                    <a:bodyPr/>
                    <a:lstStyle/>
                    <a:p>
                      <a:pPr>
                        <a:spcAft>
                          <a:spcPts val="0"/>
                        </a:spcAft>
                      </a:pPr>
                      <a:endParaRPr lang="en-GB" sz="200" dirty="0">
                        <a:latin typeface="Times New Roman"/>
                        <a:ea typeface="Calibri"/>
                      </a:endParaRPr>
                    </a:p>
                  </a:txBody>
                  <a:tcPr marL="66320" marR="66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hMerge="1">
                  <a:txBody>
                    <a:bodyPr/>
                    <a:lstStyle/>
                    <a:p>
                      <a:endParaRPr lang="en-GB"/>
                    </a:p>
                  </a:txBody>
                  <a:tcPr/>
                </a:tc>
                <a:tc gridSpan="2">
                  <a:txBody>
                    <a:bodyPr/>
                    <a:lstStyle/>
                    <a:p>
                      <a:endParaRPr lang="en-GB" sz="200" dirty="0"/>
                    </a:p>
                  </a:txBody>
                  <a:tcPr marL="66320" marR="66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hMerge="1">
                  <a:txBody>
                    <a:bodyPr/>
                    <a:lstStyle/>
                    <a:p>
                      <a:endParaRPr lang="en-GB"/>
                    </a:p>
                  </a:txBody>
                  <a:tcPr/>
                </a:tc>
                <a:tc>
                  <a:txBody>
                    <a:bodyPr/>
                    <a:lstStyle/>
                    <a:p>
                      <a:pPr>
                        <a:spcAft>
                          <a:spcPts val="0"/>
                        </a:spcAft>
                      </a:pPr>
                      <a:endParaRPr lang="en-GB" sz="200" dirty="0">
                        <a:latin typeface="Times New Roman"/>
                        <a:ea typeface="Calibri"/>
                      </a:endParaRPr>
                    </a:p>
                  </a:txBody>
                  <a:tcPr marL="66320" marR="66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r>
              <a:tr h="2971800">
                <a:tc gridSpan="2">
                  <a:txBody>
                    <a:bodyPr/>
                    <a:lstStyle/>
                    <a:p>
                      <a:pPr>
                        <a:spcAft>
                          <a:spcPts val="0"/>
                        </a:spcAft>
                      </a:pPr>
                      <a:r>
                        <a:rPr lang="en-GB" sz="2200" b="1" i="1" u="sng" dirty="0">
                          <a:latin typeface="Baskerville Old Face" pitchFamily="18" charset="0"/>
                          <a:ea typeface="Calibri"/>
                          <a:cs typeface="Arial" pitchFamily="34" charset="0"/>
                        </a:rPr>
                        <a:t>Primary energy</a:t>
                      </a:r>
                      <a:endParaRPr lang="en-US" sz="2200" dirty="0">
                        <a:latin typeface="Baskerville Old Face" pitchFamily="18" charset="0"/>
                        <a:ea typeface="Calibri"/>
                        <a:cs typeface="Arial" pitchFamily="34" charset="0"/>
                      </a:endParaRPr>
                    </a:p>
                    <a:p>
                      <a:pPr marL="342900" lvl="0" indent="-342900">
                        <a:spcAft>
                          <a:spcPts val="0"/>
                        </a:spcAft>
                        <a:buFont typeface="Courier New"/>
                        <a:buChar char="o"/>
                      </a:pPr>
                      <a:r>
                        <a:rPr lang="en-GB" sz="2200" i="0" dirty="0">
                          <a:latin typeface="Baskerville Old Face" pitchFamily="18" charset="0"/>
                          <a:ea typeface="Calibri"/>
                          <a:cs typeface="Arial" pitchFamily="34" charset="0"/>
                        </a:rPr>
                        <a:t>Biomass – </a:t>
                      </a:r>
                      <a:r>
                        <a:rPr lang="en-GB" sz="2200" b="1" i="0" dirty="0">
                          <a:solidFill>
                            <a:srgbClr val="FF0000"/>
                          </a:solidFill>
                          <a:latin typeface="Baskerville Old Face" pitchFamily="18" charset="0"/>
                          <a:ea typeface="Calibri"/>
                          <a:cs typeface="Arial" pitchFamily="34" charset="0"/>
                        </a:rPr>
                        <a:t>68%</a:t>
                      </a:r>
                      <a:endParaRPr lang="en-US" sz="2200" b="1" i="0" dirty="0">
                        <a:solidFill>
                          <a:srgbClr val="FF0000"/>
                        </a:solidFill>
                        <a:latin typeface="Baskerville Old Face" pitchFamily="18" charset="0"/>
                        <a:ea typeface="Calibri"/>
                        <a:cs typeface="Arial" pitchFamily="34" charset="0"/>
                      </a:endParaRPr>
                    </a:p>
                    <a:p>
                      <a:pPr marL="342900" lvl="0" indent="-342900">
                        <a:spcAft>
                          <a:spcPts val="0"/>
                        </a:spcAft>
                        <a:buFont typeface="Courier New"/>
                        <a:buChar char="o"/>
                      </a:pPr>
                      <a:r>
                        <a:rPr lang="en-GB" sz="2200" i="0" dirty="0">
                          <a:latin typeface="Baskerville Old Face" pitchFamily="18" charset="0"/>
                          <a:ea typeface="Calibri"/>
                          <a:cs typeface="Arial" pitchFamily="34" charset="0"/>
                        </a:rPr>
                        <a:t>Petroleum – </a:t>
                      </a:r>
                      <a:r>
                        <a:rPr lang="en-GB" sz="2200" b="1" i="0" dirty="0">
                          <a:latin typeface="Baskerville Old Face" pitchFamily="18" charset="0"/>
                          <a:ea typeface="Calibri"/>
                          <a:cs typeface="Arial" pitchFamily="34" charset="0"/>
                        </a:rPr>
                        <a:t>22%</a:t>
                      </a:r>
                      <a:endParaRPr lang="en-US" sz="2200" b="1" i="0" dirty="0">
                        <a:latin typeface="Baskerville Old Face" pitchFamily="18" charset="0"/>
                        <a:ea typeface="Calibri"/>
                        <a:cs typeface="Arial" pitchFamily="34" charset="0"/>
                      </a:endParaRPr>
                    </a:p>
                    <a:p>
                      <a:pPr marL="342900" lvl="0" indent="-342900">
                        <a:spcAft>
                          <a:spcPts val="0"/>
                        </a:spcAft>
                        <a:buFont typeface="Courier New"/>
                        <a:buChar char="o"/>
                      </a:pPr>
                      <a:r>
                        <a:rPr lang="en-GB" sz="2200" i="0" dirty="0">
                          <a:latin typeface="Baskerville Old Face" pitchFamily="18" charset="0"/>
                          <a:ea typeface="Calibri"/>
                          <a:cs typeface="Arial" pitchFamily="34" charset="0"/>
                        </a:rPr>
                        <a:t>Electricity* – </a:t>
                      </a:r>
                      <a:r>
                        <a:rPr lang="en-GB" sz="2200" b="1" i="0" dirty="0">
                          <a:latin typeface="Baskerville Old Face" pitchFamily="18" charset="0"/>
                          <a:ea typeface="Calibri"/>
                          <a:cs typeface="Arial" pitchFamily="34" charset="0"/>
                        </a:rPr>
                        <a:t>9%</a:t>
                      </a:r>
                      <a:endParaRPr lang="en-US" sz="2200" b="1" i="0" dirty="0">
                        <a:latin typeface="Baskerville Old Face" pitchFamily="18" charset="0"/>
                        <a:ea typeface="Calibri"/>
                        <a:cs typeface="Arial" pitchFamily="34" charset="0"/>
                      </a:endParaRPr>
                    </a:p>
                    <a:p>
                      <a:pPr marL="342900" lvl="0" indent="-342900">
                        <a:spcAft>
                          <a:spcPts val="0"/>
                        </a:spcAft>
                        <a:buFont typeface="Courier New"/>
                        <a:buChar char="o"/>
                      </a:pPr>
                      <a:r>
                        <a:rPr lang="en-GB" sz="2200" i="0" dirty="0">
                          <a:latin typeface="Baskerville Old Face" pitchFamily="18" charset="0"/>
                          <a:ea typeface="Calibri"/>
                          <a:cs typeface="Arial" pitchFamily="34" charset="0"/>
                        </a:rPr>
                        <a:t>Others – </a:t>
                      </a:r>
                      <a:r>
                        <a:rPr lang="en-GB" sz="2200" b="1" i="0" dirty="0">
                          <a:latin typeface="Baskerville Old Face" pitchFamily="18" charset="0"/>
                          <a:ea typeface="Calibri"/>
                          <a:cs typeface="Arial" pitchFamily="34" charset="0"/>
                        </a:rPr>
                        <a:t>1%</a:t>
                      </a:r>
                      <a:endParaRPr lang="en-US" sz="2200" b="1" i="0" dirty="0">
                        <a:latin typeface="Baskerville Old Face" pitchFamily="18" charset="0"/>
                        <a:ea typeface="Calibri"/>
                        <a:cs typeface="Arial" pitchFamily="34" charset="0"/>
                      </a:endParaRPr>
                    </a:p>
                  </a:txBody>
                  <a:tcPr marL="66320" marR="66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GB" sz="2200" b="1" i="1" u="sng" dirty="0">
                          <a:latin typeface="Baskerville Old Face" pitchFamily="18" charset="0"/>
                          <a:ea typeface="Calibri"/>
                          <a:cs typeface="Arial" pitchFamily="34" charset="0"/>
                        </a:rPr>
                        <a:t>Rural energy mix</a:t>
                      </a:r>
                      <a:endParaRPr lang="en-US" sz="2200" dirty="0">
                        <a:latin typeface="Baskerville Old Face" pitchFamily="18" charset="0"/>
                        <a:ea typeface="Calibri"/>
                        <a:cs typeface="Arial" pitchFamily="34" charset="0"/>
                      </a:endParaRPr>
                    </a:p>
                    <a:p>
                      <a:pPr marL="342900" lvl="0" indent="-342900">
                        <a:spcAft>
                          <a:spcPts val="0"/>
                        </a:spcAft>
                        <a:buFont typeface="Wingdings"/>
                        <a:buChar char=""/>
                      </a:pPr>
                      <a:r>
                        <a:rPr lang="en-GB" sz="2200" dirty="0" smtClean="0">
                          <a:latin typeface="Baskerville Old Face" pitchFamily="18" charset="0"/>
                          <a:ea typeface="Calibri"/>
                          <a:cs typeface="Arial" pitchFamily="34" charset="0"/>
                        </a:rPr>
                        <a:t>Woodfuel –</a:t>
                      </a:r>
                      <a:r>
                        <a:rPr lang="en-GB" sz="2200" b="1" dirty="0" smtClean="0">
                          <a:solidFill>
                            <a:srgbClr val="FF0000"/>
                          </a:solidFill>
                          <a:latin typeface="Baskerville Old Face" pitchFamily="18" charset="0"/>
                          <a:ea typeface="Calibri"/>
                          <a:cs typeface="Arial" pitchFamily="34" charset="0"/>
                        </a:rPr>
                        <a:t>89%</a:t>
                      </a:r>
                      <a:endParaRPr lang="en-US" sz="2200" b="1" dirty="0">
                        <a:solidFill>
                          <a:srgbClr val="FF0000"/>
                        </a:solidFill>
                        <a:latin typeface="Baskerville Old Face" pitchFamily="18" charset="0"/>
                        <a:ea typeface="Calibri"/>
                        <a:cs typeface="Arial" pitchFamily="34" charset="0"/>
                      </a:endParaRPr>
                    </a:p>
                    <a:p>
                      <a:pPr marL="342900" lvl="0" indent="-342900">
                        <a:spcAft>
                          <a:spcPts val="0"/>
                        </a:spcAft>
                        <a:buFont typeface="Wingdings"/>
                        <a:buChar char=""/>
                      </a:pPr>
                      <a:r>
                        <a:rPr lang="en-GB" sz="2200" dirty="0">
                          <a:latin typeface="Baskerville Old Face" pitchFamily="18" charset="0"/>
                          <a:ea typeface="Calibri"/>
                          <a:cs typeface="Arial" pitchFamily="34" charset="0"/>
                        </a:rPr>
                        <a:t>Charcoal – </a:t>
                      </a:r>
                      <a:r>
                        <a:rPr lang="en-GB" sz="2200" b="1" dirty="0" smtClean="0">
                          <a:solidFill>
                            <a:srgbClr val="FF0000"/>
                          </a:solidFill>
                          <a:latin typeface="Baskerville Old Face" pitchFamily="18" charset="0"/>
                          <a:ea typeface="Calibri"/>
                          <a:cs typeface="Arial" pitchFamily="34" charset="0"/>
                        </a:rPr>
                        <a:t>34%</a:t>
                      </a:r>
                      <a:endParaRPr lang="en-US" sz="2200" b="1" dirty="0">
                        <a:solidFill>
                          <a:srgbClr val="FF0000"/>
                        </a:solidFill>
                        <a:latin typeface="Baskerville Old Face" pitchFamily="18" charset="0"/>
                        <a:ea typeface="Calibri"/>
                        <a:cs typeface="Arial"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a:buChar char=""/>
                        <a:tabLst/>
                        <a:defRPr/>
                      </a:pPr>
                      <a:r>
                        <a:rPr lang="en-GB" sz="2200" dirty="0" smtClean="0">
                          <a:latin typeface="Baskerville Old Face" pitchFamily="18" charset="0"/>
                          <a:ea typeface="Calibri"/>
                          <a:cs typeface="Arial" pitchFamily="34" charset="0"/>
                        </a:rPr>
                        <a:t>Kerosene – </a:t>
                      </a:r>
                      <a:r>
                        <a:rPr lang="en-GB" sz="2200" b="1" i="0" dirty="0" smtClean="0">
                          <a:latin typeface="Baskerville Old Face" pitchFamily="18" charset="0"/>
                          <a:ea typeface="Calibri"/>
                          <a:cs typeface="Arial" pitchFamily="34" charset="0"/>
                        </a:rPr>
                        <a:t>94%</a:t>
                      </a:r>
                      <a:endParaRPr lang="en-US" sz="2200" b="1" i="0" dirty="0" smtClean="0">
                        <a:latin typeface="Baskerville Old Face" pitchFamily="18" charset="0"/>
                        <a:ea typeface="Calibri"/>
                        <a:cs typeface="Arial"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a:buChar char=""/>
                        <a:tabLst/>
                        <a:defRPr/>
                      </a:pPr>
                      <a:r>
                        <a:rPr lang="en-GB" sz="2200" dirty="0" smtClean="0">
                          <a:latin typeface="Baskerville Old Face" pitchFamily="18" charset="0"/>
                          <a:ea typeface="Calibri"/>
                          <a:cs typeface="Arial" pitchFamily="34" charset="0"/>
                        </a:rPr>
                        <a:t>Nat-gas – </a:t>
                      </a:r>
                      <a:r>
                        <a:rPr lang="en-GB" sz="2200" b="1" dirty="0" smtClean="0">
                          <a:latin typeface="Baskerville Old Face" pitchFamily="18" charset="0"/>
                          <a:ea typeface="Calibri"/>
                          <a:cs typeface="Arial" pitchFamily="34" charset="0"/>
                        </a:rPr>
                        <a:t>1.8%</a:t>
                      </a:r>
                      <a:endParaRPr lang="en-US" sz="2200" b="1" dirty="0" smtClean="0">
                        <a:latin typeface="Baskerville Old Face" pitchFamily="18" charset="0"/>
                        <a:ea typeface="Calibri"/>
                        <a:cs typeface="Arial"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a:buChar char=""/>
                        <a:tabLst/>
                        <a:defRPr/>
                      </a:pPr>
                      <a:r>
                        <a:rPr lang="en-GB" sz="2200" dirty="0" smtClean="0">
                          <a:latin typeface="Baskerville Old Face" pitchFamily="18" charset="0"/>
                          <a:ea typeface="Calibri"/>
                          <a:cs typeface="Arial" pitchFamily="34" charset="0"/>
                        </a:rPr>
                        <a:t>Electricity – </a:t>
                      </a:r>
                      <a:r>
                        <a:rPr lang="en-GB" sz="2200" b="1" dirty="0" smtClean="0">
                          <a:solidFill>
                            <a:srgbClr val="FF0000"/>
                          </a:solidFill>
                          <a:latin typeface="Baskerville Old Face" pitchFamily="18" charset="0"/>
                          <a:ea typeface="Calibri"/>
                          <a:cs typeface="Arial" pitchFamily="34" charset="0"/>
                        </a:rPr>
                        <a:t>6%</a:t>
                      </a:r>
                      <a:endParaRPr lang="en-US" sz="2200" b="1" dirty="0" smtClean="0">
                        <a:solidFill>
                          <a:srgbClr val="FF0000"/>
                        </a:solidFill>
                        <a:latin typeface="Baskerville Old Face" pitchFamily="18" charset="0"/>
                        <a:ea typeface="Calibri"/>
                        <a:cs typeface="Arial"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a:buChar char=""/>
                        <a:tabLst/>
                        <a:defRPr/>
                      </a:pPr>
                      <a:r>
                        <a:rPr lang="en-GB" sz="2200" dirty="0" smtClean="0">
                          <a:latin typeface="Baskerville Old Face" pitchFamily="18" charset="0"/>
                          <a:ea typeface="Calibri"/>
                          <a:cs typeface="Arial" pitchFamily="34" charset="0"/>
                        </a:rPr>
                        <a:t>Solar – </a:t>
                      </a:r>
                      <a:r>
                        <a:rPr lang="en-GB" sz="2200" b="1" dirty="0" smtClean="0">
                          <a:latin typeface="Baskerville Old Face" pitchFamily="18" charset="0"/>
                          <a:ea typeface="Calibri"/>
                          <a:cs typeface="Arial" pitchFamily="34" charset="0"/>
                        </a:rPr>
                        <a:t>1%</a:t>
                      </a:r>
                    </a:p>
                    <a:p>
                      <a:pPr marL="342900" marR="0" lvl="0" indent="-342900" algn="l" defTabSz="914400" rtl="0" eaLnBrk="1" fontAlgn="auto" latinLnBrk="0" hangingPunct="1">
                        <a:lnSpc>
                          <a:spcPct val="100000"/>
                        </a:lnSpc>
                        <a:spcBef>
                          <a:spcPts val="0"/>
                        </a:spcBef>
                        <a:spcAft>
                          <a:spcPts val="0"/>
                        </a:spcAft>
                        <a:buClrTx/>
                        <a:buSzTx/>
                        <a:buFont typeface="Wingdings"/>
                        <a:buChar char=""/>
                        <a:tabLst/>
                        <a:defRPr/>
                      </a:pPr>
                      <a:r>
                        <a:rPr lang="en-GB" sz="2200" dirty="0" smtClean="0">
                          <a:latin typeface="Baskerville Old Face" pitchFamily="18" charset="0"/>
                          <a:ea typeface="Calibri"/>
                          <a:cs typeface="Arial" pitchFamily="34" charset="0"/>
                        </a:rPr>
                        <a:t>Biogas </a:t>
                      </a:r>
                    </a:p>
                    <a:p>
                      <a:pPr marL="342900" marR="0" lvl="0" indent="-342900" algn="l" defTabSz="914400" rtl="0" eaLnBrk="1" fontAlgn="auto" latinLnBrk="0" hangingPunct="1">
                        <a:lnSpc>
                          <a:spcPct val="100000"/>
                        </a:lnSpc>
                        <a:spcBef>
                          <a:spcPts val="0"/>
                        </a:spcBef>
                        <a:spcAft>
                          <a:spcPts val="0"/>
                        </a:spcAft>
                        <a:buClrTx/>
                        <a:buSzTx/>
                        <a:buFont typeface="Wingdings"/>
                        <a:buChar char=""/>
                        <a:tabLst/>
                        <a:defRPr/>
                      </a:pPr>
                      <a:r>
                        <a:rPr lang="en-GB" sz="2200" b="0" dirty="0" smtClean="0">
                          <a:latin typeface="Baskerville Old Face" pitchFamily="18" charset="0"/>
                          <a:ea typeface="Calibri"/>
                          <a:cs typeface="Arial" pitchFamily="34" charset="0"/>
                        </a:rPr>
                        <a:t>Candles</a:t>
                      </a:r>
                      <a:r>
                        <a:rPr lang="en-GB" sz="2200" dirty="0" smtClean="0">
                          <a:latin typeface="Baskerville Old Face" pitchFamily="18" charset="0"/>
                          <a:ea typeface="Calibri"/>
                          <a:cs typeface="Arial" pitchFamily="34" charset="0"/>
                        </a:rPr>
                        <a:t>  </a:t>
                      </a:r>
                      <a:endParaRPr lang="en-US" sz="2200" dirty="0">
                        <a:latin typeface="Baskerville Old Face" pitchFamily="18" charset="0"/>
                        <a:ea typeface="Calibri"/>
                        <a:cs typeface="Arial" pitchFamily="34" charset="0"/>
                      </a:endParaRPr>
                    </a:p>
                  </a:txBody>
                  <a:tcPr marL="66320" marR="66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r>
                        <a:rPr lang="en-GB" sz="2200" b="1" i="1" u="sng" dirty="0">
                          <a:latin typeface="Baskerville Old Face" pitchFamily="18" charset="0"/>
                          <a:ea typeface="Calibri"/>
                          <a:cs typeface="Arial" pitchFamily="34" charset="0"/>
                        </a:rPr>
                        <a:t>Urban energy mix</a:t>
                      </a:r>
                      <a:endParaRPr lang="en-US" sz="2200" dirty="0">
                        <a:latin typeface="Baskerville Old Face" pitchFamily="18" charset="0"/>
                        <a:ea typeface="Calibri"/>
                        <a:cs typeface="Arial"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a:buChar char=""/>
                        <a:tabLst/>
                        <a:defRPr/>
                      </a:pPr>
                      <a:r>
                        <a:rPr lang="en-GB" sz="2200" dirty="0" smtClean="0">
                          <a:latin typeface="Baskerville Old Face" pitchFamily="18" charset="0"/>
                          <a:ea typeface="Calibri"/>
                          <a:cs typeface="Arial" pitchFamily="34" charset="0"/>
                        </a:rPr>
                        <a:t>Woodfuel – </a:t>
                      </a:r>
                      <a:r>
                        <a:rPr lang="en-GB" sz="2200" b="1" dirty="0" smtClean="0">
                          <a:latin typeface="Baskerville Old Face" pitchFamily="18" charset="0"/>
                          <a:ea typeface="Calibri"/>
                          <a:cs typeface="Arial" pitchFamily="34" charset="0"/>
                        </a:rPr>
                        <a:t>7%</a:t>
                      </a:r>
                      <a:endParaRPr lang="en-US" sz="2200" b="1" dirty="0" smtClean="0">
                        <a:latin typeface="Baskerville Old Face" pitchFamily="18" charset="0"/>
                        <a:ea typeface="Calibri"/>
                        <a:cs typeface="Arial" pitchFamily="34" charset="0"/>
                      </a:endParaRPr>
                    </a:p>
                    <a:p>
                      <a:pPr marL="342900" lvl="0" indent="-342900">
                        <a:spcAft>
                          <a:spcPts val="0"/>
                        </a:spcAft>
                        <a:buFont typeface="Wingdings"/>
                        <a:buChar char=""/>
                      </a:pPr>
                      <a:r>
                        <a:rPr lang="en-GB" sz="2200" dirty="0" smtClean="0">
                          <a:latin typeface="Baskerville Old Face" pitchFamily="18" charset="0"/>
                          <a:ea typeface="Calibri"/>
                          <a:cs typeface="Arial" pitchFamily="34" charset="0"/>
                        </a:rPr>
                        <a:t>Charcoal </a:t>
                      </a:r>
                      <a:r>
                        <a:rPr lang="en-GB" sz="2200" dirty="0">
                          <a:latin typeface="Baskerville Old Face" pitchFamily="18" charset="0"/>
                          <a:ea typeface="Calibri"/>
                          <a:cs typeface="Arial" pitchFamily="34" charset="0"/>
                        </a:rPr>
                        <a:t>– </a:t>
                      </a:r>
                      <a:r>
                        <a:rPr lang="en-GB" sz="2200" b="1" dirty="0" smtClean="0">
                          <a:solidFill>
                            <a:srgbClr val="FF0000"/>
                          </a:solidFill>
                          <a:latin typeface="Baskerville Old Face" pitchFamily="18" charset="0"/>
                          <a:ea typeface="Calibri"/>
                          <a:cs typeface="Arial" pitchFamily="34" charset="0"/>
                        </a:rPr>
                        <a:t>82%</a:t>
                      </a:r>
                      <a:endParaRPr lang="en-US" sz="2200" b="1" dirty="0">
                        <a:solidFill>
                          <a:srgbClr val="FF0000"/>
                        </a:solidFill>
                        <a:latin typeface="Baskerville Old Face" pitchFamily="18" charset="0"/>
                        <a:ea typeface="Calibri"/>
                        <a:cs typeface="Arial"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a:buChar char=""/>
                        <a:tabLst/>
                        <a:defRPr/>
                      </a:pPr>
                      <a:r>
                        <a:rPr lang="en-GB" sz="2200" dirty="0" smtClean="0">
                          <a:latin typeface="Baskerville Old Face" pitchFamily="18" charset="0"/>
                          <a:ea typeface="Calibri"/>
                          <a:cs typeface="Arial" pitchFamily="34" charset="0"/>
                        </a:rPr>
                        <a:t>Kerosene - </a:t>
                      </a:r>
                      <a:r>
                        <a:rPr lang="en-GB" sz="2200" b="1" dirty="0" smtClean="0">
                          <a:latin typeface="Baskerville Old Face" pitchFamily="18" charset="0"/>
                          <a:ea typeface="Calibri"/>
                          <a:cs typeface="Arial" pitchFamily="34" charset="0"/>
                        </a:rPr>
                        <a:t>89%</a:t>
                      </a:r>
                      <a:endParaRPr lang="en-US" sz="2200" b="1" dirty="0" smtClean="0">
                        <a:latin typeface="Baskerville Old Face" pitchFamily="18" charset="0"/>
                        <a:ea typeface="Calibri"/>
                        <a:cs typeface="Arial" pitchFamily="34" charset="0"/>
                      </a:endParaRPr>
                    </a:p>
                    <a:p>
                      <a:pPr marL="342900" lvl="0" indent="-342900">
                        <a:spcAft>
                          <a:spcPts val="0"/>
                        </a:spcAft>
                        <a:buFont typeface="Wingdings"/>
                        <a:buChar char=""/>
                      </a:pPr>
                      <a:r>
                        <a:rPr lang="en-GB" sz="2200" dirty="0" smtClean="0">
                          <a:latin typeface="Baskerville Old Face" pitchFamily="18" charset="0"/>
                          <a:ea typeface="Calibri"/>
                          <a:cs typeface="Arial" pitchFamily="34" charset="0"/>
                        </a:rPr>
                        <a:t>Nat-gas </a:t>
                      </a:r>
                      <a:r>
                        <a:rPr lang="en-GB" sz="2200" dirty="0">
                          <a:latin typeface="Baskerville Old Face" pitchFamily="18" charset="0"/>
                          <a:ea typeface="Calibri"/>
                          <a:cs typeface="Arial" pitchFamily="34" charset="0"/>
                        </a:rPr>
                        <a:t>– </a:t>
                      </a:r>
                      <a:r>
                        <a:rPr lang="en-GB" sz="2200" b="1" dirty="0" smtClean="0">
                          <a:latin typeface="Baskerville Old Face" pitchFamily="18" charset="0"/>
                          <a:ea typeface="Calibri"/>
                          <a:cs typeface="Arial" pitchFamily="34" charset="0"/>
                        </a:rPr>
                        <a:t>23%</a:t>
                      </a:r>
                      <a:endParaRPr lang="en-US" sz="2200" b="1" dirty="0">
                        <a:latin typeface="Baskerville Old Face" pitchFamily="18" charset="0"/>
                        <a:ea typeface="Calibri"/>
                        <a:cs typeface="Arial" pitchFamily="34" charset="0"/>
                      </a:endParaRPr>
                    </a:p>
                    <a:p>
                      <a:pPr marL="342900" lvl="0" indent="-342900">
                        <a:spcAft>
                          <a:spcPts val="0"/>
                        </a:spcAft>
                        <a:buFont typeface="Wingdings"/>
                        <a:buChar char=""/>
                      </a:pPr>
                      <a:r>
                        <a:rPr lang="en-GB" sz="2200" dirty="0" smtClean="0">
                          <a:latin typeface="Baskerville Old Face" pitchFamily="18" charset="0"/>
                          <a:ea typeface="Calibri"/>
                          <a:cs typeface="Arial" pitchFamily="34" charset="0"/>
                        </a:rPr>
                        <a:t>Electricity </a:t>
                      </a:r>
                      <a:r>
                        <a:rPr lang="en-GB" sz="2200" dirty="0">
                          <a:latin typeface="Baskerville Old Face" pitchFamily="18" charset="0"/>
                          <a:ea typeface="Calibri"/>
                          <a:cs typeface="Arial" pitchFamily="34" charset="0"/>
                        </a:rPr>
                        <a:t>– </a:t>
                      </a:r>
                      <a:r>
                        <a:rPr lang="en-GB" sz="2200" b="1" dirty="0" smtClean="0">
                          <a:solidFill>
                            <a:srgbClr val="FF0000"/>
                          </a:solidFill>
                          <a:latin typeface="Baskerville Old Face" pitchFamily="18" charset="0"/>
                          <a:ea typeface="Calibri"/>
                          <a:cs typeface="Arial" pitchFamily="34" charset="0"/>
                        </a:rPr>
                        <a:t>51%</a:t>
                      </a:r>
                    </a:p>
                    <a:p>
                      <a:pPr marL="342900" lvl="0" indent="-342900">
                        <a:spcAft>
                          <a:spcPts val="0"/>
                        </a:spcAft>
                        <a:buFont typeface="Wingdings"/>
                        <a:buChar char=""/>
                      </a:pPr>
                      <a:r>
                        <a:rPr lang="en-GB" sz="2200" b="0" dirty="0" smtClean="0">
                          <a:solidFill>
                            <a:schemeClr val="tx1"/>
                          </a:solidFill>
                          <a:latin typeface="Baskerville Old Face" pitchFamily="18" charset="0"/>
                          <a:ea typeface="Calibri"/>
                          <a:cs typeface="Arial" pitchFamily="34" charset="0"/>
                        </a:rPr>
                        <a:t>Candles </a:t>
                      </a:r>
                      <a:endParaRPr lang="en-US" sz="2200" b="0" dirty="0">
                        <a:solidFill>
                          <a:schemeClr val="tx1"/>
                        </a:solidFill>
                        <a:latin typeface="Baskerville Old Face" pitchFamily="18" charset="0"/>
                        <a:ea typeface="Calibri"/>
                        <a:cs typeface="Arial" pitchFamily="34" charset="0"/>
                      </a:endParaRPr>
                    </a:p>
                  </a:txBody>
                  <a:tcPr marL="66320" marR="66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2600">
                <a:tc gridSpan="2">
                  <a:txBody>
                    <a:bodyPr/>
                    <a:lstStyle/>
                    <a:p>
                      <a:pPr algn="just">
                        <a:spcAft>
                          <a:spcPts val="0"/>
                        </a:spcAft>
                      </a:pPr>
                      <a:r>
                        <a:rPr lang="en-GB" sz="2200" b="1" i="1" u="sng" dirty="0" smtClean="0">
                          <a:latin typeface="Baskerville Old Face" pitchFamily="18" charset="0"/>
                          <a:ea typeface="Calibri"/>
                          <a:cs typeface="Arial" pitchFamily="34" charset="0"/>
                        </a:rPr>
                        <a:t>Capacity</a:t>
                      </a:r>
                    </a:p>
                    <a:p>
                      <a:pPr algn="just">
                        <a:spcAft>
                          <a:spcPts val="0"/>
                        </a:spcAft>
                        <a:buFont typeface="Courier New" pitchFamily="49" charset="0"/>
                        <a:buChar char="o"/>
                      </a:pPr>
                      <a:r>
                        <a:rPr lang="en-GB" sz="2200" b="0" i="0" dirty="0" smtClean="0">
                          <a:latin typeface="Baskerville Old Face" pitchFamily="18" charset="0"/>
                          <a:ea typeface="Calibri"/>
                          <a:cs typeface="Arial" pitchFamily="34" charset="0"/>
                        </a:rPr>
                        <a:t>Installed</a:t>
                      </a:r>
                      <a:r>
                        <a:rPr lang="en-GB" sz="2200" b="0" i="0" baseline="0" dirty="0" smtClean="0">
                          <a:latin typeface="Baskerville Old Face" pitchFamily="18" charset="0"/>
                          <a:ea typeface="Calibri"/>
                          <a:cs typeface="Arial" pitchFamily="34" charset="0"/>
                        </a:rPr>
                        <a:t> – </a:t>
                      </a:r>
                      <a:r>
                        <a:rPr lang="en-GB" sz="2200" b="1" i="0" baseline="0" dirty="0" smtClean="0">
                          <a:latin typeface="Baskerville Old Face" pitchFamily="18" charset="0"/>
                          <a:ea typeface="Calibri"/>
                          <a:cs typeface="Arial" pitchFamily="34" charset="0"/>
                        </a:rPr>
                        <a:t>1,647MW</a:t>
                      </a:r>
                    </a:p>
                    <a:p>
                      <a:pPr algn="just">
                        <a:spcAft>
                          <a:spcPts val="0"/>
                        </a:spcAft>
                        <a:buFont typeface="Courier New" pitchFamily="49" charset="0"/>
                        <a:buChar char="o"/>
                      </a:pPr>
                      <a:r>
                        <a:rPr lang="en-GB" sz="2200" b="0" i="0" baseline="0" dirty="0" smtClean="0">
                          <a:latin typeface="Baskerville Old Face" pitchFamily="18" charset="0"/>
                          <a:ea typeface="Calibri"/>
                          <a:cs typeface="Arial" pitchFamily="34" charset="0"/>
                        </a:rPr>
                        <a:t>Nominal – </a:t>
                      </a:r>
                      <a:r>
                        <a:rPr lang="en-GB" sz="2200" b="1" i="0" baseline="0" dirty="0" smtClean="0">
                          <a:latin typeface="Baskerville Old Face" pitchFamily="18" charset="0"/>
                          <a:ea typeface="Calibri"/>
                          <a:cs typeface="Arial" pitchFamily="34" charset="0"/>
                        </a:rPr>
                        <a:t>1,433MW</a:t>
                      </a:r>
                    </a:p>
                    <a:p>
                      <a:pPr algn="just">
                        <a:spcAft>
                          <a:spcPts val="0"/>
                        </a:spcAft>
                        <a:buFont typeface="Courier New" pitchFamily="49" charset="0"/>
                        <a:buChar char="o"/>
                      </a:pPr>
                      <a:r>
                        <a:rPr lang="en-GB" sz="2200" b="0" i="0" baseline="0" dirty="0" smtClean="0">
                          <a:latin typeface="Baskerville Old Face" pitchFamily="18" charset="0"/>
                          <a:ea typeface="Calibri"/>
                          <a:cs typeface="Arial" pitchFamily="34" charset="0"/>
                        </a:rPr>
                        <a:t>Peak – </a:t>
                      </a:r>
                      <a:r>
                        <a:rPr lang="en-GB" sz="2200" b="1" i="0" baseline="0" dirty="0" smtClean="0">
                          <a:latin typeface="Baskerville Old Face" pitchFamily="18" charset="0"/>
                          <a:ea typeface="Calibri"/>
                          <a:cs typeface="Arial" pitchFamily="34" charset="0"/>
                        </a:rPr>
                        <a:t>1,191MW</a:t>
                      </a:r>
                      <a:endParaRPr lang="en-GB" sz="2200" b="1" i="0" dirty="0" smtClean="0">
                        <a:latin typeface="Baskerville Old Face" pitchFamily="18" charset="0"/>
                        <a:ea typeface="Calibri"/>
                        <a:cs typeface="Arial" pitchFamily="34" charset="0"/>
                      </a:endParaRPr>
                    </a:p>
                  </a:txBody>
                  <a:tcPr marL="66320" marR="66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342900" lvl="0" indent="-342900" algn="l">
                        <a:spcAft>
                          <a:spcPts val="0"/>
                        </a:spcAft>
                        <a:buFont typeface="Courier New"/>
                        <a:buNone/>
                      </a:pPr>
                      <a:r>
                        <a:rPr lang="en-US" sz="2200" b="1" i="1" u="sng" dirty="0" smtClean="0">
                          <a:solidFill>
                            <a:schemeClr val="tx1"/>
                          </a:solidFill>
                          <a:latin typeface="Baskerville Old Face" pitchFamily="18" charset="0"/>
                          <a:ea typeface="Calibri"/>
                          <a:cs typeface="Arial" pitchFamily="34" charset="0"/>
                        </a:rPr>
                        <a:t>Electricity Access</a:t>
                      </a:r>
                    </a:p>
                    <a:p>
                      <a:pPr marL="342900" lvl="0" indent="-342900" algn="l">
                        <a:spcAft>
                          <a:spcPts val="0"/>
                        </a:spcAft>
                        <a:buFont typeface="Courier New" pitchFamily="49" charset="0"/>
                        <a:buChar char="o"/>
                      </a:pPr>
                      <a:r>
                        <a:rPr lang="en-US" sz="2200" b="0" dirty="0" smtClean="0">
                          <a:solidFill>
                            <a:schemeClr val="tx1"/>
                          </a:solidFill>
                          <a:latin typeface="Baskerville Old Face" pitchFamily="18" charset="0"/>
                          <a:ea typeface="Calibri"/>
                          <a:cs typeface="Arial" pitchFamily="34" charset="0"/>
                        </a:rPr>
                        <a:t>National</a:t>
                      </a:r>
                      <a:r>
                        <a:rPr lang="en-US" sz="2200" b="1" dirty="0" smtClean="0">
                          <a:solidFill>
                            <a:schemeClr val="tx1"/>
                          </a:solidFill>
                          <a:latin typeface="Baskerville Old Face" pitchFamily="18" charset="0"/>
                          <a:ea typeface="Calibri"/>
                          <a:cs typeface="Arial" pitchFamily="34" charset="0"/>
                        </a:rPr>
                        <a:t> – </a:t>
                      </a:r>
                      <a:r>
                        <a:rPr lang="en-US" sz="2200" b="1" dirty="0" smtClean="0">
                          <a:solidFill>
                            <a:srgbClr val="FF0000"/>
                          </a:solidFill>
                          <a:latin typeface="Baskerville Old Face" pitchFamily="18" charset="0"/>
                          <a:ea typeface="Calibri"/>
                          <a:cs typeface="Arial" pitchFamily="34" charset="0"/>
                        </a:rPr>
                        <a:t>18%</a:t>
                      </a:r>
                    </a:p>
                    <a:p>
                      <a:pPr marL="342900" lvl="0" indent="-342900" algn="l">
                        <a:spcAft>
                          <a:spcPts val="0"/>
                        </a:spcAft>
                        <a:buFont typeface="Courier New" pitchFamily="49" charset="0"/>
                        <a:buChar char="o"/>
                      </a:pPr>
                      <a:r>
                        <a:rPr lang="en-US" sz="2200" b="0" dirty="0" smtClean="0">
                          <a:solidFill>
                            <a:schemeClr val="tx1"/>
                          </a:solidFill>
                          <a:latin typeface="Baskerville Old Face" pitchFamily="18" charset="0"/>
                          <a:ea typeface="Calibri"/>
                          <a:cs typeface="Arial" pitchFamily="34" charset="0"/>
                        </a:rPr>
                        <a:t>Urban</a:t>
                      </a:r>
                      <a:r>
                        <a:rPr lang="en-US" sz="2200" b="1" dirty="0" smtClean="0">
                          <a:solidFill>
                            <a:schemeClr val="tx1"/>
                          </a:solidFill>
                          <a:latin typeface="Baskerville Old Face" pitchFamily="18" charset="0"/>
                          <a:ea typeface="Calibri"/>
                          <a:cs typeface="Arial" pitchFamily="34" charset="0"/>
                        </a:rPr>
                        <a:t> – 51%</a:t>
                      </a:r>
                    </a:p>
                    <a:p>
                      <a:pPr marL="342900" lvl="0" indent="-342900" algn="l">
                        <a:spcAft>
                          <a:spcPts val="0"/>
                        </a:spcAft>
                        <a:buFont typeface="Courier New" pitchFamily="49" charset="0"/>
                        <a:buChar char="o"/>
                      </a:pPr>
                      <a:r>
                        <a:rPr lang="en-US" sz="2200" b="0" dirty="0" smtClean="0">
                          <a:solidFill>
                            <a:schemeClr val="tx1"/>
                          </a:solidFill>
                          <a:latin typeface="Baskerville Old Face" pitchFamily="18" charset="0"/>
                          <a:ea typeface="Calibri"/>
                          <a:cs typeface="Arial" pitchFamily="34" charset="0"/>
                        </a:rPr>
                        <a:t>Rural</a:t>
                      </a:r>
                      <a:r>
                        <a:rPr lang="en-US" sz="2200" b="1" dirty="0" smtClean="0">
                          <a:solidFill>
                            <a:schemeClr val="tx1"/>
                          </a:solidFill>
                          <a:latin typeface="Baskerville Old Face" pitchFamily="18" charset="0"/>
                          <a:ea typeface="Calibri"/>
                          <a:cs typeface="Arial" pitchFamily="34" charset="0"/>
                        </a:rPr>
                        <a:t> – </a:t>
                      </a:r>
                      <a:r>
                        <a:rPr lang="en-US" sz="2200" b="1" dirty="0" smtClean="0">
                          <a:solidFill>
                            <a:srgbClr val="FF0000"/>
                          </a:solidFill>
                          <a:latin typeface="Baskerville Old Face" pitchFamily="18" charset="0"/>
                          <a:ea typeface="Calibri"/>
                          <a:cs typeface="Arial" pitchFamily="34" charset="0"/>
                        </a:rPr>
                        <a:t>6%</a:t>
                      </a:r>
                      <a:endParaRPr lang="en-US" sz="2200" b="1" dirty="0">
                        <a:solidFill>
                          <a:srgbClr val="FF0000"/>
                        </a:solidFill>
                        <a:latin typeface="Baskerville Old Face" pitchFamily="18" charset="0"/>
                        <a:ea typeface="Calibri"/>
                        <a:cs typeface="Arial" pitchFamily="34" charset="0"/>
                      </a:endParaRPr>
                    </a:p>
                  </a:txBody>
                  <a:tcPr marL="66320" marR="66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just">
                        <a:spcAft>
                          <a:spcPts val="0"/>
                        </a:spcAft>
                      </a:pPr>
                      <a:r>
                        <a:rPr lang="en-GB" sz="2200" dirty="0" smtClean="0">
                          <a:latin typeface="Baskerville Old Face" pitchFamily="18" charset="0"/>
                          <a:ea typeface="Calibri"/>
                          <a:cs typeface="Arial" pitchFamily="34" charset="0"/>
                        </a:rPr>
                        <a:t> </a:t>
                      </a:r>
                      <a:r>
                        <a:rPr lang="en-GB" sz="2200" b="1" i="1" u="sng" dirty="0" smtClean="0">
                          <a:latin typeface="Baskerville Old Face" pitchFamily="18" charset="0"/>
                          <a:ea typeface="Calibri"/>
                          <a:cs typeface="Arial" pitchFamily="34" charset="0"/>
                        </a:rPr>
                        <a:t>Electricity Mix.</a:t>
                      </a:r>
                      <a:endParaRPr lang="en-US" sz="2200" dirty="0" smtClean="0">
                        <a:latin typeface="Baskerville Old Face" pitchFamily="18" charset="0"/>
                        <a:ea typeface="Calibri"/>
                        <a:cs typeface="Arial" pitchFamily="34" charset="0"/>
                      </a:endParaRPr>
                    </a:p>
                    <a:p>
                      <a:pPr marL="342900" lvl="0" indent="-342900" algn="just">
                        <a:spcAft>
                          <a:spcPts val="0"/>
                        </a:spcAft>
                        <a:buFont typeface="Courier New"/>
                        <a:buChar char="o"/>
                      </a:pPr>
                      <a:r>
                        <a:rPr lang="en-GB" sz="2200" dirty="0" smtClean="0">
                          <a:latin typeface="Baskerville Old Face" pitchFamily="18" charset="0"/>
                          <a:ea typeface="Calibri"/>
                          <a:cs typeface="Arial" pitchFamily="34" charset="0"/>
                        </a:rPr>
                        <a:t>Hydro – </a:t>
                      </a:r>
                      <a:r>
                        <a:rPr lang="en-GB" sz="2200" b="1" dirty="0" smtClean="0">
                          <a:solidFill>
                            <a:srgbClr val="FF0000"/>
                          </a:solidFill>
                          <a:latin typeface="Baskerville Old Face" pitchFamily="18" charset="0"/>
                          <a:ea typeface="Calibri"/>
                          <a:cs typeface="Arial" pitchFamily="34" charset="0"/>
                        </a:rPr>
                        <a:t>57%</a:t>
                      </a:r>
                      <a:endParaRPr lang="en-US" sz="2200" b="1" dirty="0" smtClean="0">
                        <a:solidFill>
                          <a:srgbClr val="FF0000"/>
                        </a:solidFill>
                        <a:latin typeface="Baskerville Old Face" pitchFamily="18" charset="0"/>
                        <a:ea typeface="Calibri"/>
                        <a:cs typeface="Arial" pitchFamily="34" charset="0"/>
                      </a:endParaRPr>
                    </a:p>
                    <a:p>
                      <a:pPr marL="342900" lvl="0" indent="-342900" algn="just">
                        <a:spcAft>
                          <a:spcPts val="0"/>
                        </a:spcAft>
                        <a:buFont typeface="Courier New"/>
                        <a:buChar char="o"/>
                      </a:pPr>
                      <a:r>
                        <a:rPr lang="en-GB" sz="2200" dirty="0" smtClean="0">
                          <a:latin typeface="Baskerville Old Face" pitchFamily="18" charset="0"/>
                          <a:ea typeface="Calibri"/>
                          <a:cs typeface="Arial" pitchFamily="34" charset="0"/>
                        </a:rPr>
                        <a:t>Thermal  – </a:t>
                      </a:r>
                      <a:r>
                        <a:rPr lang="en-GB" sz="2200" b="1" dirty="0" smtClean="0">
                          <a:solidFill>
                            <a:srgbClr val="FF0000"/>
                          </a:solidFill>
                          <a:latin typeface="Baskerville Old Face" pitchFamily="18" charset="0"/>
                          <a:ea typeface="Calibri"/>
                          <a:cs typeface="Arial" pitchFamily="34" charset="0"/>
                        </a:rPr>
                        <a:t>31.7%</a:t>
                      </a:r>
                      <a:endParaRPr lang="en-US" sz="2200" b="1" dirty="0" smtClean="0">
                        <a:solidFill>
                          <a:srgbClr val="FF0000"/>
                        </a:solidFill>
                        <a:latin typeface="Baskerville Old Face" pitchFamily="18" charset="0"/>
                        <a:ea typeface="Calibri"/>
                        <a:cs typeface="Arial" pitchFamily="34" charset="0"/>
                      </a:endParaRPr>
                    </a:p>
                    <a:p>
                      <a:pPr marL="342900" lvl="0" indent="-342900" algn="just">
                        <a:spcAft>
                          <a:spcPts val="0"/>
                        </a:spcAft>
                        <a:buFont typeface="Courier New"/>
                        <a:buChar char="o"/>
                      </a:pPr>
                      <a:r>
                        <a:rPr lang="en-GB" sz="2200" dirty="0" smtClean="0">
                          <a:latin typeface="Baskerville Old Face" pitchFamily="18" charset="0"/>
                          <a:ea typeface="Calibri"/>
                          <a:cs typeface="Arial" pitchFamily="34" charset="0"/>
                        </a:rPr>
                        <a:t>Geothermal – </a:t>
                      </a:r>
                      <a:r>
                        <a:rPr lang="en-GB" sz="2200" b="1" dirty="0" smtClean="0">
                          <a:latin typeface="Baskerville Old Face" pitchFamily="18" charset="0"/>
                          <a:ea typeface="Calibri"/>
                          <a:cs typeface="Arial" pitchFamily="34" charset="0"/>
                        </a:rPr>
                        <a:t>11%</a:t>
                      </a:r>
                      <a:endParaRPr lang="en-US" sz="2200" b="1" dirty="0" smtClean="0">
                        <a:latin typeface="Baskerville Old Face" pitchFamily="18" charset="0"/>
                        <a:ea typeface="Calibri"/>
                        <a:cs typeface="Arial" pitchFamily="34" charset="0"/>
                      </a:endParaRPr>
                    </a:p>
                    <a:p>
                      <a:pPr marL="342900" lvl="0" indent="-342900" algn="just">
                        <a:spcAft>
                          <a:spcPts val="0"/>
                        </a:spcAft>
                        <a:buFont typeface="Courier New"/>
                        <a:buChar char="o"/>
                      </a:pPr>
                      <a:r>
                        <a:rPr lang="en-GB" sz="2200" dirty="0" smtClean="0">
                          <a:latin typeface="Baskerville Old Face" pitchFamily="18" charset="0"/>
                          <a:ea typeface="Calibri"/>
                          <a:cs typeface="Arial" pitchFamily="34" charset="0"/>
                        </a:rPr>
                        <a:t>Wind  – </a:t>
                      </a:r>
                      <a:r>
                        <a:rPr lang="en-GB" sz="2200" b="1" dirty="0" smtClean="0">
                          <a:latin typeface="Baskerville Old Face" pitchFamily="18" charset="0"/>
                          <a:ea typeface="Calibri"/>
                          <a:cs typeface="Arial" pitchFamily="34" charset="0"/>
                        </a:rPr>
                        <a:t>0.3%</a:t>
                      </a:r>
                    </a:p>
                    <a:p>
                      <a:pPr marL="342900" lvl="0" indent="-342900" algn="just">
                        <a:spcAft>
                          <a:spcPts val="0"/>
                        </a:spcAft>
                        <a:buFont typeface="Courier New"/>
                        <a:buChar char="o"/>
                      </a:pPr>
                      <a:r>
                        <a:rPr lang="en-GB" sz="2200" b="0" i="0" dirty="0" smtClean="0">
                          <a:latin typeface="Baskerville Old Face" pitchFamily="18" charset="0"/>
                          <a:ea typeface="Calibri"/>
                          <a:cs typeface="Arial" pitchFamily="34" charset="0"/>
                        </a:rPr>
                        <a:t>Emergency</a:t>
                      </a:r>
                      <a:r>
                        <a:rPr lang="en-GB" sz="2200" b="0" i="0" baseline="0" dirty="0" smtClean="0">
                          <a:latin typeface="Baskerville Old Face" pitchFamily="18" charset="0"/>
                          <a:ea typeface="Calibri"/>
                          <a:cs typeface="Arial" pitchFamily="34" charset="0"/>
                        </a:rPr>
                        <a:t> – </a:t>
                      </a:r>
                      <a:r>
                        <a:rPr lang="en-GB" sz="2200" b="1" i="0" baseline="0" dirty="0" smtClean="0">
                          <a:latin typeface="Baskerville Old Face" pitchFamily="18" charset="0"/>
                          <a:ea typeface="Calibri"/>
                          <a:cs typeface="Arial" pitchFamily="34" charset="0"/>
                        </a:rPr>
                        <a:t>286MW</a:t>
                      </a:r>
                      <a:endParaRPr lang="en-US" sz="2200" b="1" i="0" dirty="0">
                        <a:solidFill>
                          <a:srgbClr val="FF0000"/>
                        </a:solidFill>
                        <a:latin typeface="Baskerville Old Face" pitchFamily="18" charset="0"/>
                        <a:ea typeface="Calibri"/>
                        <a:cs typeface="Arial" pitchFamily="34" charset="0"/>
                      </a:endParaRPr>
                    </a:p>
                  </a:txBody>
                  <a:tcPr marL="66320" marR="66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214">
                <a:tc>
                  <a:txBody>
                    <a:bodyPr/>
                    <a:lstStyle/>
                    <a:p>
                      <a:pPr algn="just">
                        <a:spcAft>
                          <a:spcPts val="0"/>
                        </a:spcAft>
                      </a:pPr>
                      <a:r>
                        <a:rPr lang="en-GB" sz="200" dirty="0" smtClean="0">
                          <a:latin typeface="+mn-lt"/>
                          <a:ea typeface="Calibri"/>
                        </a:rPr>
                        <a:t>                </a:t>
                      </a:r>
                      <a:endParaRPr lang="en-GB" sz="200" dirty="0">
                        <a:latin typeface="+mn-lt"/>
                        <a:ea typeface="Calibri"/>
                      </a:endParaRPr>
                    </a:p>
                  </a:txBody>
                  <a:tcPr marL="66320" marR="66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gridSpan="2">
                  <a:txBody>
                    <a:bodyPr/>
                    <a:lstStyle/>
                    <a:p>
                      <a:pPr algn="just">
                        <a:spcAft>
                          <a:spcPts val="0"/>
                        </a:spcAft>
                      </a:pPr>
                      <a:endParaRPr lang="en-GB" sz="200" dirty="0">
                        <a:latin typeface="+mn-lt"/>
                        <a:ea typeface="Calibri"/>
                      </a:endParaRPr>
                    </a:p>
                  </a:txBody>
                  <a:tcPr marL="66320" marR="66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hMerge="1">
                  <a:txBody>
                    <a:bodyPr/>
                    <a:lstStyle/>
                    <a:p>
                      <a:endParaRPr lang="en-GB"/>
                    </a:p>
                  </a:txBody>
                  <a:tcPr/>
                </a:tc>
                <a:tc>
                  <a:txBody>
                    <a:bodyPr/>
                    <a:lstStyle/>
                    <a:p>
                      <a:pPr>
                        <a:spcAft>
                          <a:spcPts val="0"/>
                        </a:spcAft>
                      </a:pPr>
                      <a:endParaRPr lang="en-GB" sz="200" dirty="0">
                        <a:latin typeface="+mn-lt"/>
                        <a:ea typeface="Calibri"/>
                      </a:endParaRPr>
                    </a:p>
                  </a:txBody>
                  <a:tcPr marL="66320" marR="66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spcAft>
                          <a:spcPts val="0"/>
                        </a:spcAft>
                      </a:pPr>
                      <a:endParaRPr lang="en-GB" sz="200" dirty="0">
                        <a:latin typeface="+mn-lt"/>
                        <a:ea typeface="Calibri"/>
                      </a:endParaRPr>
                    </a:p>
                  </a:txBody>
                  <a:tcPr marL="66320" marR="66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357166"/>
            <a:ext cx="4285440" cy="590462"/>
          </a:xfrm>
        </p:spPr>
        <p:txBody>
          <a:bodyPr>
            <a:noAutofit/>
          </a:bodyPr>
          <a:lstStyle/>
          <a:p>
            <a:pPr algn="l"/>
            <a:r>
              <a:rPr lang="en-GB" dirty="0" smtClean="0">
                <a:latin typeface="Baskerville Old Face" pitchFamily="18" charset="0"/>
                <a:cs typeface="Arial" pitchFamily="34" charset="0"/>
              </a:rPr>
              <a:t>Renewable energy </a:t>
            </a:r>
            <a:endParaRPr lang="en-GB" dirty="0">
              <a:latin typeface="Baskerville Old Face" pitchFamily="18" charset="0"/>
              <a:cs typeface="Arial" pitchFamily="34" charset="0"/>
            </a:endParaRPr>
          </a:p>
        </p:txBody>
      </p:sp>
      <p:sp>
        <p:nvSpPr>
          <p:cNvPr id="3" name="TextBox 2"/>
          <p:cNvSpPr txBox="1"/>
          <p:nvPr/>
        </p:nvSpPr>
        <p:spPr>
          <a:xfrm>
            <a:off x="285720" y="1214422"/>
            <a:ext cx="8501759" cy="1853471"/>
          </a:xfrm>
          <a:prstGeom prst="rect">
            <a:avLst/>
          </a:prstGeom>
          <a:solidFill>
            <a:schemeClr val="tx2">
              <a:lumMod val="20000"/>
              <a:lumOff val="80000"/>
            </a:schemeClr>
          </a:solidFill>
        </p:spPr>
        <p:txBody>
          <a:bodyPr wrap="square" lIns="82945" tIns="41473" rIns="82945" bIns="41473" rtlCol="0">
            <a:spAutoFit/>
          </a:bodyPr>
          <a:lstStyle/>
          <a:p>
            <a:r>
              <a:rPr lang="en-GB" sz="2300" b="1" u="sng" dirty="0" smtClean="0">
                <a:latin typeface="Baskerville Old Face" pitchFamily="18" charset="0"/>
                <a:cs typeface="Arial" pitchFamily="34" charset="0"/>
              </a:rPr>
              <a:t>Commercial level </a:t>
            </a:r>
          </a:p>
          <a:p>
            <a:pPr>
              <a:buSzPct val="100000"/>
              <a:buFont typeface="Courier New" pitchFamily="49" charset="0"/>
              <a:buChar char="o"/>
            </a:pPr>
            <a:r>
              <a:rPr lang="en-GB" sz="2300" dirty="0" smtClean="0">
                <a:latin typeface="Baskerville Old Face" pitchFamily="18" charset="0"/>
                <a:cs typeface="Arial" pitchFamily="34" charset="0"/>
              </a:rPr>
              <a:t>Hydro Power – 757MW</a:t>
            </a:r>
          </a:p>
          <a:p>
            <a:pPr>
              <a:buSzPct val="100000"/>
              <a:buFont typeface="Courier New" pitchFamily="49" charset="0"/>
              <a:buChar char="o"/>
            </a:pPr>
            <a:r>
              <a:rPr lang="en-GB" sz="2300" dirty="0" smtClean="0">
                <a:latin typeface="Baskerville Old Face" pitchFamily="18" charset="0"/>
                <a:cs typeface="Arial" pitchFamily="34" charset="0"/>
              </a:rPr>
              <a:t>Geothermal – 165MW</a:t>
            </a:r>
          </a:p>
          <a:p>
            <a:pPr>
              <a:buSzPct val="100000"/>
              <a:buFont typeface="Courier New" pitchFamily="49" charset="0"/>
              <a:buChar char="o"/>
            </a:pPr>
            <a:r>
              <a:rPr lang="en-GB" sz="2300" dirty="0" smtClean="0">
                <a:latin typeface="Baskerville Old Face" pitchFamily="18" charset="0"/>
                <a:cs typeface="Arial" pitchFamily="34" charset="0"/>
              </a:rPr>
              <a:t>Wind – 5.1MW</a:t>
            </a:r>
          </a:p>
          <a:p>
            <a:pPr>
              <a:buSzPct val="100000"/>
              <a:buFont typeface="Courier New" pitchFamily="49" charset="0"/>
              <a:buChar char="o"/>
            </a:pPr>
            <a:r>
              <a:rPr lang="en-GB" sz="2300" dirty="0" smtClean="0">
                <a:latin typeface="Baskerville Old Face" pitchFamily="18" charset="0"/>
                <a:cs typeface="Arial" pitchFamily="34" charset="0"/>
              </a:rPr>
              <a:t>Biomass (sugar bagasse) – 26MW</a:t>
            </a:r>
          </a:p>
        </p:txBody>
      </p:sp>
      <p:sp>
        <p:nvSpPr>
          <p:cNvPr id="4" name="Rectangle 3"/>
          <p:cNvSpPr/>
          <p:nvPr/>
        </p:nvSpPr>
        <p:spPr>
          <a:xfrm>
            <a:off x="285720" y="3500438"/>
            <a:ext cx="8501760" cy="2915300"/>
          </a:xfrm>
          <a:prstGeom prst="rect">
            <a:avLst/>
          </a:prstGeom>
          <a:solidFill>
            <a:schemeClr val="accent6">
              <a:lumMod val="20000"/>
              <a:lumOff val="80000"/>
            </a:schemeClr>
          </a:solidFill>
        </p:spPr>
        <p:txBody>
          <a:bodyPr wrap="square" lIns="82945" tIns="41473" rIns="82945" bIns="41473">
            <a:spAutoFit/>
          </a:bodyPr>
          <a:lstStyle/>
          <a:p>
            <a:pPr algn="just"/>
            <a:r>
              <a:rPr lang="en-GB" sz="2300" b="1" u="sng" dirty="0" smtClean="0">
                <a:latin typeface="Baskerville Old Face" pitchFamily="18" charset="0"/>
                <a:cs typeface="Arial" pitchFamily="34" charset="0"/>
              </a:rPr>
              <a:t>Domestic level</a:t>
            </a:r>
          </a:p>
          <a:p>
            <a:pPr algn="just">
              <a:buSzPct val="100000"/>
              <a:buFont typeface="Courier New" pitchFamily="49" charset="0"/>
              <a:buChar char="o"/>
            </a:pPr>
            <a:r>
              <a:rPr lang="en-GB" sz="2300" dirty="0" smtClean="0">
                <a:latin typeface="Baskerville Old Face" pitchFamily="18" charset="0"/>
                <a:cs typeface="Arial" pitchFamily="34" charset="0"/>
              </a:rPr>
              <a:t>Small hydro – Mini-grid installations</a:t>
            </a:r>
          </a:p>
          <a:p>
            <a:pPr algn="just">
              <a:buSzPct val="100000"/>
              <a:buFont typeface="Courier New" pitchFamily="49" charset="0"/>
              <a:buChar char="o"/>
            </a:pPr>
            <a:r>
              <a:rPr lang="en-GB" sz="2300" dirty="0" smtClean="0">
                <a:latin typeface="Baskerville Old Face" pitchFamily="18" charset="0"/>
                <a:cs typeface="Arial" pitchFamily="34" charset="0"/>
              </a:rPr>
              <a:t>Solar PV – over 40 companies, over 220,000 SHS installed</a:t>
            </a:r>
          </a:p>
          <a:p>
            <a:pPr algn="just">
              <a:buSzPct val="100000"/>
            </a:pPr>
            <a:r>
              <a:rPr lang="en-GB" sz="2300" dirty="0" smtClean="0">
                <a:latin typeface="Baskerville Old Face" pitchFamily="18" charset="0"/>
                <a:cs typeface="Arial" pitchFamily="34" charset="0"/>
              </a:rPr>
              <a:t>	 -REA installing off-grid units in schools and other centres</a:t>
            </a:r>
          </a:p>
          <a:p>
            <a:pPr algn="just">
              <a:buSzPct val="100000"/>
              <a:buFont typeface="Courier New" pitchFamily="49" charset="0"/>
              <a:buChar char="o"/>
            </a:pPr>
            <a:r>
              <a:rPr lang="en-GB" sz="2300" dirty="0" smtClean="0">
                <a:latin typeface="Baskerville Old Face" pitchFamily="18" charset="0"/>
                <a:cs typeface="Arial" pitchFamily="34" charset="0"/>
              </a:rPr>
              <a:t>Solar Thermal – over 140,000m</a:t>
            </a:r>
            <a:r>
              <a:rPr lang="en-GB" sz="2300" baseline="30000" dirty="0" smtClean="0">
                <a:latin typeface="Baskerville Old Face" pitchFamily="18" charset="0"/>
                <a:cs typeface="Arial" pitchFamily="34" charset="0"/>
              </a:rPr>
              <a:t>2</a:t>
            </a:r>
            <a:r>
              <a:rPr lang="en-GB" sz="2300" dirty="0" smtClean="0">
                <a:latin typeface="Baskerville Old Face" pitchFamily="18" charset="0"/>
                <a:cs typeface="Arial" pitchFamily="34" charset="0"/>
              </a:rPr>
              <a:t> - common in upmarket residentials</a:t>
            </a:r>
          </a:p>
          <a:p>
            <a:pPr algn="just">
              <a:buSzPct val="100000"/>
              <a:buFont typeface="Courier New" pitchFamily="49" charset="0"/>
              <a:buChar char="o"/>
            </a:pPr>
            <a:r>
              <a:rPr lang="en-GB" sz="2300" dirty="0" smtClean="0">
                <a:latin typeface="Baskerville Old Face" pitchFamily="18" charset="0"/>
                <a:cs typeface="Arial" pitchFamily="34" charset="0"/>
              </a:rPr>
              <a:t>Biogas – </a:t>
            </a:r>
            <a:r>
              <a:rPr lang="en-GB" sz="2300" smtClean="0">
                <a:latin typeface="Baskerville Old Face" pitchFamily="18" charset="0"/>
                <a:cs typeface="Arial" pitchFamily="34" charset="0"/>
              </a:rPr>
              <a:t>over 4,500 </a:t>
            </a:r>
            <a:r>
              <a:rPr lang="en-GB" sz="2300" dirty="0" smtClean="0">
                <a:latin typeface="Baskerville Old Face" pitchFamily="18" charset="0"/>
                <a:cs typeface="Arial" pitchFamily="34" charset="0"/>
              </a:rPr>
              <a:t>domestic size units installed </a:t>
            </a:r>
          </a:p>
          <a:p>
            <a:pPr algn="just">
              <a:buSzPct val="100000"/>
              <a:buFont typeface="Courier New" pitchFamily="49" charset="0"/>
              <a:buChar char="o"/>
            </a:pPr>
            <a:r>
              <a:rPr lang="en-GB" sz="2300" dirty="0" smtClean="0">
                <a:latin typeface="Baskerville Old Face" pitchFamily="18" charset="0"/>
                <a:cs typeface="Arial" pitchFamily="34" charset="0"/>
              </a:rPr>
              <a:t>Improved cook-stoves – Numerous Institutional and domestic </a:t>
            </a:r>
          </a:p>
          <a:p>
            <a:pPr algn="just">
              <a:buSzPct val="100000"/>
              <a:buFont typeface="Courier New" pitchFamily="49" charset="0"/>
              <a:buChar char="o"/>
            </a:pPr>
            <a:r>
              <a:rPr lang="en-GB" sz="2300" dirty="0" smtClean="0">
                <a:latin typeface="Baskerville Old Face" pitchFamily="18" charset="0"/>
                <a:cs typeface="Arial" pitchFamily="34" charset="0"/>
              </a:rPr>
              <a:t>Bio-ethanol/-diesel  -  stoves,  lanterns, stationary engines</a:t>
            </a:r>
            <a:endParaRPr lang="en-GB" sz="2300" dirty="0">
              <a:latin typeface="Baskerville Old Face" pitchFamily="18"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36" y="285728"/>
            <a:ext cx="3500462" cy="652379"/>
          </a:xfrm>
        </p:spPr>
        <p:txBody>
          <a:bodyPr>
            <a:noAutofit/>
          </a:bodyPr>
          <a:lstStyle/>
          <a:p>
            <a:pPr algn="l"/>
            <a:r>
              <a:rPr lang="en-GB" sz="4000" b="1" u="sng" dirty="0">
                <a:latin typeface="Baskerville Old Face" pitchFamily="18" charset="0"/>
                <a:ea typeface="Calibri"/>
                <a:cs typeface="Arial" pitchFamily="34" charset="0"/>
              </a:rPr>
              <a:t>Biomass </a:t>
            </a:r>
            <a:r>
              <a:rPr lang="en-GB" sz="4000" b="1" u="sng" dirty="0" smtClean="0">
                <a:latin typeface="Baskerville Old Face" pitchFamily="18" charset="0"/>
                <a:ea typeface="Calibri"/>
                <a:cs typeface="Arial" pitchFamily="34" charset="0"/>
              </a:rPr>
              <a:t>Energy  </a:t>
            </a:r>
            <a:endParaRPr lang="en-GB" sz="4000" b="1" u="sng" dirty="0">
              <a:latin typeface="Baskerville Old Face" pitchFamily="18" charset="0"/>
              <a:cs typeface="Arial" pitchFamily="34" charset="0"/>
            </a:endParaRPr>
          </a:p>
        </p:txBody>
      </p:sp>
      <p:sp>
        <p:nvSpPr>
          <p:cNvPr id="3" name="Rectangle 2"/>
          <p:cNvSpPr/>
          <p:nvPr/>
        </p:nvSpPr>
        <p:spPr>
          <a:xfrm>
            <a:off x="214282" y="1357298"/>
            <a:ext cx="6357982" cy="5254402"/>
          </a:xfrm>
          <a:prstGeom prst="rect">
            <a:avLst/>
          </a:prstGeom>
        </p:spPr>
        <p:txBody>
          <a:bodyPr wrap="square" lIns="82945" tIns="41473" rIns="82945" bIns="41473">
            <a:spAutoFit/>
          </a:bodyPr>
          <a:lstStyle/>
          <a:p>
            <a:pPr marL="311045" indent="-311045" algn="just"/>
            <a:r>
              <a:rPr lang="en-GB" sz="2400" b="1" dirty="0">
                <a:latin typeface="Baskerville Old Face" pitchFamily="18" charset="0"/>
                <a:ea typeface="Calibri"/>
                <a:cs typeface="Arial" pitchFamily="34" charset="0"/>
              </a:rPr>
              <a:t>Waste-based</a:t>
            </a:r>
          </a:p>
          <a:p>
            <a:pPr marL="311045" indent="-311045" algn="just">
              <a:buFont typeface="Symbol"/>
              <a:buChar char=""/>
            </a:pPr>
            <a:r>
              <a:rPr lang="en-GB" sz="2400" u="sng" dirty="0">
                <a:latin typeface="Baskerville Old Face" pitchFamily="18" charset="0"/>
                <a:ea typeface="Calibri"/>
                <a:cs typeface="Arial" pitchFamily="34" charset="0"/>
              </a:rPr>
              <a:t>Exploited</a:t>
            </a:r>
            <a:r>
              <a:rPr lang="en-GB" sz="2400" dirty="0">
                <a:latin typeface="Baskerville Old Face" pitchFamily="18" charset="0"/>
                <a:ea typeface="Calibri"/>
                <a:cs typeface="Arial" pitchFamily="34" charset="0"/>
              </a:rPr>
              <a:t> – animal manures (household biogas), molasses (ethanol), sugar bagasse* (cogeneration</a:t>
            </a:r>
            <a:r>
              <a:rPr lang="en-GB" sz="2400" dirty="0" smtClean="0">
                <a:latin typeface="Baskerville Old Face" pitchFamily="18" charset="0"/>
                <a:ea typeface="Calibri"/>
                <a:cs typeface="Arial" pitchFamily="34" charset="0"/>
              </a:rPr>
              <a:t>)</a:t>
            </a:r>
            <a:endParaRPr lang="en-US" sz="2400" dirty="0">
              <a:latin typeface="Baskerville Old Face" pitchFamily="18" charset="0"/>
              <a:ea typeface="Calibri"/>
              <a:cs typeface="Arial" pitchFamily="34" charset="0"/>
            </a:endParaRPr>
          </a:p>
          <a:p>
            <a:pPr marL="311045" indent="-311045" algn="just">
              <a:buFont typeface="Symbol"/>
              <a:buChar char=""/>
            </a:pPr>
            <a:r>
              <a:rPr lang="en-GB" sz="2400" u="sng" dirty="0">
                <a:latin typeface="Baskerville Old Face" pitchFamily="18" charset="0"/>
                <a:ea typeface="Calibri"/>
                <a:cs typeface="Arial" pitchFamily="34" charset="0"/>
              </a:rPr>
              <a:t>Un-used</a:t>
            </a:r>
            <a:r>
              <a:rPr lang="en-GB" sz="2400" dirty="0">
                <a:latin typeface="Baskerville Old Face" pitchFamily="18" charset="0"/>
                <a:ea typeface="Calibri"/>
                <a:cs typeface="Arial" pitchFamily="34" charset="0"/>
              </a:rPr>
              <a:t> – Sisal*, coffee, tea, municipal wastes, rice husks, sugar bagasse*, horticultural wastes, wheat straws, molasses*, market wastes, saw dust, abattoir wastes</a:t>
            </a:r>
            <a:r>
              <a:rPr lang="en-GB" sz="2400" dirty="0" smtClean="0">
                <a:latin typeface="Baskerville Old Face" pitchFamily="18" charset="0"/>
                <a:ea typeface="Calibri"/>
                <a:cs typeface="Arial" pitchFamily="34" charset="0"/>
              </a:rPr>
              <a:t>,.</a:t>
            </a:r>
            <a:endParaRPr lang="en-US" sz="2400" dirty="0">
              <a:latin typeface="Baskerville Old Face" pitchFamily="18" charset="0"/>
              <a:ea typeface="Calibri"/>
              <a:cs typeface="Arial" pitchFamily="34" charset="0"/>
            </a:endParaRPr>
          </a:p>
          <a:p>
            <a:pPr marL="311045" indent="-311045" algn="just"/>
            <a:r>
              <a:rPr lang="en-GB" sz="2400" b="1" dirty="0">
                <a:latin typeface="Baskerville Old Face" pitchFamily="18" charset="0"/>
                <a:ea typeface="Calibri"/>
                <a:cs typeface="Arial" pitchFamily="34" charset="0"/>
              </a:rPr>
              <a:t>Plant-based </a:t>
            </a:r>
          </a:p>
          <a:p>
            <a:pPr marL="311045" indent="-311045" algn="just">
              <a:buFont typeface="Symbol"/>
              <a:buChar char=""/>
            </a:pPr>
            <a:r>
              <a:rPr lang="en-GB" sz="2400" dirty="0">
                <a:latin typeface="Baskerville Old Face" pitchFamily="18" charset="0"/>
                <a:ea typeface="Calibri"/>
                <a:cs typeface="Arial" pitchFamily="34" charset="0"/>
              </a:rPr>
              <a:t> </a:t>
            </a:r>
            <a:r>
              <a:rPr lang="en-GB" sz="2400" u="sng" dirty="0">
                <a:latin typeface="Baskerville Old Face" pitchFamily="18" charset="0"/>
                <a:ea typeface="Calibri"/>
                <a:cs typeface="Arial" pitchFamily="34" charset="0"/>
              </a:rPr>
              <a:t>Exploited </a:t>
            </a:r>
            <a:r>
              <a:rPr lang="en-GB" sz="2400" dirty="0">
                <a:latin typeface="Baskerville Old Face" pitchFamily="18" charset="0"/>
                <a:ea typeface="Calibri"/>
                <a:cs typeface="Arial" pitchFamily="34" charset="0"/>
              </a:rPr>
              <a:t> - fuelwood and charcoal extensively used</a:t>
            </a:r>
          </a:p>
          <a:p>
            <a:pPr marL="311045" indent="-311045" algn="just">
              <a:buFont typeface="Symbol"/>
              <a:buChar char=""/>
            </a:pPr>
            <a:r>
              <a:rPr lang="en-GB" sz="2400" u="sng" dirty="0">
                <a:latin typeface="Baskerville Old Face" pitchFamily="18" charset="0"/>
                <a:ea typeface="Calibri"/>
                <a:cs typeface="Arial" pitchFamily="34" charset="0"/>
              </a:rPr>
              <a:t>Un-used</a:t>
            </a:r>
            <a:r>
              <a:rPr lang="en-GB" sz="2400" u="sng" dirty="0" smtClean="0">
                <a:latin typeface="Baskerville Old Face" pitchFamily="18" charset="0"/>
                <a:ea typeface="Calibri"/>
                <a:cs typeface="Arial" pitchFamily="34" charset="0"/>
              </a:rPr>
              <a:t>*</a:t>
            </a:r>
            <a:r>
              <a:rPr lang="en-GB" sz="2400" dirty="0">
                <a:latin typeface="Baskerville Old Face" pitchFamily="18" charset="0"/>
                <a:ea typeface="Calibri"/>
                <a:cs typeface="Arial" pitchFamily="34" charset="0"/>
              </a:rPr>
              <a:t> </a:t>
            </a:r>
            <a:r>
              <a:rPr lang="en-GB" sz="2400" dirty="0" smtClean="0">
                <a:latin typeface="Baskerville Old Face" pitchFamily="18" charset="0"/>
                <a:ea typeface="Calibri"/>
                <a:cs typeface="Arial" pitchFamily="34" charset="0"/>
              </a:rPr>
              <a:t>- </a:t>
            </a:r>
            <a:r>
              <a:rPr lang="en-GB" sz="2400" dirty="0">
                <a:latin typeface="Baskerville Old Face" pitchFamily="18" charset="0"/>
                <a:ea typeface="Calibri"/>
                <a:cs typeface="Arial" pitchFamily="34" charset="0"/>
              </a:rPr>
              <a:t>Prosopis Juliflora (ironwood</a:t>
            </a:r>
            <a:r>
              <a:rPr lang="en-GB" sz="2400" dirty="0" smtClean="0">
                <a:latin typeface="Baskerville Old Face" pitchFamily="18" charset="0"/>
                <a:ea typeface="Calibri"/>
                <a:cs typeface="Arial" pitchFamily="34" charset="0"/>
              </a:rPr>
              <a:t>/</a:t>
            </a:r>
          </a:p>
          <a:p>
            <a:pPr marL="311045" indent="-311045" algn="just">
              <a:buFont typeface="Symbol"/>
              <a:buChar char=""/>
            </a:pPr>
            <a:r>
              <a:rPr lang="en-GB" sz="2400" dirty="0" smtClean="0">
                <a:latin typeface="Baskerville Old Face" pitchFamily="18" charset="0"/>
                <a:ea typeface="Calibri"/>
                <a:cs typeface="Arial" pitchFamily="34" charset="0"/>
              </a:rPr>
              <a:t>mesquite</a:t>
            </a:r>
            <a:r>
              <a:rPr lang="en-GB" sz="2400" dirty="0">
                <a:latin typeface="Baskerville Old Face" pitchFamily="18" charset="0"/>
                <a:ea typeface="Calibri"/>
                <a:cs typeface="Arial" pitchFamily="34" charset="0"/>
              </a:rPr>
              <a:t>),  sweet sorghum, </a:t>
            </a:r>
            <a:r>
              <a:rPr lang="en-GB" sz="2400" dirty="0" smtClean="0">
                <a:latin typeface="Baskerville Old Face" pitchFamily="18" charset="0"/>
                <a:ea typeface="Calibri"/>
                <a:cs typeface="Arial" pitchFamily="34" charset="0"/>
              </a:rPr>
              <a:t>water hyacinths, cassava </a:t>
            </a:r>
            <a:r>
              <a:rPr lang="en-GB" sz="2400" dirty="0">
                <a:latin typeface="Baskerville Old Face" pitchFamily="18" charset="0"/>
                <a:ea typeface="Calibri"/>
                <a:cs typeface="Arial" pitchFamily="34" charset="0"/>
              </a:rPr>
              <a:t>and other </a:t>
            </a:r>
            <a:r>
              <a:rPr lang="en-GB" sz="2400" dirty="0" smtClean="0">
                <a:latin typeface="Baskerville Old Face" pitchFamily="18" charset="0"/>
                <a:ea typeface="Calibri"/>
                <a:cs typeface="Arial" pitchFamily="34" charset="0"/>
              </a:rPr>
              <a:t>liquid biofuels</a:t>
            </a:r>
            <a:r>
              <a:rPr lang="en-GB" sz="2400" dirty="0">
                <a:latin typeface="Baskerville Old Face" pitchFamily="18" charset="0"/>
                <a:ea typeface="Calibri"/>
                <a:cs typeface="Arial" pitchFamily="34" charset="0"/>
              </a:rPr>
              <a:t>.</a:t>
            </a:r>
          </a:p>
        </p:txBody>
      </p:sp>
      <p:sp>
        <p:nvSpPr>
          <p:cNvPr id="4" name="TextBox 3"/>
          <p:cNvSpPr txBox="1"/>
          <p:nvPr/>
        </p:nvSpPr>
        <p:spPr>
          <a:xfrm>
            <a:off x="3929058" y="6466467"/>
            <a:ext cx="2770787" cy="391533"/>
          </a:xfrm>
          <a:prstGeom prst="rect">
            <a:avLst/>
          </a:prstGeom>
          <a:noFill/>
        </p:spPr>
        <p:txBody>
          <a:bodyPr wrap="none" lIns="82945" tIns="41473" rIns="82945" bIns="41473" rtlCol="0">
            <a:spAutoFit/>
          </a:bodyPr>
          <a:lstStyle/>
          <a:p>
            <a:r>
              <a:rPr lang="en-GB" sz="2000" b="1" dirty="0">
                <a:solidFill>
                  <a:srgbClr val="FF0000"/>
                </a:solidFill>
                <a:latin typeface="Agency FB" pitchFamily="34" charset="0"/>
              </a:rPr>
              <a:t>* = marginally used currently</a:t>
            </a:r>
          </a:p>
        </p:txBody>
      </p:sp>
      <p:pic>
        <p:nvPicPr>
          <p:cNvPr id="5" name="Picture 13" descr="Chardust3x4">
            <a:hlinkClick r:id="rId3"/>
          </p:cNvPr>
          <p:cNvPicPr>
            <a:picLocks noChangeAspect="1" noChangeArrowheads="1"/>
          </p:cNvPicPr>
          <p:nvPr/>
        </p:nvPicPr>
        <p:blipFill>
          <a:blip r:embed="rId4"/>
          <a:srcRect/>
          <a:stretch>
            <a:fillRect/>
          </a:stretch>
        </p:blipFill>
        <p:spPr>
          <a:xfrm>
            <a:off x="6715140" y="1428736"/>
            <a:ext cx="2428860" cy="2106448"/>
          </a:xfrm>
          <a:prstGeom prst="rect">
            <a:avLst/>
          </a:prstGeom>
          <a:ln/>
        </p:spPr>
      </p:pic>
      <p:pic>
        <p:nvPicPr>
          <p:cNvPr id="7" name="Picture 3" descr="D:\Topics\Image_gallery_files\image007.jpg"/>
          <p:cNvPicPr>
            <a:picLocks noChangeAspect="1" noChangeArrowheads="1"/>
          </p:cNvPicPr>
          <p:nvPr/>
        </p:nvPicPr>
        <p:blipFill>
          <a:blip r:embed="rId5"/>
          <a:srcRect/>
          <a:stretch>
            <a:fillRect/>
          </a:stretch>
        </p:blipFill>
        <p:spPr bwMode="auto">
          <a:xfrm>
            <a:off x="6770056" y="4572008"/>
            <a:ext cx="2373944" cy="2000240"/>
          </a:xfrm>
          <a:prstGeom prst="rect">
            <a:avLst/>
          </a:prstGeom>
          <a:noFill/>
          <a:ln w="9525">
            <a:noFill/>
            <a:miter lim="800000"/>
            <a:headEnd/>
            <a:tailEnd/>
          </a:ln>
        </p:spPr>
      </p:pic>
      <p:sp>
        <p:nvSpPr>
          <p:cNvPr id="8" name="Title 1"/>
          <p:cNvSpPr txBox="1">
            <a:spLocks/>
          </p:cNvSpPr>
          <p:nvPr/>
        </p:nvSpPr>
        <p:spPr>
          <a:xfrm>
            <a:off x="285720" y="785794"/>
            <a:ext cx="2928958" cy="65237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1" u="sng" strike="noStrike" kern="1200" cap="none" spc="0" normalizeH="0" baseline="0" noProof="0" dirty="0" smtClean="0">
                <a:ln>
                  <a:noFill/>
                </a:ln>
                <a:solidFill>
                  <a:schemeClr val="tx1"/>
                </a:solidFill>
                <a:effectLst/>
                <a:uLnTx/>
                <a:uFillTx/>
                <a:latin typeface="Baskerville Old Face" pitchFamily="18" charset="0"/>
                <a:ea typeface="Calibri"/>
                <a:cs typeface="Arial" pitchFamily="34" charset="0"/>
              </a:rPr>
              <a:t>The resource base:</a:t>
            </a:r>
            <a:endParaRPr kumimoji="0" lang="en-GB" sz="2800" b="1" u="sng" strike="noStrike" kern="1200" cap="none" spc="0" normalizeH="0" baseline="0" noProof="0" dirty="0">
              <a:ln>
                <a:noFill/>
              </a:ln>
              <a:solidFill>
                <a:schemeClr val="tx1"/>
              </a:solidFill>
              <a:effectLst/>
              <a:uLnTx/>
              <a:uFillTx/>
              <a:latin typeface="Baskerville Old Face" pitchFamily="18" charset="0"/>
              <a:ea typeface="+mj-ea"/>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481</TotalTime>
  <Words>1877</Words>
  <Application>Microsoft Office PowerPoint</Application>
  <PresentationFormat>On-screen Show (4:3)</PresentationFormat>
  <Paragraphs>310</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Prologue Kenya - Student Debate 3</vt:lpstr>
      <vt:lpstr>Contents =&gt;</vt:lpstr>
      <vt:lpstr>Geography &amp; Key Indicators</vt:lpstr>
      <vt:lpstr>Land Resource</vt:lpstr>
      <vt:lpstr>Forest  Resources</vt:lpstr>
      <vt:lpstr>Agricultural sector</vt:lpstr>
      <vt:lpstr>The energy sector</vt:lpstr>
      <vt:lpstr>Renewable energy </vt:lpstr>
      <vt:lpstr>Biomass Energy  </vt:lpstr>
      <vt:lpstr>Sample biomass potentials  as estimated by GIZ (GTZ) based on biogas production (2010)</vt:lpstr>
      <vt:lpstr>Fuelwood</vt:lpstr>
      <vt:lpstr>Charcoal</vt:lpstr>
      <vt:lpstr>Bagasse cogeneration</vt:lpstr>
      <vt:lpstr>Briquettes</vt:lpstr>
      <vt:lpstr>Biogas </vt:lpstr>
      <vt:lpstr>Slide 16</vt:lpstr>
      <vt:lpstr>Liquid Biofuels - Bio-ethanol</vt:lpstr>
      <vt:lpstr> Liquid Biofuels - Biodiesel </vt:lpstr>
      <vt:lpstr>Biomass Energy &amp; Energy Security</vt:lpstr>
      <vt:lpstr>Other advantages</vt:lpstr>
      <vt:lpstr>Sustainability concerns on Biomass energy</vt:lpstr>
      <vt:lpstr>Key issues =&gt; Floor’s open!!</vt:lpstr>
    </vt:vector>
  </TitlesOfParts>
  <Company>Acer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Prologue Kenya - Student Debate 1</dc:title>
  <dc:creator>Valued Acer Customer</dc:creator>
  <cp:lastModifiedBy>Valued Acer Customer</cp:lastModifiedBy>
  <cp:revision>15</cp:revision>
  <dcterms:created xsi:type="dcterms:W3CDTF">2012-03-07T12:43:18Z</dcterms:created>
  <dcterms:modified xsi:type="dcterms:W3CDTF">2012-03-12T19:03:06Z</dcterms:modified>
</cp:coreProperties>
</file>