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3B6B0ED-395C-4F80-A621-6E6724DED63C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207D71E-BA97-4AF8-B524-6D2B02D5F9D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konstruktivismus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Anglická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 60. let hlavně ve Velké Británii</a:t>
            </a:r>
          </a:p>
          <a:p>
            <a:r>
              <a:rPr lang="cs-CZ" dirty="0" smtClean="0"/>
              <a:t>Střední proud mezi realismem a liberalismem</a:t>
            </a:r>
          </a:p>
          <a:p>
            <a:r>
              <a:rPr lang="cs-CZ" dirty="0" smtClean="0"/>
              <a:t>Důraz na </a:t>
            </a:r>
            <a:r>
              <a:rPr lang="cs-CZ" dirty="0" err="1" smtClean="0"/>
              <a:t>interpretativní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Představa mezinárodních vztahů</a:t>
            </a:r>
          </a:p>
          <a:p>
            <a:pPr lvl="1"/>
            <a:r>
              <a:rPr lang="cs-CZ" dirty="0" smtClean="0"/>
              <a:t>Mezinárodní systém</a:t>
            </a:r>
          </a:p>
          <a:p>
            <a:pPr lvl="1"/>
            <a:r>
              <a:rPr lang="cs-CZ" dirty="0" smtClean="0"/>
              <a:t>Mezinárodní společnost</a:t>
            </a:r>
          </a:p>
          <a:p>
            <a:pPr lvl="1"/>
            <a:r>
              <a:rPr lang="cs-CZ" dirty="0" smtClean="0"/>
              <a:t>Světová společnost</a:t>
            </a:r>
          </a:p>
          <a:p>
            <a:r>
              <a:rPr lang="cs-CZ" dirty="0" smtClean="0"/>
              <a:t>Představitelé – </a:t>
            </a:r>
            <a:r>
              <a:rPr lang="cs-CZ" dirty="0" err="1" smtClean="0"/>
              <a:t>Buzan</a:t>
            </a:r>
            <a:r>
              <a:rPr lang="cs-CZ" dirty="0" smtClean="0"/>
              <a:t>, Bull, </a:t>
            </a:r>
            <a:r>
              <a:rPr lang="cs-CZ" dirty="0" err="1" smtClean="0"/>
              <a:t>Wight</a:t>
            </a:r>
            <a:endParaRPr lang="cs-CZ" dirty="0" smtClean="0"/>
          </a:p>
          <a:p>
            <a:r>
              <a:rPr lang="cs-CZ" dirty="0" smtClean="0"/>
              <a:t>Do jisté míry předchůdce konstruktivismu v MV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konstruktivismus -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Vznikl jako důsledek debaty pozitivismus×</a:t>
            </a:r>
            <a:r>
              <a:rPr lang="cs-CZ" dirty="0" err="1" smtClean="0"/>
              <a:t>postpozitivismus</a:t>
            </a:r>
            <a:endParaRPr lang="cs-CZ" dirty="0" smtClean="0"/>
          </a:p>
          <a:p>
            <a:r>
              <a:rPr lang="cs-CZ" dirty="0" smtClean="0"/>
              <a:t>V teoriích MV má reprezentovat most, střední cestu</a:t>
            </a:r>
          </a:p>
          <a:p>
            <a:r>
              <a:rPr lang="cs-CZ" dirty="0" smtClean="0"/>
              <a:t>Nejedná se o substantivní teorii typu realismu, liberalismu či marxismu</a:t>
            </a:r>
          </a:p>
          <a:p>
            <a:r>
              <a:rPr lang="cs-CZ" dirty="0" smtClean="0"/>
              <a:t>Jedná se spíše o sociální teorii, která se skládá z</a:t>
            </a:r>
          </a:p>
          <a:p>
            <a:pPr lvl="1"/>
            <a:r>
              <a:rPr lang="cs-CZ" dirty="0" smtClean="0"/>
              <a:t>Ontologické roviny – co existuje, jak, a jak je to důležité</a:t>
            </a:r>
          </a:p>
          <a:p>
            <a:pPr lvl="1"/>
            <a:r>
              <a:rPr lang="cs-CZ" dirty="0" smtClean="0"/>
              <a:t>Představy o </a:t>
            </a:r>
            <a:r>
              <a:rPr lang="cs-CZ" dirty="0" smtClean="0"/>
              <a:t>roli poznání a vědění při konstrukci reality</a:t>
            </a:r>
          </a:p>
          <a:p>
            <a:pPr lvl="1"/>
            <a:r>
              <a:rPr lang="cs-CZ" dirty="0" smtClean="0"/>
              <a:t>Přesvědčení, že stavba teorií v MV by měla být postavena na výše zmíněných ontologických a epistemologických základech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dosavadních teorií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Kritika pozitivismu, ale podpora role vědy, snaha o nabídnutí alternativy</a:t>
            </a:r>
          </a:p>
          <a:p>
            <a:r>
              <a:rPr lang="cs-CZ" dirty="0" smtClean="0"/>
              <a:t>Stát zdaleka není jediným a hlavním aktérem</a:t>
            </a:r>
          </a:p>
          <a:p>
            <a:r>
              <a:rPr lang="cs-CZ" dirty="0" smtClean="0"/>
              <a:t>Kritika teorie racionální volby, aktéři nemají zájmy nezávislé na struktuře ve které existují</a:t>
            </a:r>
          </a:p>
          <a:p>
            <a:r>
              <a:rPr lang="cs-CZ" dirty="0" smtClean="0"/>
              <a:t>Podcenění role ideových faktorů, především norem</a:t>
            </a:r>
          </a:p>
          <a:p>
            <a:r>
              <a:rPr lang="cs-CZ" dirty="0" smtClean="0"/>
              <a:t>Vztah mezi agentem a strukturou</a:t>
            </a:r>
          </a:p>
          <a:p>
            <a:pPr lvl="1"/>
            <a:r>
              <a:rPr lang="cs-CZ" dirty="0" smtClean="0"/>
              <a:t>Povaha agentů nedeterminuje strukturu</a:t>
            </a:r>
          </a:p>
          <a:p>
            <a:pPr lvl="1"/>
            <a:r>
              <a:rPr lang="cs-CZ" dirty="0" smtClean="0"/>
              <a:t>Struktura nedeterminuje aktéra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Ontologie konstruktivismu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Povaha aktérů</a:t>
            </a:r>
          </a:p>
          <a:p>
            <a:pPr lvl="1"/>
            <a:r>
              <a:rPr lang="cs-CZ" dirty="0" smtClean="0"/>
              <a:t>Člověk primárně společenský tvor, důraz na roli </a:t>
            </a:r>
            <a:r>
              <a:rPr lang="cs-CZ" b="1" u="sng" dirty="0" smtClean="0"/>
              <a:t>identity</a:t>
            </a:r>
          </a:p>
          <a:p>
            <a:pPr lvl="1"/>
            <a:r>
              <a:rPr lang="cs-CZ" dirty="0" smtClean="0"/>
              <a:t>Identita se utváří v čase na základě sociálních vztahů</a:t>
            </a:r>
          </a:p>
          <a:p>
            <a:pPr lvl="1"/>
            <a:r>
              <a:rPr lang="cs-CZ" dirty="0" smtClean="0"/>
              <a:t>Důležitost </a:t>
            </a:r>
            <a:r>
              <a:rPr lang="cs-CZ" b="1" u="sng" dirty="0" smtClean="0"/>
              <a:t>norem</a:t>
            </a:r>
            <a:endParaRPr lang="cs-CZ" u="sng" dirty="0" smtClean="0"/>
          </a:p>
          <a:p>
            <a:r>
              <a:rPr lang="cs-CZ" dirty="0" smtClean="0"/>
              <a:t>Vztah mezi agentem a strukturou</a:t>
            </a:r>
          </a:p>
          <a:p>
            <a:pPr lvl="1"/>
            <a:r>
              <a:rPr lang="cs-CZ" dirty="0" smtClean="0"/>
              <a:t>Vzájemně konstitutivní vztah mezi agentem a strukturou</a:t>
            </a:r>
          </a:p>
          <a:p>
            <a:pPr lvl="1"/>
            <a:r>
              <a:rPr lang="cs-CZ" dirty="0" smtClean="0"/>
              <a:t>Struktura objektivně existuje, je více než souborem jednání jednotlivců</a:t>
            </a:r>
          </a:p>
          <a:p>
            <a:r>
              <a:rPr lang="cs-CZ" dirty="0" smtClean="0"/>
              <a:t>Závislost na minulém vývoji (</a:t>
            </a:r>
            <a:r>
              <a:rPr lang="cs-CZ" dirty="0" err="1" smtClean="0"/>
              <a:t>path</a:t>
            </a:r>
            <a:r>
              <a:rPr lang="cs-CZ" dirty="0" smtClean="0"/>
              <a:t>-</a:t>
            </a:r>
            <a:r>
              <a:rPr lang="cs-CZ" dirty="0" err="1" smtClean="0"/>
              <a:t>dependency</a:t>
            </a:r>
            <a:r>
              <a:rPr lang="cs-CZ" dirty="0" smtClean="0"/>
              <a:t>)</a:t>
            </a:r>
          </a:p>
          <a:p>
            <a:r>
              <a:rPr lang="cs-CZ" dirty="0" smtClean="0"/>
              <a:t>Otázka existence reálného světa a vlivu materiálních faktorů</a:t>
            </a:r>
          </a:p>
          <a:p>
            <a:r>
              <a:rPr lang="cs-CZ" dirty="0" smtClean="0"/>
              <a:t>Realita je z části nedeterminovaná, nahodilá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konstrukce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Způsoby poznání objektivní reality</a:t>
            </a:r>
          </a:p>
          <a:p>
            <a:pPr lvl="1"/>
            <a:r>
              <a:rPr lang="cs-CZ" dirty="0" smtClean="0"/>
              <a:t>Realita se nám sama odhaluje (pozitivismus)</a:t>
            </a:r>
          </a:p>
          <a:p>
            <a:pPr lvl="1"/>
            <a:r>
              <a:rPr lang="cs-CZ" dirty="0" smtClean="0"/>
              <a:t>Realita není objektivně poznatelná (</a:t>
            </a:r>
            <a:r>
              <a:rPr lang="cs-CZ" dirty="0" err="1" smtClean="0"/>
              <a:t>poststrukturalismus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Realita je nám zprostředkována jazykem, ne však ve své „skutečné“ podobě (</a:t>
            </a:r>
            <a:r>
              <a:rPr lang="cs-CZ" dirty="0" err="1" smtClean="0"/>
              <a:t>sk</a:t>
            </a:r>
            <a:r>
              <a:rPr lang="cs-CZ" dirty="0" smtClean="0"/>
              <a:t>) , poznání je konstruováno</a:t>
            </a:r>
          </a:p>
          <a:p>
            <a:r>
              <a:rPr lang="cs-CZ" dirty="0" smtClean="0"/>
              <a:t>Možnost hierarchizace výroků o světě</a:t>
            </a:r>
          </a:p>
          <a:p>
            <a:pPr lvl="1"/>
            <a:r>
              <a:rPr lang="cs-CZ" dirty="0" smtClean="0"/>
              <a:t>Lidé sdílejí </a:t>
            </a:r>
            <a:r>
              <a:rPr lang="cs-CZ" b="1" u="sng" dirty="0" smtClean="0"/>
              <a:t>intersubjektivní (kolektivní) významy</a:t>
            </a:r>
            <a:r>
              <a:rPr lang="cs-CZ" dirty="0" smtClean="0"/>
              <a:t>, ty jsou vytvářeny na základě pravidel (jazyka, komunity vědců) a tato pravidla nám umožňují rozhodnout o relevanci výroků</a:t>
            </a:r>
          </a:p>
          <a:p>
            <a:r>
              <a:rPr lang="cs-CZ" dirty="0" smtClean="0"/>
              <a:t>Důraz na kontext, možnost změny</a:t>
            </a:r>
          </a:p>
          <a:p>
            <a:pPr lvl="1"/>
            <a:r>
              <a:rPr lang="cs-CZ" dirty="0" smtClean="0"/>
              <a:t>Naše představa o konceptech jako válka, anarchie atd. je podmíněna historickými a zkušenostmi a kontextem, v čase se mění – změna intersubjektivních významů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Podoba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Lidé jsou hlavními aktéry, nicméně existují i další, např. státy jsou za určitých okolností také aktéry</a:t>
            </a:r>
          </a:p>
          <a:p>
            <a:r>
              <a:rPr lang="cs-CZ" dirty="0" smtClean="0"/>
              <a:t>Aktéři jednají především na základě logiky vhodnosti (× logika výhodnosti) na základě norem</a:t>
            </a:r>
          </a:p>
          <a:p>
            <a:r>
              <a:rPr lang="cs-CZ" dirty="0" smtClean="0"/>
              <a:t>Poznání a normy </a:t>
            </a:r>
          </a:p>
          <a:p>
            <a:pPr lvl="1"/>
            <a:r>
              <a:rPr lang="cs-CZ" dirty="0" smtClean="0"/>
              <a:t>Se vytváří na základě </a:t>
            </a:r>
            <a:r>
              <a:rPr lang="cs-CZ" b="1" u="sng" dirty="0" smtClean="0"/>
              <a:t>komunikace</a:t>
            </a:r>
            <a:r>
              <a:rPr lang="cs-CZ" dirty="0" smtClean="0"/>
              <a:t> s pomocí jazyka a jsou sdíleny intersubjektivně</a:t>
            </a:r>
          </a:p>
          <a:p>
            <a:pPr lvl="1"/>
            <a:r>
              <a:rPr lang="cs-CZ" dirty="0" smtClean="0"/>
              <a:t>vznikají při jednání agentů, při střetávání s realitou světa</a:t>
            </a:r>
          </a:p>
          <a:p>
            <a:pPr lvl="1"/>
            <a:r>
              <a:rPr lang="cs-CZ" dirty="0" smtClean="0"/>
              <a:t>Aktéři mohou pomocí komunikace normy měnit</a:t>
            </a:r>
          </a:p>
          <a:p>
            <a:r>
              <a:rPr lang="cs-CZ" dirty="0" smtClean="0"/>
              <a:t>Realita MV je sociální konstrukce, vytvářena a udržována prostřednictvím </a:t>
            </a:r>
            <a:r>
              <a:rPr lang="cs-CZ" dirty="0" err="1" smtClean="0"/>
              <a:t>diskurzu</a:t>
            </a:r>
            <a:r>
              <a:rPr lang="cs-CZ" dirty="0" smtClean="0"/>
              <a:t> a praxe aktérů MV</a:t>
            </a:r>
          </a:p>
          <a:p>
            <a:r>
              <a:rPr lang="cs-CZ" dirty="0" smtClean="0"/>
              <a:t>Hlavní představitelé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Wendt</a:t>
            </a:r>
            <a:r>
              <a:rPr lang="cs-CZ" dirty="0" smtClean="0"/>
              <a:t>, </a:t>
            </a:r>
            <a:r>
              <a:rPr lang="cs-CZ" dirty="0" err="1" smtClean="0"/>
              <a:t>Olsen</a:t>
            </a:r>
            <a:r>
              <a:rPr lang="cs-CZ" dirty="0" smtClean="0"/>
              <a:t>, </a:t>
            </a:r>
            <a:r>
              <a:rPr lang="cs-CZ" dirty="0" err="1" smtClean="0"/>
              <a:t>Onuf</a:t>
            </a:r>
            <a:r>
              <a:rPr lang="cs-CZ" dirty="0" smtClean="0"/>
              <a:t>, </a:t>
            </a:r>
            <a:r>
              <a:rPr lang="cs-CZ" dirty="0" err="1" smtClean="0"/>
              <a:t>Kratochwil</a:t>
            </a:r>
            <a:r>
              <a:rPr lang="cs-CZ" dirty="0" smtClean="0"/>
              <a:t> aj.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A. </a:t>
            </a:r>
            <a:r>
              <a:rPr lang="cs-CZ" dirty="0" err="1" smtClean="0"/>
              <a:t>Wendt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Kritika neorealismu</a:t>
            </a:r>
          </a:p>
          <a:p>
            <a:pPr lvl="1"/>
            <a:r>
              <a:rPr lang="cs-CZ" dirty="0" smtClean="0"/>
              <a:t>Příliš materialistický</a:t>
            </a:r>
          </a:p>
          <a:p>
            <a:pPr lvl="1"/>
            <a:r>
              <a:rPr lang="cs-CZ" dirty="0" smtClean="0"/>
              <a:t>Podceňuje vliv struktury</a:t>
            </a:r>
          </a:p>
          <a:p>
            <a:r>
              <a:rPr lang="cs-CZ" dirty="0" smtClean="0"/>
              <a:t>Příklad sociální konstrukce anarchie – dána představami, které sdílí společenství států a které definují jejich vzájemný vztah</a:t>
            </a:r>
          </a:p>
          <a:p>
            <a:r>
              <a:rPr lang="cs-CZ" dirty="0" smtClean="0"/>
              <a:t>Kultury anarchie</a:t>
            </a:r>
          </a:p>
          <a:p>
            <a:pPr lvl="1"/>
            <a:r>
              <a:rPr lang="cs-CZ" dirty="0" err="1" smtClean="0"/>
              <a:t>Hobbesovská</a:t>
            </a:r>
            <a:endParaRPr lang="cs-CZ" dirty="0" smtClean="0"/>
          </a:p>
          <a:p>
            <a:pPr lvl="1"/>
            <a:r>
              <a:rPr lang="cs-CZ" dirty="0" err="1" smtClean="0"/>
              <a:t>Lockeovská</a:t>
            </a:r>
            <a:endParaRPr lang="cs-CZ" dirty="0" smtClean="0"/>
          </a:p>
          <a:p>
            <a:pPr lvl="1"/>
            <a:r>
              <a:rPr lang="cs-CZ" dirty="0" smtClean="0"/>
              <a:t>Kantovská</a:t>
            </a:r>
          </a:p>
          <a:p>
            <a:r>
              <a:rPr lang="cs-CZ" dirty="0" smtClean="0"/>
              <a:t>Z každé kultury vyplývá určitá obecná identita státu, daná jeho vztahem k druhým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Spory v rámci konstruktivismu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Konstruktivismus má problém s jednoznačným vymezením</a:t>
            </a:r>
          </a:p>
          <a:p>
            <a:r>
              <a:rPr lang="cs-CZ" dirty="0" smtClean="0"/>
              <a:t>Otázka epistemologie</a:t>
            </a:r>
          </a:p>
          <a:p>
            <a:pPr lvl="1"/>
            <a:r>
              <a:rPr lang="cs-CZ" dirty="0" smtClean="0"/>
              <a:t>Pozitivismus ano či ne?</a:t>
            </a:r>
          </a:p>
          <a:p>
            <a:r>
              <a:rPr lang="cs-CZ" dirty="0" smtClean="0"/>
              <a:t>Otázka kauzality</a:t>
            </a:r>
          </a:p>
          <a:p>
            <a:pPr lvl="1"/>
            <a:r>
              <a:rPr lang="cs-CZ" dirty="0" smtClean="0"/>
              <a:t>Materiální×ideové příčiny</a:t>
            </a:r>
          </a:p>
          <a:p>
            <a:r>
              <a:rPr lang="cs-CZ" dirty="0" smtClean="0"/>
              <a:t>Vztah k racionalistickým teoriím</a:t>
            </a:r>
          </a:p>
          <a:p>
            <a:pPr lvl="1"/>
            <a:r>
              <a:rPr lang="cs-CZ" dirty="0" smtClean="0"/>
              <a:t>Je možná dělba práce?</a:t>
            </a:r>
          </a:p>
          <a:p>
            <a:r>
              <a:rPr lang="cs-CZ" dirty="0" smtClean="0"/>
              <a:t>Kdo je </a:t>
            </a:r>
            <a:r>
              <a:rPr lang="cs-CZ" smtClean="0"/>
              <a:t>relevantní agent?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177</TotalTime>
  <Words>536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Metro</vt:lpstr>
      <vt:lpstr>Sociální konstruktivismus</vt:lpstr>
      <vt:lpstr>Anglická škola</vt:lpstr>
      <vt:lpstr>Sociální konstruktivismus - úvod</vt:lpstr>
      <vt:lpstr>Kritika dosavadních teorií</vt:lpstr>
      <vt:lpstr>Ontologie konstruktivismu</vt:lpstr>
      <vt:lpstr>Sociální konstrukce reality</vt:lpstr>
      <vt:lpstr>Podoba společnosti</vt:lpstr>
      <vt:lpstr>Příklad – A. Wendt</vt:lpstr>
      <vt:lpstr>Spory v rámci konstruktivismu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konstruktivismus</dc:title>
  <dc:creator>Tunoch</dc:creator>
  <cp:lastModifiedBy>Tunoch</cp:lastModifiedBy>
  <cp:revision>38</cp:revision>
  <dcterms:created xsi:type="dcterms:W3CDTF">2012-04-24T10:07:05Z</dcterms:created>
  <dcterms:modified xsi:type="dcterms:W3CDTF">2012-05-09T15:53:38Z</dcterms:modified>
</cp:coreProperties>
</file>