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35" r:id="rId1"/>
  </p:sldMasterIdLst>
  <p:notesMasterIdLst>
    <p:notesMasterId r:id="rId30"/>
  </p:notesMasterIdLst>
  <p:handoutMasterIdLst>
    <p:handoutMasterId r:id="rId31"/>
  </p:handoutMasterIdLst>
  <p:sldIdLst>
    <p:sldId id="308" r:id="rId2"/>
    <p:sldId id="370" r:id="rId3"/>
    <p:sldId id="398" r:id="rId4"/>
    <p:sldId id="371" r:id="rId5"/>
    <p:sldId id="400" r:id="rId6"/>
    <p:sldId id="374" r:id="rId7"/>
    <p:sldId id="375" r:id="rId8"/>
    <p:sldId id="376" r:id="rId9"/>
    <p:sldId id="377" r:id="rId10"/>
    <p:sldId id="383" r:id="rId11"/>
    <p:sldId id="391" r:id="rId12"/>
    <p:sldId id="403" r:id="rId13"/>
    <p:sldId id="379" r:id="rId14"/>
    <p:sldId id="401" r:id="rId15"/>
    <p:sldId id="380" r:id="rId16"/>
    <p:sldId id="382" r:id="rId17"/>
    <p:sldId id="381" r:id="rId18"/>
    <p:sldId id="397" r:id="rId19"/>
    <p:sldId id="399" r:id="rId20"/>
    <p:sldId id="384" r:id="rId21"/>
    <p:sldId id="389" r:id="rId22"/>
    <p:sldId id="385" r:id="rId23"/>
    <p:sldId id="390" r:id="rId24"/>
    <p:sldId id="395" r:id="rId25"/>
    <p:sldId id="386" r:id="rId26"/>
    <p:sldId id="388" r:id="rId27"/>
    <p:sldId id="387" r:id="rId28"/>
    <p:sldId id="394" r:id="rId29"/>
  </p:sldIdLst>
  <p:sldSz cx="9144000" cy="6858000" type="screen4x3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9135" autoAdjust="0"/>
  </p:normalViewPr>
  <p:slideViewPr>
    <p:cSldViewPr>
      <p:cViewPr varScale="1">
        <p:scale>
          <a:sx n="109" d="100"/>
          <a:sy n="109" d="100"/>
        </p:scale>
        <p:origin x="-4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0138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0138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0FE013-77E1-4C1A-BF02-4F62816390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8975"/>
            <a:ext cx="4587875" cy="3441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60863"/>
            <a:ext cx="5486400" cy="413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0138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0138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987A446-96A3-4683-9887-D335698DD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B0F42E-0BC2-4259-867A-F569509845E6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B5638C-4591-4493-9DC5-B587E950C6CA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8D261-281E-4575-9324-913F2F65230C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F1AC7F-6F9D-4666-8071-0678753AE737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265BF3-7F37-473C-8C82-345B6E7385FB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B35999-D48B-4DD5-9209-17EAD0840E9E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2D3D34-F04B-431F-8B0D-7870190454A2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013171-AA38-4A14-BECE-F78699185889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219731-53F8-4404-8F87-BB070B05C36D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40C5E2-2ABA-4ECE-B393-EBC5ABA7040A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57F2F9-5ECF-4319-BE0B-A010171D975E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C745C5-56B1-4EA0-BE3E-59345BF5F566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871CD0-B775-461E-AE82-485B9344D53D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4223CC-F1EC-4AC7-AB6D-3791720E4CED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39BD8C-B355-4257-842E-5119C98B8834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EEB4F6-2807-4831-BCF8-482D27C08F59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23B-1C16-4E94-8600-6A16005953CC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BF8490-E36C-4659-90E5-7C72EC0E83EF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BA606C-6DEF-4708-9ADC-1A1D63BF21B3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2494BE-562A-4D7D-9A6F-5A9A34A0680B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EE2862-3085-4633-B181-707DC7CE2D62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23A51C-59C2-43CF-A06C-BB8F7D82A551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92E2B8-A045-45FD-8991-4961D449805C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B2FB66-24C8-41B3-8224-D1F73675C316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A587DF-DDC0-46E0-888D-2DF49E6BA00B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CD9E39-7990-456F-A443-50319932A2D8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9DD880-7ACB-46D0-833F-571C7AE7752C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0FA654-47BB-489A-A4AB-1D1AB3F668C9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05EA7CD-D4A8-4E87-852D-B1C7066C7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F86B9-E038-42AA-89F0-1EC8E9AC93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18FFA-3157-4049-AC65-7143F5E9C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3128D-42F5-407D-AEDD-955E9EF9AC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51312C2-2594-4B91-80E3-52A2F6BCD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2616AA1-4CED-43E7-B6D8-9F5A96434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31863C5-E833-414E-8F92-9A8967C1B3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CA696-B655-453F-BA7A-88CAF4194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BDCAEF5-F2EE-4201-B491-0743AD0716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003FE-563B-44EC-AE92-AAF14D27C9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EEAAECB0-486A-474B-8454-33B04CE25C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4CCBE28-EE8C-4C06-8A63-4B6281A77E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82" r:id="rId1"/>
    <p:sldLayoutId id="2147485678" r:id="rId2"/>
    <p:sldLayoutId id="2147485683" r:id="rId3"/>
    <p:sldLayoutId id="2147485684" r:id="rId4"/>
    <p:sldLayoutId id="2147485685" r:id="rId5"/>
    <p:sldLayoutId id="2147485679" r:id="rId6"/>
    <p:sldLayoutId id="2147485686" r:id="rId7"/>
    <p:sldLayoutId id="2147485680" r:id="rId8"/>
    <p:sldLayoutId id="2147485687" r:id="rId9"/>
    <p:sldLayoutId id="2147485681" r:id="rId10"/>
    <p:sldLayoutId id="2147485688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a.bbk.ac.uk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List_aplikace_Microsoft_Office_Excel_97-20031.xls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71500" y="357188"/>
            <a:ext cx="8229600" cy="857250"/>
          </a:xfrm>
        </p:spPr>
        <p:txBody>
          <a:bodyPr/>
          <a:lstStyle/>
          <a:p>
            <a:pPr algn="ctr" eaLnBrk="1" hangingPunct="1"/>
            <a:r>
              <a:rPr lang="en-GB" sz="3200" b="1" smtClean="0"/>
              <a:t> </a:t>
            </a:r>
            <a:br>
              <a:rPr lang="en-GB" sz="3200" b="1" smtClean="0"/>
            </a:br>
            <a:r>
              <a:rPr lang="en-US" sz="800" b="1" smtClean="0"/>
              <a:t>.</a:t>
            </a:r>
            <a:r>
              <a:rPr lang="en-US" sz="3200" smtClean="0"/>
              <a:t/>
            </a:r>
            <a:br>
              <a:rPr lang="en-US" sz="3200" smtClean="0"/>
            </a:br>
            <a:endParaRPr lang="en-US" sz="3200" b="1" smtClean="0"/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1643063"/>
            <a:ext cx="8229600" cy="28575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3600" b="1" dirty="0" smtClean="0"/>
              <a:t>Evaluating the contribution of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3600" b="1" dirty="0" smtClean="0"/>
              <a:t>interpretative phenomenological analysis to health psychology</a:t>
            </a:r>
          </a:p>
          <a:p>
            <a:pPr eaLnBrk="1" hangingPunct="1">
              <a:buFont typeface="Wingdings" pitchFamily="2" charset="2"/>
              <a:buNone/>
            </a:pPr>
            <a:endParaRPr lang="en-GB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GB" sz="2800" dirty="0" smtClean="0"/>
              <a:t>Jonathan A Smith</a:t>
            </a:r>
            <a:endParaRPr lang="en-GB" sz="2800" i="1" dirty="0" smtClean="0"/>
          </a:p>
          <a:p>
            <a:pPr eaLnBrk="1" hangingPunct="1">
              <a:buFont typeface="Wingdings" pitchFamily="2" charset="2"/>
              <a:buNone/>
            </a:pPr>
            <a:endParaRPr lang="en-GB" sz="2000" b="1" dirty="0" smtClean="0"/>
          </a:p>
          <a:p>
            <a:pPr eaLnBrk="1" hangingPunct="1">
              <a:buFont typeface="Wingdings" pitchFamily="2" charset="2"/>
              <a:buNone/>
            </a:pPr>
            <a:endParaRPr lang="en-GB" sz="20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GB" sz="2000" b="1" dirty="0" smtClean="0"/>
              <a:t>				        		</a:t>
            </a:r>
            <a:r>
              <a:rPr lang="en-GB" sz="2400" b="1" dirty="0" smtClean="0"/>
              <a:t>           </a:t>
            </a:r>
            <a:r>
              <a:rPr lang="en-GB" sz="2400" dirty="0" smtClean="0"/>
              <a:t>Brno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F8E76AA-62E0-4878-9CF4-242352EAEB3D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12775" y="357188"/>
            <a:ext cx="8153400" cy="862012"/>
          </a:xfrm>
        </p:spPr>
        <p:txBody>
          <a:bodyPr/>
          <a:lstStyle/>
          <a:p>
            <a:r>
              <a:rPr lang="en-GB" smtClean="0"/>
              <a:t>Quality &amp; qualitative research</a:t>
            </a:r>
            <a:endParaRPr lang="en-US" smtClean="0"/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142875" y="1643063"/>
            <a:ext cx="8766175" cy="3929062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mtClean="0"/>
              <a:t>What type of criteria?</a:t>
            </a:r>
          </a:p>
          <a:p>
            <a:pPr>
              <a:spcBef>
                <a:spcPct val="0"/>
              </a:spcBef>
            </a:pPr>
            <a:r>
              <a:rPr lang="en-GB" smtClean="0"/>
              <a:t>Do different methods need different criteria?</a:t>
            </a:r>
          </a:p>
          <a:p>
            <a:pPr>
              <a:spcBef>
                <a:spcPct val="0"/>
              </a:spcBef>
            </a:pPr>
            <a:r>
              <a:rPr lang="en-GB" smtClean="0"/>
              <a:t>When judge validity?</a:t>
            </a:r>
          </a:p>
          <a:p>
            <a:pPr>
              <a:spcBef>
                <a:spcPct val="0"/>
              </a:spcBef>
            </a:pPr>
            <a:r>
              <a:rPr lang="en-GB" smtClean="0"/>
              <a:t>Who does the judging?</a:t>
            </a:r>
          </a:p>
          <a:p>
            <a:pPr>
              <a:spcBef>
                <a:spcPct val="0"/>
              </a:spcBef>
            </a:pPr>
            <a:endParaRPr lang="en-GB" smtClean="0"/>
          </a:p>
          <a:p>
            <a:pPr>
              <a:spcBef>
                <a:spcPct val="0"/>
              </a:spcBef>
            </a:pPr>
            <a:r>
              <a:rPr lang="en-GB" smtClean="0"/>
              <a:t>My view</a:t>
            </a:r>
          </a:p>
          <a:p>
            <a:pPr>
              <a:spcBef>
                <a:spcPct val="0"/>
              </a:spcBef>
            </a:pPr>
            <a:r>
              <a:rPr lang="en-GB" smtClean="0"/>
              <a:t>Important to judge quality of work</a:t>
            </a:r>
          </a:p>
          <a:p>
            <a:pPr>
              <a:spcBef>
                <a:spcPct val="0"/>
              </a:spcBef>
            </a:pPr>
            <a:r>
              <a:rPr lang="en-GB" smtClean="0"/>
              <a:t>General principles operationalizing for specific methods</a:t>
            </a:r>
          </a:p>
          <a:p>
            <a:pPr>
              <a:spcBef>
                <a:spcPct val="0"/>
              </a:spcBef>
            </a:pPr>
            <a:r>
              <a:rPr lang="en-GB" smtClean="0"/>
              <a:t>However explicit, always requires judgement</a:t>
            </a:r>
          </a:p>
          <a:p>
            <a:pPr>
              <a:spcBef>
                <a:spcPct val="0"/>
              </a:spcBef>
            </a:pPr>
            <a:endParaRPr lang="en-GB" smtClean="0"/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B49411B-69BD-488D-9CE2-035FD405D0F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smtClean="0"/>
              <a:t>Assessing quality of IPA</a:t>
            </a:r>
            <a:endParaRPr lang="en-US" smtClean="0"/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GB" smtClean="0"/>
              <a:t>Primary task to judge quality of published papers</a:t>
            </a:r>
          </a:p>
          <a:p>
            <a:r>
              <a:rPr lang="en-GB" smtClean="0"/>
              <a:t>Research already done, can’t be undone</a:t>
            </a:r>
          </a:p>
          <a:p>
            <a:r>
              <a:rPr lang="en-GB" smtClean="0"/>
              <a:t>But also some inference about research process</a:t>
            </a:r>
          </a:p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6E3CF56-D1BB-4B41-B5E4-5D4746F9B21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12775" y="357188"/>
            <a:ext cx="8153400" cy="862012"/>
          </a:xfrm>
        </p:spPr>
        <p:txBody>
          <a:bodyPr/>
          <a:lstStyle/>
          <a:p>
            <a:r>
              <a:rPr lang="en-GB" smtClean="0"/>
              <a:t>The assessment </a:t>
            </a:r>
            <a:endParaRPr lang="en-US" smtClean="0"/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642938" y="1428750"/>
            <a:ext cx="8153400" cy="40433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z="2800" smtClean="0"/>
              <a:t>Developed criteria to assess quality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With another IPA researcher, Virginia Eatough</a:t>
            </a:r>
          </a:p>
          <a:p>
            <a:pPr>
              <a:spcBef>
                <a:spcPct val="0"/>
              </a:spcBef>
            </a:pPr>
            <a:endParaRPr lang="en-GB" sz="2800" smtClean="0"/>
          </a:p>
          <a:p>
            <a:pPr>
              <a:spcBef>
                <a:spcPct val="0"/>
              </a:spcBef>
            </a:pPr>
            <a:r>
              <a:rPr lang="en-GB" sz="2800" smtClean="0"/>
              <a:t>Tested against 4 batches of 8-10 papers each time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Iterative development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Close agreement at end</a:t>
            </a:r>
          </a:p>
          <a:p>
            <a:pPr>
              <a:spcBef>
                <a:spcPct val="0"/>
              </a:spcBef>
            </a:pPr>
            <a:endParaRPr lang="en-GB" sz="2800" smtClean="0"/>
          </a:p>
          <a:p>
            <a:pPr>
              <a:spcBef>
                <a:spcPct val="0"/>
              </a:spcBef>
            </a:pPr>
            <a:r>
              <a:rPr lang="en-GB" sz="2800" smtClean="0"/>
              <a:t>Three categories: 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Unacceptable    Acceptable    Good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584FE97-771C-420A-B6D3-52AD3D44BFD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8153400" cy="990600"/>
          </a:xfrm>
        </p:spPr>
        <p:txBody>
          <a:bodyPr/>
          <a:lstStyle/>
          <a:p>
            <a:r>
              <a:rPr lang="en-US" b="1" smtClean="0"/>
              <a:t>U</a:t>
            </a:r>
            <a:r>
              <a:rPr lang="en-US" smtClean="0"/>
              <a:t>n</a:t>
            </a:r>
            <a:r>
              <a:rPr lang="en-GB" smtClean="0"/>
              <a:t>acceptable</a:t>
            </a:r>
            <a:endParaRPr lang="en-US" smtClean="0"/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500063" y="1714500"/>
            <a:ext cx="8358187" cy="421481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z="2800" smtClean="0"/>
              <a:t>Not consistent with principles of IPA  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Lacks detail of method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Poor evidence base- this is usually the problem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GB" sz="2800" smtClean="0"/>
          </a:p>
          <a:p>
            <a:pPr>
              <a:spcBef>
                <a:spcPct val="0"/>
              </a:spcBef>
            </a:pPr>
            <a:r>
              <a:rPr lang="en-GB" sz="2800" smtClean="0"/>
              <a:t>Large no descriptive themes from large no participants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Analysis is crude, lacks nuance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Insufficient extracts from participants to support themes 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Each with short summary &amp; 1or 2 extract without interp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No explanation how prevalence determined</a:t>
            </a:r>
          </a:p>
          <a:p>
            <a:pPr>
              <a:spcBef>
                <a:spcPct val="0"/>
              </a:spcBef>
            </a:pPr>
            <a:endParaRPr lang="en-GB" sz="2800" smtClean="0"/>
          </a:p>
          <a:p>
            <a:pPr>
              <a:spcBef>
                <a:spcPct val="0"/>
              </a:spcBef>
            </a:pPr>
            <a:r>
              <a:rPr lang="en-GB" sz="2800" smtClean="0"/>
              <a:t>Not trustworthy</a:t>
            </a:r>
          </a:p>
          <a:p>
            <a:pPr>
              <a:buFont typeface="Wingdings" pitchFamily="2" charset="2"/>
              <a:buNone/>
            </a:pPr>
            <a:r>
              <a:rPr lang="en-GB" sz="2000" b="1" smtClean="0"/>
              <a:t> </a:t>
            </a:r>
            <a:endParaRPr lang="en-GB" sz="2400" b="1" smtClean="0"/>
          </a:p>
          <a:p>
            <a:pPr>
              <a:buFont typeface="Wingdings" pitchFamily="2" charset="2"/>
              <a:buNone/>
            </a:pPr>
            <a:endParaRPr lang="en-US" sz="10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C7B9661-5367-4AFB-AD10-C4FCC344E8C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12775" y="428625"/>
            <a:ext cx="8153400" cy="790575"/>
          </a:xfrm>
        </p:spPr>
        <p:txBody>
          <a:bodyPr/>
          <a:lstStyle/>
          <a:p>
            <a:r>
              <a:rPr lang="en-GB" b="1" smtClean="0"/>
              <a:t>A</a:t>
            </a:r>
            <a:r>
              <a:rPr lang="en-GB" smtClean="0"/>
              <a:t>cceptable</a:t>
            </a:r>
            <a:r>
              <a:rPr lang="en-GB" b="1" smtClean="0"/>
              <a:t>  </a:t>
            </a:r>
            <a:endParaRPr lang="en-US" smtClean="0"/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1600200"/>
            <a:ext cx="8572500" cy="432911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z="2800" smtClean="0"/>
              <a:t>Consistent with IPA theory;  Transparency of method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Coherent, plausible analysis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sz="2800" smtClean="0"/>
          </a:p>
          <a:p>
            <a:pPr>
              <a:spcBef>
                <a:spcPct val="0"/>
              </a:spcBef>
            </a:pPr>
            <a:r>
              <a:rPr lang="en-GB" sz="2800" smtClean="0"/>
              <a:t>Sufficient sampling from corpus for each theme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Ideal: prevalence, representativeness, variability</a:t>
            </a:r>
          </a:p>
          <a:p>
            <a:pPr>
              <a:spcBef>
                <a:spcPct val="0"/>
              </a:spcBef>
            </a:pPr>
            <a:endParaRPr lang="en-GB" sz="2800" smtClean="0"/>
          </a:p>
          <a:p>
            <a:pPr>
              <a:spcBef>
                <a:spcPct val="0"/>
              </a:spcBef>
            </a:pPr>
            <a:r>
              <a:rPr lang="en-GB" sz="2800" smtClean="0"/>
              <a:t>Safe: always by extracts from half corpus per theme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Borderline: enough data to show variability </a:t>
            </a:r>
          </a:p>
          <a:p>
            <a:pPr>
              <a:spcBef>
                <a:spcPct val="0"/>
              </a:spcBef>
            </a:pPr>
            <a:endParaRPr lang="en-GB" sz="2800" smtClean="0"/>
          </a:p>
          <a:p>
            <a:pPr>
              <a:spcBef>
                <a:spcPct val="0"/>
              </a:spcBef>
            </a:pPr>
            <a:r>
              <a:rPr lang="en-GB" sz="2800" smtClean="0"/>
              <a:t>Trade: prevalence, strength of data, interpret’n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Partial: enough quality for some themes or participants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CAC3AF7-5F85-4A97-9F89-3DF95638351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b="1" smtClean="0"/>
              <a:t>G</a:t>
            </a:r>
            <a:r>
              <a:rPr lang="en-GB" smtClean="0"/>
              <a:t>ood </a:t>
            </a:r>
            <a:endParaRPr lang="en-US" smtClean="0"/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1714500"/>
            <a:ext cx="8501063" cy="445293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z="2800" smtClean="0"/>
              <a:t>Must clearly meet all the criteria for acceptable</a:t>
            </a:r>
            <a:r>
              <a:rPr lang="en-GB" sz="2800" b="1" smtClean="0"/>
              <a:t> 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Corpus well sampled: clearly satisfies prevalence, representativeness, variability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GB" sz="2800" smtClean="0"/>
          </a:p>
          <a:p>
            <a:pPr>
              <a:spcBef>
                <a:spcPct val="0"/>
              </a:spcBef>
            </a:pPr>
            <a:r>
              <a:rPr lang="en-GB" sz="2800" smtClean="0"/>
              <a:t>Offers something extra, point to </a:t>
            </a:r>
            <a:r>
              <a:rPr lang="en-US" sz="2800" smtClean="0"/>
              <a:t>degree of excellence:</a:t>
            </a:r>
          </a:p>
          <a:p>
            <a:pPr>
              <a:spcBef>
                <a:spcPct val="0"/>
              </a:spcBef>
            </a:pPr>
            <a:r>
              <a:rPr lang="en-US" sz="2800" smtClean="0"/>
              <a:t>Well focused, learned in depth about specific thing</a:t>
            </a:r>
          </a:p>
          <a:p>
            <a:pPr>
              <a:spcBef>
                <a:spcPct val="0"/>
              </a:spcBef>
            </a:pPr>
            <a:r>
              <a:rPr lang="en-US" sz="2800" smtClean="0"/>
              <a:t>Strong data or interpretation or integration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Reader engaged and finds it enlightening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Actually usually find it has all of these!</a:t>
            </a:r>
          </a:p>
          <a:p>
            <a:pPr>
              <a:spcBef>
                <a:spcPct val="0"/>
              </a:spcBef>
            </a:pPr>
            <a:endParaRPr lang="en-GB" sz="2800" smtClean="0"/>
          </a:p>
          <a:p>
            <a:pPr>
              <a:spcBef>
                <a:spcPct val="0"/>
              </a:spcBef>
            </a:pPr>
            <a:r>
              <a:rPr lang="en-GB" sz="2800" smtClean="0"/>
              <a:t>Could recommend to novice as a good exemplar of IPA</a:t>
            </a:r>
            <a:endParaRPr lang="en-US" sz="2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9842D3F-05B7-4ADB-AE41-658A7007DB4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smtClean="0"/>
              <a:t>The quality of IPA work</a:t>
            </a:r>
            <a:endParaRPr lang="en-US" smtClean="0"/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1571625"/>
            <a:ext cx="8643938" cy="421481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b="1" smtClean="0"/>
              <a:t>G</a:t>
            </a:r>
            <a:r>
              <a:rPr lang="en-GB" smtClean="0"/>
              <a:t>ood                     15	30%</a:t>
            </a:r>
          </a:p>
          <a:p>
            <a:pPr>
              <a:spcBef>
                <a:spcPct val="0"/>
              </a:spcBef>
            </a:pPr>
            <a:r>
              <a:rPr lang="en-GB" b="1" smtClean="0"/>
              <a:t>A</a:t>
            </a:r>
            <a:r>
              <a:rPr lang="en-GB" smtClean="0"/>
              <a:t>cceptable             26	50</a:t>
            </a:r>
          </a:p>
          <a:p>
            <a:pPr>
              <a:spcBef>
                <a:spcPct val="0"/>
              </a:spcBef>
            </a:pPr>
            <a:r>
              <a:rPr lang="en-GB" b="1" smtClean="0"/>
              <a:t>U</a:t>
            </a:r>
            <a:r>
              <a:rPr lang="en-GB" smtClean="0"/>
              <a:t>nacceptable         10	20</a:t>
            </a:r>
          </a:p>
          <a:p>
            <a:pPr>
              <a:spcBef>
                <a:spcPct val="0"/>
              </a:spcBef>
            </a:pPr>
            <a:endParaRPr lang="en-GB" smtClean="0"/>
          </a:p>
          <a:p>
            <a:pPr>
              <a:spcBef>
                <a:spcPct val="0"/>
              </a:spcBef>
            </a:pPr>
            <a:r>
              <a:rPr lang="en-GB" smtClean="0"/>
              <a:t>Interpretation/explanation?</a:t>
            </a:r>
          </a:p>
          <a:p>
            <a:pPr>
              <a:spcBef>
                <a:spcPct val="0"/>
              </a:spcBef>
            </a:pPr>
            <a:endParaRPr lang="en-GB" smtClean="0"/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GB" smtClean="0"/>
          </a:p>
          <a:p>
            <a:pPr>
              <a:spcBef>
                <a:spcPct val="0"/>
              </a:spcBef>
            </a:pPr>
            <a:r>
              <a:rPr lang="en-GB" smtClean="0"/>
              <a:t>Within the acceptable:</a:t>
            </a:r>
          </a:p>
          <a:p>
            <a:pPr>
              <a:spcBef>
                <a:spcPct val="0"/>
              </a:spcBef>
            </a:pPr>
            <a:r>
              <a:rPr lang="en-GB" b="1" smtClean="0"/>
              <a:t>A</a:t>
            </a:r>
            <a:r>
              <a:rPr lang="en-GB" smtClean="0"/>
              <a:t>cceptable (safe)  	    16</a:t>
            </a:r>
          </a:p>
          <a:p>
            <a:pPr>
              <a:spcBef>
                <a:spcPct val="0"/>
              </a:spcBef>
            </a:pPr>
            <a:r>
              <a:rPr lang="en-GB" b="1" smtClean="0"/>
              <a:t>A</a:t>
            </a:r>
            <a:r>
              <a:rPr lang="en-GB" smtClean="0"/>
              <a:t>cceptable (borderline)</a:t>
            </a:r>
            <a:r>
              <a:rPr lang="en-GB" b="1" smtClean="0"/>
              <a:t>  </a:t>
            </a:r>
            <a:r>
              <a:rPr lang="en-GB" smtClean="0"/>
              <a:t>10</a:t>
            </a:r>
          </a:p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5900C50-B851-492E-9F5C-A8EFC9DE55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smtClean="0"/>
              <a:t>Quality by area</a:t>
            </a:r>
            <a:endParaRPr lang="en-US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2428875" y="1857375"/>
          <a:ext cx="4286281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9960"/>
                <a:gridCol w="683320"/>
                <a:gridCol w="683320"/>
                <a:gridCol w="869681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U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Pain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Neurology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Heart disease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Cancer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Dermatology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Arthritis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Urinary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26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10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431CB26-CF2B-4CD7-A860-7FB95FE38DF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12775" y="500063"/>
            <a:ext cx="8153400" cy="719137"/>
          </a:xfrm>
        </p:spPr>
        <p:txBody>
          <a:bodyPr/>
          <a:lstStyle/>
          <a:p>
            <a:r>
              <a:rPr lang="en-GB" smtClean="0"/>
              <a:t>Examples of </a:t>
            </a:r>
            <a:r>
              <a:rPr lang="en-GB" b="1" smtClean="0"/>
              <a:t>U</a:t>
            </a:r>
            <a:r>
              <a:rPr lang="en-GB" smtClean="0"/>
              <a:t>nacceptable</a:t>
            </a:r>
            <a:endParaRPr lang="en-US" smtClean="0"/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39719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800" smtClean="0"/>
              <a:t>Experience of cancer</a:t>
            </a:r>
          </a:p>
          <a:p>
            <a:pPr>
              <a:spcBef>
                <a:spcPct val="0"/>
              </a:spcBef>
            </a:pPr>
            <a:r>
              <a:rPr lang="en-US" sz="2800" smtClean="0"/>
              <a:t>21 participants,14 themes</a:t>
            </a:r>
          </a:p>
          <a:p>
            <a:pPr>
              <a:spcBef>
                <a:spcPct val="0"/>
              </a:spcBef>
            </a:pPr>
            <a:r>
              <a:rPr lang="en-US" sz="2800" smtClean="0"/>
              <a:t>Each theme has short summary and 1 extract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No indication of prevalence or representativeness</a:t>
            </a:r>
            <a:endParaRPr lang="en-US" sz="2800" smtClean="0"/>
          </a:p>
          <a:p>
            <a:pPr>
              <a:spcBef>
                <a:spcPct val="0"/>
              </a:spcBef>
            </a:pPr>
            <a:endParaRPr lang="en-US" sz="2800" smtClean="0"/>
          </a:p>
          <a:p>
            <a:pPr>
              <a:spcBef>
                <a:spcPct val="0"/>
              </a:spcBef>
            </a:pPr>
            <a:r>
              <a:rPr lang="en-US" sz="2800" smtClean="0"/>
              <a:t>Dealing with arthritis</a:t>
            </a:r>
          </a:p>
          <a:p>
            <a:pPr>
              <a:spcBef>
                <a:spcPct val="0"/>
              </a:spcBef>
            </a:pPr>
            <a:r>
              <a:rPr lang="en-US" sz="2800" smtClean="0"/>
              <a:t>7 participants ,10 themes </a:t>
            </a:r>
          </a:p>
          <a:p>
            <a:pPr>
              <a:spcBef>
                <a:spcPct val="0"/>
              </a:spcBef>
            </a:pPr>
            <a:r>
              <a:rPr lang="en-US" sz="2800" smtClean="0"/>
              <a:t>Each theme has short summary and 1 or 2 extracts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No indication of prevalence or representativeness</a:t>
            </a:r>
          </a:p>
          <a:p>
            <a:pPr>
              <a:spcBef>
                <a:spcPct val="0"/>
              </a:spcBef>
            </a:pPr>
            <a:endParaRPr lang="en-GB" sz="2800" smtClean="0"/>
          </a:p>
          <a:p>
            <a:pPr>
              <a:spcBef>
                <a:spcPct val="0"/>
              </a:spcBef>
            </a:pPr>
            <a:r>
              <a:rPr lang="en-GB" sz="2800" smtClean="0"/>
              <a:t>Not trustworthy</a:t>
            </a:r>
            <a:endParaRPr lang="en-US" sz="2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BBFB78E-2475-4E6E-889F-F5E302CB721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smtClean="0"/>
              <a:t>The </a:t>
            </a:r>
            <a:r>
              <a:rPr lang="en-GB" b="1" smtClean="0"/>
              <a:t>G</a:t>
            </a:r>
            <a:r>
              <a:rPr lang="en-GB" smtClean="0"/>
              <a:t>ood</a:t>
            </a:r>
            <a:endParaRPr lang="en-US" smtClean="0"/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"/>
          </p:nvPr>
        </p:nvSpPr>
        <p:spPr>
          <a:xfrm>
            <a:off x="428625" y="1714500"/>
            <a:ext cx="8337550" cy="43815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z="2800" smtClean="0"/>
              <a:t>15 papers graded as good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sz="2800" smtClean="0"/>
          </a:p>
          <a:p>
            <a:pPr>
              <a:spcBef>
                <a:spcPct val="0"/>
              </a:spcBef>
            </a:pPr>
            <a:r>
              <a:rPr lang="en-US" sz="2800" smtClean="0"/>
              <a:t>11 in three high ranking heath psychology journals:</a:t>
            </a:r>
          </a:p>
          <a:p>
            <a:pPr>
              <a:spcBef>
                <a:spcPct val="0"/>
              </a:spcBef>
            </a:pPr>
            <a:r>
              <a:rPr lang="en-US" sz="2800" smtClean="0"/>
              <a:t> </a:t>
            </a:r>
            <a:r>
              <a:rPr lang="en-GB" sz="2800" i="1" smtClean="0"/>
              <a:t>Psychology &amp; Health</a:t>
            </a:r>
            <a:r>
              <a:rPr lang="en-US" sz="2800" i="1" smtClean="0"/>
              <a:t>, Brit Journal of Health Psychology, Journal of Health Psychology</a:t>
            </a:r>
          </a:p>
          <a:p>
            <a:pPr>
              <a:spcBef>
                <a:spcPct val="0"/>
              </a:spcBef>
            </a:pPr>
            <a:endParaRPr lang="en-GB" sz="2800" i="1" smtClean="0"/>
          </a:p>
          <a:p>
            <a:pPr>
              <a:spcBef>
                <a:spcPct val="0"/>
              </a:spcBef>
            </a:pPr>
            <a:r>
              <a:rPr lang="en-GB" sz="2800" smtClean="0"/>
              <a:t>Show examples of </a:t>
            </a:r>
            <a:r>
              <a:rPr lang="en-GB" sz="2800" smtClean="0">
                <a:solidFill>
                  <a:srgbClr val="00B0F0"/>
                </a:solidFill>
              </a:rPr>
              <a:t>three</a:t>
            </a:r>
            <a:r>
              <a:rPr lang="en-GB" sz="2800" smtClean="0"/>
              <a:t> good papers</a:t>
            </a:r>
            <a:endParaRPr lang="en-US" sz="2800" smtClean="0"/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GB" sz="2800" i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28B5C05-FAEE-4CCA-899B-EEDAC15E87F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smtClean="0"/>
              <a:t>Literature search</a:t>
            </a:r>
            <a:endParaRPr 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428625" y="1643063"/>
            <a:ext cx="8337550" cy="4452937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smtClean="0"/>
              <a:t>Databases and search terms</a:t>
            </a:r>
          </a:p>
          <a:p>
            <a:pPr>
              <a:spcBef>
                <a:spcPts val="600"/>
              </a:spcBef>
            </a:pPr>
            <a:r>
              <a:rPr lang="en-GB" smtClean="0"/>
              <a:t>1996-2008</a:t>
            </a:r>
          </a:p>
          <a:p>
            <a:pPr>
              <a:spcBef>
                <a:spcPts val="600"/>
              </a:spcBef>
            </a:pPr>
            <a:r>
              <a:rPr lang="en-GB" smtClean="0"/>
              <a:t>Start unspecified:1st one- Smith(1996) </a:t>
            </a:r>
            <a:r>
              <a:rPr lang="en-GB" i="1" smtClean="0"/>
              <a:t>Psych&amp; Health</a:t>
            </a:r>
          </a:p>
          <a:p>
            <a:pPr>
              <a:spcBef>
                <a:spcPts val="600"/>
              </a:spcBef>
            </a:pPr>
            <a:endParaRPr lang="en-GB" smtClean="0"/>
          </a:p>
          <a:p>
            <a:pPr>
              <a:spcBef>
                <a:spcPts val="600"/>
              </a:spcBef>
            </a:pPr>
            <a:r>
              <a:rPr lang="en-GB" smtClean="0"/>
              <a:t>Rationale for search: high bar, refereed, trends</a:t>
            </a:r>
          </a:p>
          <a:p>
            <a:pPr>
              <a:spcBef>
                <a:spcPts val="600"/>
              </a:spcBef>
            </a:pPr>
            <a:r>
              <a:rPr lang="en-GB" smtClean="0"/>
              <a:t>Reminder: tip of the iceberg </a:t>
            </a:r>
          </a:p>
          <a:p>
            <a:pPr>
              <a:spcBef>
                <a:spcPts val="600"/>
              </a:spcBef>
            </a:pPr>
            <a:r>
              <a:rPr lang="en-GB" smtClean="0"/>
              <a:t>Hard copies obtained</a:t>
            </a:r>
          </a:p>
          <a:p>
            <a:pPr>
              <a:spcBef>
                <a:spcPts val="600"/>
              </a:spcBef>
            </a:pPr>
            <a:r>
              <a:rPr lang="en-GB" smtClean="0"/>
              <a:t>Papers not reporting empirical studies removed- few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ADB6C32-D61D-4924-86F7-AAD62068C5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12775" y="285750"/>
            <a:ext cx="8153400" cy="933450"/>
          </a:xfrm>
        </p:spPr>
        <p:txBody>
          <a:bodyPr/>
          <a:lstStyle/>
          <a:p>
            <a:r>
              <a:rPr lang="en-GB" sz="3600" smtClean="0"/>
              <a:t/>
            </a:r>
            <a:br>
              <a:rPr lang="en-GB" sz="3600" smtClean="0"/>
            </a:br>
            <a:r>
              <a:rPr lang="en-GB" sz="3200" smtClean="0">
                <a:solidFill>
                  <a:srgbClr val="00B0F0"/>
                </a:solidFill>
              </a:rPr>
              <a:t>1. </a:t>
            </a:r>
            <a:r>
              <a:rPr lang="en-GB" sz="3200" smtClean="0"/>
              <a:t>Impact of CFS on identity</a:t>
            </a:r>
            <a:br>
              <a:rPr lang="en-GB" sz="3200" smtClean="0"/>
            </a:br>
            <a:r>
              <a:rPr lang="en-GB" sz="3200" smtClean="0"/>
              <a:t>Dickson et al. (2008) </a:t>
            </a:r>
            <a:r>
              <a:rPr lang="en-GB" sz="3200" i="1" smtClean="0"/>
              <a:t>Psychology &amp; Health</a:t>
            </a:r>
            <a:r>
              <a:rPr lang="en-GB" smtClean="0"/>
              <a:t/>
            </a:r>
            <a:br>
              <a:rPr lang="en-GB" smtClean="0"/>
            </a:br>
            <a:endParaRPr lang="en-US" smtClean="0"/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>
          <a:xfrm>
            <a:off x="428625" y="1643063"/>
            <a:ext cx="8501063" cy="407193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z="2800" smtClean="0"/>
              <a:t>Interviews with 14 people with CFS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Research question well framed, method described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Explicit criteria for inclusion of theme- in half the cases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Each theme illustrated with data from many cases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GB" sz="2800" smtClean="0"/>
          </a:p>
          <a:p>
            <a:pPr>
              <a:spcBef>
                <a:spcPct val="0"/>
              </a:spcBef>
            </a:pPr>
            <a:r>
              <a:rPr lang="en-GB" sz="2800" smtClean="0"/>
              <a:t>Important/interesting themes: </a:t>
            </a:r>
          </a:p>
          <a:p>
            <a:pPr>
              <a:spcBef>
                <a:spcPct val="0"/>
              </a:spcBef>
            </a:pPr>
            <a:r>
              <a:rPr lang="en-US" sz="2800" smtClean="0"/>
              <a:t>Identity crisis: agency and embodiment </a:t>
            </a:r>
          </a:p>
          <a:p>
            <a:pPr>
              <a:spcBef>
                <a:spcPct val="0"/>
              </a:spcBef>
            </a:pPr>
            <a:r>
              <a:rPr lang="en-US" sz="2800" smtClean="0"/>
              <a:t>Scepticism and the self</a:t>
            </a:r>
          </a:p>
          <a:p>
            <a:pPr>
              <a:spcBef>
                <a:spcPct val="0"/>
              </a:spcBef>
            </a:pPr>
            <a:r>
              <a:rPr lang="en-US" sz="2800" smtClean="0"/>
              <a:t>Acceptance, adjustment and coping</a:t>
            </a:r>
          </a:p>
          <a:p>
            <a:pPr>
              <a:spcBef>
                <a:spcPct val="0"/>
              </a:spcBef>
            </a:pPr>
            <a:endParaRPr lang="en-GB" sz="2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B529AED-DD01-4CE2-846A-22881389DD4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612775" y="428625"/>
            <a:ext cx="8153400" cy="790575"/>
          </a:xfrm>
        </p:spPr>
        <p:txBody>
          <a:bodyPr/>
          <a:lstStyle/>
          <a:p>
            <a:r>
              <a:rPr lang="en-US" sz="3200" smtClean="0"/>
              <a:t>“Identity crisis: agency and embodiment” 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1571625"/>
            <a:ext cx="8643938" cy="4495800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GB" sz="2800" dirty="0" smtClean="0"/>
              <a:t>Sustained, interpretative, insightful account of diminished self &amp; loss of agency with very strong data</a:t>
            </a:r>
          </a:p>
          <a:p>
            <a:pPr>
              <a:spcBef>
                <a:spcPct val="0"/>
              </a:spcBef>
              <a:buFont typeface="Wingdings" pitchFamily="2" charset="2"/>
              <a:buNone/>
              <a:defRPr/>
            </a:pPr>
            <a:endParaRPr lang="en-GB" sz="28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defRPr/>
            </a:pP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“I could have been robbed by a 5 year old child &amp; I would have been too fatigued to do anything about it”(B)</a:t>
            </a:r>
          </a:p>
          <a:p>
            <a:pPr>
              <a:spcBef>
                <a:spcPct val="0"/>
              </a:spcBef>
              <a:defRPr/>
            </a:pPr>
            <a:endParaRPr lang="en-GB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“CFS is a dictator. It dictates my everyday life. It determines what I can and cannot do” (Anne)</a:t>
            </a:r>
          </a:p>
          <a:p>
            <a:pPr>
              <a:spcBef>
                <a:spcPct val="0"/>
              </a:spcBef>
              <a:defRPr/>
            </a:pPr>
            <a:endParaRPr lang="en-US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“It was like a deathtrap. There was no life going on anymore”  (Scott)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E748272-30DD-4544-8214-819BD4A6FCA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285750" y="285750"/>
            <a:ext cx="8715375" cy="919163"/>
          </a:xfrm>
        </p:spPr>
        <p:txBody>
          <a:bodyPr/>
          <a:lstStyle/>
          <a:p>
            <a:r>
              <a:rPr lang="en-GB" sz="3200" smtClean="0">
                <a:solidFill>
                  <a:srgbClr val="00B0F0"/>
                </a:solidFill>
              </a:rPr>
              <a:t>2. </a:t>
            </a:r>
            <a:r>
              <a:rPr lang="en-GB" sz="3200" smtClean="0"/>
              <a:t>Technology in heart disease </a:t>
            </a:r>
            <a:br>
              <a:rPr lang="en-GB" sz="3200" smtClean="0"/>
            </a:br>
            <a:r>
              <a:rPr lang="en-GB" sz="3200" smtClean="0"/>
              <a:t>Chapman et al. (2007) </a:t>
            </a:r>
            <a:r>
              <a:rPr lang="en-GB" sz="3200" i="1" smtClean="0"/>
              <a:t>Amer J of Critical Care</a:t>
            </a:r>
            <a:endParaRPr lang="en-US" sz="3200" i="1" smtClean="0"/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1643063"/>
            <a:ext cx="8786812" cy="445293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z="2800" smtClean="0"/>
              <a:t>6 patients: ventricular assist device (VAD) for failing heart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Can be internal or external to the body 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Presents vivid sustained analysis of patient reactions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All themes well evidenced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GB" sz="2800" smtClean="0"/>
          </a:p>
          <a:p>
            <a:pPr>
              <a:spcBef>
                <a:spcPct val="0"/>
              </a:spcBef>
            </a:pPr>
            <a:r>
              <a:rPr lang="en-GB" sz="2800" smtClean="0"/>
              <a:t>Important/interesting themes: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Shock on realizing dependence on machine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Adjustment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Need to trust the machine</a:t>
            </a:r>
          </a:p>
          <a:p>
            <a:pPr>
              <a:spcBef>
                <a:spcPct val="0"/>
              </a:spcBef>
            </a:pPr>
            <a:endParaRPr lang="en-GB" sz="1400" smtClean="0"/>
          </a:p>
          <a:p>
            <a:endParaRPr lang="en-GB" sz="12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124DE85-256B-46EE-B997-AEB0DE6E012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sz="3200" smtClean="0"/>
              <a:t>Complexity of relationship with VAD</a:t>
            </a:r>
            <a:endParaRPr lang="en-US" sz="3200" smtClean="0"/>
          </a:p>
        </p:txBody>
      </p:sp>
      <p:sp>
        <p:nvSpPr>
          <p:cNvPr id="32771" name="Content Placeholder 2"/>
          <p:cNvSpPr>
            <a:spLocks noGrp="1"/>
          </p:cNvSpPr>
          <p:nvPr>
            <p:ph sz="quarter" idx="1"/>
          </p:nvPr>
        </p:nvSpPr>
        <p:spPr>
          <a:xfrm>
            <a:off x="571500" y="1643063"/>
            <a:ext cx="8143875" cy="4500562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GB" sz="2800" dirty="0" smtClean="0"/>
              <a:t>Difficult with:</a:t>
            </a:r>
          </a:p>
          <a:p>
            <a:pPr>
              <a:spcBef>
                <a:spcPct val="0"/>
              </a:spcBef>
              <a:defRPr/>
            </a:pP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“If that alarmed you’d have to change it. To think that that thing is keeping me alive is alarming”. (2)</a:t>
            </a:r>
          </a:p>
          <a:p>
            <a:pPr>
              <a:spcBef>
                <a:spcPct val="0"/>
              </a:spcBef>
              <a:defRPr/>
            </a:pPr>
            <a:r>
              <a:rPr lang="en-GB" sz="2800" dirty="0" smtClean="0"/>
              <a:t>Precariousness, emotional symbiosis</a:t>
            </a:r>
          </a:p>
          <a:p>
            <a:pPr>
              <a:spcBef>
                <a:spcPct val="0"/>
              </a:spcBef>
              <a:defRPr/>
            </a:pPr>
            <a:endParaRPr lang="en-GB" sz="2800" dirty="0" smtClean="0"/>
          </a:p>
          <a:p>
            <a:pPr>
              <a:spcBef>
                <a:spcPct val="0"/>
              </a:spcBef>
              <a:defRPr/>
            </a:pPr>
            <a:r>
              <a:rPr lang="en-GB" sz="2800" dirty="0" smtClean="0"/>
              <a:t>Difficult without: </a:t>
            </a:r>
          </a:p>
          <a:p>
            <a:pPr>
              <a:spcBef>
                <a:spcPct val="0"/>
              </a:spcBef>
              <a:defRPr/>
            </a:pP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“I was lying in bed &amp; it was really quiet &amp; I was scared to move away from people. I used to walk down the corridor &amp; there was no ticking &amp; I felt alone &amp; I was scared”. (1)</a:t>
            </a:r>
          </a:p>
          <a:p>
            <a:pPr>
              <a:spcBef>
                <a:spcPct val="0"/>
              </a:spcBef>
              <a:defRPr/>
            </a:pPr>
            <a:r>
              <a:rPr lang="en-GB" sz="2800" dirty="0" smtClean="0"/>
              <a:t>Initial problems, became attached, now misses it (3P)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  <a:defRPr/>
            </a:pPr>
            <a:endParaRPr lang="en-GB" sz="2800" dirty="0" smtClean="0"/>
          </a:p>
          <a:p>
            <a:pPr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GB" sz="2800" dirty="0" smtClean="0"/>
              <a:t>       </a:t>
            </a:r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8F7E531-7FEE-429A-BC16-840491B534A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571500" y="357188"/>
            <a:ext cx="8153400" cy="933450"/>
          </a:xfrm>
        </p:spPr>
        <p:txBody>
          <a:bodyPr/>
          <a:lstStyle/>
          <a:p>
            <a:r>
              <a:rPr lang="en-US" sz="3200" smtClean="0">
                <a:solidFill>
                  <a:srgbClr val="00B0F0"/>
                </a:solidFill>
              </a:rPr>
              <a:t>3. </a:t>
            </a:r>
            <a:r>
              <a:rPr lang="en-US" sz="3200" smtClean="0"/>
              <a:t>Ex-footballers &amp; arthritis: making sense of loss</a:t>
            </a:r>
            <a:br>
              <a:rPr lang="en-US" sz="3200" smtClean="0"/>
            </a:br>
            <a:r>
              <a:rPr lang="en-US" sz="3200" smtClean="0"/>
              <a:t>Turner et al (2002) </a:t>
            </a:r>
            <a:r>
              <a:rPr lang="en-US" sz="3200" i="1" smtClean="0"/>
              <a:t>Journal of Health Psychology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sz="quarter" idx="1"/>
          </p:nvPr>
        </p:nvSpPr>
        <p:spPr>
          <a:xfrm>
            <a:off x="357188" y="1714500"/>
            <a:ext cx="8429625" cy="43529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800" smtClean="0"/>
              <a:t> Int 12 ex-professional footballers with osteoarthritis</a:t>
            </a:r>
          </a:p>
          <a:p>
            <a:pPr>
              <a:spcBef>
                <a:spcPct val="0"/>
              </a:spcBef>
            </a:pPr>
            <a:r>
              <a:rPr lang="en-US" sz="2800" smtClean="0"/>
              <a:t>Closely woven, persuasive analysis with data from many participants to illustrate each of 3 themes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800" smtClean="0"/>
              <a:t> 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Interesting account of pressures to perform in professional sport- neglecting possible injury</a:t>
            </a:r>
            <a:endParaRPr lang="en-US" sz="2800" smtClean="0"/>
          </a:p>
          <a:p>
            <a:pPr>
              <a:spcBef>
                <a:spcPct val="0"/>
              </a:spcBef>
            </a:pPr>
            <a:r>
              <a:rPr lang="en-US" sz="2800" smtClean="0"/>
              <a:t>Poignantly captures impact restricted mobility on men whose identity bound up with excellence in this domain </a:t>
            </a:r>
          </a:p>
          <a:p>
            <a:pPr>
              <a:spcBef>
                <a:spcPct val="0"/>
              </a:spcBef>
            </a:pPr>
            <a:r>
              <a:rPr lang="en-US" sz="2800" smtClean="0"/>
              <a:t>Men demonstrate mix of regret, stoicism &amp; adaptation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Paper is subtly about masculinity- unifying theme</a:t>
            </a:r>
            <a:endParaRPr lang="en-US" sz="2800" smtClean="0"/>
          </a:p>
          <a:p>
            <a:endParaRPr lang="en-US" sz="12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DC58FD5-A682-4C6F-9928-932FF00EB5D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smtClean="0"/>
              <a:t>Writing a good IPA paper</a:t>
            </a:r>
            <a:endParaRPr lang="en-US" smtClean="0"/>
          </a:p>
        </p:txBody>
      </p:sp>
      <p:sp>
        <p:nvSpPr>
          <p:cNvPr id="36867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1643063"/>
            <a:ext cx="8715375" cy="445293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z="2800" smtClean="0"/>
              <a:t>Quality of interview data caps how good paper can be </a:t>
            </a:r>
            <a:endParaRPr lang="en-US" sz="2800" smtClean="0"/>
          </a:p>
          <a:p>
            <a:pPr>
              <a:spcBef>
                <a:spcPct val="0"/>
              </a:spcBef>
            </a:pPr>
            <a:r>
              <a:rPr lang="en-GB" sz="2800" smtClean="0"/>
              <a:t>Focus on particular aspect rather than broad sweep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sz="2800" smtClean="0"/>
          </a:p>
          <a:p>
            <a:pPr>
              <a:spcBef>
                <a:spcPct val="0"/>
              </a:spcBef>
            </a:pPr>
            <a:r>
              <a:rPr lang="en-GB" sz="2800" smtClean="0"/>
              <a:t>Sufficient space for elaboration of each theme </a:t>
            </a:r>
            <a:endParaRPr lang="en-US" sz="2800" smtClean="0"/>
          </a:p>
          <a:p>
            <a:pPr>
              <a:spcBef>
                <a:spcPct val="0"/>
              </a:spcBef>
            </a:pPr>
            <a:r>
              <a:rPr lang="en-GB" sz="2800" smtClean="0"/>
              <a:t>Rigorous: prevalence, representativeness, variability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Extracts selected to show breadth/depth of theme</a:t>
            </a:r>
          </a:p>
          <a:p>
            <a:pPr>
              <a:spcBef>
                <a:spcPct val="0"/>
              </a:spcBef>
            </a:pPr>
            <a:endParaRPr lang="en-US" sz="2800" smtClean="0"/>
          </a:p>
          <a:p>
            <a:pPr>
              <a:spcBef>
                <a:spcPct val="0"/>
              </a:spcBef>
            </a:pPr>
            <a:r>
              <a:rPr lang="en-GB" sz="2800" smtClean="0"/>
              <a:t>The analysis should be interpretative not just descriptive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Analysis is integrated </a:t>
            </a:r>
            <a:endParaRPr lang="en-US" sz="2800" smtClean="0"/>
          </a:p>
          <a:p>
            <a:pPr>
              <a:spcBef>
                <a:spcPct val="0"/>
              </a:spcBef>
            </a:pPr>
            <a:r>
              <a:rPr lang="en-GB" sz="2800" smtClean="0"/>
              <a:t>Good qualitative work always requires good writing</a:t>
            </a:r>
            <a:endParaRPr lang="en-US" sz="2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DA841B8-ED94-453E-AE39-CB6415208F8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smtClean="0"/>
              <a:t>Summary</a:t>
            </a:r>
            <a:endParaRPr lang="en-US" smtClean="0"/>
          </a:p>
        </p:txBody>
      </p:sp>
      <p:sp>
        <p:nvSpPr>
          <p:cNvPr id="3789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mtClean="0"/>
              <a:t>Increasing number of IPA papers being published</a:t>
            </a:r>
          </a:p>
          <a:p>
            <a:pPr>
              <a:spcBef>
                <a:spcPct val="0"/>
              </a:spcBef>
            </a:pPr>
            <a:r>
              <a:rPr lang="en-GB" smtClean="0"/>
              <a:t>Wide range of topics</a:t>
            </a:r>
          </a:p>
          <a:p>
            <a:pPr>
              <a:spcBef>
                <a:spcPct val="0"/>
              </a:spcBef>
            </a:pPr>
            <a:r>
              <a:rPr lang="en-GB" smtClean="0"/>
              <a:t>Health: largest domain </a:t>
            </a:r>
          </a:p>
          <a:p>
            <a:pPr>
              <a:spcBef>
                <a:spcPct val="0"/>
              </a:spcBef>
            </a:pPr>
            <a:r>
              <a:rPr lang="en-GB" smtClean="0"/>
              <a:t>Illness experience: largest area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GB" smtClean="0"/>
          </a:p>
          <a:p>
            <a:pPr>
              <a:spcBef>
                <a:spcPct val="0"/>
              </a:spcBef>
            </a:pPr>
            <a:r>
              <a:rPr lang="en-GB" smtClean="0"/>
              <a:t>Instantiate criteria for judging quality</a:t>
            </a:r>
            <a:endParaRPr lang="en-US" smtClean="0"/>
          </a:p>
          <a:p>
            <a:pPr>
              <a:spcBef>
                <a:spcPct val="0"/>
              </a:spcBef>
            </a:pPr>
            <a:r>
              <a:rPr lang="en-GB" smtClean="0"/>
              <a:t>Quality of corpus: </a:t>
            </a:r>
            <a:r>
              <a:rPr lang="en-GB" sz="2000" smtClean="0"/>
              <a:t>50%</a:t>
            </a:r>
            <a:r>
              <a:rPr lang="en-GB" smtClean="0"/>
              <a:t> acceptable, </a:t>
            </a:r>
            <a:r>
              <a:rPr lang="en-GB" sz="2000" smtClean="0"/>
              <a:t>30%</a:t>
            </a:r>
            <a:r>
              <a:rPr lang="en-GB" smtClean="0"/>
              <a:t> good</a:t>
            </a:r>
          </a:p>
          <a:p>
            <a:pPr>
              <a:spcBef>
                <a:spcPct val="0"/>
              </a:spcBef>
            </a:pPr>
            <a:r>
              <a:rPr lang="en-GB" smtClean="0"/>
              <a:t>Examples of good studies</a:t>
            </a:r>
          </a:p>
          <a:p>
            <a:pPr>
              <a:spcBef>
                <a:spcPct val="0"/>
              </a:spcBef>
            </a:pPr>
            <a:r>
              <a:rPr lang="en-GB" smtClean="0"/>
              <a:t>Guidance on writing a good IPA paper</a:t>
            </a:r>
          </a:p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7447083-8303-4505-9571-87EDD9AED460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612775" y="500063"/>
            <a:ext cx="8153400" cy="719137"/>
          </a:xfrm>
        </p:spPr>
        <p:txBody>
          <a:bodyPr/>
          <a:lstStyle/>
          <a:p>
            <a:r>
              <a:rPr lang="en-GB" smtClean="0"/>
              <a:t>Future development of IPA</a:t>
            </a:r>
            <a:endParaRPr lang="en-US" smtClean="0"/>
          </a:p>
        </p:txBody>
      </p:sp>
      <p:sp>
        <p:nvSpPr>
          <p:cNvPr id="38915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1714500"/>
            <a:ext cx="8643937" cy="223837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i="1" smtClean="0"/>
              <a:t>Increase</a:t>
            </a:r>
            <a:r>
              <a:rPr lang="en-GB" smtClean="0"/>
              <a:t> proportion good papers: examples, training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GB" smtClean="0"/>
              <a:t>	</a:t>
            </a:r>
            <a:r>
              <a:rPr lang="en-GB" sz="2400" smtClean="0"/>
              <a:t>Book: JA Smith, P Flowers, M Larkin (2009) </a:t>
            </a:r>
            <a:r>
              <a:rPr lang="en-GB" sz="2400" i="1" smtClean="0"/>
              <a:t>Interpretative Phenomenological Analysis:Theory, Method, Research. </a:t>
            </a:r>
            <a:r>
              <a:rPr lang="en-GB" sz="2400" smtClean="0"/>
              <a:t>London: Sage.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GB" sz="2400" smtClean="0"/>
              <a:t>	IPA Website: </a:t>
            </a:r>
            <a:r>
              <a:rPr lang="en-GB" sz="2400" smtClean="0">
                <a:hlinkClick r:id="rId3"/>
              </a:rPr>
              <a:t>http://www.ipa.bbk.ac.uk/</a:t>
            </a:r>
            <a:endParaRPr lang="en-GB" sz="2400" smtClean="0"/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GB" sz="2400" smtClean="0"/>
          </a:p>
          <a:p>
            <a:pPr>
              <a:spcBef>
                <a:spcPct val="0"/>
              </a:spcBef>
            </a:pPr>
            <a:r>
              <a:rPr lang="en-GB" i="1" smtClean="0"/>
              <a:t>Develop</a:t>
            </a:r>
            <a:r>
              <a:rPr lang="en-GB" smtClean="0"/>
              <a:t> corpus specific areas e.g. pain, heart disease</a:t>
            </a:r>
          </a:p>
          <a:p>
            <a:pPr>
              <a:spcBef>
                <a:spcPct val="0"/>
              </a:spcBef>
            </a:pPr>
            <a:r>
              <a:rPr lang="en-GB" i="1" smtClean="0"/>
              <a:t>Review</a:t>
            </a:r>
            <a:r>
              <a:rPr lang="en-GB" smtClean="0"/>
              <a:t> emerging generic constructs e.g. Identity</a:t>
            </a:r>
          </a:p>
          <a:p>
            <a:pPr>
              <a:spcBef>
                <a:spcPct val="0"/>
              </a:spcBef>
            </a:pPr>
            <a:endParaRPr lang="en-GB" smtClean="0"/>
          </a:p>
          <a:p>
            <a:pPr>
              <a:spcBef>
                <a:spcPct val="0"/>
              </a:spcBef>
            </a:pPr>
            <a:r>
              <a:rPr lang="en-GB" i="1" smtClean="0"/>
              <a:t>More</a:t>
            </a:r>
            <a:r>
              <a:rPr lang="en-GB" smtClean="0"/>
              <a:t> good papers in medical journals</a:t>
            </a:r>
          </a:p>
          <a:p>
            <a:pPr>
              <a:spcBef>
                <a:spcPct val="0"/>
              </a:spcBef>
            </a:pPr>
            <a:r>
              <a:rPr lang="en-GB" i="1" smtClean="0"/>
              <a:t>More</a:t>
            </a:r>
            <a:r>
              <a:rPr lang="en-GB" smtClean="0"/>
              <a:t> integration: mixed methods</a:t>
            </a:r>
          </a:p>
          <a:p>
            <a:pPr>
              <a:spcBef>
                <a:spcPct val="0"/>
              </a:spcBef>
            </a:pPr>
            <a:r>
              <a:rPr lang="en-GB" i="1" smtClean="0"/>
              <a:t>More</a:t>
            </a:r>
            <a:r>
              <a:rPr lang="en-GB" smtClean="0"/>
              <a:t> work on preventative health behaviour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C2BB4CD-CC04-4ABC-8175-327ACB83FC00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smtClean="0"/>
              <a:t>References</a:t>
            </a:r>
            <a:endParaRPr lang="en-US" smtClean="0"/>
          </a:p>
        </p:txBody>
      </p:sp>
      <p:sp>
        <p:nvSpPr>
          <p:cNvPr id="39939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1571625"/>
            <a:ext cx="8643938" cy="452437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z="2400" dirty="0" smtClean="0"/>
              <a:t>A Dickson et al. (2008) That was my old life: its almost like a past life now: loss and adjustment amongst people living with chronic fatigue syndrome. </a:t>
            </a:r>
            <a:r>
              <a:rPr lang="en-GB" sz="2400" i="1" dirty="0" smtClean="0"/>
              <a:t>Psychology &amp; Health, 23, 459-476.</a:t>
            </a:r>
          </a:p>
          <a:p>
            <a:pPr>
              <a:spcBef>
                <a:spcPct val="0"/>
              </a:spcBef>
            </a:pPr>
            <a:r>
              <a:rPr lang="en-GB" sz="2400" dirty="0" smtClean="0"/>
              <a:t>E Chapman et al. (2007) Psychosocial issues for patients with ventricular assist devices: a qualitative pilot study. </a:t>
            </a:r>
            <a:r>
              <a:rPr lang="en-GB" sz="2400" i="1" dirty="0" smtClean="0"/>
              <a:t>American Journal of Critical Care, 16, 72-81. </a:t>
            </a: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A Turner et al (2002) Play hurt, live hurt : living with and managing osteoarthritis from the perspective of ex-professional footballers.</a:t>
            </a:r>
            <a:br>
              <a:rPr lang="en-US" sz="2400" dirty="0" smtClean="0"/>
            </a:br>
            <a:r>
              <a:rPr lang="en-US" sz="2400" i="1" dirty="0" smtClean="0"/>
              <a:t>Journal of Health Psychology, 7, 285-301.</a:t>
            </a:r>
            <a:r>
              <a:rPr lang="en-GB" sz="2400" dirty="0" smtClean="0"/>
              <a:t> </a:t>
            </a:r>
          </a:p>
          <a:p>
            <a:pPr>
              <a:spcBef>
                <a:spcPct val="0"/>
              </a:spcBef>
            </a:pPr>
            <a:endParaRPr lang="en-GB" sz="2400" dirty="0" smtClean="0"/>
          </a:p>
          <a:p>
            <a:pPr>
              <a:spcBef>
                <a:spcPct val="0"/>
              </a:spcBef>
            </a:pPr>
            <a:r>
              <a:rPr lang="en-GB" sz="2400" dirty="0" smtClean="0"/>
              <a:t>Smith JA (2011) Evaluating the contribution of </a:t>
            </a:r>
            <a:r>
              <a:rPr lang="en-GB" sz="2400" i="1" dirty="0" smtClean="0"/>
              <a:t>Interpretative Phenomenological Analysis. Health Psychology Review, 5, 9-27</a:t>
            </a:r>
            <a:endParaRPr lang="en-US" sz="2400" dirty="0" smtClean="0"/>
          </a:p>
          <a:p>
            <a:pPr>
              <a:spcBef>
                <a:spcPct val="0"/>
              </a:spcBef>
            </a:pPr>
            <a:endParaRPr lang="en-GB" sz="2400" dirty="0" smtClean="0"/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F118E79-2D66-4027-B303-537ACDDBA9CC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sz="800" smtClean="0"/>
              <a:t>.</a:t>
            </a:r>
            <a:endParaRPr lang="en-US" sz="80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Total number empirical IPA papers from databases: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294</a:t>
            </a:r>
          </a:p>
          <a:p>
            <a:pPr>
              <a:buFont typeface="Wingdings" pitchFamily="2" charset="2"/>
              <a:buNone/>
              <a:defRPr/>
            </a:pPr>
            <a:endParaRPr lang="en-GB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FD776AC-CF4F-43E0-9E76-0C0F2D2D901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smtClean="0"/>
              <a:t>The trend</a:t>
            </a:r>
            <a:endParaRPr lang="en-US" smtClean="0"/>
          </a:p>
        </p:txBody>
      </p:sp>
      <p:sp>
        <p:nvSpPr>
          <p:cNvPr id="1028" name="Content Placeholder 2"/>
          <p:cNvSpPr>
            <a:spLocks noGrp="1"/>
          </p:cNvSpPr>
          <p:nvPr>
            <p:ph sz="quarter" idx="1"/>
          </p:nvPr>
        </p:nvSpPr>
        <p:spPr>
          <a:xfrm>
            <a:off x="642938" y="1571625"/>
            <a:ext cx="8153400" cy="4495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1000"/>
              </a:spcAft>
              <a:buFont typeface="Wingdings" pitchFamily="2" charset="2"/>
              <a:buNone/>
            </a:pPr>
            <a:r>
              <a:rPr lang="en-US" sz="320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 </a:t>
            </a:r>
          </a:p>
          <a:p>
            <a:pPr>
              <a:lnSpc>
                <a:spcPct val="150000"/>
              </a:lnSpc>
              <a:spcAft>
                <a:spcPts val="1000"/>
              </a:spcAft>
              <a:buFont typeface="Wingdings" pitchFamily="2" charset="2"/>
              <a:buNone/>
            </a:pPr>
            <a:endParaRPr lang="en-GB" sz="32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  <a:buFont typeface="Wingdings" pitchFamily="2" charset="2"/>
              <a:buNone/>
            </a:pPr>
            <a:endParaRPr lang="en-GB" sz="32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  <a:buFont typeface="Wingdings" pitchFamily="2" charset="2"/>
              <a:buNone/>
            </a:pPr>
            <a:endParaRPr lang="en-GB" sz="32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  <a:buFont typeface="Wingdings" pitchFamily="2" charset="2"/>
              <a:buNone/>
            </a:pPr>
            <a:r>
              <a:rPr lang="en-GB" sz="320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1D48558-5561-4C17-8F6E-070D037213E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1026" name="Chart 5"/>
          <p:cNvGraphicFramePr>
            <a:graphicFrameLocks/>
          </p:cNvGraphicFramePr>
          <p:nvPr/>
        </p:nvGraphicFramePr>
        <p:xfrm>
          <a:off x="357188" y="1785938"/>
          <a:ext cx="8072437" cy="4286250"/>
        </p:xfrm>
        <a:graphic>
          <a:graphicData uri="http://schemas.openxmlformats.org/presentationml/2006/ole">
            <p:oleObj spid="_x0000_s1026" name="Chart" r:id="rId4" imgW="6172371" imgH="3954894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smtClean="0"/>
              <a:t>From outside UK</a:t>
            </a:r>
            <a:endParaRPr lang="en-US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928688" y="2214563"/>
          <a:ext cx="5429290" cy="1357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039"/>
                <a:gridCol w="563414"/>
                <a:gridCol w="621734"/>
                <a:gridCol w="621734"/>
                <a:gridCol w="577451"/>
                <a:gridCol w="544017"/>
                <a:gridCol w="576776"/>
                <a:gridCol w="700125"/>
              </a:tblGrid>
              <a:tr h="678661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Papers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11</a:t>
                      </a:r>
                      <a:endParaRPr lang="en-US" sz="2400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Year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02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03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04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05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06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07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08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08084A1-AA07-41FF-A542-7A63C2677C9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smtClean="0"/>
              <a:t>IPA outside UK</a:t>
            </a:r>
            <a:endParaRPr lang="en-US" smtClean="0"/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GB" smtClean="0"/>
              <a:t>Slower to take off</a:t>
            </a:r>
          </a:p>
          <a:p>
            <a:r>
              <a:rPr lang="en-GB" smtClean="0"/>
              <a:t>Mainly English speaking world</a:t>
            </a:r>
          </a:p>
          <a:p>
            <a:r>
              <a:rPr lang="en-GB" smtClean="0"/>
              <a:t>Heavily linguistically reliant</a:t>
            </a:r>
          </a:p>
          <a:p>
            <a:pPr>
              <a:buFont typeface="Wingdings" pitchFamily="2" charset="2"/>
              <a:buNone/>
            </a:pPr>
            <a:endParaRPr lang="en-GB" smtClean="0"/>
          </a:p>
          <a:p>
            <a:r>
              <a:rPr lang="en-GB" smtClean="0"/>
              <a:t>Trend increasing</a:t>
            </a:r>
          </a:p>
          <a:p>
            <a:r>
              <a:rPr lang="en-GB" smtClean="0"/>
              <a:t>Inquiries, training, postgraduates </a:t>
            </a:r>
          </a:p>
          <a:p>
            <a:r>
              <a:rPr lang="en-GB" smtClean="0"/>
              <a:t>2009 (up to Aug)12 non-UK papers, 25% of total </a:t>
            </a:r>
          </a:p>
          <a:p>
            <a:pPr>
              <a:buFont typeface="Wingdings" pitchFamily="2" charset="2"/>
              <a:buNone/>
            </a:pPr>
            <a:endParaRPr lang="en-GB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D99C359-D7DE-4DE3-ADBD-F424FD77B65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smtClean="0"/>
              <a:t>Subject areas</a:t>
            </a:r>
            <a:endParaRPr lang="en-US" smtClean="0"/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1643063"/>
            <a:ext cx="8480425" cy="445293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mtClean="0"/>
              <a:t>Biggest domain: health </a:t>
            </a:r>
          </a:p>
          <a:p>
            <a:pPr>
              <a:spcBef>
                <a:spcPct val="0"/>
              </a:spcBef>
            </a:pPr>
            <a:r>
              <a:rPr lang="en-GB" smtClean="0"/>
              <a:t>Second biggest: mental health</a:t>
            </a:r>
          </a:p>
          <a:p>
            <a:pPr>
              <a:spcBef>
                <a:spcPct val="0"/>
              </a:spcBef>
            </a:pPr>
            <a:endParaRPr lang="en-GB" smtClean="0"/>
          </a:p>
          <a:p>
            <a:pPr>
              <a:spcBef>
                <a:spcPct val="0"/>
              </a:spcBef>
            </a:pPr>
            <a:r>
              <a:rPr lang="en-GB" smtClean="0"/>
              <a:t>Categorize each paper with one or two keywords</a:t>
            </a:r>
          </a:p>
          <a:p>
            <a:pPr>
              <a:spcBef>
                <a:spcPct val="0"/>
              </a:spcBef>
            </a:pPr>
            <a:r>
              <a:rPr lang="en-GB" smtClean="0"/>
              <a:t>Wide range: e.g. genetics, music, sport, carers</a:t>
            </a:r>
          </a:p>
          <a:p>
            <a:pPr>
              <a:spcBef>
                <a:spcPct val="0"/>
              </a:spcBef>
            </a:pPr>
            <a:endParaRPr lang="en-GB" smtClean="0"/>
          </a:p>
          <a:p>
            <a:pPr>
              <a:spcBef>
                <a:spcPct val="0"/>
              </a:spcBef>
            </a:pPr>
            <a:r>
              <a:rPr lang="en-GB" smtClean="0"/>
              <a:t>Biggest category: patient’s illness experience</a:t>
            </a:r>
          </a:p>
          <a:p>
            <a:pPr>
              <a:spcBef>
                <a:spcPct val="0"/>
              </a:spcBef>
            </a:pPr>
            <a:r>
              <a:rPr lang="en-GB" smtClean="0"/>
              <a:t>69 papers,  23% of whole IPA corpus</a:t>
            </a:r>
          </a:p>
          <a:p>
            <a:pPr>
              <a:spcBef>
                <a:spcPct val="0"/>
              </a:spcBef>
            </a:pPr>
            <a:r>
              <a:rPr lang="en-GB" smtClean="0"/>
              <a:t>Strict criterion: primary symptoms physical not mental </a:t>
            </a:r>
          </a:p>
          <a:p>
            <a:pPr>
              <a:spcBef>
                <a:spcPct val="0"/>
              </a:spcBef>
            </a:pPr>
            <a:r>
              <a:rPr lang="en-GB" smtClean="0"/>
              <a:t>Dementia, addictions, eating disorders not included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F6E2FF2-D874-4D14-8022-ADA98219DDB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smtClean="0"/>
              <a:t> Illness experience </a:t>
            </a:r>
            <a:endParaRPr lang="en-US" smtClean="0"/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smtClean="0"/>
              <a:t>Perhaps not surprising it’s biggest category</a:t>
            </a:r>
          </a:p>
          <a:p>
            <a:pPr>
              <a:spcBef>
                <a:spcPts val="600"/>
              </a:spcBef>
            </a:pPr>
            <a:r>
              <a:rPr lang="en-GB" smtClean="0"/>
              <a:t>IPA established itself first in health psychology</a:t>
            </a:r>
          </a:p>
          <a:p>
            <a:pPr>
              <a:spcBef>
                <a:spcPts val="600"/>
              </a:spcBef>
            </a:pPr>
            <a:r>
              <a:rPr lang="en-GB" smtClean="0"/>
              <a:t>Concern with lived experience raison d’etre of IPA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GB" smtClean="0"/>
          </a:p>
          <a:p>
            <a:pPr>
              <a:spcBef>
                <a:spcPts val="600"/>
              </a:spcBef>
            </a:pPr>
            <a:r>
              <a:rPr lang="en-GB" smtClean="0"/>
              <a:t>For IPA, usually experience of existential import </a:t>
            </a:r>
          </a:p>
          <a:p>
            <a:pPr>
              <a:spcBef>
                <a:spcPts val="600"/>
              </a:spcBef>
            </a:pPr>
            <a:r>
              <a:rPr lang="en-GB" smtClean="0"/>
              <a:t>Illness can play significant part in person’s life</a:t>
            </a:r>
          </a:p>
          <a:p>
            <a:pPr>
              <a:spcBef>
                <a:spcPts val="600"/>
              </a:spcBef>
            </a:pPr>
            <a:endParaRPr lang="en-GB" smtClean="0"/>
          </a:p>
          <a:p>
            <a:pPr>
              <a:spcBef>
                <a:spcPts val="600"/>
              </a:spcBef>
            </a:pPr>
            <a:r>
              <a:rPr lang="en-GB" smtClean="0"/>
              <a:t>Reviewed conditions with 4 or more papers</a:t>
            </a:r>
          </a:p>
          <a:p>
            <a:pPr>
              <a:spcBef>
                <a:spcPts val="600"/>
              </a:spcBef>
            </a:pPr>
            <a:r>
              <a:rPr lang="en-GB" smtClean="0"/>
              <a:t>Total papers reviewed: 51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2925AE3-59ED-400F-A548-3974E57EB2F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b="1" smtClean="0"/>
              <a:t/>
            </a:r>
            <a:br>
              <a:rPr lang="en-GB" b="1" smtClean="0"/>
            </a:br>
            <a:r>
              <a:rPr lang="en-GB" smtClean="0"/>
              <a:t>The conditions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928688" y="1928813"/>
          <a:ext cx="6358006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901"/>
                <a:gridCol w="2786105"/>
              </a:tblGrid>
              <a:tr h="377826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Illness</a:t>
                      </a:r>
                      <a:r>
                        <a:rPr lang="en-GB" sz="2400" baseline="0" dirty="0" smtClean="0"/>
                        <a:t> cluster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Number</a:t>
                      </a:r>
                      <a:r>
                        <a:rPr lang="en-GB" sz="2400" baseline="0" dirty="0" smtClean="0"/>
                        <a:t> of papers</a:t>
                      </a:r>
                      <a:endParaRPr lang="en-US" sz="2400" dirty="0"/>
                    </a:p>
                  </a:txBody>
                  <a:tcPr/>
                </a:tc>
              </a:tr>
              <a:tr h="377826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Chronic</a:t>
                      </a:r>
                      <a:r>
                        <a:rPr lang="en-GB" sz="2400" baseline="0" dirty="0" smtClean="0"/>
                        <a:t> pain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11</a:t>
                      </a:r>
                      <a:endParaRPr lang="en-US" sz="2400" dirty="0"/>
                    </a:p>
                  </a:txBody>
                  <a:tcPr/>
                </a:tc>
              </a:tr>
              <a:tr h="377826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Neurological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  <a:tr h="377826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Heart</a:t>
                      </a:r>
                      <a:r>
                        <a:rPr lang="en-GB" sz="2400" baseline="0" dirty="0" smtClean="0"/>
                        <a:t> disease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  8</a:t>
                      </a:r>
                      <a:endParaRPr lang="en-US" sz="2400" dirty="0"/>
                    </a:p>
                  </a:txBody>
                  <a:tcPr/>
                </a:tc>
              </a:tr>
              <a:tr h="377826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Cancer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  5</a:t>
                      </a:r>
                      <a:endParaRPr lang="en-US" sz="2400" dirty="0"/>
                    </a:p>
                  </a:txBody>
                  <a:tcPr/>
                </a:tc>
              </a:tr>
              <a:tr h="377826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Chronic fatigue</a:t>
                      </a:r>
                      <a:r>
                        <a:rPr lang="en-GB" sz="2400" baseline="0" dirty="0" smtClean="0"/>
                        <a:t> syndrome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  5</a:t>
                      </a:r>
                      <a:endParaRPr lang="en-US" sz="2400" dirty="0"/>
                    </a:p>
                  </a:txBody>
                  <a:tcPr/>
                </a:tc>
              </a:tr>
              <a:tr h="377826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Arthritis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  4</a:t>
                      </a:r>
                      <a:endParaRPr lang="en-US" sz="2400" dirty="0"/>
                    </a:p>
                  </a:txBody>
                  <a:tcPr/>
                </a:tc>
              </a:tr>
              <a:tr h="377826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Urinary</a:t>
                      </a:r>
                      <a:r>
                        <a:rPr lang="en-GB" sz="2400" baseline="0" dirty="0" smtClean="0"/>
                        <a:t> problems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  4</a:t>
                      </a:r>
                      <a:endParaRPr lang="en-US" sz="2400" dirty="0"/>
                    </a:p>
                  </a:txBody>
                  <a:tcPr/>
                </a:tc>
              </a:tr>
              <a:tr h="377826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Dermatology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  4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3690333-A10C-4731-ADB3-B2F95CB9240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4321</TotalTime>
  <Words>1276</Words>
  <Application>Microsoft Office PowerPoint</Application>
  <PresentationFormat>Předvádění na obrazovce (4:3)</PresentationFormat>
  <Paragraphs>360</Paragraphs>
  <Slides>28</Slides>
  <Notes>28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0" baseType="lpstr">
      <vt:lpstr>Median</vt:lpstr>
      <vt:lpstr>Chart</vt:lpstr>
      <vt:lpstr>  . </vt:lpstr>
      <vt:lpstr>Literature search</vt:lpstr>
      <vt:lpstr>.</vt:lpstr>
      <vt:lpstr>The trend</vt:lpstr>
      <vt:lpstr>From outside UK</vt:lpstr>
      <vt:lpstr>IPA outside UK</vt:lpstr>
      <vt:lpstr>Subject areas</vt:lpstr>
      <vt:lpstr> Illness experience </vt:lpstr>
      <vt:lpstr> The conditions </vt:lpstr>
      <vt:lpstr>Quality &amp; qualitative research</vt:lpstr>
      <vt:lpstr>Assessing quality of IPA</vt:lpstr>
      <vt:lpstr>The assessment </vt:lpstr>
      <vt:lpstr>Unacceptable</vt:lpstr>
      <vt:lpstr>Acceptable  </vt:lpstr>
      <vt:lpstr>Good </vt:lpstr>
      <vt:lpstr>The quality of IPA work</vt:lpstr>
      <vt:lpstr>Quality by area</vt:lpstr>
      <vt:lpstr>Examples of Unacceptable</vt:lpstr>
      <vt:lpstr>The Good</vt:lpstr>
      <vt:lpstr> 1. Impact of CFS on identity Dickson et al. (2008) Psychology &amp; Health </vt:lpstr>
      <vt:lpstr>“Identity crisis: agency and embodiment” </vt:lpstr>
      <vt:lpstr>2. Technology in heart disease  Chapman et al. (2007) Amer J of Critical Care</vt:lpstr>
      <vt:lpstr>Complexity of relationship with VAD</vt:lpstr>
      <vt:lpstr>3. Ex-footballers &amp; arthritis: making sense of loss Turner et al (2002) Journal of Health Psychology</vt:lpstr>
      <vt:lpstr>Writing a good IPA paper</vt:lpstr>
      <vt:lpstr>Summary</vt:lpstr>
      <vt:lpstr>Future development of IPA</vt:lpstr>
      <vt:lpstr>References</vt:lpstr>
    </vt:vector>
  </TitlesOfParts>
  <Company>birkbeck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Interpretative Phenomenological Analysis (IPA)</dc:title>
  <dc:creator>Jonathan Smith</dc:creator>
  <cp:lastModifiedBy>Jana Gajdošová</cp:lastModifiedBy>
  <cp:revision>245</cp:revision>
  <dcterms:created xsi:type="dcterms:W3CDTF">2006-08-23T14:24:55Z</dcterms:created>
  <dcterms:modified xsi:type="dcterms:W3CDTF">2012-05-22T11:58:14Z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1997259516</vt:i4>
  </property>
  <property fmtid="{D5CDD505-2E9C-101B-9397-08002B2CF9AE}" pid="3" name="_NewReviewCycle">
    <vt:lpwstr/>
  </property>
  <property fmtid="{D5CDD505-2E9C-101B-9397-08002B2CF9AE}" pid="4" name="_EmailSubject">
    <vt:lpwstr>things</vt:lpwstr>
  </property>
  <property fmtid="{D5CDD505-2E9C-101B-9397-08002B2CF9AE}" pid="5" name="_AuthorEmail">
    <vt:lpwstr>ja.smith@bbk.ac.uk</vt:lpwstr>
  </property>
  <property fmtid="{D5CDD505-2E9C-101B-9397-08002B2CF9AE}" pid="6" name="_AuthorEmailDisplayName">
    <vt:lpwstr>Jonathan A Smith</vt:lpwstr>
  </property>
</Properties>
</file>