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56" r:id="rId2"/>
    <p:sldId id="461" r:id="rId3"/>
    <p:sldId id="467" r:id="rId4"/>
    <p:sldId id="554" r:id="rId5"/>
    <p:sldId id="456" r:id="rId6"/>
    <p:sldId id="457" r:id="rId7"/>
    <p:sldId id="458" r:id="rId8"/>
    <p:sldId id="459" r:id="rId9"/>
    <p:sldId id="460" r:id="rId10"/>
    <p:sldId id="508" r:id="rId11"/>
    <p:sldId id="509" r:id="rId12"/>
    <p:sldId id="511" r:id="rId13"/>
    <p:sldId id="512" r:id="rId14"/>
    <p:sldId id="513" r:id="rId15"/>
    <p:sldId id="514" r:id="rId16"/>
    <p:sldId id="533" r:id="rId17"/>
    <p:sldId id="541" r:id="rId18"/>
    <p:sldId id="535" r:id="rId19"/>
    <p:sldId id="536" r:id="rId20"/>
    <p:sldId id="538" r:id="rId21"/>
    <p:sldId id="539" r:id="rId22"/>
    <p:sldId id="552" r:id="rId23"/>
    <p:sldId id="500" r:id="rId2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CC0000"/>
    <a:srgbClr val="008000"/>
    <a:srgbClr val="000099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93" autoAdjust="0"/>
  </p:normalViewPr>
  <p:slideViewPr>
    <p:cSldViewPr>
      <p:cViewPr>
        <p:scale>
          <a:sx n="50" d="100"/>
          <a:sy n="50" d="100"/>
        </p:scale>
        <p:origin x="-1842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9E0B9-31E8-4798-A5AF-AEEB9DFF49DA}" type="doc">
      <dgm:prSet loTypeId="urn:microsoft.com/office/officeart/2005/8/layout/cycle5" loCatId="cycle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4EB0567-500C-4DB3-903F-5E78C01D6AFF}" type="pres">
      <dgm:prSet presAssocID="{B1D9E0B9-31E8-4798-A5AF-AEEB9DFF49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D9EC1-9B58-4D7E-AD5D-278BC28C9E82}" type="presOf" srcId="{B1D9E0B9-31E8-4798-A5AF-AEEB9DFF49DA}" destId="{94EB0567-500C-4DB3-903F-5E78C01D6AF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•"/>
              <a:defRPr sz="1200"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•"/>
              <a:defRPr sz="1200" b="1"/>
            </a:lvl1pPr>
          </a:lstStyle>
          <a:p>
            <a:pPr>
              <a:defRPr/>
            </a:pPr>
            <a:fld id="{2C5830F1-B272-41C3-81AB-E4E194B03E6E}" type="datetimeFigureOut">
              <a:rPr lang="cs-CZ"/>
              <a:pPr>
                <a:defRPr/>
              </a:pPr>
              <a:t>28.5.2012</a:t>
            </a:fld>
            <a:endParaRPr lang="cs-CZ"/>
          </a:p>
        </p:txBody>
      </p:sp>
      <p:sp>
        <p:nvSpPr>
          <p:cNvPr id="478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•"/>
              <a:defRPr sz="1200" b="1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8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•"/>
              <a:defRPr sz="1200" b="1"/>
            </a:lvl1pPr>
          </a:lstStyle>
          <a:p>
            <a:pPr>
              <a:defRPr/>
            </a:pPr>
            <a:fld id="{35C371E1-D836-459B-B053-4400AE7794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47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7EAB140D-39C6-405B-8418-D6173DA0AE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8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43E10-7C2B-4D38-BE11-398F665BB5CD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>
                <a:latin typeface="Arial" pitchFamily="34" charset="0"/>
              </a:rPr>
              <a:t>Kde u nás by mohlo být více zpětné vazby?</a:t>
            </a:r>
          </a:p>
          <a:p>
            <a:r>
              <a:rPr lang="cs-CZ" smtClean="0">
                <a:latin typeface="Arial" pitchFamily="34" charset="0"/>
              </a:rPr>
              <a:t>Víte, že Tomáš Kalvín a Ignác z Loyoly byli velmi dobří feedbackeři a pomocí zpětné vazby rozvíjeli své řády? Víte, že existují jen dvě metody rozvoje a zpětná vazba je první z nich? Jak tedy poskytnout účinnou zpětnou vazbu, aniž chodím kolem horké kaše či dělám „sendvič“ a nejsem slonem v porcelánu?</a:t>
            </a:r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•"/>
            </a:pPr>
            <a:fld id="{89CED9C4-6706-475E-86A8-B8C3A875551D}" type="slidenum">
              <a:rPr lang="cs-CZ" sz="1300">
                <a:latin typeface="Arial" pitchFamily="34" charset="0"/>
              </a:rPr>
              <a:pPr algn="r" defTabSz="955675"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Char char="•"/>
              </a:pPr>
              <a:t>10</a:t>
            </a:fld>
            <a:endParaRPr lang="cs-CZ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67588" name="Zástupný symbol pro číslo snímku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A4A00D92-F384-4AC5-B16A-989DBB5E84F0}" type="slidenum">
              <a:rPr lang="cs-CZ" sz="1300">
                <a:latin typeface="Arial" pitchFamily="34" charset="0"/>
              </a:rPr>
              <a:pPr algn="r" defTabSz="955675"/>
              <a:t>12</a:t>
            </a:fld>
            <a:endParaRPr lang="cs-CZ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67588" name="Zástupný symbol pro číslo snímku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A4A00D92-F384-4AC5-B16A-989DBB5E84F0}" type="slidenum">
              <a:rPr lang="cs-CZ" sz="1300">
                <a:latin typeface="Arial" pitchFamily="34" charset="0"/>
              </a:rPr>
              <a:pPr algn="r" defTabSz="955675"/>
              <a:t>13</a:t>
            </a:fld>
            <a:endParaRPr lang="cs-CZ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67588" name="Zástupný symbol pro číslo snímku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A4A00D92-F384-4AC5-B16A-989DBB5E84F0}" type="slidenum">
              <a:rPr lang="cs-CZ" sz="1300">
                <a:latin typeface="Arial" pitchFamily="34" charset="0"/>
              </a:rPr>
              <a:pPr algn="r" defTabSz="955675"/>
              <a:t>14</a:t>
            </a:fld>
            <a:endParaRPr lang="cs-CZ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2772" name="Zástupný symbol pro číslo snímk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9738BCD-1C7A-4F7E-BFAD-2840D6B58987}" type="slidenum">
              <a:rPr lang="cs-CZ" sz="1200">
                <a:latin typeface="+mn-lt"/>
                <a:cs typeface="+mn-cs"/>
              </a:rPr>
              <a:pPr algn="r">
                <a:defRPr/>
              </a:pPr>
              <a:t>15</a:t>
            </a:fld>
            <a:endParaRPr lang="cs-CZ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B140D-39C6-405B-8418-D6173DA0AEFC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657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536579" name="Zástupný symbol pro číslo snímku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5A7546DF-D88E-4B68-965A-0D8BFB0B7CA4}" type="slidenum">
              <a:rPr lang="cs-CZ" sz="1300">
                <a:latin typeface="Arial" charset="0"/>
              </a:rPr>
              <a:pPr algn="r" defTabSz="955675"/>
              <a:t>17</a:t>
            </a:fld>
            <a:endParaRPr lang="cs-CZ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1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374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188CD71-78D8-46A4-AB11-1A6A2869799A}" type="slidenum">
              <a:rPr lang="cs-CZ" sz="1200">
                <a:latin typeface="+mn-lt"/>
              </a:rPr>
              <a:pPr algn="r">
                <a:defRPr/>
              </a:pPr>
              <a:t>19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B140D-39C6-405B-8418-D6173DA0AEF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784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3C5204F-4ED6-472B-9BD0-FE971D0C0FBE}" type="slidenum">
              <a:rPr lang="cs-CZ" sz="1200">
                <a:latin typeface="+mn-lt"/>
              </a:rPr>
              <a:pPr algn="r">
                <a:defRPr/>
              </a:pPr>
              <a:t>20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989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Zástupný symbol pro číslo snímk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A470224-FF8A-42D5-B7E0-AB00AEFF01C4}" type="slidenum">
              <a:rPr lang="cs-CZ" sz="1200">
                <a:latin typeface="+mn-lt"/>
              </a:rPr>
              <a:pPr algn="r">
                <a:defRPr/>
              </a:pPr>
              <a:t>21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B140D-39C6-405B-8418-D6173DA0AEFC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68322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568323" name="Zástupný symbol pro číslo snímku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2" tIns="47781" rIns="95562" bIns="47781" anchor="b"/>
          <a:lstStyle/>
          <a:p>
            <a:pPr algn="r" defTabSz="955675"/>
            <a:fld id="{C244B351-01D9-428F-ACF5-B24CDC0B7A53}" type="slidenum">
              <a:rPr lang="cs-CZ" sz="1300">
                <a:latin typeface="Arial" charset="0"/>
              </a:rPr>
              <a:pPr algn="r" defTabSz="955675"/>
              <a:t>23</a:t>
            </a:fld>
            <a:endParaRPr lang="cs-CZ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AB140D-39C6-405B-8418-D6173DA0AEF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3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7AE1E9-18BE-4300-9712-B7B6F39B3573}" type="slidenum">
              <a:rPr lang="cs-CZ" sz="1200">
                <a:latin typeface="Tahoma" pitchFamily="34" charset="0"/>
                <a:cs typeface="Arial" charset="0"/>
              </a:rPr>
              <a:pPr algn="r"/>
              <a:t>5</a:t>
            </a:fld>
            <a:endParaRPr lang="cs-CZ" sz="1200">
              <a:latin typeface="Tahoma" pitchFamily="34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40" tIns="45720" rIns="91440" bIns="45720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0261DA-1390-42DA-9DA8-9B78563AC562}" type="slidenum">
              <a:rPr lang="cs-CZ" sz="1200">
                <a:latin typeface="Tahoma" pitchFamily="34" charset="0"/>
                <a:cs typeface="Arial" charset="0"/>
              </a:rPr>
              <a:pPr algn="r"/>
              <a:t>6</a:t>
            </a:fld>
            <a:endParaRPr lang="cs-CZ" sz="1200">
              <a:latin typeface="Tahoma" pitchFamily="34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40" tIns="45720" rIns="91440" bIns="45720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0704CE-DF49-4863-ABD8-6BCF95C1F969}" type="slidenum">
              <a:rPr lang="cs-CZ" sz="1200">
                <a:latin typeface="Tahoma" pitchFamily="34" charset="0"/>
                <a:cs typeface="Arial" charset="0"/>
              </a:rPr>
              <a:pPr algn="r"/>
              <a:t>7</a:t>
            </a:fld>
            <a:endParaRPr lang="cs-CZ" sz="1200">
              <a:latin typeface="Tahoma" pitchFamily="34" charset="0"/>
              <a:cs typeface="Arial" charset="0"/>
            </a:endParaRPr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40" tIns="45720" rIns="91440" bIns="45720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47318E-0E9C-46AE-A555-CDFD0C930890}" type="slidenum">
              <a:rPr lang="cs-CZ" sz="1200">
                <a:latin typeface="Tahoma" pitchFamily="34" charset="0"/>
                <a:cs typeface="Arial" charset="0"/>
              </a:rPr>
              <a:pPr algn="r"/>
              <a:t>8</a:t>
            </a:fld>
            <a:endParaRPr lang="cs-CZ" sz="1200">
              <a:latin typeface="Tahoma" pitchFamily="34" charset="0"/>
              <a:cs typeface="Arial" charset="0"/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 lIns="91440" tIns="45720" rIns="91440" bIns="45720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4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1525-DEB7-4848-80D0-42A6E77D1A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F764-D19A-4090-8719-C7899C5F9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DE94-A665-4506-BA39-C4F5C3BECD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EA6E-55AC-408C-909F-E1068E0436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F2FC-5C0A-4CEA-9ED0-F4B3BC960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470B-09CA-4DF6-A55F-D610741EB6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B6A1-6AC1-490D-8E0C-0A4562A311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C521-A29B-4AFB-8524-48A67309C9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1E988-DF39-465F-86B6-CA61984E0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9671-B795-410B-A289-B4B9412ACE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3BDB-66D4-4DE0-88B7-11C0EEB7A5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D9A6-418C-4E61-AF33-B6B355EF09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4DB80901-9CD9-4812-BACE-AAAF55A783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sipka samot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933056"/>
            <a:ext cx="7772400" cy="1296144"/>
          </a:xfrm>
        </p:spPr>
        <p:txBody>
          <a:bodyPr/>
          <a:lstStyle/>
          <a:p>
            <a:r>
              <a:rPr lang="cs-CZ" b="1" dirty="0" smtClean="0">
                <a:solidFill>
                  <a:schemeClr val="hlink"/>
                </a:solidFill>
              </a:rPr>
              <a:t>360° zpětná vazba</a:t>
            </a:r>
            <a:r>
              <a:rPr lang="cs-CZ" sz="34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cs-CZ" sz="34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cs-CZ" sz="34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cs-CZ" sz="3400" b="1" dirty="0" smtClean="0">
                <a:solidFill>
                  <a:schemeClr val="tx1"/>
                </a:solidFill>
              </a:rPr>
              <a:t>Workshop</a:t>
            </a:r>
          </a:p>
        </p:txBody>
      </p:sp>
      <p:pic>
        <p:nvPicPr>
          <p:cNvPr id="16387" name="Picture 6" descr="paticka zmens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58181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5157192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30" y="5481304"/>
            <a:ext cx="3597932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cs-CZ" smtClean="0"/>
              <a:t>Co je a co není zpětná vazba?</a:t>
            </a:r>
            <a:endParaRPr lang="en-US" smtClean="0"/>
          </a:p>
        </p:txBody>
      </p:sp>
      <p:pic>
        <p:nvPicPr>
          <p:cNvPr id="10243" name="Picture 17" descr="paticka zmens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eedbac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1844824"/>
            <a:ext cx="2198618" cy="3586720"/>
          </a:xfrm>
          <a:prstGeom prst="rect">
            <a:avLst/>
          </a:prstGeom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987675" y="1557338"/>
            <a:ext cx="5895975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§"/>
            </a:pPr>
            <a:r>
              <a:rPr lang="cs-CZ" b="1" dirty="0"/>
              <a:t> </a:t>
            </a:r>
            <a:r>
              <a:rPr lang="cs-CZ" sz="2800" b="1" dirty="0"/>
              <a:t>Nastavené zrcadlo </a:t>
            </a:r>
            <a:r>
              <a:rPr lang="cs-CZ" sz="2800" dirty="0"/>
              <a:t>- informace o tom, jak mě vidí druzí. Není to o tom, jaký jsem.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§"/>
            </a:pPr>
            <a:r>
              <a:rPr lang="cs-CZ" sz="3600" dirty="0"/>
              <a:t> </a:t>
            </a:r>
            <a:r>
              <a:rPr lang="cs-CZ" sz="2800" b="1" dirty="0"/>
              <a:t>Slepecká hůl </a:t>
            </a:r>
            <a:r>
              <a:rPr lang="cs-CZ" sz="2800" dirty="0"/>
              <a:t>– zpětná informace o pohybu a směru, kterým se dál ubírat.  Ne zobecněné hodnocení, ale popis konkrétních projevů chování.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b="1" dirty="0"/>
              <a:t>Regulace procesu a zacílení rozvoje „za chodu“, </a:t>
            </a:r>
            <a:r>
              <a:rPr lang="cs-CZ" sz="2800" dirty="0"/>
              <a:t>ne až zpráva po té.</a:t>
            </a:r>
            <a:endParaRPr lang="en-US" sz="2800" dirty="0"/>
          </a:p>
        </p:txBody>
      </p:sp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cs-CZ" dirty="0" smtClean="0"/>
              <a:t>Proč potřebujeme dávat a dostávat zpětnou vazbu?</a:t>
            </a:r>
          </a:p>
        </p:txBody>
      </p:sp>
      <p:pic>
        <p:nvPicPr>
          <p:cNvPr id="11268" name="Picture 3" descr="42146200"/>
          <p:cNvPicPr>
            <a:picLocks noChangeAspect="1" noChangeArrowheads="1"/>
          </p:cNvPicPr>
          <p:nvPr/>
        </p:nvPicPr>
        <p:blipFill>
          <a:blip r:embed="rId4" cstate="print"/>
          <a:srcRect l="1889" t="1418" r="1889" b="1418"/>
          <a:stretch>
            <a:fillRect/>
          </a:stretch>
        </p:blipFill>
        <p:spPr bwMode="auto">
          <a:xfrm>
            <a:off x="827088" y="2492375"/>
            <a:ext cx="199707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55650" y="155733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Uzavřený systém nepodporuje zpětnou vazbu a bez mnohostranné zpětné vazby je osobnost deformována.</a:t>
            </a:r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3131840" y="2492896"/>
            <a:ext cx="3096344" cy="115212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1392" tIns="45696" rIns="91392" bIns="45696" anchor="ctr"/>
          <a:lstStyle/>
          <a:p>
            <a:pPr algn="ctr"/>
            <a:r>
              <a:rPr lang="cs-CZ" sz="2800" dirty="0" err="1"/>
              <a:t>Zimbardo</a:t>
            </a:r>
            <a:r>
              <a:rPr lang="cs-CZ" sz="2800" dirty="0"/>
              <a:t> </a:t>
            </a:r>
          </a:p>
          <a:p>
            <a:pPr algn="ctr"/>
            <a:r>
              <a:rPr lang="cs-CZ" sz="2800" dirty="0"/>
              <a:t>a </a:t>
            </a:r>
            <a:r>
              <a:rPr lang="cs-CZ" sz="2800" dirty="0" err="1"/>
              <a:t>Stanfordské</a:t>
            </a:r>
            <a:r>
              <a:rPr lang="cs-CZ" sz="2800" dirty="0"/>
              <a:t> „vězení“</a:t>
            </a:r>
          </a:p>
        </p:txBody>
      </p:sp>
      <p:pic>
        <p:nvPicPr>
          <p:cNvPr id="11272" name="Picture 17" descr="paticka zmens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6"/>
          <p:cNvSpPr>
            <a:spLocks noChangeArrowheads="1"/>
          </p:cNvSpPr>
          <p:nvPr/>
        </p:nvSpPr>
        <p:spPr bwMode="auto">
          <a:xfrm>
            <a:off x="3131840" y="3861048"/>
            <a:ext cx="3096344" cy="119824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 wrap="none" lIns="91392" tIns="45696" rIns="91392" bIns="45696" anchor="ctr"/>
          <a:lstStyle/>
          <a:p>
            <a:pPr algn="ctr"/>
            <a:r>
              <a:rPr lang="cs-CZ" sz="2800" dirty="0"/>
              <a:t>Formule F1</a:t>
            </a:r>
            <a:r>
              <a:rPr lang="en-US" sz="2800" dirty="0"/>
              <a:t> vs. </a:t>
            </a:r>
            <a:r>
              <a:rPr lang="en-US" sz="2800" dirty="0" err="1"/>
              <a:t>traktor</a:t>
            </a:r>
            <a:endParaRPr lang="cs-CZ" sz="2800" dirty="0"/>
          </a:p>
        </p:txBody>
      </p:sp>
      <p:sp>
        <p:nvSpPr>
          <p:cNvPr id="11274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8066087" cy="95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>
                <a:solidFill>
                  <a:srgbClr val="FF0000"/>
                </a:solidFill>
              </a:rPr>
              <a:t>Čím výkonnější motor, výkonnější organismus či organizace, tím je třeba více zpětných vazeb.</a:t>
            </a:r>
          </a:p>
        </p:txBody>
      </p:sp>
      <p:pic>
        <p:nvPicPr>
          <p:cNvPr id="11275" name="Picture 4" descr="ferrari2"/>
          <p:cNvPicPr>
            <a:picLocks noChangeAspect="1" noChangeArrowheads="1"/>
          </p:cNvPicPr>
          <p:nvPr/>
        </p:nvPicPr>
        <p:blipFill>
          <a:blip r:embed="rId6" cstate="print"/>
          <a:srcRect t="6056"/>
          <a:stretch>
            <a:fillRect/>
          </a:stretch>
        </p:blipFill>
        <p:spPr bwMode="auto">
          <a:xfrm>
            <a:off x="6588125" y="2420938"/>
            <a:ext cx="21844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5" descr="traktor"/>
          <p:cNvPicPr>
            <a:picLocks noChangeAspect="1" noChangeArrowheads="1"/>
          </p:cNvPicPr>
          <p:nvPr/>
        </p:nvPicPr>
        <p:blipFill>
          <a:blip r:embed="rId7" cstate="print"/>
          <a:srcRect l="4597" r="2299"/>
          <a:stretch>
            <a:fillRect/>
          </a:stretch>
        </p:blipFill>
        <p:spPr bwMode="auto">
          <a:xfrm>
            <a:off x="6588125" y="4005263"/>
            <a:ext cx="22256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992888" cy="500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60350"/>
            <a:ext cx="8540750" cy="1143000"/>
          </a:xfrm>
        </p:spPr>
        <p:txBody>
          <a:bodyPr/>
          <a:lstStyle/>
          <a:p>
            <a:r>
              <a:rPr lang="sk-SK" dirty="0" err="1" smtClean="0"/>
              <a:t>Co</a:t>
            </a:r>
            <a:r>
              <a:rPr lang="sk-SK" dirty="0" smtClean="0"/>
              <a:t> je 360°zpětná </a:t>
            </a:r>
            <a:r>
              <a:rPr lang="sk-SK" dirty="0" err="1" smtClean="0"/>
              <a:t>vazba</a:t>
            </a:r>
            <a:r>
              <a:rPr lang="sk-SK" dirty="0" smtClean="0"/>
              <a:t>?</a:t>
            </a:r>
            <a:endParaRPr lang="cs-CZ" sz="3700" dirty="0" smtClean="0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62013" y="16668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Koncentrovaná a </a:t>
            </a:r>
            <a:r>
              <a:rPr lang="cs-CZ" sz="2800" dirty="0" err="1" smtClean="0"/>
              <a:t>vícezdrojová</a:t>
            </a:r>
            <a:r>
              <a:rPr lang="cs-CZ" sz="2800" dirty="0" smtClean="0"/>
              <a:t> zpětná vazba.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V jednom čase, hodnotitelé z různých úhlů pohledu, dle jednotných kritérií a škály.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Informace o kvantitě (body) i kvalitě chování (slovní komentáře).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Impuls k okamžité regulaci chování „za chodu“.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Je zacílená kritérii a kompetencemi přímo ke kompetenčnímu modelu, cílům a hodnotám dané společnosti.</a:t>
            </a:r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13317" name="Picture 4" descr="paticka zmense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Diagram 20"/>
          <p:cNvGraphicFramePr/>
          <p:nvPr/>
        </p:nvGraphicFramePr>
        <p:xfrm>
          <a:off x="5543600" y="-315416"/>
          <a:ext cx="3600400" cy="2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60350"/>
            <a:ext cx="8540750" cy="1143000"/>
          </a:xfrm>
        </p:spPr>
        <p:txBody>
          <a:bodyPr/>
          <a:lstStyle/>
          <a:p>
            <a:r>
              <a:rPr lang="sk-SK" dirty="0" err="1" smtClean="0"/>
              <a:t>Kdo</a:t>
            </a:r>
            <a:r>
              <a:rPr lang="sk-SK" dirty="0" smtClean="0"/>
              <a:t> je </a:t>
            </a:r>
            <a:r>
              <a:rPr lang="sk-SK" dirty="0" err="1" smtClean="0"/>
              <a:t>příjemcem</a:t>
            </a:r>
            <a:r>
              <a:rPr lang="sk-SK" dirty="0" smtClean="0"/>
              <a:t> </a:t>
            </a:r>
            <a:r>
              <a:rPr lang="sk-SK" dirty="0" err="1" smtClean="0"/>
              <a:t>zpětné</a:t>
            </a:r>
            <a:r>
              <a:rPr lang="sk-SK" dirty="0" smtClean="0"/>
              <a:t> </a:t>
            </a:r>
            <a:r>
              <a:rPr lang="sk-SK" dirty="0" err="1" smtClean="0"/>
              <a:t>vazby</a:t>
            </a:r>
            <a:r>
              <a:rPr lang="sk-SK" dirty="0" smtClean="0"/>
              <a:t>?</a:t>
            </a:r>
            <a:endParaRPr lang="cs-CZ" sz="3700" dirty="0" smtClean="0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556792"/>
            <a:ext cx="5942235" cy="4152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 smtClean="0"/>
              <a:t>Ti, kteří mají zájem na svém </a:t>
            </a:r>
            <a:r>
              <a:rPr lang="cs-CZ" b="1" cap="all" dirty="0" smtClean="0">
                <a:solidFill>
                  <a:srgbClr val="FF6600"/>
                </a:solidFill>
              </a:rPr>
              <a:t>rozvoji </a:t>
            </a:r>
            <a:r>
              <a:rPr lang="cs-CZ" dirty="0" smtClean="0"/>
              <a:t>(vybraní manažeři).</a:t>
            </a:r>
          </a:p>
          <a:p>
            <a:pPr>
              <a:buFont typeface="Wingdings" pitchFamily="2" charset="2"/>
              <a:buNone/>
            </a:pPr>
            <a:r>
              <a:rPr lang="cs-CZ" sz="2800" dirty="0" smtClean="0"/>
              <a:t>Přínos 360°zpětné vazby pro příjemce: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Informace</a:t>
            </a:r>
            <a:r>
              <a:rPr lang="cs-CZ" sz="2800" dirty="0" smtClean="0"/>
              <a:t> k rozvoji.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Podklad</a:t>
            </a:r>
            <a:r>
              <a:rPr lang="cs-CZ" sz="2800" dirty="0" smtClean="0"/>
              <a:t> k hodnocení.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Impuls</a:t>
            </a:r>
            <a:r>
              <a:rPr lang="cs-CZ" sz="2800" dirty="0" smtClean="0"/>
              <a:t> ke zlepšení komunikace.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Ocenění </a:t>
            </a:r>
            <a:r>
              <a:rPr lang="cs-CZ" sz="2800" dirty="0" smtClean="0"/>
              <a:t>toho, co se povedlo.</a:t>
            </a:r>
          </a:p>
          <a:p>
            <a:pPr>
              <a:buNone/>
            </a:pPr>
            <a:endParaRPr lang="cs-CZ" sz="2800" dirty="0" smtClean="0"/>
          </a:p>
        </p:txBody>
      </p:sp>
      <p:pic>
        <p:nvPicPr>
          <p:cNvPr id="13317" name="Picture 4" descr="paticka zmens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zrcad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2664296" cy="311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3" descr="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4145" y="336529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0" y="260350"/>
            <a:ext cx="8540750" cy="1143000"/>
          </a:xfrm>
        </p:spPr>
        <p:txBody>
          <a:bodyPr/>
          <a:lstStyle/>
          <a:p>
            <a:r>
              <a:rPr lang="sk-SK" dirty="0" err="1" smtClean="0"/>
              <a:t>Kdo</a:t>
            </a:r>
            <a:r>
              <a:rPr lang="sk-SK" dirty="0" smtClean="0"/>
              <a:t> je </a:t>
            </a:r>
            <a:r>
              <a:rPr lang="sk-SK" dirty="0" err="1" smtClean="0"/>
              <a:t>poskytovatelem</a:t>
            </a:r>
            <a:r>
              <a:rPr lang="sk-SK" dirty="0" smtClean="0"/>
              <a:t> </a:t>
            </a:r>
            <a:r>
              <a:rPr lang="sk-SK" dirty="0" err="1" smtClean="0"/>
              <a:t>zpětné</a:t>
            </a:r>
            <a:r>
              <a:rPr lang="sk-SK" dirty="0" smtClean="0"/>
              <a:t> </a:t>
            </a:r>
            <a:r>
              <a:rPr lang="sk-SK" dirty="0" err="1" smtClean="0"/>
              <a:t>vazby</a:t>
            </a:r>
            <a:r>
              <a:rPr lang="sk-SK" dirty="0" smtClean="0"/>
              <a:t>?</a:t>
            </a:r>
            <a:endParaRPr lang="cs-CZ" sz="3700" dirty="0" smtClean="0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862013" y="1700808"/>
            <a:ext cx="5438179" cy="408086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 smtClean="0"/>
              <a:t>Ti, kteří příjemce zpětné vazby </a:t>
            </a:r>
            <a:r>
              <a:rPr lang="cs-CZ" sz="2800" b="1" dirty="0" smtClean="0">
                <a:solidFill>
                  <a:srgbClr val="FF9933"/>
                </a:solidFill>
              </a:rPr>
              <a:t>dobře znají </a:t>
            </a:r>
            <a:r>
              <a:rPr lang="cs-CZ" sz="2800" b="1" dirty="0" smtClean="0"/>
              <a:t>(vyrovnaně laskaví i přísní):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Příjemce sám sobě-</a:t>
            </a:r>
            <a:r>
              <a:rPr lang="cs-CZ" sz="2800" b="1" dirty="0" smtClean="0"/>
              <a:t>Sebehodnocení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Nadřízení</a:t>
            </a:r>
            <a:r>
              <a:rPr lang="cs-CZ" sz="2800" dirty="0" smtClean="0"/>
              <a:t> (přímý nadřízený)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Podřízení</a:t>
            </a:r>
            <a:r>
              <a:rPr lang="cs-CZ" sz="2800" dirty="0" smtClean="0"/>
              <a:t> (nejméně 2-3)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Kolegové</a:t>
            </a:r>
            <a:r>
              <a:rPr lang="cs-CZ" sz="2800" dirty="0" smtClean="0"/>
              <a:t> (nejméně 2-3)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příp.</a:t>
            </a:r>
            <a:r>
              <a:rPr lang="cs-CZ" sz="2800" b="1" dirty="0" smtClean="0"/>
              <a:t> Ostatní </a:t>
            </a:r>
            <a:r>
              <a:rPr lang="cs-CZ" sz="2800" dirty="0" smtClean="0"/>
              <a:t>(externí zákazníci, dodavatelé, kolegové z jiných oddělení apod.)</a:t>
            </a:r>
          </a:p>
          <a:p>
            <a:pPr>
              <a:buFont typeface="Wingdings" pitchFamily="2" charset="2"/>
              <a:buNone/>
            </a:pPr>
            <a:endParaRPr lang="cs-CZ" sz="2800" dirty="0" smtClean="0"/>
          </a:p>
        </p:txBody>
      </p:sp>
      <p:pic>
        <p:nvPicPr>
          <p:cNvPr id="13317" name="Picture 4" descr="paticka zmens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76056" y="1412776"/>
            <a:ext cx="3796482" cy="4643537"/>
            <a:chOff x="1958" y="5835"/>
            <a:chExt cx="4050" cy="4763"/>
          </a:xfrm>
        </p:grpSpPr>
        <p:pic>
          <p:nvPicPr>
            <p:cNvPr id="13319" name="Picture 22" descr="bos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8" y="5835"/>
              <a:ext cx="810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3" descr="koleg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8" y="7654"/>
              <a:ext cx="810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24" descr="ostatní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98" y="7654"/>
              <a:ext cx="81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25" descr="podřízený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8" y="9435"/>
              <a:ext cx="81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26" descr="sebehodnocení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88" y="7594"/>
              <a:ext cx="99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Rectangle 27"/>
            <p:cNvSpPr>
              <a:spLocks noChangeArrowheads="1"/>
            </p:cNvSpPr>
            <p:nvPr/>
          </p:nvSpPr>
          <p:spPr bwMode="auto">
            <a:xfrm>
              <a:off x="3578" y="10185"/>
              <a:ext cx="810" cy="4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367" tIns="45684" rIns="91367" bIns="45684"/>
            <a:lstStyle/>
            <a:p>
              <a:pPr algn="ctr" eaLnBrk="0" hangingPunct="0">
                <a:spcAft>
                  <a:spcPts val="600"/>
                </a:spcAft>
              </a:pPr>
              <a:r>
                <a:rPr lang="cs-CZ" sz="1000" b="1"/>
                <a:t>Podřízený</a:t>
              </a:r>
            </a:p>
          </p:txBody>
        </p:sp>
        <p:sp>
          <p:nvSpPr>
            <p:cNvPr id="13325" name="Rectangle 28"/>
            <p:cNvSpPr>
              <a:spLocks noChangeArrowheads="1"/>
            </p:cNvSpPr>
            <p:nvPr/>
          </p:nvSpPr>
          <p:spPr bwMode="auto">
            <a:xfrm>
              <a:off x="5198" y="8404"/>
              <a:ext cx="810" cy="39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367" tIns="45684" rIns="91367" bIns="45684"/>
            <a:lstStyle/>
            <a:p>
              <a:pPr algn="ctr" eaLnBrk="0" hangingPunct="0">
                <a:spcAft>
                  <a:spcPts val="600"/>
                </a:spcAft>
              </a:pPr>
              <a:r>
                <a:rPr lang="cs-CZ" sz="1000" b="1"/>
                <a:t>Ostatní</a:t>
              </a:r>
            </a:p>
          </p:txBody>
        </p:sp>
        <p:sp>
          <p:nvSpPr>
            <p:cNvPr id="13326" name="Rectangle 29"/>
            <p:cNvSpPr>
              <a:spLocks noChangeArrowheads="1"/>
            </p:cNvSpPr>
            <p:nvPr/>
          </p:nvSpPr>
          <p:spPr bwMode="auto">
            <a:xfrm>
              <a:off x="3578" y="6638"/>
              <a:ext cx="810" cy="3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367" tIns="45684" rIns="91367" bIns="45684"/>
            <a:lstStyle/>
            <a:p>
              <a:pPr algn="ctr" eaLnBrk="0" hangingPunct="0">
                <a:spcAft>
                  <a:spcPts val="600"/>
                </a:spcAft>
              </a:pPr>
              <a:r>
                <a:rPr lang="cs-CZ" sz="1000" b="1"/>
                <a:t>Nadřízený</a:t>
              </a:r>
            </a:p>
          </p:txBody>
        </p:sp>
        <p:sp>
          <p:nvSpPr>
            <p:cNvPr id="13327" name="Rectangle 30"/>
            <p:cNvSpPr>
              <a:spLocks noChangeArrowheads="1"/>
            </p:cNvSpPr>
            <p:nvPr/>
          </p:nvSpPr>
          <p:spPr bwMode="auto">
            <a:xfrm>
              <a:off x="1958" y="8464"/>
              <a:ext cx="810" cy="3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367" tIns="45684" rIns="91367" bIns="45684"/>
            <a:lstStyle/>
            <a:p>
              <a:pPr algn="ctr" eaLnBrk="0" hangingPunct="0">
                <a:spcAft>
                  <a:spcPts val="600"/>
                </a:spcAft>
              </a:pPr>
              <a:r>
                <a:rPr lang="cs-CZ" sz="1000" b="1"/>
                <a:t>Kolega</a:t>
              </a:r>
            </a:p>
          </p:txBody>
        </p:sp>
        <p:sp>
          <p:nvSpPr>
            <p:cNvPr id="13328" name="Rectangle 31"/>
            <p:cNvSpPr>
              <a:spLocks noChangeArrowheads="1"/>
            </p:cNvSpPr>
            <p:nvPr/>
          </p:nvSpPr>
          <p:spPr bwMode="auto">
            <a:xfrm>
              <a:off x="3488" y="8464"/>
              <a:ext cx="990" cy="3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91367" tIns="45684" rIns="91367" bIns="45684"/>
            <a:lstStyle/>
            <a:p>
              <a:pPr algn="ctr" eaLnBrk="0" hangingPunct="0">
                <a:spcAft>
                  <a:spcPts val="600"/>
                </a:spcAft>
              </a:pPr>
              <a:r>
                <a:rPr lang="cs-CZ" sz="1000" b="1"/>
                <a:t>Sebehodnocení</a:t>
              </a:r>
            </a:p>
          </p:txBody>
        </p:sp>
        <p:sp>
          <p:nvSpPr>
            <p:cNvPr id="13329" name="AutoShape 32"/>
            <p:cNvSpPr>
              <a:spLocks noChangeArrowheads="1"/>
            </p:cNvSpPr>
            <p:nvPr/>
          </p:nvSpPr>
          <p:spPr bwMode="auto">
            <a:xfrm>
              <a:off x="2858" y="8014"/>
              <a:ext cx="540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0 w 21600"/>
                <a:gd name="T13" fmla="*/ 5400 h 21600"/>
                <a:gd name="T14" fmla="*/ 1888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0" name="AutoShape 33"/>
            <p:cNvSpPr>
              <a:spLocks noChangeArrowheads="1"/>
            </p:cNvSpPr>
            <p:nvPr/>
          </p:nvSpPr>
          <p:spPr bwMode="auto">
            <a:xfrm flipH="1">
              <a:off x="4568" y="8014"/>
              <a:ext cx="540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0 w 21600"/>
                <a:gd name="T13" fmla="*/ 5400 h 21600"/>
                <a:gd name="T14" fmla="*/ 1888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1" name="AutoShape 34"/>
            <p:cNvSpPr>
              <a:spLocks noChangeArrowheads="1"/>
            </p:cNvSpPr>
            <p:nvPr/>
          </p:nvSpPr>
          <p:spPr bwMode="auto">
            <a:xfrm rot="5400000" flipH="1">
              <a:off x="3668" y="8985"/>
              <a:ext cx="540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0 w 21600"/>
                <a:gd name="T13" fmla="*/ 5400 h 21600"/>
                <a:gd name="T14" fmla="*/ 1888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332" name="AutoShape 35"/>
            <p:cNvSpPr>
              <a:spLocks noChangeArrowheads="1"/>
            </p:cNvSpPr>
            <p:nvPr/>
          </p:nvSpPr>
          <p:spPr bwMode="auto">
            <a:xfrm rot="16200000" flipH="1">
              <a:off x="3668" y="7185"/>
              <a:ext cx="540" cy="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0 w 21600"/>
                <a:gd name="T13" fmla="*/ 5400 h 21600"/>
                <a:gd name="T14" fmla="*/ 1888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0" name="Obrázek 3" descr="3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260648"/>
            <a:ext cx="1014010" cy="71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 je proces organizován?</a:t>
            </a:r>
          </a:p>
        </p:txBody>
      </p:sp>
      <p:pic>
        <p:nvPicPr>
          <p:cNvPr id="24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4" descr="paticka zmense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ovéPole 29"/>
          <p:cNvSpPr txBox="1"/>
          <p:nvPr/>
        </p:nvSpPr>
        <p:spPr>
          <a:xfrm>
            <a:off x="0" y="5733256"/>
            <a:ext cx="91440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50" b="1" i="1" dirty="0" smtClean="0">
                <a:solidFill>
                  <a:schemeClr val="tx2">
                    <a:lumMod val="75000"/>
                  </a:schemeClr>
                </a:solidFill>
              </a:rPr>
              <a:t>Individuální zpráva nestojí na konci, ale na začátku projektu rozvoje.</a:t>
            </a:r>
          </a:p>
          <a:p>
            <a:endParaRPr lang="cs-CZ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/>
          <a:srcRect l="20699" t="23132" r="20699" b="14766"/>
          <a:stretch>
            <a:fillRect/>
          </a:stretch>
        </p:blipFill>
        <p:spPr bwMode="auto">
          <a:xfrm>
            <a:off x="755576" y="1628800"/>
            <a:ext cx="7992888" cy="41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poskytovat 360°zpětnou vazbu?</a:t>
            </a:r>
          </a:p>
        </p:txBody>
      </p:sp>
      <p:sp>
        <p:nvSpPr>
          <p:cNvPr id="574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Vyplněním on-line dotazníku </a:t>
            </a:r>
            <a:r>
              <a:rPr lang="cs-CZ" sz="2800" dirty="0" smtClean="0"/>
              <a:t>(30-60 minut, kódy pro vstup přijdou poštou, lze do něj vstupovat opakovaně, kdykoliv, odkudkoliv)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Bodovým hodnocením </a:t>
            </a:r>
            <a:r>
              <a:rPr lang="cs-CZ" sz="2800" dirty="0" smtClean="0"/>
              <a:t>(dle předem dané škály) a </a:t>
            </a:r>
            <a:r>
              <a:rPr lang="cs-CZ" sz="2800" b="1" dirty="0" smtClean="0"/>
              <a:t>slovními komentáři </a:t>
            </a:r>
            <a:r>
              <a:rPr lang="cs-CZ" sz="2800" dirty="0" smtClean="0"/>
              <a:t>k daným kompetencím. Buďte v nich konkrétní, popisujte-nehodnoťte.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Hodnocení je </a:t>
            </a:r>
            <a:r>
              <a:rPr lang="cs-CZ" sz="2800" b="1" dirty="0" smtClean="0"/>
              <a:t>anonymní, </a:t>
            </a:r>
            <a:r>
              <a:rPr lang="cs-CZ" sz="2800" dirty="0" smtClean="0"/>
              <a:t>body jsou průměrovány,  slovní komentáře jsou míchány, k datům má přístup jen externí agentura.</a:t>
            </a:r>
          </a:p>
          <a:p>
            <a:pPr>
              <a:buFont typeface="Wingdings" pitchFamily="2" charset="2"/>
              <a:buNone/>
            </a:pPr>
            <a:endParaRPr lang="cs-CZ" sz="2800" dirty="0" smtClean="0"/>
          </a:p>
          <a:p>
            <a:pPr>
              <a:buFont typeface="Wingdings" pitchFamily="2" charset="2"/>
              <a:buNone/>
            </a:pPr>
            <a:endParaRPr lang="cs-CZ" sz="2800" dirty="0" smtClean="0"/>
          </a:p>
          <a:p>
            <a:pPr>
              <a:buFont typeface="Wingdings" pitchFamily="2" charset="2"/>
              <a:buNone/>
            </a:pPr>
            <a:endParaRPr lang="cs-CZ" sz="2800" dirty="0" smtClean="0"/>
          </a:p>
        </p:txBody>
      </p:sp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2206" y="56780"/>
            <a:ext cx="1215059" cy="85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aticka zmense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Škála </a:t>
            </a:r>
          </a:p>
        </p:txBody>
      </p:sp>
      <p:pic>
        <p:nvPicPr>
          <p:cNvPr id="535554" name="Picture 4" descr="paticka zmens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5555" name="Picture 102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l="26285" t="24606" r="27669" b="29527"/>
          <a:stretch>
            <a:fillRect/>
          </a:stretch>
        </p:blipFill>
        <p:spPr>
          <a:xfrm>
            <a:off x="642938" y="1643063"/>
            <a:ext cx="8358187" cy="4681537"/>
          </a:xfrm>
        </p:spPr>
      </p:pic>
      <p:pic>
        <p:nvPicPr>
          <p:cNvPr id="5" name="Obrázek 3" descr="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/>
          <a:lstStyle/>
          <a:p>
            <a:r>
              <a:rPr lang="sk-SK" dirty="0" err="1" smtClean="0"/>
              <a:t>Další</a:t>
            </a:r>
            <a:r>
              <a:rPr lang="sk-SK" dirty="0" smtClean="0"/>
              <a:t> </a:t>
            </a:r>
            <a:r>
              <a:rPr lang="sk-SK" dirty="0" err="1" smtClean="0"/>
              <a:t>informace</a:t>
            </a:r>
            <a:r>
              <a:rPr lang="sk-SK" dirty="0" smtClean="0"/>
              <a:t> e-360° </a:t>
            </a:r>
            <a:r>
              <a:rPr lang="sk-SK" dirty="0" err="1" smtClean="0"/>
              <a:t>hodnocení</a:t>
            </a:r>
            <a:r>
              <a:rPr lang="sk-SK" dirty="0" smtClean="0"/>
              <a:t>?</a:t>
            </a:r>
          </a:p>
        </p:txBody>
      </p:sp>
      <p:sp>
        <p:nvSpPr>
          <p:cNvPr id="540675" name="Rectangle 4"/>
          <p:cNvSpPr>
            <a:spLocks noChangeArrowheads="1"/>
          </p:cNvSpPr>
          <p:nvPr/>
        </p:nvSpPr>
        <p:spPr bwMode="auto">
          <a:xfrm>
            <a:off x="900113" y="1989138"/>
            <a:ext cx="3276600" cy="1676400"/>
          </a:xfrm>
          <a:prstGeom prst="rect">
            <a:avLst/>
          </a:prstGeom>
          <a:solidFill>
            <a:srgbClr val="FFCC66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 lIns="86647" tIns="43324" rIns="86647" bIns="43324" anchor="ctr"/>
          <a:lstStyle/>
          <a:p>
            <a:pPr algn="ctr" defTabSz="866775"/>
            <a:r>
              <a:rPr lang="sk-SK" sz="2700" b="1"/>
              <a:t>www.e-360.cz</a:t>
            </a:r>
          </a:p>
        </p:txBody>
      </p:sp>
      <p:pic>
        <p:nvPicPr>
          <p:cNvPr id="540676" name="Picture 4" descr="paticka zmens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77" name="Picture 6" descr="kdy-hoto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37433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260648"/>
            <a:ext cx="1141868" cy="80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21" name="Picture 8"/>
          <p:cNvPicPr>
            <a:picLocks noChangeAspect="1" noChangeArrowheads="1"/>
          </p:cNvPicPr>
          <p:nvPr/>
        </p:nvPicPr>
        <p:blipFill>
          <a:blip r:embed="rId3" cstate="print"/>
          <a:srcRect t="23619" r="23619" b="14171"/>
          <a:stretch>
            <a:fillRect/>
          </a:stretch>
        </p:blipFill>
        <p:spPr bwMode="auto">
          <a:xfrm>
            <a:off x="785813" y="1928813"/>
            <a:ext cx="39608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2" name="Nadpis 1"/>
          <p:cNvSpPr>
            <a:spLocks noGrp="1"/>
          </p:cNvSpPr>
          <p:nvPr>
            <p:ph type="title" sz="quarter" idx="4294967295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Aplikace – systém přihlašování</a:t>
            </a:r>
          </a:p>
        </p:txBody>
      </p:sp>
      <p:pic>
        <p:nvPicPr>
          <p:cNvPr id="87048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t="23619" r="23619" b="14171"/>
          <a:stretch>
            <a:fillRect/>
          </a:stretch>
        </p:blipFill>
        <p:spPr>
          <a:xfrm>
            <a:off x="684213" y="1628775"/>
            <a:ext cx="8135937" cy="4479925"/>
          </a:xfrm>
        </p:spPr>
      </p:pic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25" name="Oval 6"/>
          <p:cNvSpPr>
            <a:spLocks noChangeArrowheads="1"/>
          </p:cNvSpPr>
          <p:nvPr/>
        </p:nvSpPr>
        <p:spPr bwMode="auto">
          <a:xfrm>
            <a:off x="4572000" y="2133600"/>
            <a:ext cx="1944688" cy="10080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42726" name="Picture 4" descr="paticka zmens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70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cs-CZ" dirty="0" smtClean="0"/>
              <a:t>Co </a:t>
            </a:r>
            <a:r>
              <a:rPr lang="cs-CZ" smtClean="0"/>
              <a:t>si řekneme</a:t>
            </a:r>
            <a:endParaRPr lang="cs-CZ" dirty="0" smtClean="0"/>
          </a:p>
        </p:txBody>
      </p:sp>
      <p:sp>
        <p:nvSpPr>
          <p:cNvPr id="184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cs-CZ" sz="3600" dirty="0" smtClean="0"/>
              <a:t>Co je zpětná vazba a jak ji podávat a přijímat?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cs-CZ" sz="3600" dirty="0" smtClean="0"/>
              <a:t>Na co je 360°zpětná vazba?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cs-CZ" sz="3600" dirty="0" smtClean="0"/>
              <a:t>Jak probíhá hodnocení?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cs-CZ" sz="3600" dirty="0" smtClean="0"/>
              <a:t>Jaké jsou výstupy celého projektu 360°zpětné vazby?</a:t>
            </a:r>
            <a:endParaRPr lang="cs-CZ" sz="2400" dirty="0" smtClean="0"/>
          </a:p>
        </p:txBody>
      </p:sp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17" descr="paticka zmense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Nadpis 1"/>
          <p:cNvSpPr>
            <a:spLocks noGrp="1"/>
          </p:cNvSpPr>
          <p:nvPr>
            <p:ph type="title" idx="4294967295"/>
          </p:nvPr>
        </p:nvSpPr>
        <p:spPr>
          <a:xfrm>
            <a:off x="609600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Aplikace – hodnocení</a:t>
            </a:r>
          </a:p>
        </p:txBody>
      </p:sp>
      <p:pic>
        <p:nvPicPr>
          <p:cNvPr id="4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381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6819" name="Oval 4"/>
          <p:cNvSpPr>
            <a:spLocks noChangeArrowheads="1"/>
          </p:cNvSpPr>
          <p:nvPr/>
        </p:nvSpPr>
        <p:spPr bwMode="auto">
          <a:xfrm>
            <a:off x="2843213" y="1989138"/>
            <a:ext cx="863600" cy="5048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46820" name="Picture 5"/>
          <p:cNvPicPr>
            <a:picLocks noChangeAspect="1" noChangeArrowheads="1"/>
          </p:cNvPicPr>
          <p:nvPr/>
        </p:nvPicPr>
        <p:blipFill>
          <a:blip r:embed="rId4" cstate="print"/>
          <a:srcRect l="23619" t="19530" r="30113" b="19530"/>
          <a:stretch>
            <a:fillRect/>
          </a:stretch>
        </p:blipFill>
        <p:spPr bwMode="auto">
          <a:xfrm>
            <a:off x="900113" y="1628775"/>
            <a:ext cx="7704137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21" name="Oval 6"/>
          <p:cNvSpPr>
            <a:spLocks noChangeArrowheads="1"/>
          </p:cNvSpPr>
          <p:nvPr/>
        </p:nvSpPr>
        <p:spPr bwMode="auto">
          <a:xfrm>
            <a:off x="3419475" y="3500438"/>
            <a:ext cx="1439863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6822" name="Oval 7"/>
          <p:cNvSpPr>
            <a:spLocks noChangeArrowheads="1"/>
          </p:cNvSpPr>
          <p:nvPr/>
        </p:nvSpPr>
        <p:spPr bwMode="auto">
          <a:xfrm>
            <a:off x="3708400" y="5516563"/>
            <a:ext cx="1800225" cy="2174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46823" name="Picture 4" descr="paticka zmens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5" name="Nadpis 1"/>
          <p:cNvSpPr>
            <a:spLocks noGrp="1"/>
          </p:cNvSpPr>
          <p:nvPr>
            <p:ph type="title" idx="4294967295"/>
          </p:nvPr>
        </p:nvSpPr>
        <p:spPr>
          <a:xfrm>
            <a:off x="609600" y="142875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Aplikace – hodnocení</a:t>
            </a:r>
          </a:p>
        </p:txBody>
      </p:sp>
      <p:pic>
        <p:nvPicPr>
          <p:cNvPr id="4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381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8867" name="Picture 4"/>
          <p:cNvPicPr>
            <a:picLocks noChangeAspect="1" noChangeArrowheads="1"/>
          </p:cNvPicPr>
          <p:nvPr/>
        </p:nvPicPr>
        <p:blipFill>
          <a:blip r:embed="rId4" cstate="print"/>
          <a:srcRect l="20667" t="18065" r="20667" b="4883"/>
          <a:stretch>
            <a:fillRect/>
          </a:stretch>
        </p:blipFill>
        <p:spPr bwMode="auto">
          <a:xfrm>
            <a:off x="611188" y="1557338"/>
            <a:ext cx="81375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8868" name="Oval 5"/>
          <p:cNvSpPr>
            <a:spLocks noChangeArrowheads="1"/>
          </p:cNvSpPr>
          <p:nvPr/>
        </p:nvSpPr>
        <p:spPr bwMode="auto">
          <a:xfrm>
            <a:off x="5219700" y="3357563"/>
            <a:ext cx="1439863" cy="7191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8869" name="Oval 7"/>
          <p:cNvSpPr>
            <a:spLocks noChangeArrowheads="1"/>
          </p:cNvSpPr>
          <p:nvPr/>
        </p:nvSpPr>
        <p:spPr bwMode="auto">
          <a:xfrm>
            <a:off x="1258888" y="3284538"/>
            <a:ext cx="863600" cy="577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8870" name="Oval 8"/>
          <p:cNvSpPr>
            <a:spLocks noChangeArrowheads="1"/>
          </p:cNvSpPr>
          <p:nvPr/>
        </p:nvSpPr>
        <p:spPr bwMode="auto">
          <a:xfrm>
            <a:off x="1042988" y="5013325"/>
            <a:ext cx="1512887" cy="5778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48871" name="Picture 4" descr="paticka zmens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66856" cy="1143000"/>
          </a:xfrm>
        </p:spPr>
        <p:txBody>
          <a:bodyPr/>
          <a:lstStyle/>
          <a:p>
            <a:r>
              <a:rPr lang="cs-CZ" dirty="0" smtClean="0"/>
              <a:t>Jaké rozpornosti se mohou vyskytnout?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772400" cy="48965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Extrémní hodnocení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Protikladné slovní komentáře a bodová hodnocení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Velké rozdíly v použití škály a hodnocení jednotlivých skupin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Neprovedená hodnocení</a:t>
            </a:r>
          </a:p>
          <a:p>
            <a:pPr>
              <a:buNone/>
            </a:pPr>
            <a:r>
              <a:rPr lang="cs-CZ" i="1" dirty="0" smtClean="0">
                <a:solidFill>
                  <a:srgbClr val="CC0000"/>
                </a:solidFill>
              </a:rPr>
              <a:t>Berte zpětnou vazbu s rezervou, jako informaci o pohledu jiných a zachovejte si nadhled.</a:t>
            </a:r>
            <a:endParaRPr lang="cs-CZ" i="1" dirty="0">
              <a:solidFill>
                <a:srgbClr val="CC0000"/>
              </a:solidFill>
            </a:endParaRPr>
          </a:p>
        </p:txBody>
      </p:sp>
      <p:pic>
        <p:nvPicPr>
          <p:cNvPr id="5" name="Picture 4" descr="paticka zmense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05488"/>
            <a:ext cx="91440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3" descr="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cs-CZ" sz="4000" b="1" i="1" dirty="0" smtClean="0"/>
              <a:t>360°ZV je dárkem pro zaměstnance</a:t>
            </a:r>
            <a:endParaRPr lang="cs-CZ" sz="4000" b="1" i="1" dirty="0" smtClean="0">
              <a:sym typeface="Wingdings" pitchFamily="2" charset="2"/>
            </a:endParaRPr>
          </a:p>
        </p:txBody>
      </p:sp>
      <p:pic>
        <p:nvPicPr>
          <p:cNvPr id="567298" name="Picture 3" descr="udelej-t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9213" y="1822450"/>
            <a:ext cx="6538912" cy="4402138"/>
          </a:xfrm>
        </p:spPr>
      </p:pic>
      <p:pic>
        <p:nvPicPr>
          <p:cNvPr id="567299" name="Picture 17" descr="paticka zmense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Rozvoj zaměstnanců</a:t>
            </a: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2268538" y="2060575"/>
            <a:ext cx="4824412" cy="938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lIns="91416" tIns="45708" rIns="91416" bIns="45708" anchor="ctr"/>
          <a:lstStyle/>
          <a:p>
            <a:pPr algn="ctr"/>
            <a:r>
              <a:rPr lang="cs-CZ" sz="3600" b="1">
                <a:solidFill>
                  <a:schemeClr val="bg1"/>
                </a:solidFill>
              </a:rPr>
              <a:t>Zpětná vazba</a:t>
            </a:r>
            <a:r>
              <a:rPr lang="cs-CZ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2268538" y="3500438"/>
            <a:ext cx="4824412" cy="9366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lIns="91416" tIns="45708" rIns="91416" bIns="45708" anchor="ctr"/>
          <a:lstStyle/>
          <a:p>
            <a:pPr algn="ctr"/>
            <a:r>
              <a:rPr lang="cs-CZ" sz="3600" b="1">
                <a:solidFill>
                  <a:schemeClr val="bg1"/>
                </a:solidFill>
              </a:rPr>
              <a:t>Řízení se budoucností</a:t>
            </a:r>
            <a:r>
              <a:rPr lang="cs-CZ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600200" y="5029200"/>
            <a:ext cx="6553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9532" y="4143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17" descr="paticka zmensen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2342" y="3356992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cs-CZ" dirty="0" smtClean="0"/>
              <a:t>Pozor, experiment!</a:t>
            </a:r>
          </a:p>
        </p:txBody>
      </p:sp>
    </p:spTree>
    <p:extLst>
      <p:ext uri="{BB962C8B-B14F-4D97-AF65-F5344CB8AC3E}">
        <p14:creationId xmlns:p14="http://schemas.microsoft.com/office/powerpoint/2010/main" val="11759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72400" cy="1143000"/>
          </a:xfrm>
        </p:spPr>
        <p:txBody>
          <a:bodyPr lIns="91392" tIns="45696" rIns="91392" bIns="45696"/>
          <a:lstStyle/>
          <a:p>
            <a:r>
              <a:rPr lang="cs-CZ" smtClean="0"/>
              <a:t>Co vidíte? </a:t>
            </a:r>
            <a:r>
              <a:rPr lang="cs-CZ" sz="3300" smtClean="0">
                <a:solidFill>
                  <a:srgbClr val="FF0000"/>
                </a:solidFill>
              </a:rPr>
              <a:t>Dívá se jen jedna skupina.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690688" y="730250"/>
            <a:ext cx="9144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endParaRPr lang="cs-CZ">
              <a:latin typeface="Tahoma" pitchFamily="34" charset="0"/>
              <a:cs typeface="Arial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 t="2550"/>
          <a:stretch>
            <a:fillRect/>
          </a:stretch>
        </p:blipFill>
        <p:spPr bwMode="auto">
          <a:xfrm>
            <a:off x="1763713" y="1687513"/>
            <a:ext cx="56181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17" descr="paticka zmens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962150"/>
            <a:ext cx="57531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60350"/>
            <a:ext cx="7772400" cy="1143000"/>
          </a:xfrm>
        </p:spPr>
        <p:txBody>
          <a:bodyPr lIns="91392" tIns="45696" rIns="91392" bIns="45696"/>
          <a:lstStyle/>
          <a:p>
            <a:r>
              <a:rPr lang="cs-CZ" smtClean="0"/>
              <a:t>Co vidíte? </a:t>
            </a:r>
            <a:r>
              <a:rPr lang="cs-CZ" sz="3300" smtClean="0">
                <a:solidFill>
                  <a:srgbClr val="FF0000"/>
                </a:solidFill>
              </a:rPr>
              <a:t>Dívá se jen jedna skupina.</a:t>
            </a:r>
          </a:p>
        </p:txBody>
      </p:sp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17" descr="paticka zmens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7" name="Rectangle 2"/>
          <p:cNvSpPr>
            <a:spLocks noChangeArrowheads="1"/>
          </p:cNvSpPr>
          <p:nvPr/>
        </p:nvSpPr>
        <p:spPr bwMode="auto">
          <a:xfrm>
            <a:off x="827088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 anchor="b"/>
          <a:lstStyle/>
          <a:p>
            <a:r>
              <a:rPr lang="cs-CZ" sz="4400">
                <a:solidFill>
                  <a:schemeClr val="tx2"/>
                </a:solidFill>
                <a:cs typeface="Arial" charset="0"/>
              </a:rPr>
              <a:t>Co vidíte? </a:t>
            </a:r>
            <a:r>
              <a:rPr lang="cs-CZ" sz="3200">
                <a:solidFill>
                  <a:srgbClr val="FF0000"/>
                </a:solidFill>
                <a:cs typeface="Arial" charset="0"/>
              </a:rPr>
              <a:t>Dívají se obě skupiny.</a:t>
            </a:r>
          </a:p>
        </p:txBody>
      </p:sp>
      <p:sp>
        <p:nvSpPr>
          <p:cNvPr id="479238" name="Rectangle 3"/>
          <p:cNvSpPr>
            <a:spLocks noChangeArrowheads="1"/>
          </p:cNvSpPr>
          <p:nvPr/>
        </p:nvSpPr>
        <p:spPr bwMode="auto">
          <a:xfrm>
            <a:off x="1695450" y="677863"/>
            <a:ext cx="9144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endParaRPr lang="cs-CZ">
              <a:latin typeface="Tahoma" pitchFamily="34" charset="0"/>
              <a:cs typeface="Arial" charset="0"/>
            </a:endParaRPr>
          </a:p>
        </p:txBody>
      </p:sp>
      <p:graphicFrame>
        <p:nvGraphicFramePr>
          <p:cNvPr id="479236" name="Object 4"/>
          <p:cNvGraphicFramePr>
            <a:graphicFrameLocks noChangeAspect="1"/>
          </p:cNvGraphicFramePr>
          <p:nvPr/>
        </p:nvGraphicFramePr>
        <p:xfrm>
          <a:off x="2051050" y="1676400"/>
          <a:ext cx="5437188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39" name="Rastrový obrázek" r:id="rId4" imgW="4971429" imgH="4439270" progId="PBrush">
                  <p:embed/>
                </p:oleObj>
              </mc:Choice>
              <mc:Fallback>
                <p:oleObj name="Rastrový obrázek" r:id="rId4" imgW="4971429" imgH="443927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76400"/>
                        <a:ext cx="5437188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9240" name="Picture 17" descr="paticka zmensen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7772400" cy="1143000"/>
          </a:xfrm>
        </p:spPr>
        <p:txBody>
          <a:bodyPr lIns="91392" tIns="45696" rIns="91392" bIns="45696"/>
          <a:lstStyle/>
          <a:p>
            <a:r>
              <a:rPr lang="cs-CZ" smtClean="0"/>
              <a:t>Co nám z toho vyplývá?</a:t>
            </a:r>
          </a:p>
        </p:txBody>
      </p:sp>
      <p:pic>
        <p:nvPicPr>
          <p:cNvPr id="481287" name="Picture 3"/>
          <p:cNvPicPr>
            <a:picLocks noChangeAspect="1" noChangeArrowheads="1"/>
          </p:cNvPicPr>
          <p:nvPr/>
        </p:nvPicPr>
        <p:blipFill>
          <a:blip r:embed="rId4" cstate="print"/>
          <a:srcRect t="2550" r="4694"/>
          <a:stretch>
            <a:fillRect/>
          </a:stretch>
        </p:blipFill>
        <p:spPr bwMode="auto">
          <a:xfrm>
            <a:off x="623888" y="1905000"/>
            <a:ext cx="26876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88" name="Picture 4"/>
          <p:cNvPicPr>
            <a:picLocks noChangeAspect="1" noChangeArrowheads="1"/>
          </p:cNvPicPr>
          <p:nvPr/>
        </p:nvPicPr>
        <p:blipFill>
          <a:blip r:embed="rId5" cstate="print"/>
          <a:srcRect r="4662"/>
          <a:stretch>
            <a:fillRect/>
          </a:stretch>
        </p:blipFill>
        <p:spPr bwMode="auto">
          <a:xfrm>
            <a:off x="2986088" y="1828800"/>
            <a:ext cx="303371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285" name="Object 5"/>
          <p:cNvGraphicFramePr>
            <a:graphicFrameLocks noChangeAspect="1"/>
          </p:cNvGraphicFramePr>
          <p:nvPr/>
        </p:nvGraphicFramePr>
        <p:xfrm>
          <a:off x="5743575" y="1819275"/>
          <a:ext cx="26860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88" name="Rastrový obrázek" r:id="rId6" imgW="4971429" imgH="4439270" progId="PBrush">
                  <p:embed/>
                </p:oleObj>
              </mc:Choice>
              <mc:Fallback>
                <p:oleObj name="Rastrový obrázek" r:id="rId6" imgW="4971429" imgH="4439270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1819275"/>
                        <a:ext cx="268605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89" name="Text Box 6"/>
          <p:cNvSpPr txBox="1">
            <a:spLocks noChangeArrowheads="1"/>
          </p:cNvSpPr>
          <p:nvPr/>
        </p:nvSpPr>
        <p:spPr bwMode="auto">
          <a:xfrm>
            <a:off x="990600" y="4267200"/>
            <a:ext cx="1828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cs typeface="Arial" charset="0"/>
              </a:rPr>
              <a:t>1.skupina</a:t>
            </a:r>
          </a:p>
        </p:txBody>
      </p:sp>
      <p:sp>
        <p:nvSpPr>
          <p:cNvPr id="481290" name="Text Box 7"/>
          <p:cNvSpPr txBox="1">
            <a:spLocks noChangeArrowheads="1"/>
          </p:cNvSpPr>
          <p:nvPr/>
        </p:nvSpPr>
        <p:spPr bwMode="auto">
          <a:xfrm>
            <a:off x="3505200" y="4267200"/>
            <a:ext cx="1828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cs typeface="Arial" charset="0"/>
              </a:rPr>
              <a:t>2.skupina</a:t>
            </a:r>
          </a:p>
        </p:txBody>
      </p:sp>
      <p:sp>
        <p:nvSpPr>
          <p:cNvPr id="481291" name="Text Box 8"/>
          <p:cNvSpPr txBox="1">
            <a:spLocks noChangeArrowheads="1"/>
          </p:cNvSpPr>
          <p:nvPr/>
        </p:nvSpPr>
        <p:spPr bwMode="auto">
          <a:xfrm>
            <a:off x="6019800" y="4267200"/>
            <a:ext cx="1828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2" tIns="45696" rIns="91392" bIns="4569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cs typeface="Arial" charset="0"/>
              </a:rPr>
              <a:t>obě skupiny</a:t>
            </a:r>
          </a:p>
        </p:txBody>
      </p:sp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293" name="Picture 17" descr="paticka zmensen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cs-CZ" smtClean="0"/>
              <a:t>Kolik trojúhelníků vidíte?</a:t>
            </a:r>
          </a:p>
        </p:txBody>
      </p:sp>
      <p:pic>
        <p:nvPicPr>
          <p:cNvPr id="483330" name="Picture 3"/>
          <p:cNvPicPr>
            <a:picLocks noChangeAspect="1" noChangeArrowheads="1"/>
          </p:cNvPicPr>
          <p:nvPr/>
        </p:nvPicPr>
        <p:blipFill>
          <a:blip r:embed="rId3" cstate="print"/>
          <a:srcRect l="7008" t="5403" r="12614" b="5943"/>
          <a:stretch>
            <a:fillRect/>
          </a:stretch>
        </p:blipFill>
        <p:spPr bwMode="auto">
          <a:xfrm>
            <a:off x="2386013" y="1993900"/>
            <a:ext cx="462438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3" descr="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6507" y="198417"/>
            <a:ext cx="1285884" cy="90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3332" name="Picture 17" descr="paticka zmensen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57875"/>
            <a:ext cx="914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10576</TotalTime>
  <Words>563</Words>
  <Application>Microsoft Office PowerPoint</Application>
  <PresentationFormat>Předvádění na obrazovce (4:3)</PresentationFormat>
  <Paragraphs>94</Paragraphs>
  <Slides>23</Slides>
  <Notes>23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MotivP</vt:lpstr>
      <vt:lpstr>Rastrový obrázek</vt:lpstr>
      <vt:lpstr>360° zpětná vazba  Workshop</vt:lpstr>
      <vt:lpstr>Co si řekneme</vt:lpstr>
      <vt:lpstr>Rozvoj zaměstnanců</vt:lpstr>
      <vt:lpstr>Prezentace aplikace PowerPoint</vt:lpstr>
      <vt:lpstr>Co vidíte? Dívá se jen jedna skupina.</vt:lpstr>
      <vt:lpstr>Co vidíte? Dívá se jen jedna skupina.</vt:lpstr>
      <vt:lpstr>Prezentace aplikace PowerPoint</vt:lpstr>
      <vt:lpstr>Co nám z toho vyplývá?</vt:lpstr>
      <vt:lpstr>Kolik trojúhelníků vidíte?</vt:lpstr>
      <vt:lpstr>Co je a co není zpětná vazba?</vt:lpstr>
      <vt:lpstr>Proč potřebujeme dávat a dostávat zpětnou vazbu?</vt:lpstr>
      <vt:lpstr>Co je 360°zpětná vazba?</vt:lpstr>
      <vt:lpstr>Kdo je příjemcem zpětné vazby?</vt:lpstr>
      <vt:lpstr>Kdo je poskytovatelem zpětné vazby?</vt:lpstr>
      <vt:lpstr>Jak je proces organizován?</vt:lpstr>
      <vt:lpstr>Jak poskytovat 360°zpětnou vazbu?</vt:lpstr>
      <vt:lpstr>Škála </vt:lpstr>
      <vt:lpstr>Další informace e-360° hodnocení?</vt:lpstr>
      <vt:lpstr>Aplikace – systém přihlašování</vt:lpstr>
      <vt:lpstr>Aplikace – hodnocení</vt:lpstr>
      <vt:lpstr>Aplikace – hodnocení</vt:lpstr>
      <vt:lpstr>Jaké rozpornosti se mohou vyskytnout?</vt:lpstr>
      <vt:lpstr>360°ZV je dárkem pro zaměstnance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Jana Koutná Kostínková</cp:lastModifiedBy>
  <cp:revision>118</cp:revision>
  <dcterms:created xsi:type="dcterms:W3CDTF">2008-11-05T10:22:58Z</dcterms:created>
  <dcterms:modified xsi:type="dcterms:W3CDTF">2012-05-28T09:52:24Z</dcterms:modified>
</cp:coreProperties>
</file>