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56" r:id="rId2"/>
    <p:sldId id="284" r:id="rId3"/>
    <p:sldId id="280" r:id="rId4"/>
    <p:sldId id="281" r:id="rId5"/>
    <p:sldId id="282" r:id="rId6"/>
    <p:sldId id="285" r:id="rId7"/>
    <p:sldId id="283" r:id="rId8"/>
    <p:sldId id="286" r:id="rId9"/>
    <p:sldId id="287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324" r:id="rId43"/>
    <p:sldId id="288" r:id="rId44"/>
    <p:sldId id="289" r:id="rId45"/>
    <p:sldId id="290" r:id="rId46"/>
    <p:sldId id="291" r:id="rId47"/>
    <p:sldId id="277" r:id="rId48"/>
    <p:sldId id="270" r:id="rId49"/>
    <p:sldId id="279" r:id="rId5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5B6B-2641-4C03-BAD6-6AA28DDAEBBB}" type="datetimeFigureOut">
              <a:rPr lang="cs-CZ" smtClean="0"/>
              <a:t>26.3.2012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0AF12C-A074-4AC5-AF30-67CC5435FCB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5B6B-2641-4C03-BAD6-6AA28DDAEBBB}" type="datetimeFigureOut">
              <a:rPr lang="cs-CZ" smtClean="0"/>
              <a:t>26.3.2012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F12C-A074-4AC5-AF30-67CC5435FCB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0AF12C-A074-4AC5-AF30-67CC5435FCB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5B6B-2641-4C03-BAD6-6AA28DDAEBBB}" type="datetimeFigureOut">
              <a:rPr lang="cs-CZ" smtClean="0"/>
              <a:t>26.3.2012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5B6B-2641-4C03-BAD6-6AA28DDAEBBB}" type="datetimeFigureOut">
              <a:rPr lang="cs-CZ" smtClean="0"/>
              <a:t>26.3.2012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0AF12C-A074-4AC5-AF30-67CC5435FCB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5B6B-2641-4C03-BAD6-6AA28DDAEBBB}" type="datetimeFigureOut">
              <a:rPr lang="cs-CZ" smtClean="0"/>
              <a:t>26.3.2012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0AF12C-A074-4AC5-AF30-67CC5435FCB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0205B6B-2641-4C03-BAD6-6AA28DDAEBBB}" type="datetimeFigureOut">
              <a:rPr lang="cs-CZ" smtClean="0"/>
              <a:t>26.3.2012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AF12C-A074-4AC5-AF30-67CC5435FCB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5B6B-2641-4C03-BAD6-6AA28DDAEBBB}" type="datetimeFigureOut">
              <a:rPr lang="cs-CZ" smtClean="0"/>
              <a:t>26.3.2012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0AF12C-A074-4AC5-AF30-67CC5435FCB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5B6B-2641-4C03-BAD6-6AA28DDAEBBB}" type="datetimeFigureOut">
              <a:rPr lang="cs-CZ" smtClean="0"/>
              <a:t>26.3.2012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0AF12C-A074-4AC5-AF30-67CC5435FC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5B6B-2641-4C03-BAD6-6AA28DDAEBBB}" type="datetimeFigureOut">
              <a:rPr lang="cs-CZ" smtClean="0"/>
              <a:t>26.3.2012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0AF12C-A074-4AC5-AF30-67CC5435FC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0AF12C-A074-4AC5-AF30-67CC5435FCB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5B6B-2641-4C03-BAD6-6AA28DDAEBBB}" type="datetimeFigureOut">
              <a:rPr lang="cs-CZ" smtClean="0"/>
              <a:t>26.3.2012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0AF12C-A074-4AC5-AF30-67CC5435FCB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0205B6B-2641-4C03-BAD6-6AA28DDAEBBB}" type="datetimeFigureOut">
              <a:rPr lang="cs-CZ" smtClean="0"/>
              <a:t>26.3.2012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0205B6B-2641-4C03-BAD6-6AA28DDAEBBB}" type="datetimeFigureOut">
              <a:rPr lang="cs-CZ" smtClean="0"/>
              <a:t>26.3.2012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0AF12C-A074-4AC5-AF30-67CC5435FCBC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Východisko k diskusi</a:t>
            </a:r>
          </a:p>
          <a:p>
            <a:r>
              <a:rPr lang="cs-CZ" dirty="0" smtClean="0"/>
              <a:t>TSP </a:t>
            </a:r>
            <a:r>
              <a:rPr lang="cs-CZ" dirty="0" smtClean="0"/>
              <a:t>II</a:t>
            </a:r>
            <a:endParaRPr lang="cs-CZ" dirty="0"/>
          </a:p>
          <a:p>
            <a:r>
              <a:rPr lang="cs-CZ" dirty="0" smtClean="0"/>
              <a:t>Schönovo pojetí reflexivity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Reflexivit</a:t>
            </a:r>
            <a:r>
              <a:rPr lang="cs-CZ" b="1" dirty="0" smtClean="0"/>
              <a:t>a</a:t>
            </a:r>
            <a:r>
              <a:rPr lang="en-US" b="1" dirty="0" smtClean="0"/>
              <a:t>, </a:t>
            </a:r>
            <a:r>
              <a:rPr lang="cs-CZ" b="1" dirty="0" smtClean="0"/>
              <a:t>její význam</a:t>
            </a:r>
            <a:r>
              <a:rPr lang="en-US" b="1" dirty="0" smtClean="0"/>
              <a:t> a </a:t>
            </a:r>
            <a:r>
              <a:rPr lang="cs-CZ" b="1" dirty="0" smtClean="0"/>
              <a:t>r</a:t>
            </a:r>
            <a:r>
              <a:rPr lang="en-US" b="1" dirty="0" err="1" smtClean="0"/>
              <a:t>elevance</a:t>
            </a:r>
            <a:r>
              <a:rPr lang="en-US" b="1" dirty="0"/>
              <a:t/>
            </a:r>
            <a:br>
              <a:rPr lang="en-US" b="1" dirty="0"/>
            </a:br>
            <a:r>
              <a:rPr lang="cs-CZ" b="1" dirty="0" smtClean="0"/>
              <a:t>pro</a:t>
            </a:r>
            <a:r>
              <a:rPr lang="en-US" b="1" dirty="0" smtClean="0"/>
              <a:t> </a:t>
            </a:r>
            <a:r>
              <a:rPr lang="cs-CZ" b="1" dirty="0" smtClean="0"/>
              <a:t>sociální práci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02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Donald Schön: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Professionals</a:t>
            </a:r>
            <a:r>
              <a:rPr lang="cs-CZ" dirty="0"/>
              <a:t> </a:t>
            </a:r>
            <a:r>
              <a:rPr lang="cs-CZ" dirty="0" err="1"/>
              <a:t>Think</a:t>
            </a:r>
            <a:r>
              <a:rPr lang="cs-CZ" dirty="0"/>
              <a:t> in </a:t>
            </a:r>
            <a:r>
              <a:rPr lang="cs-CZ" dirty="0" err="1"/>
              <a:t>Action</a:t>
            </a:r>
            <a:r>
              <a:rPr lang="cs-CZ" dirty="0"/>
              <a:t> (</a:t>
            </a:r>
            <a:r>
              <a:rPr lang="cs-CZ" dirty="0" smtClean="0"/>
              <a:t>1983)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Vychází </a:t>
            </a:r>
            <a:r>
              <a:rPr lang="cs-CZ" dirty="0"/>
              <a:t>z předpokladu, že </a:t>
            </a:r>
            <a:r>
              <a:rPr lang="cs-CZ" dirty="0" smtClean="0"/>
              <a:t>kompetentní praktici </a:t>
            </a:r>
            <a:r>
              <a:rPr lang="cs-CZ" dirty="0"/>
              <a:t>většinou vědí víc, než </a:t>
            </a:r>
            <a:r>
              <a:rPr lang="cs-CZ" dirty="0" smtClean="0"/>
              <a:t>jsou schopni říct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Disponují určitým druhem praktického vědění, </a:t>
            </a:r>
            <a:r>
              <a:rPr lang="cs-CZ" dirty="0"/>
              <a:t>z </a:t>
            </a:r>
            <a:r>
              <a:rPr lang="cs-CZ" dirty="0" smtClean="0"/>
              <a:t>něhož </a:t>
            </a:r>
            <a:r>
              <a:rPr lang="cs-CZ" dirty="0"/>
              <a:t>většina je </a:t>
            </a:r>
            <a:r>
              <a:rPr lang="cs-CZ" b="1" i="1" dirty="0" err="1" smtClean="0"/>
              <a:t>tacit</a:t>
            </a:r>
            <a:r>
              <a:rPr lang="cs-CZ" i="1" dirty="0" smtClean="0"/>
              <a:t> (</a:t>
            </a:r>
            <a:r>
              <a:rPr lang="cs-CZ" dirty="0" smtClean="0"/>
              <a:t>tichá, skrytá). </a:t>
            </a:r>
          </a:p>
          <a:p>
            <a:r>
              <a:rPr lang="cs-CZ" dirty="0" smtClean="0"/>
              <a:t>Praktici podle něj sami často odhalí </a:t>
            </a:r>
            <a:r>
              <a:rPr lang="cs-CZ" dirty="0"/>
              <a:t>schopnost reflexe </a:t>
            </a:r>
            <a:r>
              <a:rPr lang="cs-CZ" dirty="0" smtClean="0"/>
              <a:t>svého intuitivního poznání uprostřed akce </a:t>
            </a:r>
            <a:r>
              <a:rPr lang="cs-CZ" dirty="0"/>
              <a:t>a někdy </a:t>
            </a:r>
            <a:r>
              <a:rPr lang="cs-CZ" dirty="0" smtClean="0"/>
              <a:t>využijí  tuto schopnost, aby se vyrovnali s </a:t>
            </a:r>
            <a:r>
              <a:rPr lang="cs-CZ" dirty="0"/>
              <a:t>jedinečnými, </a:t>
            </a:r>
            <a:r>
              <a:rPr lang="cs-CZ" dirty="0" smtClean="0"/>
              <a:t>nejistými </a:t>
            </a:r>
            <a:r>
              <a:rPr lang="cs-CZ" dirty="0"/>
              <a:t>a konfliktní </a:t>
            </a:r>
            <a:r>
              <a:rPr lang="cs-CZ" dirty="0" smtClean="0"/>
              <a:t>situacemi. </a:t>
            </a:r>
            <a:endParaRPr lang="cs-CZ" dirty="0"/>
          </a:p>
          <a:p>
            <a:r>
              <a:rPr lang="cs-CZ" dirty="0" err="1" smtClean="0"/>
              <a:t>Tacit</a:t>
            </a:r>
            <a:r>
              <a:rPr lang="cs-CZ" dirty="0" smtClean="0"/>
              <a:t> </a:t>
            </a:r>
            <a:r>
              <a:rPr lang="cs-CZ" dirty="0" err="1" smtClean="0"/>
              <a:t>knowledge</a:t>
            </a:r>
            <a:r>
              <a:rPr lang="cs-CZ" dirty="0" smtClean="0"/>
              <a:t> zde není </a:t>
            </a:r>
            <a:r>
              <a:rPr lang="cs-CZ" b="1" dirty="0" smtClean="0"/>
              <a:t>problém, ale zdroj</a:t>
            </a:r>
            <a:r>
              <a:rPr lang="cs-CZ" dirty="0" smtClean="0"/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475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Krize důvěry v profese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Podle Schöna došlo ke krizi důvěry v profese</a:t>
            </a:r>
            <a:r>
              <a:rPr lang="en-US" dirty="0" smtClean="0"/>
              <a:t>, </a:t>
            </a:r>
            <a:r>
              <a:rPr lang="cs-CZ" dirty="0" smtClean="0"/>
              <a:t>také ke zhoršení </a:t>
            </a:r>
            <a:r>
              <a:rPr lang="cs-CZ" dirty="0" err="1" smtClean="0"/>
              <a:t>sebeobrazu</a:t>
            </a:r>
            <a:r>
              <a:rPr lang="cs-CZ" dirty="0" smtClean="0"/>
              <a:t> profesionálů. </a:t>
            </a:r>
            <a:endParaRPr lang="en-US" dirty="0"/>
          </a:p>
          <a:p>
            <a:r>
              <a:rPr lang="cs-CZ" dirty="0" smtClean="0"/>
              <a:t>Je to způsobeno rostoucím skepticismem</a:t>
            </a:r>
            <a:r>
              <a:rPr lang="en-US" dirty="0" smtClean="0"/>
              <a:t> </a:t>
            </a:r>
            <a:r>
              <a:rPr lang="cs-CZ" dirty="0" smtClean="0"/>
              <a:t>ohledně profesionální efektivity a účelnosti</a:t>
            </a:r>
            <a:r>
              <a:rPr lang="en-US" dirty="0" smtClean="0"/>
              <a:t>, </a:t>
            </a:r>
            <a:r>
              <a:rPr lang="cs-CZ" dirty="0" smtClean="0"/>
              <a:t>zpochybněním </a:t>
            </a:r>
            <a:r>
              <a:rPr lang="en-US" dirty="0" smtClean="0"/>
              <a:t> </a:t>
            </a:r>
            <a:r>
              <a:rPr lang="cs-CZ" dirty="0" smtClean="0"/>
              <a:t>přispěním profesionálů</a:t>
            </a:r>
            <a:r>
              <a:rPr lang="en-US" dirty="0" smtClean="0"/>
              <a:t> </a:t>
            </a:r>
            <a:r>
              <a:rPr lang="cs-CZ" dirty="0" smtClean="0"/>
              <a:t>k fungování společnosti prostřednictvím poskytování specifických služeb, které byly založeny na zvláštních znalostech. </a:t>
            </a:r>
            <a:r>
              <a:rPr lang="en-US" dirty="0" smtClean="0"/>
              <a:t>(</a:t>
            </a:r>
            <a:r>
              <a:rPr lang="cs-CZ" dirty="0" smtClean="0"/>
              <a:t>str. </a:t>
            </a:r>
            <a:r>
              <a:rPr lang="en-US" dirty="0" smtClean="0"/>
              <a:t>13</a:t>
            </a:r>
            <a:r>
              <a:rPr lang="en-US" dirty="0"/>
              <a:t>)</a:t>
            </a:r>
            <a:endParaRPr lang="cs-CZ" dirty="0" smtClean="0"/>
          </a:p>
          <a:p>
            <a:r>
              <a:rPr lang="cs-CZ" dirty="0" smtClean="0"/>
              <a:t>Došlo k </a:t>
            </a:r>
            <a:r>
              <a:rPr lang="cs-CZ" dirty="0"/>
              <a:t>zpochybnění </a:t>
            </a:r>
            <a:r>
              <a:rPr lang="cs-CZ" dirty="0" smtClean="0"/>
              <a:t>profesních práv </a:t>
            </a:r>
            <a:r>
              <a:rPr lang="cs-CZ" dirty="0"/>
              <a:t>a svobod - jejich </a:t>
            </a:r>
            <a:r>
              <a:rPr lang="cs-CZ" dirty="0" smtClean="0"/>
              <a:t>licence určovat, komu </a:t>
            </a:r>
            <a:r>
              <a:rPr lang="cs-CZ" dirty="0"/>
              <a:t>bude dovoleno </a:t>
            </a:r>
            <a:r>
              <a:rPr lang="cs-CZ" dirty="0" smtClean="0"/>
              <a:t>praktikovat v daném oboru, byl zpochybněn mandát profesí k </a:t>
            </a:r>
            <a:r>
              <a:rPr lang="cs-CZ" dirty="0"/>
              <a:t>sociální </a:t>
            </a:r>
            <a:r>
              <a:rPr lang="cs-CZ" dirty="0" smtClean="0"/>
              <a:t>kontrole.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349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Obecné poznání versus jedinečné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Probl</a:t>
            </a:r>
            <a:r>
              <a:rPr lang="cs-CZ" dirty="0" smtClean="0"/>
              <a:t>é</a:t>
            </a:r>
            <a:r>
              <a:rPr lang="en-US" dirty="0" smtClean="0"/>
              <a:t>m</a:t>
            </a:r>
            <a:r>
              <a:rPr lang="cs-CZ" dirty="0" smtClean="0"/>
              <a:t>y jsou vzájemně propojené, prostředí je turbulentní a budoucnost je neurčitá. </a:t>
            </a:r>
          </a:p>
          <a:p>
            <a:r>
              <a:rPr lang="cs-CZ" dirty="0" smtClean="0"/>
              <a:t>To</a:t>
            </a:r>
            <a:r>
              <a:rPr lang="cs-CZ" dirty="0"/>
              <a:t>, co </a:t>
            </a:r>
            <a:r>
              <a:rPr lang="cs-CZ" dirty="0" smtClean="0"/>
              <a:t>je za </a:t>
            </a:r>
            <a:r>
              <a:rPr lang="cs-CZ" dirty="0"/>
              <a:t>těchto </a:t>
            </a:r>
            <a:r>
              <a:rPr lang="cs-CZ" dirty="0" smtClean="0"/>
              <a:t>podmínek potřeba, nejsou </a:t>
            </a:r>
            <a:r>
              <a:rPr lang="cs-CZ" dirty="0"/>
              <a:t>pouze analytické techniky, které byly </a:t>
            </a:r>
            <a:r>
              <a:rPr lang="cs-CZ" dirty="0" smtClean="0"/>
              <a:t>produktem tradičního </a:t>
            </a:r>
            <a:r>
              <a:rPr lang="cs-CZ" dirty="0"/>
              <a:t>operačního výzkumu, ale aktivní, syntetická </a:t>
            </a:r>
            <a:r>
              <a:rPr lang="cs-CZ" dirty="0" smtClean="0"/>
              <a:t>dovednost „projektovat“ žádoucí budoucnost, schopnost vynalézat </a:t>
            </a:r>
            <a:r>
              <a:rPr lang="cs-CZ" dirty="0"/>
              <a:t>způsoby, jak </a:t>
            </a:r>
            <a:r>
              <a:rPr lang="cs-CZ" dirty="0" smtClean="0"/>
              <a:t>ji uskutečnit. </a:t>
            </a:r>
          </a:p>
          <a:p>
            <a:r>
              <a:rPr lang="cs-CZ" dirty="0" smtClean="0"/>
              <a:t>Jedinečné případy vyžadují jedinečné poznání</a:t>
            </a:r>
            <a:r>
              <a:rPr lang="en-US" dirty="0" smtClean="0"/>
              <a:t> (</a:t>
            </a:r>
            <a:r>
              <a:rPr lang="cs-CZ" dirty="0" smtClean="0"/>
              <a:t>str. </a:t>
            </a:r>
            <a:r>
              <a:rPr lang="en-US" dirty="0" smtClean="0"/>
              <a:t>16-17)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258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Nejasné profese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Praktici </a:t>
            </a:r>
            <a:r>
              <a:rPr lang="cs-CZ" dirty="0" smtClean="0"/>
              <a:t>často prožívají střet hodnot, cílů i zájmů.</a:t>
            </a:r>
          </a:p>
          <a:p>
            <a:r>
              <a:rPr lang="cs-CZ" dirty="0"/>
              <a:t>Protichůdné názory odborné praxe - soupeřící představy o profesní roli, </a:t>
            </a:r>
            <a:r>
              <a:rPr lang="cs-CZ" dirty="0" smtClean="0"/>
              <a:t>ústředních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hodnotách </a:t>
            </a:r>
            <a:r>
              <a:rPr lang="cs-CZ" dirty="0"/>
              <a:t>povolání, </a:t>
            </a:r>
            <a:r>
              <a:rPr lang="cs-CZ" dirty="0" smtClean="0"/>
              <a:t>o potřebných znalostech </a:t>
            </a:r>
            <a:r>
              <a:rPr lang="cs-CZ" dirty="0"/>
              <a:t>a </a:t>
            </a:r>
            <a:r>
              <a:rPr lang="cs-CZ" dirty="0" smtClean="0"/>
              <a:t>dovednostech. (str. 17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45047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Složky profesní znalosti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Schön cituje Edgar </a:t>
            </a:r>
            <a:r>
              <a:rPr lang="cs-CZ" dirty="0" err="1" smtClean="0"/>
              <a:t>Scheina</a:t>
            </a:r>
            <a:r>
              <a:rPr lang="cs-CZ" dirty="0" smtClean="0"/>
              <a:t>, který tvrdí, že jsou </a:t>
            </a:r>
            <a:r>
              <a:rPr lang="cs-CZ" dirty="0"/>
              <a:t>tři složky profesionální </a:t>
            </a:r>
            <a:r>
              <a:rPr lang="cs-CZ" dirty="0" smtClean="0"/>
              <a:t>znalosti:</a:t>
            </a: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  <a:p>
            <a:pPr lvl="1"/>
            <a:r>
              <a:rPr lang="cs-CZ" b="1" dirty="0" smtClean="0"/>
              <a:t>Základní </a:t>
            </a:r>
            <a:r>
              <a:rPr lang="cs-CZ" b="1" dirty="0"/>
              <a:t>výzkum</a:t>
            </a:r>
            <a:r>
              <a:rPr lang="cs-CZ" dirty="0"/>
              <a:t>, na němž spočívá praxe nebo ze kterého je</a:t>
            </a:r>
            <a:br>
              <a:rPr lang="cs-CZ" dirty="0"/>
            </a:br>
            <a:r>
              <a:rPr lang="cs-CZ" dirty="0" smtClean="0"/>
              <a:t>profese odvozená.</a:t>
            </a: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  <a:p>
            <a:pPr lvl="1"/>
            <a:r>
              <a:rPr lang="cs-CZ" b="1" dirty="0" smtClean="0"/>
              <a:t>Aplikovaná </a:t>
            </a:r>
            <a:r>
              <a:rPr lang="cs-CZ" b="1" dirty="0"/>
              <a:t>věda</a:t>
            </a:r>
            <a:r>
              <a:rPr lang="cs-CZ" dirty="0"/>
              <a:t> nebo "</a:t>
            </a:r>
            <a:r>
              <a:rPr lang="cs-CZ" dirty="0" smtClean="0"/>
              <a:t>inženýrská" </a:t>
            </a:r>
            <a:r>
              <a:rPr lang="cs-CZ" dirty="0"/>
              <a:t>složka, </a:t>
            </a:r>
            <a:r>
              <a:rPr lang="cs-CZ" dirty="0" smtClean="0"/>
              <a:t>které jsou odvozeny v každodenní praxi. </a:t>
            </a: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  <a:p>
            <a:pPr lvl="1"/>
            <a:r>
              <a:rPr lang="cs-CZ" b="1" dirty="0" smtClean="0"/>
              <a:t>Dovedností </a:t>
            </a:r>
            <a:r>
              <a:rPr lang="cs-CZ" b="1" dirty="0"/>
              <a:t>a </a:t>
            </a:r>
            <a:r>
              <a:rPr lang="cs-CZ" b="1" dirty="0" smtClean="0"/>
              <a:t>postojová složka</a:t>
            </a:r>
            <a:r>
              <a:rPr lang="cs-CZ" dirty="0" smtClean="0"/>
              <a:t>, </a:t>
            </a:r>
            <a:r>
              <a:rPr lang="cs-CZ" dirty="0"/>
              <a:t>která se týká </a:t>
            </a:r>
            <a:r>
              <a:rPr lang="cs-CZ" dirty="0" smtClean="0"/>
              <a:t>aktuálního poskytování </a:t>
            </a:r>
            <a:r>
              <a:rPr lang="cs-CZ" dirty="0"/>
              <a:t>služeb pro klienta, </a:t>
            </a:r>
            <a:r>
              <a:rPr lang="cs-CZ" dirty="0" smtClean="0"/>
              <a:t>pomocí základních a aplikovaných </a:t>
            </a:r>
            <a:r>
              <a:rPr lang="cs-CZ" dirty="0"/>
              <a:t>znalosti. </a:t>
            </a:r>
          </a:p>
        </p:txBody>
      </p:sp>
    </p:spTree>
    <p:extLst>
      <p:ext uri="{BB962C8B-B14F-4D97-AF65-F5344CB8AC3E}">
        <p14:creationId xmlns:p14="http://schemas.microsoft.com/office/powerpoint/2010/main" val="1341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652" y="190500"/>
            <a:ext cx="8534400" cy="758952"/>
          </a:xfrm>
        </p:spPr>
        <p:txBody>
          <a:bodyPr>
            <a:normAutofit/>
          </a:bodyPr>
          <a:lstStyle/>
          <a:p>
            <a:r>
              <a:rPr lang="cs-CZ" b="1" dirty="0" smtClean="0"/>
              <a:t>Role praxe v 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Role výzkumníka je považována za odlišnou a zpravidla nadřazenou nad rolí praktika. To je ale problém!</a:t>
            </a:r>
          </a:p>
          <a:p>
            <a:r>
              <a:rPr lang="cs-CZ" dirty="0" smtClean="0"/>
              <a:t>Tento pohled je spjat s pozitivismem, v jehož základu je technická racionalita. </a:t>
            </a:r>
          </a:p>
          <a:p>
            <a:r>
              <a:rPr lang="cs-CZ" dirty="0"/>
              <a:t>Z hlediska technické </a:t>
            </a:r>
            <a:r>
              <a:rPr lang="cs-CZ" dirty="0" smtClean="0"/>
              <a:t>racionality je </a:t>
            </a:r>
            <a:r>
              <a:rPr lang="cs-CZ" dirty="0"/>
              <a:t>odborná praxe </a:t>
            </a:r>
            <a:r>
              <a:rPr lang="cs-CZ" dirty="0" smtClean="0"/>
              <a:t>procesem </a:t>
            </a:r>
            <a:r>
              <a:rPr lang="cs-CZ" dirty="0"/>
              <a:t>řešení problémů</a:t>
            </a:r>
            <a:r>
              <a:rPr lang="cs-CZ" dirty="0" smtClean="0"/>
              <a:t>. Problematika </a:t>
            </a:r>
            <a:r>
              <a:rPr lang="cs-CZ" dirty="0"/>
              <a:t>volby nebo rozhodnutí jsou řešeny pomocí výběru z dostupných </a:t>
            </a:r>
            <a:r>
              <a:rPr lang="cs-CZ" dirty="0" smtClean="0"/>
              <a:t>prostředků, aby bylo možno dosáhnout žádoucího cíle. </a:t>
            </a:r>
          </a:p>
          <a:p>
            <a:r>
              <a:rPr lang="cs-CZ" dirty="0" smtClean="0"/>
              <a:t>Při důraz na </a:t>
            </a:r>
            <a:r>
              <a:rPr lang="cs-CZ" dirty="0"/>
              <a:t>řešení </a:t>
            </a:r>
            <a:r>
              <a:rPr lang="cs-CZ" dirty="0" smtClean="0"/>
              <a:t>problémů ignorujeme rámec problémů, </a:t>
            </a:r>
            <a:r>
              <a:rPr lang="cs-CZ" dirty="0"/>
              <a:t>proces, který </a:t>
            </a:r>
            <a:r>
              <a:rPr lang="cs-CZ" dirty="0" smtClean="0"/>
              <a:t>formuje potřebná rozhodnutí, související okolnosti.  </a:t>
            </a:r>
          </a:p>
          <a:p>
            <a:r>
              <a:rPr lang="cs-CZ" dirty="0" smtClean="0"/>
              <a:t>V </a:t>
            </a:r>
            <a:r>
              <a:rPr lang="cs-CZ" dirty="0"/>
              <a:t>reálném světě </a:t>
            </a:r>
            <a:r>
              <a:rPr lang="cs-CZ" dirty="0" smtClean="0"/>
              <a:t>praxe nejsou ovšem problémy dané. Jsou součástí problémových situací, </a:t>
            </a:r>
            <a:r>
              <a:rPr lang="cs-CZ" dirty="0"/>
              <a:t>které jsou </a:t>
            </a:r>
            <a:r>
              <a:rPr lang="cs-CZ" dirty="0" smtClean="0"/>
              <a:t>záhadné, znepokojující a nejisté. Poznávání musí být součástí praxe. </a:t>
            </a:r>
          </a:p>
          <a:p>
            <a:r>
              <a:rPr lang="cs-CZ" dirty="0" smtClean="0"/>
              <a:t>Problém </a:t>
            </a:r>
            <a:r>
              <a:rPr lang="cs-CZ" dirty="0"/>
              <a:t>„</a:t>
            </a:r>
            <a:r>
              <a:rPr lang="cs-CZ" dirty="0" err="1"/>
              <a:t>setting“je</a:t>
            </a:r>
            <a:r>
              <a:rPr lang="cs-CZ" dirty="0"/>
              <a:t> proces, ve kterém interaktivně pojmenovávají témata, na kterým se budeme s klientem věnovat, jde o formulaci kontextu, ve kterém se budeme situaci věnovat. (str. 40)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496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Intuice a 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Schön hledá epistemologii praxe, která je </a:t>
            </a:r>
            <a:r>
              <a:rPr lang="cs-CZ" dirty="0"/>
              <a:t>implicitní v oblasti umělecké, </a:t>
            </a:r>
            <a:r>
              <a:rPr lang="cs-CZ" dirty="0" smtClean="0"/>
              <a:t>kde jsou ve hře intuitivní </a:t>
            </a:r>
            <a:r>
              <a:rPr lang="cs-CZ" dirty="0"/>
              <a:t>procesy, které někteří praktici </a:t>
            </a:r>
            <a:r>
              <a:rPr lang="cs-CZ" dirty="0" smtClean="0"/>
              <a:t>využívají v situacích </a:t>
            </a:r>
            <a:r>
              <a:rPr lang="cs-CZ" dirty="0"/>
              <a:t>nejistoty, nestability, </a:t>
            </a:r>
            <a:r>
              <a:rPr lang="cs-CZ" dirty="0" smtClean="0"/>
              <a:t>jedinečnosti </a:t>
            </a:r>
            <a:r>
              <a:rPr lang="cs-CZ" dirty="0"/>
              <a:t>a </a:t>
            </a:r>
            <a:r>
              <a:rPr lang="cs-CZ" dirty="0" smtClean="0"/>
              <a:t>konfliktů hodnot. </a:t>
            </a:r>
            <a:r>
              <a:rPr lang="cs-CZ" dirty="0"/>
              <a:t>(49)</a:t>
            </a:r>
          </a:p>
        </p:txBody>
      </p:sp>
    </p:spTree>
    <p:extLst>
      <p:ext uri="{BB962C8B-B14F-4D97-AF65-F5344CB8AC3E}">
        <p14:creationId xmlns:p14="http://schemas.microsoft.com/office/powerpoint/2010/main" val="1308320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Knowing</a:t>
            </a:r>
            <a:r>
              <a:rPr lang="cs-CZ" dirty="0" smtClean="0"/>
              <a:t> in </a:t>
            </a:r>
            <a:r>
              <a:rPr lang="cs-CZ" dirty="0" err="1" smtClean="0"/>
              <a:t>action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Poznání v akci</a:t>
            </a:r>
            <a:r>
              <a:rPr lang="cs-CZ" dirty="0" smtClean="0"/>
              <a:t>: V akci poznáváme. </a:t>
            </a:r>
          </a:p>
          <a:p>
            <a:r>
              <a:rPr lang="cs-CZ" dirty="0" smtClean="0"/>
              <a:t>Jsme schopni provádět určité konkrétní aktivity aniž na ně musíme </a:t>
            </a:r>
            <a:r>
              <a:rPr lang="cs-CZ" dirty="0"/>
              <a:t>myslet před nebo během </a:t>
            </a:r>
            <a:r>
              <a:rPr lang="cs-CZ" dirty="0" smtClean="0"/>
              <a:t>profesionálního výkonu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b="1" dirty="0" smtClean="0"/>
              <a:t>Nevíme,</a:t>
            </a:r>
            <a:r>
              <a:rPr lang="cs-CZ" dirty="0" smtClean="0"/>
              <a:t> jak jsme se naučili </a:t>
            </a:r>
            <a:r>
              <a:rPr lang="cs-CZ" dirty="0"/>
              <a:t>tyto věci dělat, prostě </a:t>
            </a:r>
            <a:r>
              <a:rPr lang="cs-CZ" dirty="0" smtClean="0"/>
              <a:t>jsme zjistili, že je jsme schopni vykonat. </a:t>
            </a:r>
          </a:p>
          <a:p>
            <a:r>
              <a:rPr lang="cs-CZ" dirty="0" smtClean="0"/>
              <a:t>V </a:t>
            </a:r>
            <a:r>
              <a:rPr lang="cs-CZ" dirty="0"/>
              <a:t>některých případech jsme </a:t>
            </a:r>
            <a:r>
              <a:rPr lang="cs-CZ" dirty="0" smtClean="0"/>
              <a:t>si byli vědomi pochopení věci, </a:t>
            </a:r>
            <a:r>
              <a:rPr lang="cs-CZ" dirty="0"/>
              <a:t>které </a:t>
            </a:r>
            <a:r>
              <a:rPr lang="cs-CZ" dirty="0" smtClean="0"/>
              <a:t>bylo </a:t>
            </a:r>
            <a:r>
              <a:rPr lang="cs-CZ" dirty="0"/>
              <a:t>následně </a:t>
            </a:r>
            <a:r>
              <a:rPr lang="cs-CZ" dirty="0" err="1" smtClean="0"/>
              <a:t>internalizováno</a:t>
            </a:r>
            <a:r>
              <a:rPr lang="cs-CZ" dirty="0" smtClean="0"/>
              <a:t>. </a:t>
            </a:r>
            <a:r>
              <a:rPr lang="cs-CZ" dirty="0"/>
              <a:t>V jiných případech </a:t>
            </a:r>
            <a:r>
              <a:rPr lang="cs-CZ" dirty="0" smtClean="0"/>
              <a:t>si toho nemusíme být vůbec vědomi. </a:t>
            </a:r>
          </a:p>
          <a:p>
            <a:r>
              <a:rPr lang="cs-CZ" dirty="0" smtClean="0"/>
              <a:t>V obou případech </a:t>
            </a:r>
            <a:r>
              <a:rPr lang="cs-CZ" dirty="0"/>
              <a:t>však jsme většinou schopni popsat znalosti, které naše akce odhalí. </a:t>
            </a:r>
            <a:r>
              <a:rPr lang="cs-CZ" dirty="0" smtClean="0"/>
              <a:t>(str. 54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298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Reflexe-při-jednání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Muzikanti vlastně reflektují </a:t>
            </a:r>
            <a:r>
              <a:rPr lang="cs-CZ" dirty="0" smtClean="0"/>
              <a:t>při jednání. Je podobná improvizaci: skládá se </a:t>
            </a:r>
            <a:r>
              <a:rPr lang="cs-CZ" dirty="0"/>
              <a:t>z </a:t>
            </a:r>
            <a:r>
              <a:rPr lang="cs-CZ" dirty="0" smtClean="0"/>
              <a:t>různých kombinací v </a:t>
            </a:r>
            <a:r>
              <a:rPr lang="cs-CZ" dirty="0"/>
              <a:t>rámci schématu, jenž zavazuje a </a:t>
            </a:r>
            <a:r>
              <a:rPr lang="cs-CZ" dirty="0" smtClean="0"/>
              <a:t>dává celistvost výkonu</a:t>
            </a:r>
            <a:r>
              <a:rPr lang="cs-CZ" dirty="0"/>
              <a:t>. </a:t>
            </a:r>
            <a:r>
              <a:rPr lang="cs-CZ" dirty="0" smtClean="0"/>
              <a:t>(str. 55)</a:t>
            </a:r>
          </a:p>
          <a:p>
            <a:r>
              <a:rPr lang="cs-CZ" dirty="0" smtClean="0"/>
              <a:t>Reflexe při jednání může posloužit jako korektiv znalostí</a:t>
            </a:r>
            <a:r>
              <a:rPr lang="en-US" dirty="0" smtClean="0"/>
              <a:t>. </a:t>
            </a:r>
            <a:r>
              <a:rPr lang="cs-CZ" dirty="0" smtClean="0"/>
              <a:t>Prostřednictvím reflexe může odhalovat a kritizovat „skrytá pochopení“, která se utvořila kolem opakujících se vzorů praxe. Tak může reflektující pracovník dávat nový smysl situacím nejistoty a jedinečnosti. </a:t>
            </a:r>
            <a:r>
              <a:rPr lang="en-US" dirty="0" smtClean="0"/>
              <a:t>(</a:t>
            </a:r>
            <a:r>
              <a:rPr lang="cs-CZ" dirty="0" smtClean="0"/>
              <a:t>str. </a:t>
            </a:r>
            <a:r>
              <a:rPr lang="en-US" dirty="0" smtClean="0"/>
              <a:t>61)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40238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Předměty 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Mohou být reflektovány </a:t>
            </a:r>
            <a:r>
              <a:rPr lang="cs-CZ" b="1" dirty="0" smtClean="0"/>
              <a:t>skryté</a:t>
            </a:r>
            <a:r>
              <a:rPr lang="cs-CZ" dirty="0" smtClean="0"/>
              <a:t> </a:t>
            </a:r>
            <a:r>
              <a:rPr lang="cs-CZ" b="1" dirty="0" smtClean="0"/>
              <a:t>normy</a:t>
            </a:r>
            <a:r>
              <a:rPr lang="cs-CZ" dirty="0" smtClean="0"/>
              <a:t>, hodnocení, které jsou východiskem našich úsudků, </a:t>
            </a:r>
          </a:p>
          <a:p>
            <a:r>
              <a:rPr lang="cs-CZ" b="1" dirty="0" smtClean="0"/>
              <a:t>Teorie</a:t>
            </a:r>
            <a:r>
              <a:rPr lang="cs-CZ" dirty="0" smtClean="0"/>
              <a:t>, které jsou za našimi vysvětleními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b="1" dirty="0" smtClean="0"/>
              <a:t>Pocity</a:t>
            </a:r>
            <a:r>
              <a:rPr lang="cs-CZ" dirty="0" smtClean="0"/>
              <a:t>, které způsobily, že jednáme určitým způsobem.  </a:t>
            </a:r>
            <a:endParaRPr lang="en-US" dirty="0"/>
          </a:p>
          <a:p>
            <a:r>
              <a:rPr lang="cs-CZ" b="1" dirty="0" smtClean="0"/>
              <a:t>Problém</a:t>
            </a:r>
            <a:r>
              <a:rPr lang="cs-CZ" dirty="0" smtClean="0"/>
              <a:t>, který chceme řešit, roli, kterou jsme si při řešení přisoudili.  (str. 62</a:t>
            </a:r>
            <a:r>
              <a:rPr lang="cs-CZ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60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příspěvku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Úvod do tématu reflexivity jako výzkumné a praktické aktivity (kauza Schön). 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Pokud pracovník odhalí zjištění, která nepovažuje za spolehlivá, může vytvářet (konstruovat) nová vysvětlení, která musí </a:t>
            </a:r>
            <a:r>
              <a:rPr lang="cs-CZ" b="1" dirty="0" smtClean="0"/>
              <a:t>experimentálně otestovat</a:t>
            </a:r>
            <a:r>
              <a:rPr lang="cs-CZ" dirty="0" smtClean="0"/>
              <a:t>. (str. 63)</a:t>
            </a:r>
          </a:p>
          <a:p>
            <a:r>
              <a:rPr lang="cs-CZ" dirty="0" smtClean="0"/>
              <a:t>Pracovník si může dovolit prožít překvapení</a:t>
            </a:r>
            <a:r>
              <a:rPr lang="en-US" dirty="0" smtClean="0"/>
              <a:t>, </a:t>
            </a:r>
            <a:r>
              <a:rPr lang="cs-CZ" dirty="0" smtClean="0"/>
              <a:t>rozpaky, zmatek které vnímá jako nejisté a jedinečné.  Reflektuje jev, který se děje před ním a své předchozí porozumění stavu věci. </a:t>
            </a:r>
          </a:p>
          <a:p>
            <a:r>
              <a:rPr lang="cs-CZ" dirty="0" smtClean="0"/>
              <a:t>Provádí </a:t>
            </a:r>
            <a:r>
              <a:rPr lang="cs-CZ" b="1" dirty="0" smtClean="0"/>
              <a:t>experimenty</a:t>
            </a:r>
            <a:r>
              <a:rPr lang="cs-CZ" dirty="0" smtClean="0"/>
              <a:t>, které mají utvářet nové porozumění situaci, aby ji bylo možno změnit.  </a:t>
            </a:r>
          </a:p>
          <a:p>
            <a:r>
              <a:rPr lang="cs-CZ" dirty="0" smtClean="0"/>
              <a:t>Pokud někdo reflektuje v akci, stává se </a:t>
            </a:r>
            <a:r>
              <a:rPr lang="cs-CZ" b="1" dirty="0" smtClean="0"/>
              <a:t>výzkumníkem v kontextu praxe</a:t>
            </a:r>
            <a:r>
              <a:rPr lang="cs-CZ" dirty="0" smtClean="0"/>
              <a:t>. 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smtClean="0"/>
              <a:t>Už není závislí jen na kategoriích, které byly definovány teorií, nýbrž utváří teorie, které odpovídají jedinečnosti situace (str. 68</a:t>
            </a:r>
            <a:r>
              <a:rPr lang="cs-CZ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166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Co se děje v reflexi při jednání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Protože profesionál zachází s každým případem jako s jedinečným, nemůže v nich aplikovat standardní teorie a techniky (129-133).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Prvotní úsudek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Konverzační úsudek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Vývojový úsudek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Interakční úsudek (se situací)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Prohledání repertoáru znalostí, dovedností a nástrojů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Experimentování (jediná cesta)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Testování hypotéz (v akci)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95579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Limity reflexe při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Reflexe je považována za nebezpečnou…</a:t>
            </a:r>
            <a:endParaRPr lang="en-US" dirty="0"/>
          </a:p>
          <a:p>
            <a:r>
              <a:rPr lang="cs-CZ" dirty="0" smtClean="0"/>
              <a:t>Není čas …</a:t>
            </a:r>
            <a:endParaRPr lang="en-US" dirty="0"/>
          </a:p>
          <a:p>
            <a:r>
              <a:rPr lang="cs-CZ" dirty="0" smtClean="0"/>
              <a:t>Když myslíme na to co děláme, nahlížíme komplexnost, která narušuje plynulost akcí. Komplexnost nás paralyzuje, když ji činíme vědomou. </a:t>
            </a:r>
            <a:endParaRPr lang="cs-CZ" dirty="0"/>
          </a:p>
          <a:p>
            <a:r>
              <a:rPr lang="cs-CZ" dirty="0" smtClean="0"/>
              <a:t>Může dojít k cyklení reflexe.  </a:t>
            </a:r>
            <a:endParaRPr lang="en-US" dirty="0"/>
          </a:p>
          <a:p>
            <a:r>
              <a:rPr lang="cs-CZ" dirty="0" smtClean="0"/>
              <a:t>Modus reflexe je odlišný o modu praktického jednání.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581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Schönova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Obava, že reflexe spustí nekonečný proces reflektování je založena na dualismu myšlení a praxe.</a:t>
            </a:r>
          </a:p>
          <a:p>
            <a:r>
              <a:rPr lang="cs-CZ" dirty="0" smtClean="0"/>
              <a:t>Myšlení není jen příprava na praktický výkon a praxe není jen implementací myšlení. </a:t>
            </a:r>
            <a:endParaRPr lang="en-US" dirty="0"/>
          </a:p>
          <a:p>
            <a:r>
              <a:rPr lang="cs-CZ" dirty="0" smtClean="0"/>
              <a:t>Reflexe při jednání je komplementární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cs-CZ" dirty="0" smtClean="0"/>
              <a:t>Praxe prohlubuje myšlení, myšlení obohacuje praxi. </a:t>
            </a:r>
          </a:p>
        </p:txBody>
      </p:sp>
    </p:spTree>
    <p:extLst>
      <p:ext uri="{BB962C8B-B14F-4D97-AF65-F5344CB8AC3E}">
        <p14:creationId xmlns:p14="http://schemas.microsoft.com/office/powerpoint/2010/main" val="3877618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na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Reflexivní praxe nás nezbavuje nutnosti znát teorie, pravidla a hodnoty profese.</a:t>
            </a:r>
          </a:p>
          <a:p>
            <a:r>
              <a:rPr lang="cs-CZ" b="1" dirty="0" smtClean="0"/>
              <a:t>Reflektivní konverzace ze situací</a:t>
            </a:r>
            <a:r>
              <a:rPr lang="cs-CZ" dirty="0" smtClean="0"/>
              <a:t> (základní představa)</a:t>
            </a:r>
          </a:p>
          <a:p>
            <a:r>
              <a:rPr lang="cs-CZ" dirty="0" smtClean="0"/>
              <a:t>Jak klient, tak i profesionál vstupují do situace s porozuměním, které mohou vzájemně jen částečně komunikovat.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68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Tradiční a reflexivní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Expert</a:t>
            </a:r>
            <a:r>
              <a:rPr lang="cs-CZ" dirty="0"/>
              <a:t>: </a:t>
            </a:r>
            <a:r>
              <a:rPr lang="cs-CZ" dirty="0" smtClean="0"/>
              <a:t>Předpokládá se, že „vím“, </a:t>
            </a:r>
            <a:r>
              <a:rPr lang="cs-CZ" dirty="0"/>
              <a:t>a </a:t>
            </a:r>
            <a:r>
              <a:rPr lang="cs-CZ" dirty="0" smtClean="0"/>
              <a:t>musím se tak tvářit, </a:t>
            </a:r>
            <a:r>
              <a:rPr lang="cs-CZ" dirty="0"/>
              <a:t>bez ohledu na své vlastní </a:t>
            </a:r>
            <a:r>
              <a:rPr lang="cs-CZ" dirty="0" smtClean="0"/>
              <a:t>nejistoty.</a:t>
            </a:r>
          </a:p>
          <a:p>
            <a:r>
              <a:rPr lang="cs-CZ" b="1" dirty="0" smtClean="0"/>
              <a:t>Reflexní </a:t>
            </a:r>
            <a:r>
              <a:rPr lang="cs-CZ" b="1" dirty="0"/>
              <a:t>odborník</a:t>
            </a:r>
            <a:r>
              <a:rPr lang="cs-CZ" dirty="0"/>
              <a:t>: </a:t>
            </a:r>
            <a:r>
              <a:rPr lang="cs-CZ" dirty="0" smtClean="0"/>
              <a:t>Předpokládá se, že „vím“, ale </a:t>
            </a:r>
            <a:r>
              <a:rPr lang="cs-CZ" dirty="0"/>
              <a:t>nejsem jediný v situaci, </a:t>
            </a:r>
            <a:r>
              <a:rPr lang="cs-CZ" dirty="0" smtClean="0"/>
              <a:t>který má relevantní </a:t>
            </a:r>
            <a:r>
              <a:rPr lang="cs-CZ" dirty="0"/>
              <a:t>a důležité poznatky. Moje nejistota může být zdrojem učení pro mě </a:t>
            </a:r>
            <a:r>
              <a:rPr lang="cs-CZ" dirty="0" smtClean="0"/>
              <a:t>i </a:t>
            </a:r>
            <a:r>
              <a:rPr lang="cs-CZ" dirty="0"/>
              <a:t>pro </a:t>
            </a:r>
            <a:r>
              <a:rPr lang="cs-CZ" dirty="0" smtClean="0"/>
              <a:t>ostatní.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Expert:</a:t>
            </a:r>
            <a:r>
              <a:rPr lang="cs-CZ" dirty="0"/>
              <a:t> </a:t>
            </a:r>
            <a:r>
              <a:rPr lang="cs-CZ" dirty="0" smtClean="0"/>
              <a:t>Udržuji </a:t>
            </a:r>
            <a:r>
              <a:rPr lang="cs-CZ" dirty="0"/>
              <a:t>si </a:t>
            </a:r>
            <a:r>
              <a:rPr lang="cs-CZ" dirty="0" smtClean="0"/>
              <a:t>od klienta odstup </a:t>
            </a:r>
            <a:r>
              <a:rPr lang="cs-CZ" dirty="0"/>
              <a:t>a </a:t>
            </a:r>
            <a:r>
              <a:rPr lang="cs-CZ" dirty="0" smtClean="0"/>
              <a:t>držím se odborné role. Klient musí vnímat moji expertízu a zkušenosti, občas mu dám pocítit jistou přátelskost.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Reflexní odborník </a:t>
            </a:r>
            <a:r>
              <a:rPr lang="cs-CZ" dirty="0" smtClean="0"/>
              <a:t>: Snažím se na klienta napojit úrovni jeho myšlenek </a:t>
            </a:r>
            <a:r>
              <a:rPr lang="cs-CZ" dirty="0"/>
              <a:t>a pocitů. </a:t>
            </a:r>
            <a:r>
              <a:rPr lang="cs-CZ" dirty="0" smtClean="0"/>
              <a:t>Respekt k mým znalostem nechám vyplynout ze situace.  (str. 300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33509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Tradiční a reflexivní kontrakt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Tradiční kontrakt</a:t>
            </a:r>
            <a:r>
              <a:rPr lang="en-US" dirty="0" smtClean="0"/>
              <a:t>: </a:t>
            </a:r>
            <a:r>
              <a:rPr lang="cs-CZ" dirty="0" smtClean="0"/>
              <a:t>Vkládám se do rukou profesionála, na základě víry získávám pocit bezpečí a jistoty. </a:t>
            </a:r>
            <a:endParaRPr lang="cs-CZ" dirty="0"/>
          </a:p>
          <a:p>
            <a:r>
              <a:rPr lang="cs-CZ" b="1" dirty="0" smtClean="0"/>
              <a:t>Reflektivní kontrakt</a:t>
            </a:r>
            <a:r>
              <a:rPr lang="en-US" dirty="0" smtClean="0"/>
              <a:t>: </a:t>
            </a:r>
            <a:r>
              <a:rPr lang="cs-CZ" dirty="0" smtClean="0"/>
              <a:t>Připojuji se k profesionálovi, abychom společně zvládli situaci. Díky tomu se zvyšuje moje zapojení a schopnost účinného jednání. </a:t>
            </a:r>
          </a:p>
          <a:p>
            <a:r>
              <a:rPr lang="cs-CZ" b="1" dirty="0" smtClean="0"/>
              <a:t>Tradiční kontrakt</a:t>
            </a:r>
            <a:r>
              <a:rPr lang="cs-CZ" dirty="0" smtClean="0"/>
              <a:t>: Jsem v dobrých rukách</a:t>
            </a:r>
            <a:r>
              <a:rPr lang="en-US" dirty="0" smtClean="0"/>
              <a:t>. </a:t>
            </a:r>
            <a:r>
              <a:rPr lang="cs-CZ" dirty="0" smtClean="0"/>
              <a:t>Potřebuji se řídit radami experta a vše bude OK</a:t>
            </a:r>
            <a:r>
              <a:rPr lang="en-US" dirty="0" smtClean="0"/>
              <a:t>.</a:t>
            </a:r>
            <a:endParaRPr lang="en-US" dirty="0"/>
          </a:p>
          <a:p>
            <a:r>
              <a:rPr lang="cs-CZ" b="1" dirty="0" smtClean="0"/>
              <a:t>Reflektivní kontrakt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cs-CZ" dirty="0" smtClean="0"/>
              <a:t>Ponechávám si určitou kontrolu nad situací. Nejsem plně závislí na expertovi. </a:t>
            </a:r>
            <a:endParaRPr lang="en-US" dirty="0"/>
          </a:p>
          <a:p>
            <a:r>
              <a:rPr lang="cs-CZ" b="1" dirty="0" smtClean="0"/>
              <a:t>Tradiční kontrakt: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cs-CZ" dirty="0" smtClean="0"/>
              <a:t>Budu rád, když budu obsloužen nejlepším odborníkem. </a:t>
            </a:r>
            <a:endParaRPr lang="en-US" dirty="0"/>
          </a:p>
          <a:p>
            <a:r>
              <a:rPr lang="cs-CZ" b="1" dirty="0" smtClean="0"/>
              <a:t>Reflektivní kontrakt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cs-CZ" dirty="0" smtClean="0"/>
              <a:t>Budu rád zkoumat jeho pohledy, kompetence, zkušenosti</a:t>
            </a:r>
            <a:r>
              <a:rPr lang="en-US" dirty="0" smtClean="0"/>
              <a:t> (</a:t>
            </a:r>
            <a:r>
              <a:rPr lang="cs-CZ" dirty="0" smtClean="0"/>
              <a:t>str. </a:t>
            </a:r>
            <a:r>
              <a:rPr lang="en-US" dirty="0" smtClean="0"/>
              <a:t>302</a:t>
            </a:r>
            <a:r>
              <a:rPr lang="en-US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964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reflexivity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43608" y="1772816"/>
            <a:ext cx="7125112" cy="405143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Schönova kniha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reflective</a:t>
            </a:r>
            <a:r>
              <a:rPr lang="cs-CZ" dirty="0"/>
              <a:t> </a:t>
            </a:r>
            <a:r>
              <a:rPr lang="cs-CZ" dirty="0" err="1"/>
              <a:t>practitioner</a:t>
            </a:r>
            <a:r>
              <a:rPr lang="cs-CZ" dirty="0"/>
              <a:t> (Schön, 1983</a:t>
            </a:r>
            <a:r>
              <a:rPr lang="cs-CZ" dirty="0" smtClean="0"/>
              <a:t>): </a:t>
            </a:r>
          </a:p>
          <a:p>
            <a:r>
              <a:rPr lang="cs-CZ" i="1" dirty="0" smtClean="0"/>
              <a:t>reflexe-po-jednání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reflection</a:t>
            </a:r>
            <a:r>
              <a:rPr lang="cs-CZ" dirty="0"/>
              <a:t>-on-</a:t>
            </a:r>
            <a:r>
              <a:rPr lang="cs-CZ" dirty="0" err="1"/>
              <a:t>action</a:t>
            </a:r>
            <a:r>
              <a:rPr lang="cs-CZ" dirty="0"/>
              <a:t>) a</a:t>
            </a:r>
            <a:r>
              <a:rPr lang="cs-CZ" i="1" dirty="0"/>
              <a:t> </a:t>
            </a:r>
            <a:endParaRPr lang="cs-CZ" i="1" dirty="0" smtClean="0"/>
          </a:p>
          <a:p>
            <a:r>
              <a:rPr lang="cs-CZ" i="1" dirty="0" smtClean="0"/>
              <a:t>reflexe-při-jednání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reflection</a:t>
            </a:r>
            <a:r>
              <a:rPr lang="cs-CZ" dirty="0"/>
              <a:t>-in-</a:t>
            </a:r>
            <a:r>
              <a:rPr lang="cs-CZ" dirty="0" err="1"/>
              <a:t>action</a:t>
            </a:r>
            <a:r>
              <a:rPr lang="cs-CZ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06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Reflexe-po-jednání /</a:t>
            </a:r>
            <a:r>
              <a:rPr lang="cs-CZ" b="1" dirty="0" err="1" smtClean="0"/>
              <a:t>tech</a:t>
            </a:r>
            <a:r>
              <a:rPr lang="cs-CZ" b="1" dirty="0" smtClean="0"/>
              <a:t>. racionalita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916832"/>
            <a:ext cx="7560840" cy="4051437"/>
          </a:xfrm>
        </p:spPr>
        <p:txBody>
          <a:bodyPr>
            <a:noAutofit/>
          </a:bodyPr>
          <a:lstStyle/>
          <a:p>
            <a:r>
              <a:rPr lang="cs-CZ" sz="1400" dirty="0" smtClean="0"/>
              <a:t>Cílem je tvorba </a:t>
            </a:r>
            <a:r>
              <a:rPr lang="cs-CZ" sz="1400" dirty="0"/>
              <a:t>objektivních </a:t>
            </a:r>
            <a:r>
              <a:rPr lang="cs-CZ" sz="1400" dirty="0" smtClean="0"/>
              <a:t>znalostí - </a:t>
            </a:r>
            <a:r>
              <a:rPr lang="cs-CZ" sz="1400" b="1" u="sng" dirty="0" smtClean="0"/>
              <a:t>modelů</a:t>
            </a:r>
            <a:r>
              <a:rPr lang="cs-CZ" sz="1400" dirty="0" smtClean="0"/>
              <a:t>, </a:t>
            </a:r>
            <a:r>
              <a:rPr lang="cs-CZ" sz="1400" dirty="0"/>
              <a:t>které lze </a:t>
            </a:r>
            <a:r>
              <a:rPr lang="cs-CZ" sz="1400" dirty="0" smtClean="0"/>
              <a:t>opakovaně využívat. </a:t>
            </a:r>
          </a:p>
          <a:p>
            <a:r>
              <a:rPr lang="cs-CZ" sz="1400" dirty="0" smtClean="0"/>
              <a:t>R-po-j </a:t>
            </a:r>
            <a:r>
              <a:rPr lang="cs-CZ" sz="1400" dirty="0"/>
              <a:t>je </a:t>
            </a:r>
            <a:r>
              <a:rPr lang="cs-CZ" sz="1400" b="1" u="sng" dirty="0"/>
              <a:t>jednorázová aktivita</a:t>
            </a:r>
            <a:r>
              <a:rPr lang="cs-CZ" sz="1400" dirty="0"/>
              <a:t>, která následuje </a:t>
            </a:r>
            <a:r>
              <a:rPr lang="cs-CZ" sz="1400" dirty="0" smtClean="0"/>
              <a:t>po </a:t>
            </a:r>
            <a:r>
              <a:rPr lang="cs-CZ" sz="1400" dirty="0"/>
              <a:t>setkání s </a:t>
            </a:r>
            <a:r>
              <a:rPr lang="cs-CZ" sz="1400" dirty="0" smtClean="0"/>
              <a:t>klientem. </a:t>
            </a:r>
          </a:p>
          <a:p>
            <a:r>
              <a:rPr lang="cs-CZ" sz="1400" dirty="0" smtClean="0"/>
              <a:t>Reflexe zkušeností, </a:t>
            </a:r>
            <a:r>
              <a:rPr lang="cs-CZ" sz="1400" b="1" u="sng" dirty="0" smtClean="0"/>
              <a:t>zvědomování</a:t>
            </a:r>
            <a:r>
              <a:rPr lang="cs-CZ" sz="1400" dirty="0" smtClean="0"/>
              <a:t> </a:t>
            </a:r>
            <a:r>
              <a:rPr lang="cs-CZ" sz="1400" dirty="0"/>
              <a:t>a průběžné chápání </a:t>
            </a:r>
            <a:r>
              <a:rPr lang="cs-CZ" sz="1400" dirty="0" smtClean="0"/>
              <a:t>opak. </a:t>
            </a:r>
            <a:r>
              <a:rPr lang="cs-CZ" sz="1400" dirty="0"/>
              <a:t>se </a:t>
            </a:r>
            <a:r>
              <a:rPr lang="cs-CZ" sz="1400" dirty="0" smtClean="0"/>
              <a:t>jevů. </a:t>
            </a:r>
          </a:p>
          <a:p>
            <a:r>
              <a:rPr lang="cs-CZ" sz="1400" dirty="0" smtClean="0"/>
              <a:t>Pracovník vede </a:t>
            </a:r>
            <a:r>
              <a:rPr lang="cs-CZ" sz="1400" b="1" u="sng" dirty="0" smtClean="0"/>
              <a:t>deník zkušeností</a:t>
            </a:r>
            <a:r>
              <a:rPr lang="cs-CZ" sz="1400" dirty="0"/>
              <a:t>, hovořit o svých </a:t>
            </a:r>
            <a:r>
              <a:rPr lang="cs-CZ" sz="1400" dirty="0" smtClean="0"/>
              <a:t>zážitcích, názorech v sup. </a:t>
            </a:r>
          </a:p>
          <a:p>
            <a:r>
              <a:rPr lang="cs-CZ" sz="1400" dirty="0" smtClean="0"/>
              <a:t>SP </a:t>
            </a:r>
            <a:r>
              <a:rPr lang="cs-CZ" sz="1400" dirty="0"/>
              <a:t>zkoumá, </a:t>
            </a:r>
            <a:r>
              <a:rPr lang="cs-CZ" sz="1400" b="1" u="sng" dirty="0"/>
              <a:t>proč jednal, jak jednal, co se </a:t>
            </a:r>
            <a:r>
              <a:rPr lang="cs-CZ" sz="1400" b="1" u="sng" dirty="0" smtClean="0"/>
              <a:t>stalo</a:t>
            </a:r>
            <a:r>
              <a:rPr lang="cs-CZ" sz="1400" dirty="0"/>
              <a:t>, a zvažuje </a:t>
            </a:r>
            <a:r>
              <a:rPr lang="cs-CZ" sz="1400" dirty="0" smtClean="0"/>
              <a:t>další strategii.</a:t>
            </a:r>
          </a:p>
          <a:p>
            <a:r>
              <a:rPr lang="cs-CZ" sz="1400" dirty="0" smtClean="0"/>
              <a:t>Na </a:t>
            </a:r>
            <a:r>
              <a:rPr lang="cs-CZ" sz="1400" dirty="0"/>
              <a:t>základě explicitně </a:t>
            </a:r>
            <a:r>
              <a:rPr lang="cs-CZ" sz="1400" dirty="0" smtClean="0"/>
              <a:t>formulovaných poznatků </a:t>
            </a:r>
            <a:r>
              <a:rPr lang="cs-CZ" sz="1400" dirty="0"/>
              <a:t>si pak pracovník vytváří vzorce, </a:t>
            </a:r>
            <a:r>
              <a:rPr lang="cs-CZ" sz="1400" b="1" u="sng" dirty="0"/>
              <a:t>modely</a:t>
            </a:r>
            <a:r>
              <a:rPr lang="cs-CZ" sz="1400" dirty="0"/>
              <a:t>, </a:t>
            </a:r>
            <a:r>
              <a:rPr lang="cs-CZ" sz="1400" dirty="0" smtClean="0"/>
              <a:t>které </a:t>
            </a:r>
            <a:r>
              <a:rPr lang="cs-CZ" sz="1400" dirty="0"/>
              <a:t>mu </a:t>
            </a:r>
            <a:r>
              <a:rPr lang="cs-CZ" sz="1400" dirty="0" smtClean="0"/>
              <a:t>usnadní </a:t>
            </a:r>
            <a:r>
              <a:rPr lang="cs-CZ" sz="1400" dirty="0"/>
              <a:t>vhled do situace a nabídnou i možné postupy v jeho práci. </a:t>
            </a:r>
            <a:endParaRPr lang="cs-CZ" sz="1400" dirty="0" smtClean="0"/>
          </a:p>
          <a:p>
            <a:r>
              <a:rPr lang="cs-CZ" sz="1400" dirty="0" smtClean="0"/>
              <a:t>Z </a:t>
            </a:r>
            <a:r>
              <a:rPr lang="cs-CZ" sz="1400" dirty="0"/>
              <a:t>tohoto </a:t>
            </a:r>
            <a:r>
              <a:rPr lang="cs-CZ" sz="1400" b="1" u="sng" dirty="0"/>
              <a:t>repertoáru</a:t>
            </a:r>
            <a:r>
              <a:rPr lang="cs-CZ" sz="1400" dirty="0"/>
              <a:t> dílčích možností i propracovaných strategií řešení komplexních životních situací pak pracovník vybírá vzhledem k </a:t>
            </a:r>
            <a:r>
              <a:rPr lang="cs-CZ" sz="1400" dirty="0" smtClean="0"/>
              <a:t>aktuální </a:t>
            </a:r>
            <a:r>
              <a:rPr lang="cs-CZ" sz="1400" dirty="0"/>
              <a:t>situaci a jejímu kontextu přiměřený postup. </a:t>
            </a:r>
            <a:endParaRPr lang="cs-CZ" sz="1400" dirty="0" smtClean="0"/>
          </a:p>
          <a:p>
            <a:r>
              <a:rPr lang="cs-CZ" sz="1400" dirty="0" smtClean="0"/>
              <a:t>Vychází z </a:t>
            </a:r>
            <a:r>
              <a:rPr lang="cs-CZ" sz="1400" b="1" u="sng" dirty="0" smtClean="0"/>
              <a:t>pozitivistických </a:t>
            </a:r>
            <a:r>
              <a:rPr lang="cs-CZ" sz="1400" b="1" u="sng" dirty="0"/>
              <a:t>představ o poznání</a:t>
            </a:r>
            <a:r>
              <a:rPr lang="cs-CZ" sz="1400" dirty="0"/>
              <a:t> a je podle něj odrazem paradigmatu, které nedokázalo vyřešit dilema </a:t>
            </a:r>
            <a:r>
              <a:rPr lang="cs-CZ" sz="1400" b="1" u="sng" dirty="0"/>
              <a:t>rigoróznosti a </a:t>
            </a:r>
            <a:r>
              <a:rPr lang="cs-CZ" sz="1400" b="1" u="sng" dirty="0" smtClean="0"/>
              <a:t>relevantnosti</a:t>
            </a:r>
            <a:r>
              <a:rPr lang="cs-CZ" sz="1400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7093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2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Vede/vedl někdo deník z praxe? Jakou s tím učinil zkušenost?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877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vlastně reflexivita?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Rostoucí byrokratizace sociální práce </a:t>
            </a:r>
            <a:r>
              <a:rPr lang="cs-CZ" dirty="0" smtClean="0"/>
              <a:t>podnítila </a:t>
            </a:r>
            <a:r>
              <a:rPr lang="cs-CZ" dirty="0" smtClean="0"/>
              <a:t>vznik přístupů, </a:t>
            </a:r>
            <a:r>
              <a:rPr lang="cs-CZ" dirty="0"/>
              <a:t>které se snaží </a:t>
            </a:r>
            <a:r>
              <a:rPr lang="cs-CZ" dirty="0" smtClean="0"/>
              <a:t>klást důraz na svobodu praxe </a:t>
            </a:r>
            <a:r>
              <a:rPr lang="cs-CZ" dirty="0"/>
              <a:t>a </a:t>
            </a:r>
            <a:r>
              <a:rPr lang="cs-CZ" dirty="0" smtClean="0"/>
              <a:t>na tzv. </a:t>
            </a:r>
            <a:r>
              <a:rPr lang="cs-CZ" i="1" dirty="0" smtClean="0"/>
              <a:t>praktickou </a:t>
            </a:r>
            <a:r>
              <a:rPr lang="cs-CZ" i="1" dirty="0"/>
              <a:t>moudrost</a:t>
            </a:r>
            <a:r>
              <a:rPr lang="cs-CZ" dirty="0"/>
              <a:t> (Fook, 1999; Parton a </a:t>
            </a:r>
            <a:r>
              <a:rPr lang="cs-CZ" dirty="0" smtClean="0"/>
              <a:t>O'Byrne, 2000a).</a:t>
            </a:r>
          </a:p>
          <a:p>
            <a:r>
              <a:rPr lang="cs-CZ" dirty="0" smtClean="0"/>
              <a:t>Důraz na </a:t>
            </a:r>
            <a:r>
              <a:rPr lang="cs-CZ" dirty="0"/>
              <a:t>hodnotu praxe jako </a:t>
            </a:r>
            <a:r>
              <a:rPr lang="cs-CZ" dirty="0" smtClean="0"/>
              <a:t>bohatého zdroje </a:t>
            </a:r>
            <a:r>
              <a:rPr lang="cs-CZ" dirty="0"/>
              <a:t>teorie a </a:t>
            </a:r>
            <a:r>
              <a:rPr lang="cs-CZ" dirty="0" smtClean="0"/>
              <a:t>znalostí v sociální práci, </a:t>
            </a:r>
            <a:r>
              <a:rPr lang="cs-CZ" dirty="0"/>
              <a:t>které </a:t>
            </a:r>
            <a:r>
              <a:rPr lang="cs-CZ" dirty="0" smtClean="0"/>
              <a:t>zlepšují </a:t>
            </a:r>
            <a:r>
              <a:rPr lang="cs-CZ" dirty="0"/>
              <a:t>nebo doplňuje formální </a:t>
            </a:r>
            <a:r>
              <a:rPr lang="cs-CZ" dirty="0" smtClean="0"/>
              <a:t>teorie </a:t>
            </a:r>
            <a:r>
              <a:rPr lang="cs-CZ" dirty="0"/>
              <a:t>(Fook, 1996, </a:t>
            </a:r>
            <a:r>
              <a:rPr lang="cs-CZ" dirty="0" smtClean="0"/>
              <a:t>1999; </a:t>
            </a:r>
            <a:r>
              <a:rPr lang="cs-CZ" dirty="0" err="1" smtClean="0"/>
              <a:t>Pease</a:t>
            </a:r>
            <a:r>
              <a:rPr lang="cs-CZ" dirty="0" smtClean="0"/>
              <a:t> </a:t>
            </a:r>
            <a:r>
              <a:rPr lang="cs-CZ" dirty="0"/>
              <a:t>a Fook</a:t>
            </a:r>
            <a:r>
              <a:rPr lang="cs-CZ" dirty="0" smtClean="0"/>
              <a:t>, 1999; </a:t>
            </a:r>
            <a:r>
              <a:rPr lang="cs-CZ" dirty="0" err="1"/>
              <a:t>Hook</a:t>
            </a:r>
            <a:r>
              <a:rPr lang="cs-CZ" dirty="0"/>
              <a:t>, 2000; </a:t>
            </a:r>
            <a:r>
              <a:rPr lang="cs-CZ" dirty="0" err="1"/>
              <a:t>Miehls</a:t>
            </a:r>
            <a:r>
              <a:rPr lang="cs-CZ" dirty="0"/>
              <a:t> a </a:t>
            </a:r>
            <a:r>
              <a:rPr lang="cs-CZ" dirty="0" err="1"/>
              <a:t>Moffatt</a:t>
            </a:r>
            <a:r>
              <a:rPr lang="cs-CZ" dirty="0"/>
              <a:t>, 2000; Parton a O'Byrne, 2000a</a:t>
            </a:r>
            <a:r>
              <a:rPr lang="cs-CZ" dirty="0" smtClean="0"/>
              <a:t>, 2000b</a:t>
            </a:r>
            <a:r>
              <a:rPr lang="cs-CZ" dirty="0"/>
              <a:t>; </a:t>
            </a:r>
            <a:r>
              <a:rPr lang="cs-CZ" dirty="0" err="1" smtClean="0"/>
              <a:t>Sheppard</a:t>
            </a:r>
            <a:r>
              <a:rPr lang="cs-CZ" dirty="0"/>
              <a:t>, 2000; </a:t>
            </a:r>
            <a:r>
              <a:rPr lang="cs-CZ" dirty="0" err="1"/>
              <a:t>Sheppard</a:t>
            </a:r>
            <a:r>
              <a:rPr lang="cs-CZ" dirty="0"/>
              <a:t> et al, 2000;. </a:t>
            </a:r>
            <a:r>
              <a:rPr lang="cs-CZ" dirty="0" err="1"/>
              <a:t>Taylor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White</a:t>
            </a:r>
            <a:r>
              <a:rPr lang="cs-CZ" dirty="0" smtClean="0"/>
              <a:t>, </a:t>
            </a:r>
            <a:r>
              <a:rPr lang="cs-CZ" dirty="0"/>
              <a:t>2000, </a:t>
            </a:r>
            <a:r>
              <a:rPr lang="cs-CZ" dirty="0" err="1"/>
              <a:t>Webb</a:t>
            </a:r>
            <a:r>
              <a:rPr lang="cs-CZ" dirty="0"/>
              <a:t>, 2001</a:t>
            </a:r>
            <a:r>
              <a:rPr lang="cs-CZ" dirty="0" smtClean="0"/>
              <a:t>).</a:t>
            </a:r>
          </a:p>
          <a:p>
            <a:r>
              <a:rPr lang="cs-CZ" dirty="0" smtClean="0"/>
              <a:t>Praxe i tzv. </a:t>
            </a:r>
            <a:r>
              <a:rPr lang="cs-CZ" i="1" dirty="0" smtClean="0"/>
              <a:t>praktické </a:t>
            </a:r>
            <a:r>
              <a:rPr lang="cs-CZ" dirty="0" smtClean="0"/>
              <a:t>znalosti jsou rovněž </a:t>
            </a:r>
            <a:r>
              <a:rPr lang="cs-CZ" dirty="0"/>
              <a:t>kriticky </a:t>
            </a:r>
            <a:r>
              <a:rPr lang="cs-CZ" dirty="0" smtClean="0"/>
              <a:t>zpochybňovány </a:t>
            </a:r>
            <a:r>
              <a:rPr lang="cs-CZ" dirty="0"/>
              <a:t>v souvislosti s tím, jak </a:t>
            </a:r>
            <a:r>
              <a:rPr lang="cs-CZ" dirty="0" smtClean="0"/>
              <a:t>zachází profesní moc s </a:t>
            </a:r>
            <a:r>
              <a:rPr lang="cs-CZ" dirty="0"/>
              <a:t>odbornou znalostí (Parton a O'Byrne, 2000a, 2000b; </a:t>
            </a:r>
            <a:r>
              <a:rPr lang="cs-CZ" dirty="0" err="1"/>
              <a:t>Taylor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White</a:t>
            </a:r>
            <a:r>
              <a:rPr lang="cs-CZ" dirty="0"/>
              <a:t>, 2000), která </a:t>
            </a:r>
            <a:r>
              <a:rPr lang="cs-CZ" dirty="0" smtClean="0"/>
              <a:t>je </a:t>
            </a:r>
            <a:r>
              <a:rPr lang="cs-CZ" dirty="0"/>
              <a:t>jak </a:t>
            </a:r>
            <a:r>
              <a:rPr lang="cs-CZ" i="1" dirty="0" smtClean="0"/>
              <a:t>příležitostí</a:t>
            </a:r>
            <a:r>
              <a:rPr lang="cs-CZ" dirty="0" smtClean="0"/>
              <a:t> </a:t>
            </a:r>
            <a:r>
              <a:rPr lang="cs-CZ" i="1" dirty="0"/>
              <a:t>k </a:t>
            </a:r>
            <a:r>
              <a:rPr lang="cs-CZ" i="1" dirty="0" smtClean="0"/>
              <a:t>emancipaci</a:t>
            </a:r>
            <a:r>
              <a:rPr lang="cs-CZ" dirty="0" smtClean="0"/>
              <a:t>, tak i </a:t>
            </a:r>
            <a:r>
              <a:rPr lang="cs-CZ" i="1" dirty="0" smtClean="0"/>
              <a:t>zdrojem možného</a:t>
            </a:r>
            <a:r>
              <a:rPr lang="cs-CZ" dirty="0" smtClean="0"/>
              <a:t> </a:t>
            </a:r>
            <a:r>
              <a:rPr lang="cs-CZ" i="1" dirty="0" smtClean="0"/>
              <a:t>útlaku </a:t>
            </a:r>
            <a:r>
              <a:rPr lang="cs-CZ" dirty="0" smtClean="0"/>
              <a:t>(</a:t>
            </a:r>
            <a:r>
              <a:rPr lang="cs-CZ" dirty="0" err="1" smtClean="0"/>
              <a:t>Ferguson</a:t>
            </a:r>
            <a:r>
              <a:rPr lang="cs-CZ" dirty="0"/>
              <a:t>, 1997), ať už </a:t>
            </a:r>
            <a:r>
              <a:rPr lang="cs-CZ" dirty="0" smtClean="0"/>
              <a:t>v sociální práci </a:t>
            </a:r>
            <a:r>
              <a:rPr lang="cs-CZ" dirty="0"/>
              <a:t>či </a:t>
            </a:r>
            <a:r>
              <a:rPr lang="cs-CZ" dirty="0" smtClean="0"/>
              <a:t>ve výzkumu (</a:t>
            </a:r>
            <a:r>
              <a:rPr lang="cs-CZ" dirty="0"/>
              <a:t>Stanley a </a:t>
            </a:r>
            <a:r>
              <a:rPr lang="cs-CZ" dirty="0" err="1"/>
              <a:t>Wise</a:t>
            </a:r>
            <a:r>
              <a:rPr lang="cs-CZ" dirty="0"/>
              <a:t>, 1993; </a:t>
            </a:r>
            <a:r>
              <a:rPr lang="cs-CZ" dirty="0" err="1"/>
              <a:t>Humphries</a:t>
            </a:r>
            <a:r>
              <a:rPr lang="cs-CZ" dirty="0"/>
              <a:t>, 1994; </a:t>
            </a:r>
            <a:r>
              <a:rPr lang="cs-CZ" dirty="0" err="1"/>
              <a:t>Riessman</a:t>
            </a:r>
            <a:r>
              <a:rPr lang="cs-CZ" dirty="0"/>
              <a:t>, 1994, </a:t>
            </a:r>
            <a:r>
              <a:rPr lang="cs-CZ" dirty="0" err="1"/>
              <a:t>Huntington</a:t>
            </a:r>
            <a:r>
              <a:rPr lang="cs-CZ" dirty="0"/>
              <a:t>, 2001</a:t>
            </a:r>
            <a:r>
              <a:rPr lang="cs-CZ" dirty="0" smtClean="0"/>
              <a:t>; </a:t>
            </a:r>
            <a:r>
              <a:rPr lang="cs-CZ" dirty="0" err="1" smtClean="0"/>
              <a:t>Kneifel</a:t>
            </a:r>
            <a:r>
              <a:rPr lang="cs-CZ" dirty="0"/>
              <a:t>, 2001, </a:t>
            </a:r>
            <a:r>
              <a:rPr lang="cs-CZ" dirty="0" err="1"/>
              <a:t>Powell</a:t>
            </a:r>
            <a:r>
              <a:rPr lang="cs-CZ" dirty="0"/>
              <a:t>, 2002, </a:t>
            </a:r>
            <a:r>
              <a:rPr lang="cs-CZ" dirty="0" err="1"/>
              <a:t>D'Cruz</a:t>
            </a:r>
            <a:r>
              <a:rPr lang="cs-CZ" dirty="0"/>
              <a:t>, 2004; </a:t>
            </a:r>
            <a:r>
              <a:rPr lang="cs-CZ" dirty="0" err="1"/>
              <a:t>D'Cruz</a:t>
            </a:r>
            <a:r>
              <a:rPr lang="cs-CZ" dirty="0"/>
              <a:t> a Jones, 2004).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4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Reflexe-při-jednání/ sociální vědy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1200" dirty="0" smtClean="0"/>
              <a:t>R-při-j je snaha </a:t>
            </a:r>
            <a:r>
              <a:rPr lang="cs-CZ" sz="1200" b="1" u="sng" dirty="0"/>
              <a:t>sledovat </a:t>
            </a:r>
            <a:r>
              <a:rPr lang="cs-CZ" sz="1200" b="1" u="sng" dirty="0" smtClean="0"/>
              <a:t>průběžně </a:t>
            </a:r>
            <a:r>
              <a:rPr lang="cs-CZ" sz="1200" b="1" u="sng" dirty="0"/>
              <a:t>pocity i </a:t>
            </a:r>
            <a:r>
              <a:rPr lang="cs-CZ" sz="1200" b="1" u="sng" dirty="0" smtClean="0"/>
              <a:t>koncepty</a:t>
            </a:r>
            <a:r>
              <a:rPr lang="cs-CZ" sz="1200" dirty="0" smtClean="0"/>
              <a:t>, </a:t>
            </a:r>
            <a:r>
              <a:rPr lang="cs-CZ" sz="1200" dirty="0"/>
              <a:t>které </a:t>
            </a:r>
            <a:r>
              <a:rPr lang="cs-CZ" sz="1200" dirty="0" smtClean="0"/>
              <a:t>jednání </a:t>
            </a:r>
            <a:r>
              <a:rPr lang="cs-CZ" sz="1200" dirty="0"/>
              <a:t>ovlivňují. </a:t>
            </a:r>
            <a:endParaRPr lang="cs-CZ" sz="1200" dirty="0" smtClean="0"/>
          </a:p>
          <a:p>
            <a:r>
              <a:rPr lang="cs-CZ" sz="1200" dirty="0" smtClean="0"/>
              <a:t>R-při-j je </a:t>
            </a:r>
            <a:r>
              <a:rPr lang="cs-CZ" sz="1200" dirty="0" err="1" smtClean="0"/>
              <a:t>tvůr</a:t>
            </a:r>
            <a:r>
              <a:rPr lang="cs-CZ" sz="1200" dirty="0" smtClean="0"/>
              <a:t>. </a:t>
            </a:r>
            <a:r>
              <a:rPr lang="cs-CZ" sz="1200" dirty="0"/>
              <a:t>proces, který umožňuje </a:t>
            </a:r>
            <a:r>
              <a:rPr lang="cs-CZ" sz="1200" b="1" u="sng" dirty="0" smtClean="0"/>
              <a:t>získat </a:t>
            </a:r>
            <a:r>
              <a:rPr lang="cs-CZ" sz="1200" b="1" u="sng" dirty="0"/>
              <a:t>situační pohled</a:t>
            </a:r>
            <a:r>
              <a:rPr lang="cs-CZ" sz="1200" dirty="0"/>
              <a:t>, </a:t>
            </a:r>
            <a:r>
              <a:rPr lang="cs-CZ" sz="1200" dirty="0" smtClean="0"/>
              <a:t>aby mohl jednat.</a:t>
            </a:r>
          </a:p>
          <a:p>
            <a:r>
              <a:rPr lang="cs-CZ" sz="1200" dirty="0" smtClean="0"/>
              <a:t>Průběžná R </a:t>
            </a:r>
            <a:r>
              <a:rPr lang="cs-CZ" sz="1200" dirty="0"/>
              <a:t>umožňuje </a:t>
            </a:r>
            <a:r>
              <a:rPr lang="cs-CZ" sz="1200" b="1" u="sng" dirty="0"/>
              <a:t>integrovat nejistotu i konstantní změnu</a:t>
            </a:r>
            <a:r>
              <a:rPr lang="cs-CZ" sz="1200" dirty="0"/>
              <a:t> jako součást </a:t>
            </a:r>
            <a:r>
              <a:rPr lang="cs-CZ" sz="1200" dirty="0" smtClean="0"/>
              <a:t>procesu</a:t>
            </a:r>
            <a:r>
              <a:rPr lang="cs-CZ" sz="1200" dirty="0"/>
              <a:t>. </a:t>
            </a:r>
            <a:endParaRPr lang="cs-CZ" sz="1200" dirty="0" smtClean="0"/>
          </a:p>
          <a:p>
            <a:r>
              <a:rPr lang="cs-CZ" sz="1200" dirty="0" smtClean="0"/>
              <a:t>SP </a:t>
            </a:r>
            <a:r>
              <a:rPr lang="cs-CZ" sz="1200" dirty="0"/>
              <a:t>reflektuje ale nejen </a:t>
            </a:r>
            <a:r>
              <a:rPr lang="cs-CZ" sz="1200" dirty="0" smtClean="0"/>
              <a:t>změny v </a:t>
            </a:r>
            <a:r>
              <a:rPr lang="cs-CZ" sz="1200" dirty="0"/>
              <a:t>situaci, </a:t>
            </a:r>
            <a:r>
              <a:rPr lang="cs-CZ" sz="1200" dirty="0" smtClean="0"/>
              <a:t>ale zaměřuje </a:t>
            </a:r>
            <a:r>
              <a:rPr lang="cs-CZ" sz="1200" dirty="0"/>
              <a:t>se i na své </a:t>
            </a:r>
            <a:r>
              <a:rPr lang="cs-CZ" sz="1200" b="1" u="sng" dirty="0" err="1" smtClean="0"/>
              <a:t>předporozumění</a:t>
            </a:r>
            <a:r>
              <a:rPr lang="cs-CZ" sz="1200" dirty="0" smtClean="0"/>
              <a:t>.</a:t>
            </a:r>
          </a:p>
          <a:p>
            <a:r>
              <a:rPr lang="cs-CZ" sz="1200" dirty="0" smtClean="0"/>
              <a:t>R-při-j </a:t>
            </a:r>
            <a:r>
              <a:rPr lang="cs-CZ" sz="1200" dirty="0"/>
              <a:t>také přispívá podle Schöna k </a:t>
            </a:r>
            <a:r>
              <a:rPr lang="cs-CZ" sz="1200" b="1" u="sng" dirty="0"/>
              <a:t>integraci teorie s praxí</a:t>
            </a:r>
            <a:r>
              <a:rPr lang="cs-CZ" sz="1200" dirty="0"/>
              <a:t>. </a:t>
            </a:r>
            <a:endParaRPr lang="cs-CZ" sz="1200" dirty="0" smtClean="0"/>
          </a:p>
          <a:p>
            <a:r>
              <a:rPr lang="cs-CZ" sz="1200" dirty="0" smtClean="0"/>
              <a:t>SP  </a:t>
            </a:r>
            <a:r>
              <a:rPr lang="cs-CZ" sz="1200" dirty="0"/>
              <a:t>nevnímá </a:t>
            </a:r>
            <a:r>
              <a:rPr lang="cs-CZ" sz="1200" dirty="0" smtClean="0"/>
              <a:t>K „</a:t>
            </a:r>
            <a:r>
              <a:rPr lang="cs-CZ" sz="1200" dirty="0"/>
              <a:t>čistě“, </a:t>
            </a:r>
            <a:r>
              <a:rPr lang="cs-CZ" sz="1200" dirty="0" smtClean="0"/>
              <a:t>má své </a:t>
            </a:r>
            <a:r>
              <a:rPr lang="cs-CZ" sz="1200" dirty="0"/>
              <a:t>zkušenosti a své referenční (</a:t>
            </a:r>
            <a:r>
              <a:rPr lang="cs-CZ" sz="1200" dirty="0" smtClean="0"/>
              <a:t>hodnot., </a:t>
            </a:r>
            <a:r>
              <a:rPr lang="cs-CZ" sz="1200" dirty="0" err="1" smtClean="0"/>
              <a:t>teor</a:t>
            </a:r>
            <a:r>
              <a:rPr lang="cs-CZ" sz="1200" dirty="0" smtClean="0"/>
              <a:t>.) </a:t>
            </a:r>
            <a:r>
              <a:rPr lang="cs-CZ" sz="1200" dirty="0"/>
              <a:t>rámce. </a:t>
            </a:r>
            <a:endParaRPr lang="cs-CZ" sz="1200" dirty="0" smtClean="0"/>
          </a:p>
          <a:p>
            <a:r>
              <a:rPr lang="cs-CZ" sz="1200" dirty="0" smtClean="0"/>
              <a:t>SP mohou </a:t>
            </a:r>
            <a:r>
              <a:rPr lang="cs-CZ" sz="1200" dirty="0"/>
              <a:t>využít </a:t>
            </a:r>
            <a:r>
              <a:rPr lang="cs-CZ" sz="1200" b="1" u="sng" dirty="0" smtClean="0"/>
              <a:t>zažité </a:t>
            </a:r>
            <a:r>
              <a:rPr lang="cs-CZ" sz="1200" b="1" u="sng" dirty="0"/>
              <a:t>postupy a </a:t>
            </a:r>
            <a:r>
              <a:rPr lang="cs-CZ" sz="1200" b="1" u="sng" dirty="0" smtClean="0"/>
              <a:t>části </a:t>
            </a:r>
            <a:r>
              <a:rPr lang="cs-CZ" sz="1200" b="1" u="sng" dirty="0"/>
              <a:t>teorií</a:t>
            </a:r>
            <a:r>
              <a:rPr lang="cs-CZ" sz="1200" dirty="0"/>
              <a:t>, které se vynořují z </a:t>
            </a:r>
            <a:r>
              <a:rPr lang="cs-CZ" sz="1200" dirty="0" smtClean="0"/>
              <a:t>paměti.  </a:t>
            </a:r>
          </a:p>
          <a:p>
            <a:r>
              <a:rPr lang="cs-CZ" sz="1200" dirty="0" smtClean="0"/>
              <a:t>Během</a:t>
            </a:r>
            <a:r>
              <a:rPr lang="cs-CZ" sz="1200" dirty="0"/>
              <a:t> </a:t>
            </a:r>
            <a:r>
              <a:rPr lang="cs-CZ" sz="1200" dirty="0" smtClean="0"/>
              <a:t>nových </a:t>
            </a:r>
            <a:r>
              <a:rPr lang="cs-CZ" sz="1200" dirty="0"/>
              <a:t>situací, má </a:t>
            </a:r>
            <a:r>
              <a:rPr lang="cs-CZ" sz="1200" dirty="0" smtClean="0"/>
              <a:t>SP provádět </a:t>
            </a:r>
            <a:r>
              <a:rPr lang="cs-CZ" sz="1200" b="1" u="sng" dirty="0"/>
              <a:t>praktické </a:t>
            </a:r>
            <a:r>
              <a:rPr lang="cs-CZ" sz="1200" b="1" u="sng" dirty="0" smtClean="0"/>
              <a:t>experimenty</a:t>
            </a:r>
            <a:r>
              <a:rPr lang="cs-CZ" sz="1200" i="1" dirty="0" smtClean="0"/>
              <a:t>. </a:t>
            </a:r>
          </a:p>
          <a:p>
            <a:r>
              <a:rPr lang="cs-CZ" sz="1200" dirty="0" smtClean="0"/>
              <a:t>SP </a:t>
            </a:r>
            <a:r>
              <a:rPr lang="cs-CZ" sz="1200" dirty="0"/>
              <a:t>nemůže disponovat </a:t>
            </a:r>
            <a:r>
              <a:rPr lang="cs-CZ" sz="1200" b="1" u="sng" dirty="0"/>
              <a:t>plným </a:t>
            </a:r>
            <a:r>
              <a:rPr lang="cs-CZ" sz="1200" b="1" u="sng" dirty="0" err="1" smtClean="0"/>
              <a:t>porozum</a:t>
            </a:r>
            <a:r>
              <a:rPr lang="cs-CZ" sz="1200" b="1" u="sng" dirty="0" smtClean="0"/>
              <a:t>.</a:t>
            </a:r>
            <a:r>
              <a:rPr lang="cs-CZ" sz="1200" dirty="0" smtClean="0"/>
              <a:t> ŽS </a:t>
            </a:r>
            <a:r>
              <a:rPr lang="cs-CZ" sz="1200" dirty="0"/>
              <a:t>klienta ještě před tím, než jedná. </a:t>
            </a:r>
            <a:endParaRPr lang="cs-CZ" sz="1200" dirty="0" smtClean="0"/>
          </a:p>
          <a:p>
            <a:r>
              <a:rPr lang="cs-CZ" sz="1200" dirty="0" smtClean="0"/>
              <a:t>Schön odmítl nadřazenost </a:t>
            </a:r>
            <a:r>
              <a:rPr lang="cs-CZ" sz="1200" b="1" u="sng" dirty="0" smtClean="0"/>
              <a:t>akad. forem poznání</a:t>
            </a:r>
            <a:r>
              <a:rPr lang="cs-CZ" sz="1200" dirty="0" smtClean="0"/>
              <a:t> a možnost jejich jednoduché </a:t>
            </a:r>
            <a:r>
              <a:rPr lang="cs-CZ" sz="1100" dirty="0" smtClean="0"/>
              <a:t>aplikace</a:t>
            </a:r>
            <a:r>
              <a:rPr lang="cs-CZ" sz="1200" dirty="0" smtClean="0"/>
              <a:t> v praxi. </a:t>
            </a:r>
          </a:p>
          <a:p>
            <a:r>
              <a:rPr lang="cs-CZ" sz="1200" dirty="0" smtClean="0"/>
              <a:t>SP </a:t>
            </a:r>
            <a:r>
              <a:rPr lang="cs-CZ" sz="1200" dirty="0"/>
              <a:t>má </a:t>
            </a:r>
            <a:r>
              <a:rPr lang="cs-CZ" sz="1200" b="1" u="sng" dirty="0" smtClean="0"/>
              <a:t>zkoumat </a:t>
            </a:r>
            <a:r>
              <a:rPr lang="cs-CZ" sz="1200" b="1" u="sng" dirty="0"/>
              <a:t>situaci </a:t>
            </a:r>
            <a:r>
              <a:rPr lang="cs-CZ" sz="1200" b="1" u="sng" dirty="0" smtClean="0"/>
              <a:t>bojem</a:t>
            </a:r>
            <a:r>
              <a:rPr lang="cs-CZ" sz="1200" dirty="0" smtClean="0"/>
              <a:t>, </a:t>
            </a:r>
            <a:r>
              <a:rPr lang="cs-CZ" sz="1200" dirty="0"/>
              <a:t>aby předešel </a:t>
            </a:r>
            <a:r>
              <a:rPr lang="cs-CZ" sz="1200" dirty="0" err="1" smtClean="0"/>
              <a:t>předsud</a:t>
            </a:r>
            <a:r>
              <a:rPr lang="cs-CZ" sz="1200" dirty="0" smtClean="0"/>
              <a:t>. či </a:t>
            </a:r>
            <a:r>
              <a:rPr lang="cs-CZ" sz="1200" dirty="0" err="1" smtClean="0"/>
              <a:t>nereflekt</a:t>
            </a:r>
            <a:r>
              <a:rPr lang="cs-CZ" sz="1200" dirty="0" smtClean="0"/>
              <a:t>. aplikaci teorie. </a:t>
            </a:r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1553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3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Diskutujte ve dvojicích.</a:t>
            </a:r>
          </a:p>
          <a:p>
            <a:r>
              <a:rPr lang="cs-CZ" dirty="0" smtClean="0"/>
              <a:t>Dovedu si představit aplikaci R-při-J?</a:t>
            </a:r>
          </a:p>
          <a:p>
            <a:r>
              <a:rPr lang="cs-CZ" dirty="0" smtClean="0"/>
              <a:t>Jakou mám zkušenost v takové reflexi?</a:t>
            </a:r>
          </a:p>
          <a:p>
            <a:r>
              <a:rPr lang="cs-CZ" dirty="0" smtClean="0"/>
              <a:t>Jak mi pomáhá/ znesnadňuje praxi?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64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Srovnání R-po-j a R-při-j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36700846"/>
              </p:ext>
            </p:extLst>
          </p:nvPr>
        </p:nvGraphicFramePr>
        <p:xfrm>
          <a:off x="1009650" y="2309019"/>
          <a:ext cx="7124700" cy="3505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{3C2FFA5D-87B4-456A-9821-1D502468CF0F}</a:tableStyleId>
              </a:tblPr>
              <a:tblGrid>
                <a:gridCol w="2373950"/>
                <a:gridCol w="2375375"/>
                <a:gridCol w="237537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Reflektivní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Reflexivní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Diskurzivní původ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Management a strojírenství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Sociální vědy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Povaha sociální reality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Objektivní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Konstruovaná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Cíl poznání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Tvorba objektivní teorie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Hloubkové porozumění individuálnímu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Účel reflektování/reflexe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Technicky pochopit a zlepšit praxi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Kultivace osobnosti, rozšiřování vědomí vlastního vlivu na probíhající procesy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Přístup k praxi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Vypracování a uplatnění jednoho „správného“ modelu o tom, jak se věcí dějí a jak mají být ovlivněny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Hledání různých perspektiv, výkladů i cest řešení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Časování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Po uskutečnění práce s klientem či jeho ucelené části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 průběhu práce s klientem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Kritický aspekt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1) Kritické zaměření na technicky správnou praxi</a:t>
                      </a:r>
                      <a:endParaRPr lang="en-US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 </a:t>
                      </a:r>
                      <a:endParaRPr lang="cs-CZ" sz="10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 dirty="0" smtClean="0">
                          <a:effectLst/>
                        </a:rPr>
                        <a:t>------------------------------------</a:t>
                      </a:r>
                      <a:endParaRPr lang="en-US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</a:rPr>
                        <a:t>2) Zpochybnění nezbytnosti  aktuálního sociálního uspořádání (s důrazem na rovnost)</a:t>
                      </a:r>
                      <a:endParaRPr lang="en-US" sz="11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</a:rPr>
                        <a:t>3) Zájem o to, jak do procesu vstupují mocenské vlivy a také s jakými důsledky </a:t>
                      </a:r>
                      <a:endParaRPr lang="en-US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1) Kritické zaměření na stereotypy, předsudky, moc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2) Zpochybnění nezbytnosti  aktuálního sociálního uspořádání (s důrazem na rovnost)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3) Zájem o to, jak do procesu vstupují mocenské vlivy a také s jakými důsledky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73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Úrovně reflexivity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Reflexivity jako tvorba životních projektů</a:t>
            </a:r>
          </a:p>
          <a:p>
            <a:r>
              <a:rPr lang="cs-CZ" dirty="0"/>
              <a:t>Reflexivita jako kritika poznání</a:t>
            </a:r>
            <a:endParaRPr lang="en-US" dirty="0"/>
          </a:p>
          <a:p>
            <a:r>
              <a:rPr lang="cs-CZ" dirty="0"/>
              <a:t>Reflexivita jako emoční introspekce</a:t>
            </a:r>
            <a:endParaRPr lang="en-US" dirty="0"/>
          </a:p>
          <a:p>
            <a:r>
              <a:rPr lang="cs-CZ" dirty="0"/>
              <a:t>Teoreticko-induktivní </a:t>
            </a:r>
            <a:r>
              <a:rPr lang="cs-CZ" dirty="0" smtClean="0"/>
              <a:t>reflexivita</a:t>
            </a:r>
          </a:p>
          <a:p>
            <a:r>
              <a:rPr lang="cs-CZ" dirty="0" smtClean="0"/>
              <a:t>Reflexivita jedinečného </a:t>
            </a:r>
            <a:r>
              <a:rPr lang="cs-CZ" dirty="0"/>
              <a:t>a </a:t>
            </a:r>
            <a:r>
              <a:rPr lang="cs-CZ" dirty="0" smtClean="0"/>
              <a:t>obecného</a:t>
            </a:r>
          </a:p>
          <a:p>
            <a:r>
              <a:rPr lang="cs-CZ" dirty="0" smtClean="0"/>
              <a:t>Vztahová reflexivita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8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Reflexivity jako tvorba životních projektů</a:t>
            </a:r>
            <a:br>
              <a:rPr lang="cs-CZ" b="1" dirty="0"/>
            </a:b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Ferguson</a:t>
            </a:r>
            <a:r>
              <a:rPr lang="cs-CZ" dirty="0"/>
              <a:t> (2003a) charakterizuje reflexivitu jako schopnost </a:t>
            </a:r>
            <a:r>
              <a:rPr lang="cs-CZ" dirty="0" smtClean="0"/>
              <a:t>člověka: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1) jednat ve světě,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2) kriticky reflektovat své jednání 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3) být otevřený k přehodnocení jednání i osobní identity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Jádrem tohoto pojetí reflexivity je schopnost jednotlivce reflektovat životní situaci, na jejím základě provádět závažná rozhodování a uskutečňovat </a:t>
            </a:r>
            <a:r>
              <a:rPr lang="cs-CZ" i="1" dirty="0"/>
              <a:t>životní </a:t>
            </a:r>
            <a:r>
              <a:rPr lang="cs-CZ" i="1" dirty="0" smtClean="0"/>
              <a:t>projekty </a:t>
            </a:r>
            <a:r>
              <a:rPr lang="cs-CZ" dirty="0" smtClean="0"/>
              <a:t>mezi </a:t>
            </a:r>
            <a:r>
              <a:rPr lang="cs-CZ" b="1" u="sng" dirty="0" smtClean="0"/>
              <a:t>možnostmi a riziky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Můžeme chápat z pohledu K i SP.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626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Reflexivita jako kritika poznání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D'Cruzová</a:t>
            </a:r>
            <a:r>
              <a:rPr lang="cs-CZ" i="1" dirty="0"/>
              <a:t> et al.</a:t>
            </a:r>
            <a:r>
              <a:rPr lang="cs-CZ" dirty="0"/>
              <a:t> (2007) upozorňují, že v tomto modu je reflexivita nástrojem kritického hodnocení profesní praxe s důrazem na to,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1) jakým způsobem se utváří </a:t>
            </a:r>
            <a:r>
              <a:rPr lang="cs-CZ" dirty="0" smtClean="0"/>
              <a:t>naše poznatky </a:t>
            </a:r>
            <a:r>
              <a:rPr lang="cs-CZ" dirty="0"/>
              <a:t>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2) jaký vliv na jejich tvorbu mají mocenské </a:t>
            </a:r>
            <a:r>
              <a:rPr lang="cs-CZ" dirty="0" smtClean="0"/>
              <a:t>souvislosti.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Základ v kvalitativních metodách výzkumu.</a:t>
            </a:r>
          </a:p>
          <a:p>
            <a:r>
              <a:rPr lang="cs-CZ" dirty="0" smtClean="0"/>
              <a:t>Feministická kritika: neschopnost oprostit se od </a:t>
            </a:r>
            <a:r>
              <a:rPr lang="cs-CZ" dirty="0" err="1" smtClean="0"/>
              <a:t>předp</a:t>
            </a:r>
            <a:r>
              <a:rPr lang="cs-CZ" dirty="0" smtClean="0"/>
              <a:t>.</a:t>
            </a:r>
          </a:p>
          <a:p>
            <a:r>
              <a:rPr lang="cs-CZ" dirty="0" err="1"/>
              <a:t>T</a:t>
            </a:r>
            <a:r>
              <a:rPr lang="cs-CZ" dirty="0" err="1" smtClean="0"/>
              <a:t>acit</a:t>
            </a:r>
            <a:r>
              <a:rPr lang="cs-CZ" dirty="0" smtClean="0"/>
              <a:t> </a:t>
            </a:r>
            <a:r>
              <a:rPr lang="cs-CZ" dirty="0" err="1"/>
              <a:t>knowledge</a:t>
            </a:r>
            <a:r>
              <a:rPr lang="cs-CZ" dirty="0"/>
              <a:t>, tj. nereflektované </a:t>
            </a:r>
            <a:r>
              <a:rPr lang="cs-CZ" dirty="0" smtClean="0"/>
              <a:t>poznatky</a:t>
            </a:r>
          </a:p>
          <a:p>
            <a:r>
              <a:rPr lang="cs-CZ" dirty="0" smtClean="0"/>
              <a:t>Kvalitativní výzkum = sociální práce</a:t>
            </a:r>
          </a:p>
          <a:p>
            <a:r>
              <a:rPr lang="cs-CZ" dirty="0" smtClean="0"/>
              <a:t>Participativní podoby výzkumu (klient jako výzkumník)</a:t>
            </a:r>
          </a:p>
        </p:txBody>
      </p:sp>
    </p:spTree>
    <p:extLst>
      <p:ext uri="{BB962C8B-B14F-4D97-AF65-F5344CB8AC3E}">
        <p14:creationId xmlns:p14="http://schemas.microsoft.com/office/powerpoint/2010/main" val="278346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Reflexivita jako emoční introspekce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Dříve distance od vlastních emocí (psychoanalýza)</a:t>
            </a:r>
          </a:p>
          <a:p>
            <a:r>
              <a:rPr lang="cs-CZ" dirty="0" err="1"/>
              <a:t>Howe</a:t>
            </a:r>
            <a:r>
              <a:rPr lang="cs-CZ" dirty="0"/>
              <a:t> (2008), který formuloval šest složek charakterizujících emočně reflexivního sociálního pracovníka. </a:t>
            </a:r>
            <a:endParaRPr lang="cs-CZ" dirty="0" smtClean="0"/>
          </a:p>
          <a:p>
            <a:r>
              <a:rPr lang="cs-CZ" dirty="0" smtClean="0"/>
              <a:t>Emočně </a:t>
            </a:r>
            <a:r>
              <a:rPr lang="cs-CZ" dirty="0"/>
              <a:t>reflexivní sociální pracovník (</a:t>
            </a:r>
            <a:r>
              <a:rPr lang="cs-CZ" dirty="0" err="1"/>
              <a:t>Howe</a:t>
            </a:r>
            <a:r>
              <a:rPr lang="cs-CZ" dirty="0"/>
              <a:t>, </a:t>
            </a:r>
            <a:r>
              <a:rPr lang="cs-CZ" dirty="0" smtClean="0"/>
              <a:t>2008):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1) si je vědom svých emocí a průběžně je sleduje;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2) vnímá emoce druhých lidí a poskytuje jim ohledně nich zpětnou vazbu;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3) využívá emoce, aby prohloubil své úvahy;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4) chápe a analyzuje své emoční stavy i stavy druhých;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5) reguluje a řídí vlastní emoce i emoce druhých;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6) přispívá a spolupracuje na vzájemně obohacujících vztazích. 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48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Emoce a reflexivita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05197182"/>
              </p:ext>
            </p:extLst>
          </p:nvPr>
        </p:nvGraphicFramePr>
        <p:xfrm>
          <a:off x="301625" y="1527175"/>
          <a:ext cx="8504238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9145" marR="10914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Reflexivní</a:t>
                      </a:r>
                      <a:endParaRPr lang="en-US" dirty="0"/>
                    </a:p>
                  </a:txBody>
                  <a:tcPr marL="109145" marR="109145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Nereflexivní</a:t>
                      </a:r>
                      <a:endParaRPr lang="en-US" dirty="0"/>
                    </a:p>
                  </a:txBody>
                  <a:tcPr marL="109145" marR="1091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Emotivní</a:t>
                      </a:r>
                      <a:endParaRPr lang="en-US" dirty="0"/>
                    </a:p>
                  </a:txBody>
                  <a:tcPr marL="109145" marR="109145"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Sociální pracovník projevuje své emoční reakce ve vztahu k situaci. </a:t>
                      </a:r>
                      <a:endParaRPr lang="en-US" dirty="0"/>
                    </a:p>
                  </a:txBody>
                  <a:tcPr marL="109145" marR="109145"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Paralýza určitou zkušeností v důsledku silné či slabé emoční reakce. </a:t>
                      </a:r>
                      <a:endParaRPr lang="en-US" dirty="0"/>
                    </a:p>
                  </a:txBody>
                  <a:tcPr marL="109145" marR="1091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Bez emocí</a:t>
                      </a:r>
                      <a:endParaRPr lang="en-US" dirty="0"/>
                    </a:p>
                  </a:txBody>
                  <a:tcPr marL="109145" marR="109145"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 reflektuje svoji zkušenost, ale neprojevuje žádnou emoční reakci. </a:t>
                      </a:r>
                      <a:endParaRPr lang="en-US" b="1" dirty="0"/>
                    </a:p>
                  </a:txBody>
                  <a:tcPr marL="109145" marR="109145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Situace nevyvolává ani emoční reakci, ani další promýšlení prožité události.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109145" marR="109145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860032" y="5595153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Mills</a:t>
            </a:r>
            <a:r>
              <a:rPr lang="cs-CZ" dirty="0"/>
              <a:t> a </a:t>
            </a:r>
            <a:r>
              <a:rPr lang="cs-CZ" dirty="0" err="1"/>
              <a:t>Kleinman</a:t>
            </a:r>
            <a:r>
              <a:rPr lang="cs-CZ" dirty="0"/>
              <a:t> (1988)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47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4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zacházím se svými emocemi v životě? Při práci s klientem?</a:t>
            </a:r>
          </a:p>
          <a:p>
            <a:r>
              <a:rPr lang="cs-CZ" dirty="0" smtClean="0"/>
              <a:t>Jaké to má důsledky pro mě osobně, pro klienta a druhé lidi?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73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Teoreticko-induktivní </a:t>
            </a:r>
            <a:r>
              <a:rPr lang="cs-CZ" b="1" dirty="0" smtClean="0"/>
              <a:t>reflexivita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Karen </a:t>
            </a:r>
            <a:r>
              <a:rPr lang="cs-CZ" dirty="0" err="1"/>
              <a:t>Healyové</a:t>
            </a:r>
            <a:r>
              <a:rPr lang="cs-CZ" dirty="0"/>
              <a:t> (2005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Interakci </a:t>
            </a:r>
            <a:r>
              <a:rPr lang="cs-CZ" dirty="0"/>
              <a:t>formální </a:t>
            </a:r>
            <a:r>
              <a:rPr lang="cs-CZ" dirty="0" smtClean="0"/>
              <a:t>teorie a </a:t>
            </a:r>
            <a:r>
              <a:rPr lang="cs-CZ" dirty="0"/>
              <a:t>teorií, která vzniká v procesu praxe (praktická moudrost). </a:t>
            </a:r>
            <a:endParaRPr lang="cs-CZ" dirty="0" smtClean="0"/>
          </a:p>
          <a:p>
            <a:r>
              <a:rPr lang="cs-CZ" dirty="0" err="1" smtClean="0"/>
              <a:t>Healyová</a:t>
            </a:r>
            <a:r>
              <a:rPr lang="cs-CZ" dirty="0" smtClean="0"/>
              <a:t> obhajuje integraci </a:t>
            </a:r>
            <a:r>
              <a:rPr lang="cs-CZ" dirty="0"/>
              <a:t>obou pólů v přístupu k poznání a praxi a vzájemně vylučující se </a:t>
            </a:r>
            <a:r>
              <a:rPr lang="cs-CZ" dirty="0" err="1"/>
              <a:t>dichotomizaci</a:t>
            </a:r>
            <a:r>
              <a:rPr lang="cs-CZ" dirty="0"/>
              <a:t> formální a neformální považuje za neproduktivní. </a:t>
            </a:r>
            <a:endParaRPr lang="cs-CZ" dirty="0" smtClean="0"/>
          </a:p>
          <a:p>
            <a:r>
              <a:rPr lang="cs-CZ" dirty="0" smtClean="0"/>
              <a:t>Reflexivní je přístup</a:t>
            </a:r>
            <a:r>
              <a:rPr lang="cs-CZ" dirty="0"/>
              <a:t>, který umožní sociálnímu pracovníkovi čerpat z </a:t>
            </a:r>
            <a:r>
              <a:rPr lang="cs-CZ" dirty="0" smtClean="0"/>
              <a:t>formální </a:t>
            </a:r>
            <a:r>
              <a:rPr lang="cs-CZ" dirty="0"/>
              <a:t>teorie a současně otevírá prostor pro kreativní produkci nového a induktivně formovaného </a:t>
            </a:r>
            <a:r>
              <a:rPr lang="cs-CZ" dirty="0" smtClean="0"/>
              <a:t>poznání.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08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Reflexivita a reflexe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diskuzích o těchto tématech se vyskytují dva pojmy, které se staly populární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Tyto </a:t>
            </a:r>
            <a:r>
              <a:rPr lang="cs-CZ" dirty="0"/>
              <a:t>pojmy jsou "</a:t>
            </a:r>
            <a:r>
              <a:rPr lang="cs-CZ" b="1" dirty="0"/>
              <a:t>reflexivita</a:t>
            </a:r>
            <a:r>
              <a:rPr lang="cs-CZ" dirty="0"/>
              <a:t>" a "</a:t>
            </a:r>
            <a:r>
              <a:rPr lang="cs-CZ" b="1" dirty="0"/>
              <a:t>reflexe</a:t>
            </a:r>
            <a:r>
              <a:rPr lang="cs-CZ" dirty="0"/>
              <a:t>", které jsou </a:t>
            </a:r>
            <a:r>
              <a:rPr lang="cs-CZ" dirty="0" smtClean="0"/>
              <a:t>prezentovány současně jako konstruktivní </a:t>
            </a:r>
            <a:r>
              <a:rPr lang="cs-CZ" dirty="0"/>
              <a:t>(Parton a O'Byrne, 2000a, 2000b) </a:t>
            </a:r>
            <a:r>
              <a:rPr lang="cs-CZ" dirty="0" smtClean="0"/>
              <a:t>i </a:t>
            </a:r>
            <a:r>
              <a:rPr lang="cs-CZ" dirty="0"/>
              <a:t>kritické (Fook, </a:t>
            </a:r>
            <a:r>
              <a:rPr lang="cs-CZ" dirty="0" smtClean="0"/>
              <a:t>1996, 1999</a:t>
            </a:r>
            <a:r>
              <a:rPr lang="cs-CZ" dirty="0"/>
              <a:t>, </a:t>
            </a:r>
            <a:r>
              <a:rPr lang="cs-CZ" dirty="0" err="1"/>
              <a:t>Taylor</a:t>
            </a:r>
            <a:r>
              <a:rPr lang="cs-CZ" dirty="0"/>
              <a:t> and </a:t>
            </a:r>
            <a:r>
              <a:rPr lang="cs-CZ" dirty="0" err="1"/>
              <a:t>White</a:t>
            </a:r>
            <a:r>
              <a:rPr lang="cs-CZ" dirty="0"/>
              <a:t>, 2000) </a:t>
            </a:r>
            <a:r>
              <a:rPr lang="cs-CZ" dirty="0" smtClean="0"/>
              <a:t>přístupy k praxi.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75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5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uplatňuji formální teorie ve své praxi?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80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Reflexivita jedinečného a </a:t>
            </a:r>
            <a:r>
              <a:rPr lang="cs-CZ" b="1" dirty="0" smtClean="0"/>
              <a:t>obecného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Reflexivita v sociální práci podle </a:t>
            </a:r>
            <a:r>
              <a:rPr lang="cs-CZ" dirty="0" err="1" smtClean="0"/>
              <a:t>Payne</a:t>
            </a:r>
            <a:r>
              <a:rPr lang="cs-CZ" dirty="0" smtClean="0"/>
              <a:t> (2005) znamená </a:t>
            </a:r>
            <a:r>
              <a:rPr lang="cs-CZ" dirty="0"/>
              <a:t>na jedné straně snahu porozumět jedinečnosti klientů, která se bere do úvahy při plánování a provádění intervence, a na straně druhé také potřebu vztahovat indukované poznání k obecným </a:t>
            </a:r>
            <a:r>
              <a:rPr lang="cs-CZ" dirty="0" smtClean="0"/>
              <a:t>poznatkům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 a kritika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Reflexivní myšlení </a:t>
            </a:r>
            <a:r>
              <a:rPr lang="cs-CZ" dirty="0" smtClean="0"/>
              <a:t>směřuje </a:t>
            </a:r>
            <a:r>
              <a:rPr lang="cs-CZ" dirty="0"/>
              <a:t>k prohloubení a zušlechtění profesionálního přístupu sociálních pracovníků ke klientům</a:t>
            </a:r>
            <a:r>
              <a:rPr lang="cs-CZ" dirty="0" smtClean="0"/>
              <a:t>.</a:t>
            </a:r>
          </a:p>
          <a:p>
            <a:r>
              <a:rPr lang="cs-CZ" dirty="0" smtClean="0"/>
              <a:t>Reflexivita </a:t>
            </a:r>
            <a:r>
              <a:rPr lang="cs-CZ" dirty="0"/>
              <a:t>otevírá skeptický pohled na proces poznávání a samozřejmě i na důsledky, které pak poznávací procesy vnášejí do praxe </a:t>
            </a:r>
            <a:r>
              <a:rPr lang="cs-CZ" dirty="0" smtClean="0"/>
              <a:t>SP.</a:t>
            </a:r>
          </a:p>
          <a:p>
            <a:r>
              <a:rPr lang="cs-CZ" dirty="0" smtClean="0"/>
              <a:t>Je opozicí vůči byrokratizaci a </a:t>
            </a:r>
            <a:r>
              <a:rPr lang="cs-CZ" dirty="0" err="1" smtClean="0"/>
              <a:t>proceduralizaci</a:t>
            </a:r>
            <a:r>
              <a:rPr lang="cs-CZ" dirty="0" smtClean="0"/>
              <a:t> SP. </a:t>
            </a:r>
          </a:p>
          <a:p>
            <a:r>
              <a:rPr lang="cs-CZ" dirty="0" smtClean="0"/>
              <a:t>Legitimizuje nejistotu. </a:t>
            </a:r>
          </a:p>
          <a:p>
            <a:r>
              <a:rPr lang="cs-CZ" dirty="0" smtClean="0"/>
              <a:t>V krajnostech relativizuje.</a:t>
            </a:r>
          </a:p>
          <a:p>
            <a:r>
              <a:rPr lang="cs-CZ" dirty="0" smtClean="0"/>
              <a:t>Při potřebě rychlé akce brzdí.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9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k reflexivitě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doslovném významu je </a:t>
            </a:r>
            <a:r>
              <a:rPr lang="cs-CZ" b="1" dirty="0"/>
              <a:t>reflexe</a:t>
            </a:r>
            <a:r>
              <a:rPr lang="cs-CZ" dirty="0"/>
              <a:t> zrcadlením, odrážením.  V sociální psychologii se tento termín objevil v souvislosti se zkoumáním toho, jak se lidé navzájem vnímají a jak si myslí, že jsou reprezentováni v mysli druhého. </a:t>
            </a:r>
            <a:endParaRPr lang="cs-CZ" dirty="0" smtClean="0"/>
          </a:p>
          <a:p>
            <a:r>
              <a:rPr lang="cs-CZ" dirty="0" smtClean="0"/>
              <a:t>Zdá </a:t>
            </a:r>
            <a:r>
              <a:rPr lang="cs-CZ" dirty="0"/>
              <a:t>se, že v sociální práci jsou pojmy reflexe, reflektování apod. využívány zejména v kontextu narůstajícího vědomí nejistoty a nejednoznačnosti postmoderního člověka vrženého do světa mnoha příležitostí a rizik (</a:t>
            </a:r>
            <a:r>
              <a:rPr lang="cs-CZ" dirty="0" err="1"/>
              <a:t>Bauman</a:t>
            </a:r>
            <a:r>
              <a:rPr lang="cs-CZ" dirty="0"/>
              <a:t>, 1995; </a:t>
            </a:r>
            <a:r>
              <a:rPr lang="cs-CZ" dirty="0" err="1"/>
              <a:t>Giddens</a:t>
            </a:r>
            <a:r>
              <a:rPr lang="cs-CZ" dirty="0"/>
              <a:t>, 2003) a z nich vyplývajících „rozostřených“ profesních souřadnic, které dříve normativně ohraničovaly praxi sociálních pracovníků (Musil, 2004; Musil a Šrajer, 2008; Navrátil, 2005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7684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Motivace k </a:t>
            </a:r>
            <a:r>
              <a:rPr lang="cs-CZ" b="1" smtClean="0"/>
              <a:t>(sebe)reflexi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Každý, kdo pracuje s lidmi - ať už </a:t>
            </a:r>
            <a:r>
              <a:rPr lang="cs-CZ" dirty="0" smtClean="0"/>
              <a:t>sociální pracovník, psycholog</a:t>
            </a:r>
            <a:r>
              <a:rPr lang="cs-CZ" dirty="0"/>
              <a:t>, učitel, vedoucí, lékař, právník - by měl čas od času provádět sebereflexi, aby si ujasňoval, co si o lidech mysli, jak je vidí a proč je vidí právě tak, jakými cestami je poznává a zda je vůbec umí poznávat. </a:t>
            </a:r>
            <a:endParaRPr lang="cs-CZ" dirty="0" smtClean="0"/>
          </a:p>
          <a:p>
            <a:r>
              <a:rPr lang="cs-CZ" dirty="0"/>
              <a:t>Tím se dostáváme nejen k poznání své </a:t>
            </a:r>
            <a:r>
              <a:rPr lang="cs-CZ" b="1" dirty="0"/>
              <a:t>„soukromé teorie člověka“</a:t>
            </a:r>
            <a:r>
              <a:rPr lang="cs-CZ" dirty="0"/>
              <a:t> (zobecnělých názorů typu: </a:t>
            </a:r>
            <a:r>
              <a:rPr lang="cs-CZ" dirty="0" err="1"/>
              <a:t>na.lidi</a:t>
            </a:r>
            <a:r>
              <a:rPr lang="cs-CZ" dirty="0"/>
              <a:t> je~ třeba si dávat pozor; lidé jsou zlí; lidé jsou dobří, ale okolnosti je kazí, a proto je třeba jim pomáhat; lidé jsou různí atd.), ale k poznání způsobů, jimiž o lidech uvažujeme (prvnímu dojmu se nedá věřit; první dojem nikdy nezklame atd.). </a:t>
            </a:r>
          </a:p>
          <a:p>
            <a:r>
              <a:rPr lang="cs-CZ" dirty="0"/>
              <a:t>Sebereflexí bychom se však měli dopátrávat i poznatků o sobě, o svých </a:t>
            </a:r>
            <a:r>
              <a:rPr lang="cs-CZ" b="1" dirty="0"/>
              <a:t>racionalizacích</a:t>
            </a:r>
            <a:r>
              <a:rPr lang="cs-CZ" dirty="0"/>
              <a:t> a </a:t>
            </a:r>
            <a:r>
              <a:rPr lang="cs-CZ" b="1" dirty="0"/>
              <a:t>projekcích</a:t>
            </a:r>
            <a:r>
              <a:rPr lang="cs-CZ" dirty="0"/>
              <a:t>, </a:t>
            </a:r>
            <a:r>
              <a:rPr lang="cs-CZ" b="1" dirty="0"/>
              <a:t>přenosech</a:t>
            </a:r>
            <a:r>
              <a:rPr lang="cs-CZ" dirty="0"/>
              <a:t> a </a:t>
            </a:r>
            <a:r>
              <a:rPr lang="cs-CZ" b="1" dirty="0"/>
              <a:t>obranách</a:t>
            </a:r>
            <a:r>
              <a:rPr lang="cs-CZ" dirty="0"/>
              <a:t>, </a:t>
            </a:r>
            <a:r>
              <a:rPr lang="cs-CZ" b="1" dirty="0"/>
              <a:t>sebeprezentacích</a:t>
            </a:r>
            <a:r>
              <a:rPr lang="cs-CZ" dirty="0"/>
              <a:t> a </a:t>
            </a:r>
            <a:r>
              <a:rPr lang="cs-CZ" b="1" dirty="0"/>
              <a:t>stereotypech</a:t>
            </a:r>
            <a:r>
              <a:rPr lang="cs-CZ" dirty="0"/>
              <a:t> či iluzích, které si vytváříme o sobě samých ve vztahu k druhým.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676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Reflexe a </a:t>
            </a:r>
            <a:r>
              <a:rPr lang="cs-CZ" b="1" dirty="0" smtClean="0"/>
              <a:t>sebereflexe (soc. psy)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Reflexe</a:t>
            </a:r>
            <a:r>
              <a:rPr lang="cs-CZ" dirty="0" smtClean="0"/>
              <a:t> </a:t>
            </a:r>
            <a:r>
              <a:rPr lang="cs-CZ" dirty="0"/>
              <a:t>tedy znamená uvědomit si, jak nás druhý vnímá. Postupně se tento původní význam rozšiřoval a přenášel na nové skutečnosti. Dnes se reflexe nejčastěji chápe jako uvědomění si své situace a pozice v konfrontaci s tím, jak nás vidí druhý. </a:t>
            </a:r>
          </a:p>
          <a:p>
            <a:r>
              <a:rPr lang="cs-CZ" b="1" dirty="0"/>
              <a:t>Sebereflexe</a:t>
            </a:r>
            <a:r>
              <a:rPr lang="cs-CZ" dirty="0"/>
              <a:t> je konfrontací našeho reálného a normativního sebepojetí. V sebereflexi vedeme se sebou vnitřní dialog, rozdvojujeme se na já pozorující a já pozorované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46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V </a:t>
            </a:r>
            <a:r>
              <a:rPr lang="cs-CZ" b="1" dirty="0"/>
              <a:t>reflexi</a:t>
            </a:r>
            <a:r>
              <a:rPr lang="cs-CZ" dirty="0"/>
              <a:t> jsme s to vidět se (akceptovat či zavrhovat se) poznávacími a hodnotícími akty, o nichž si myslíme, že v druhých vůči nám probíhají.</a:t>
            </a:r>
          </a:p>
          <a:p>
            <a:pPr lvl="0"/>
            <a:r>
              <a:rPr lang="cs-CZ" dirty="0"/>
              <a:t>Nebo také lze říci, že je to posouzení toho, jak druzí prožívají situaci, v níž společně jsme a co svým chováním sdělují.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94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Sebereflexe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V </a:t>
            </a:r>
            <a:r>
              <a:rPr lang="cs-CZ" b="1" dirty="0"/>
              <a:t>sebereflexi</a:t>
            </a:r>
            <a:r>
              <a:rPr lang="cs-CZ" dirty="0"/>
              <a:t> se tento proces ještě zdvojuje a díky ní pak vystihneme, co to s námi dělá a jak věrohodné jsou naše pocity (uvědomuji si, že si myslím, že mne druhý vidí tak a tak; nebo si uvědomuji, že proto a proto druhého vidím tak a tak). </a:t>
            </a:r>
          </a:p>
          <a:p>
            <a:pPr lvl="0"/>
            <a:r>
              <a:rPr lang="cs-CZ" dirty="0"/>
              <a:t>V sebereflexi se tedy realizuje důležitá součást naší schopnosti rozumět sobě a adekvátně interpretovat své pocity a svá nutkání reagovat na druhé určitým způsobem a proč právě tak..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39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Vzpomeňte si na situaci z praxe/života, kdy jste se cítili nejistí či bezradní. </a:t>
            </a:r>
          </a:p>
          <a:p>
            <a:r>
              <a:rPr lang="cs-CZ" dirty="0" smtClean="0"/>
              <a:t>Svoji situaci popište kolegovi, kolegyni. </a:t>
            </a:r>
          </a:p>
          <a:p>
            <a:r>
              <a:rPr lang="cs-CZ" dirty="0" smtClean="0"/>
              <a:t>Pobavte se o tom, co bylo příčinou této nejistoty.</a:t>
            </a:r>
          </a:p>
          <a:p>
            <a:r>
              <a:rPr lang="cs-CZ" dirty="0" smtClean="0"/>
              <a:t>Jak jsem se svoji nejistotou naložil?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55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cs-CZ" i="1" dirty="0" smtClean="0"/>
              <a:t>Jak </a:t>
            </a:r>
            <a:r>
              <a:rPr lang="cs-CZ" i="1" dirty="0"/>
              <a:t>se vidím?  Co si o sobě uvědomuji. Jsem ....(doplnit)</a:t>
            </a:r>
            <a:endParaRPr lang="cs-CZ" dirty="0"/>
          </a:p>
          <a:p>
            <a:pPr lvl="0"/>
            <a:r>
              <a:rPr lang="cs-CZ" i="1" dirty="0"/>
              <a:t>(Věřím si - nevěřím si; považuji se za spokojeného, bystrého, úspěšného, obětavého, zásadového, nedůsledného, impulzivního, ...)</a:t>
            </a:r>
            <a:endParaRPr lang="cs-CZ" dirty="0"/>
          </a:p>
          <a:p>
            <a:pPr lvl="0"/>
            <a:r>
              <a:rPr lang="cs-CZ" i="1" dirty="0"/>
              <a:t>Jak mne asi vidí druzí? (Hledejte shody i rozdíly s odpovědí na předchozí otázku; ujasněte si, kteří druzí, zda blízcí, vám sympatičtí - nebo máte na mysli spíše lidi vám osobně vzdálenější nebo i ty, kteří váš nemají rádi.)</a:t>
            </a:r>
            <a:endParaRPr lang="cs-CZ" dirty="0"/>
          </a:p>
          <a:p>
            <a:pPr lvl="0"/>
            <a:r>
              <a:rPr lang="cs-CZ" i="1" dirty="0"/>
              <a:t>Jak se druhým prezentuji, za jakého chci být považován(a)? A kým?</a:t>
            </a:r>
            <a:endParaRPr lang="cs-CZ" dirty="0"/>
          </a:p>
          <a:p>
            <a:pPr lvl="0"/>
            <a:r>
              <a:rPr lang="cs-CZ" i="1" dirty="0"/>
              <a:t>Co asi nejvíce vypovídá o tom, jak/á vskutku jsem? (Máte možnost, či měl(a) jste někdy možnost porovnat své mínění s výsledky odborného psychologického vyšetření?)</a:t>
            </a:r>
            <a:endParaRPr lang="cs-CZ" dirty="0"/>
          </a:p>
          <a:p>
            <a:pPr lvl="0"/>
            <a:r>
              <a:rPr lang="cs-CZ" i="1" dirty="0"/>
              <a:t>Co si vlastně myslím o lidech vůbec? A proč právě tohle?</a:t>
            </a:r>
            <a:endParaRPr lang="cs-CZ" dirty="0"/>
          </a:p>
          <a:p>
            <a:pPr lvl="0"/>
            <a:r>
              <a:rPr lang="cs-CZ" i="1" dirty="0"/>
              <a:t>Je možné člověka změnit, když mu pomůžeme, aby se viděl takovým, jakým skutečně je? Nebo mu tím moc nepomůžeme? (A proč si myslíte právě to, co si myslíte?)</a:t>
            </a:r>
            <a:endParaRPr lang="cs-CZ" dirty="0"/>
          </a:p>
          <a:p>
            <a:pPr lvl="0"/>
            <a:r>
              <a:rPr lang="cs-CZ" i="1" dirty="0"/>
              <a:t>Když teď o tom uvažuji, uvědomuji si, že se spíše vyhýbám situacím, kdy se o sobě mohu dovědět pravdu. Nebo o mne platí spíše, že takové situace vyhledávám?</a:t>
            </a:r>
            <a:endParaRPr lang="cs-CZ" dirty="0"/>
          </a:p>
          <a:p>
            <a:pPr lvl="0"/>
            <a:r>
              <a:rPr lang="cs-CZ" i="1" dirty="0"/>
              <a:t>Jak vlastně přijímám negativní informace o sobě?</a:t>
            </a:r>
            <a:endParaRPr lang="cs-CZ" dirty="0"/>
          </a:p>
          <a:p>
            <a:pPr lvl="0"/>
            <a:r>
              <a:rPr lang="cs-CZ" i="1" dirty="0"/>
              <a:t>(Většinou je odmítám; akceptuji je bez úsilí změnit se; snižují moji sebeúctu; rezignuji; naštvu se na toho, kdo mi je dává; ...)</a:t>
            </a:r>
            <a:endParaRPr lang="cs-CZ" dirty="0"/>
          </a:p>
          <a:p>
            <a:pPr lvl="0"/>
            <a:r>
              <a:rPr lang="cs-CZ" i="1" dirty="0"/>
              <a:t>A jak zacházíme s pozitivními informacemi o sobě?</a:t>
            </a:r>
            <a:endParaRPr lang="cs-CZ" dirty="0"/>
          </a:p>
          <a:p>
            <a:pPr lvl="0"/>
            <a:r>
              <a:rPr lang="cs-CZ" i="1" dirty="0"/>
              <a:t>(Moc jim nevěřím; dodávají mi sebedůvěru; Chápu je jako samozřejmou zpětnou vazbu; uvádějí mne do značných rozpaků; kladu si otázku, co vlastně sleduje ten; kdo mě chválí, ...)</a:t>
            </a:r>
            <a:endParaRPr lang="cs-CZ" dirty="0"/>
          </a:p>
          <a:p>
            <a:pPr lvl="0"/>
            <a:r>
              <a:rPr lang="cs-CZ" i="1" dirty="0"/>
              <a:t>Na kterou z předchozích otázek se mi nejhůře odpovídalo? A proč asi</a:t>
            </a:r>
            <a:r>
              <a:rPr lang="cs-CZ" i="1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66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„Rozmazanost“ konceptu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Přehled </a:t>
            </a:r>
            <a:r>
              <a:rPr lang="cs-CZ" dirty="0"/>
              <a:t>literatury naznačuje, že </a:t>
            </a:r>
            <a:r>
              <a:rPr lang="cs-CZ" dirty="0" smtClean="0"/>
              <a:t>existuje určitá nejasnost mezi (podobnými) pojmy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některých zdrojích se </a:t>
            </a:r>
            <a:r>
              <a:rPr lang="cs-CZ" dirty="0" smtClean="0"/>
              <a:t>pojem reflexivita používá </a:t>
            </a:r>
            <a:r>
              <a:rPr lang="cs-CZ" dirty="0"/>
              <a:t>zaměnitelně s jinými, podobně </a:t>
            </a:r>
            <a:r>
              <a:rPr lang="cs-CZ" dirty="0" smtClean="0"/>
              <a:t>znějícími pojmy</a:t>
            </a:r>
            <a:r>
              <a:rPr lang="cs-CZ" dirty="0"/>
              <a:t>, jako </a:t>
            </a:r>
            <a:r>
              <a:rPr lang="cs-CZ" b="1" i="1" dirty="0" smtClean="0"/>
              <a:t>reflektivita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b="1" i="1" dirty="0"/>
              <a:t>reflexe</a:t>
            </a:r>
            <a:r>
              <a:rPr lang="cs-CZ" dirty="0"/>
              <a:t> </a:t>
            </a:r>
            <a:r>
              <a:rPr lang="cs-CZ" dirty="0" smtClean="0"/>
              <a:t>či </a:t>
            </a:r>
            <a:r>
              <a:rPr lang="cs-CZ" b="1" i="1" dirty="0" smtClean="0"/>
              <a:t>kritická </a:t>
            </a:r>
            <a:r>
              <a:rPr lang="cs-CZ" b="1" i="1" dirty="0"/>
              <a:t>reflexe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Jessup</a:t>
            </a:r>
            <a:r>
              <a:rPr lang="cs-CZ" dirty="0" smtClean="0"/>
              <a:t> </a:t>
            </a:r>
            <a:r>
              <a:rPr lang="cs-CZ" dirty="0"/>
              <a:t>a Rogerson, 1999, s. 176;. Leonard, 1999, s. . VII; </a:t>
            </a:r>
            <a:r>
              <a:rPr lang="cs-CZ" dirty="0" err="1"/>
              <a:t>Pease</a:t>
            </a:r>
            <a:r>
              <a:rPr lang="cs-CZ" dirty="0"/>
              <a:t> a Fook, 1999, str. 13, 17, 231</a:t>
            </a:r>
            <a:r>
              <a:rPr lang="cs-CZ" dirty="0" smtClean="0"/>
              <a:t>).</a:t>
            </a:r>
          </a:p>
          <a:p>
            <a:r>
              <a:rPr lang="cs-CZ" dirty="0"/>
              <a:t>Jiní rozlišují mezi </a:t>
            </a:r>
            <a:r>
              <a:rPr lang="cs-CZ" b="1" i="1" dirty="0" smtClean="0"/>
              <a:t>reflexivitou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b="1" i="1" dirty="0" smtClean="0"/>
              <a:t>reflektivitou</a:t>
            </a:r>
            <a:r>
              <a:rPr lang="cs-CZ" i="1" dirty="0" smtClean="0"/>
              <a:t> </a:t>
            </a:r>
            <a:r>
              <a:rPr lang="cs-CZ" dirty="0" smtClean="0"/>
              <a:t>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reflexí ve </a:t>
            </a:r>
            <a:r>
              <a:rPr lang="cs-CZ" dirty="0"/>
              <a:t>vztahu k sociální práce (Fook, 2000; </a:t>
            </a:r>
            <a:r>
              <a:rPr lang="cs-CZ" dirty="0" err="1"/>
              <a:t>Raffel</a:t>
            </a:r>
            <a:r>
              <a:rPr lang="cs-CZ" dirty="0"/>
              <a:t>, 1999; </a:t>
            </a:r>
            <a:r>
              <a:rPr lang="cs-CZ" dirty="0" err="1" smtClean="0"/>
              <a:t>Sheppard</a:t>
            </a:r>
            <a:r>
              <a:rPr lang="cs-CZ" dirty="0" smtClean="0"/>
              <a:t> et </a:t>
            </a:r>
            <a:r>
              <a:rPr lang="cs-CZ" dirty="0"/>
              <a:t>al, 2000;. Deacon, 2000, </a:t>
            </a:r>
            <a:r>
              <a:rPr lang="cs-CZ" dirty="0" err="1"/>
              <a:t>Powell</a:t>
            </a:r>
            <a:r>
              <a:rPr lang="cs-CZ" dirty="0"/>
              <a:t>, 2002, citovat </a:t>
            </a:r>
            <a:r>
              <a:rPr lang="cs-CZ" dirty="0" err="1"/>
              <a:t>Usher</a:t>
            </a:r>
            <a:r>
              <a:rPr lang="cs-CZ" dirty="0"/>
              <a:t> a </a:t>
            </a:r>
            <a:r>
              <a:rPr lang="cs-CZ" dirty="0" err="1"/>
              <a:t>Bryant</a:t>
            </a:r>
            <a:r>
              <a:rPr lang="cs-CZ" dirty="0"/>
              <a:t>, 1989).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57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Různé diskursy reflexivity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Reflexivita životních projektů:</a:t>
            </a:r>
            <a:r>
              <a:rPr lang="cs-CZ" dirty="0" smtClean="0"/>
              <a:t> Tato </a:t>
            </a:r>
            <a:r>
              <a:rPr lang="cs-CZ" dirty="0" smtClean="0"/>
              <a:t>variace se </a:t>
            </a:r>
            <a:r>
              <a:rPr lang="cs-CZ" dirty="0"/>
              <a:t>týká schopnosti jednotlivců </a:t>
            </a:r>
            <a:r>
              <a:rPr lang="cs-CZ" dirty="0" smtClean="0"/>
              <a:t>zpracovávat informace </a:t>
            </a:r>
            <a:r>
              <a:rPr lang="cs-CZ" dirty="0"/>
              <a:t>a </a:t>
            </a:r>
            <a:r>
              <a:rPr lang="cs-CZ" dirty="0" smtClean="0"/>
              <a:t>vytvářet poznatky a na jejich základě uskutečňovat </a:t>
            </a:r>
            <a:r>
              <a:rPr lang="cs-CZ" dirty="0"/>
              <a:t>životní </a:t>
            </a:r>
            <a:r>
              <a:rPr lang="cs-CZ" dirty="0" smtClean="0"/>
              <a:t>volby.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Reflexivita jako </a:t>
            </a:r>
            <a:r>
              <a:rPr lang="cs-CZ" b="1" dirty="0" smtClean="0"/>
              <a:t>epistemologická kritika: </a:t>
            </a:r>
            <a:r>
              <a:rPr lang="cs-CZ" dirty="0" smtClean="0"/>
              <a:t>Druhá </a:t>
            </a:r>
            <a:r>
              <a:rPr lang="cs-CZ" dirty="0" smtClean="0"/>
              <a:t>varianta </a:t>
            </a:r>
            <a:r>
              <a:rPr lang="cs-CZ" dirty="0"/>
              <a:t>reflexivity </a:t>
            </a:r>
            <a:r>
              <a:rPr lang="cs-CZ" dirty="0" smtClean="0"/>
              <a:t>se váže na sebekritický </a:t>
            </a:r>
            <a:r>
              <a:rPr lang="cs-CZ" dirty="0"/>
              <a:t>přístup, </a:t>
            </a:r>
            <a:r>
              <a:rPr lang="cs-CZ" dirty="0" smtClean="0"/>
              <a:t>který se táže, </a:t>
            </a:r>
            <a:r>
              <a:rPr lang="cs-CZ" dirty="0"/>
              <a:t>jak </a:t>
            </a:r>
            <a:r>
              <a:rPr lang="cs-CZ" dirty="0" smtClean="0"/>
              <a:t>jsou </a:t>
            </a:r>
            <a:r>
              <a:rPr lang="cs-CZ" dirty="0"/>
              <a:t>generovány </a:t>
            </a:r>
            <a:r>
              <a:rPr lang="cs-CZ" dirty="0" smtClean="0"/>
              <a:t>poznatky a </a:t>
            </a:r>
            <a:r>
              <a:rPr lang="cs-CZ" dirty="0"/>
              <a:t>dále, jak v tomto procesu </a:t>
            </a:r>
            <a:r>
              <a:rPr lang="cs-CZ" dirty="0" smtClean="0"/>
              <a:t>fungují mocenské vztahy. 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Reflexivita jako emoční </a:t>
            </a:r>
            <a:r>
              <a:rPr lang="cs-CZ" b="1" dirty="0" smtClean="0"/>
              <a:t>introspekce: </a:t>
            </a:r>
            <a:r>
              <a:rPr lang="cs-CZ" dirty="0" smtClean="0"/>
              <a:t>Třetí </a:t>
            </a:r>
            <a:r>
              <a:rPr lang="cs-CZ" dirty="0"/>
              <a:t>varianta se týká </a:t>
            </a:r>
            <a:r>
              <a:rPr lang="cs-CZ" dirty="0" smtClean="0"/>
              <a:t>emocí a toho, jakou </a:t>
            </a:r>
            <a:r>
              <a:rPr lang="cs-CZ" dirty="0" smtClean="0"/>
              <a:t>roli hrají </a:t>
            </a:r>
            <a:r>
              <a:rPr lang="cs-CZ" dirty="0"/>
              <a:t>v sociální </a:t>
            </a:r>
            <a:r>
              <a:rPr lang="cs-CZ" dirty="0" smtClean="0"/>
              <a:t>práci.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02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Reflexivita </a:t>
            </a:r>
            <a:r>
              <a:rPr lang="cs-CZ" dirty="0" smtClean="0"/>
              <a:t>životních projektů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Reflexivita je </a:t>
            </a:r>
            <a:r>
              <a:rPr lang="cs-CZ" dirty="0"/>
              <a:t>zde </a:t>
            </a:r>
            <a:r>
              <a:rPr lang="cs-CZ" dirty="0" smtClean="0"/>
              <a:t>chápána jako </a:t>
            </a:r>
            <a:r>
              <a:rPr lang="cs-CZ" b="1" dirty="0" err="1" smtClean="0"/>
              <a:t>sebedefiniční</a:t>
            </a:r>
            <a:r>
              <a:rPr lang="cs-CZ" b="1" dirty="0" smtClean="0"/>
              <a:t> </a:t>
            </a:r>
            <a:r>
              <a:rPr lang="cs-CZ" b="1" dirty="0"/>
              <a:t>proces</a:t>
            </a:r>
            <a:r>
              <a:rPr lang="cs-CZ" dirty="0"/>
              <a:t>, který </a:t>
            </a:r>
            <a:r>
              <a:rPr lang="cs-CZ" dirty="0" smtClean="0"/>
              <a:t>závisí na vyhodnocování </a:t>
            </a:r>
            <a:r>
              <a:rPr lang="cs-CZ" dirty="0"/>
              <a:t>a </a:t>
            </a:r>
            <a:r>
              <a:rPr lang="cs-CZ" dirty="0" smtClean="0"/>
              <a:t>reflexi psychologických, sociálních informací o </a:t>
            </a:r>
            <a:r>
              <a:rPr lang="cs-CZ" dirty="0"/>
              <a:t>možných trajektorií života </a:t>
            </a:r>
            <a:r>
              <a:rPr lang="cs-CZ" dirty="0" smtClean="0"/>
              <a:t>(</a:t>
            </a:r>
            <a:r>
              <a:rPr lang="cs-CZ" dirty="0" err="1"/>
              <a:t>Elliott</a:t>
            </a:r>
            <a:r>
              <a:rPr lang="cs-CZ" dirty="0"/>
              <a:t>, 2001, s. 37</a:t>
            </a:r>
            <a:r>
              <a:rPr lang="cs-CZ" dirty="0" smtClean="0"/>
              <a:t>).</a:t>
            </a:r>
          </a:p>
          <a:p>
            <a:r>
              <a:rPr lang="cs-CZ" dirty="0" smtClean="0"/>
              <a:t>Reflexivita se v </a:t>
            </a:r>
            <a:r>
              <a:rPr lang="cs-CZ" dirty="0"/>
              <a:t>této </a:t>
            </a:r>
            <a:r>
              <a:rPr lang="cs-CZ" dirty="0" smtClean="0"/>
              <a:t>variaci soustředí na </a:t>
            </a:r>
            <a:r>
              <a:rPr lang="cs-CZ" b="1" dirty="0" smtClean="0"/>
              <a:t>reakce jednotlivce na jeho/její </a:t>
            </a:r>
            <a:r>
              <a:rPr lang="cs-CZ" b="1" dirty="0"/>
              <a:t>situace</a:t>
            </a:r>
            <a:r>
              <a:rPr lang="cs-CZ" dirty="0"/>
              <a:t>, zejména pokud jde o rozvoj osobnosti a </a:t>
            </a:r>
            <a:r>
              <a:rPr lang="cs-CZ" dirty="0" smtClean="0"/>
              <a:t>možné volby o </a:t>
            </a:r>
            <a:r>
              <a:rPr lang="cs-CZ" dirty="0"/>
              <a:t>budoucím průběhu </a:t>
            </a:r>
            <a:r>
              <a:rPr lang="cs-CZ" dirty="0" smtClean="0"/>
              <a:t>života.</a:t>
            </a:r>
          </a:p>
          <a:p>
            <a:r>
              <a:rPr lang="cs-CZ" dirty="0" err="1"/>
              <a:t>Ferguson</a:t>
            </a:r>
            <a:r>
              <a:rPr lang="cs-CZ" dirty="0"/>
              <a:t> (2003) </a:t>
            </a:r>
            <a:r>
              <a:rPr lang="cs-CZ" dirty="0" smtClean="0"/>
              <a:t>přejímá pojetí </a:t>
            </a:r>
            <a:r>
              <a:rPr lang="cs-CZ" dirty="0"/>
              <a:t>reflexivity </a:t>
            </a:r>
            <a:r>
              <a:rPr lang="cs-CZ" dirty="0" smtClean="0"/>
              <a:t>od </a:t>
            </a:r>
            <a:r>
              <a:rPr lang="cs-CZ" dirty="0" err="1" smtClean="0"/>
              <a:t>Giddense</a:t>
            </a:r>
            <a:r>
              <a:rPr lang="cs-CZ" dirty="0" smtClean="0"/>
              <a:t> (1990) </a:t>
            </a:r>
            <a:r>
              <a:rPr lang="cs-CZ" dirty="0"/>
              <a:t>a </a:t>
            </a:r>
            <a:r>
              <a:rPr lang="cs-CZ" dirty="0" smtClean="0"/>
              <a:t>Becka (1992</a:t>
            </a:r>
            <a:r>
              <a:rPr lang="cs-CZ" dirty="0"/>
              <a:t>) </a:t>
            </a:r>
            <a:r>
              <a:rPr lang="cs-CZ" dirty="0" smtClean="0"/>
              <a:t>a tvrdí, že klienti (jako) </a:t>
            </a:r>
            <a:r>
              <a:rPr lang="cs-CZ" dirty="0"/>
              <a:t>občané mají </a:t>
            </a:r>
            <a:r>
              <a:rPr lang="cs-CZ" dirty="0" smtClean="0"/>
              <a:t>nyní </a:t>
            </a:r>
            <a:r>
              <a:rPr lang="cs-CZ" b="1" dirty="0" smtClean="0"/>
              <a:t>nové možnosti </a:t>
            </a:r>
            <a:r>
              <a:rPr lang="cs-CZ" b="1" dirty="0"/>
              <a:t>ovlivňovat </a:t>
            </a:r>
            <a:r>
              <a:rPr lang="cs-CZ" b="1" dirty="0" smtClean="0"/>
              <a:t>své </a:t>
            </a:r>
            <a:r>
              <a:rPr lang="cs-CZ" b="1" dirty="0"/>
              <a:t>životy</a:t>
            </a:r>
            <a:r>
              <a:rPr lang="cs-CZ" dirty="0"/>
              <a:t>. </a:t>
            </a:r>
            <a:r>
              <a:rPr lang="cs-CZ" dirty="0" smtClean="0"/>
              <a:t>Definuje reflexivitu </a:t>
            </a:r>
            <a:r>
              <a:rPr lang="cs-CZ" dirty="0"/>
              <a:t>jako </a:t>
            </a:r>
            <a:r>
              <a:rPr lang="cs-CZ" i="1" dirty="0" smtClean="0"/>
              <a:t>kompetenci</a:t>
            </a:r>
            <a:r>
              <a:rPr lang="cs-CZ" dirty="0" smtClean="0"/>
              <a:t>, jako </a:t>
            </a:r>
            <a:r>
              <a:rPr lang="cs-CZ" i="1" dirty="0" smtClean="0"/>
              <a:t>schopnost</a:t>
            </a:r>
            <a:r>
              <a:rPr lang="cs-CZ" dirty="0" smtClean="0"/>
              <a:t> </a:t>
            </a:r>
            <a:r>
              <a:rPr lang="cs-CZ" i="1" dirty="0"/>
              <a:t>jednat</a:t>
            </a:r>
            <a:r>
              <a:rPr lang="cs-CZ" dirty="0"/>
              <a:t> ve světě a kriticky přemýšlet o </a:t>
            </a:r>
            <a:r>
              <a:rPr lang="cs-CZ" dirty="0" smtClean="0"/>
              <a:t>jednání a způsobech, kterými můžeme rekonstruovat, </a:t>
            </a:r>
            <a:r>
              <a:rPr lang="cs-CZ" dirty="0"/>
              <a:t>jak jednáme a dokonce přetvořit </a:t>
            </a:r>
            <a:r>
              <a:rPr lang="cs-CZ" dirty="0" smtClean="0"/>
              <a:t>povahu naší </a:t>
            </a:r>
            <a:r>
              <a:rPr lang="cs-CZ" dirty="0"/>
              <a:t>identity samotné </a:t>
            </a:r>
            <a:r>
              <a:rPr lang="cs-CZ" dirty="0" smtClean="0"/>
              <a:t>(</a:t>
            </a:r>
            <a:r>
              <a:rPr lang="cs-CZ" dirty="0" err="1" smtClean="0"/>
              <a:t>Ferguson</a:t>
            </a:r>
            <a:r>
              <a:rPr lang="cs-CZ" dirty="0"/>
              <a:t>, 2003, </a:t>
            </a:r>
            <a:r>
              <a:rPr lang="cs-CZ" dirty="0" smtClean="0"/>
              <a:t>str. </a:t>
            </a:r>
            <a:r>
              <a:rPr lang="cs-CZ" dirty="0"/>
              <a:t>199).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3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Reflexivita jako epistemologická </a:t>
            </a:r>
            <a:r>
              <a:rPr lang="cs-CZ" b="1" dirty="0" smtClean="0"/>
              <a:t>kritika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1800" dirty="0"/>
              <a:t>Toto pojetí reflexivity je primárně spojeno s rozvojem </a:t>
            </a:r>
            <a:r>
              <a:rPr lang="cs-CZ" sz="1800" b="1" dirty="0"/>
              <a:t>kvalitativních</a:t>
            </a:r>
            <a:r>
              <a:rPr lang="cs-CZ" sz="1800" dirty="0"/>
              <a:t> výzkumných metod.</a:t>
            </a:r>
            <a:endParaRPr lang="cs-CZ" sz="1800" dirty="0" smtClean="0"/>
          </a:p>
          <a:p>
            <a:r>
              <a:rPr lang="cs-CZ" sz="1800" dirty="0" smtClean="0"/>
              <a:t>Reflexivita </a:t>
            </a:r>
            <a:r>
              <a:rPr lang="cs-CZ" sz="1800" dirty="0"/>
              <a:t>zde v zásadě znamená cyklické a </a:t>
            </a:r>
            <a:r>
              <a:rPr lang="cs-CZ" sz="1800" b="1" dirty="0"/>
              <a:t>otevřené promýšlení </a:t>
            </a:r>
            <a:r>
              <a:rPr lang="cs-CZ" sz="1800" dirty="0"/>
              <a:t>dopadů toho, co pozorujeme, na naše myšlení a skrze ně také na naše </a:t>
            </a:r>
            <a:r>
              <a:rPr lang="cs-CZ" sz="1800" dirty="0" smtClean="0"/>
              <a:t>jednání</a:t>
            </a:r>
            <a:r>
              <a:rPr lang="cs-CZ" sz="1800" dirty="0"/>
              <a:t>. </a:t>
            </a:r>
            <a:endParaRPr lang="cs-CZ" sz="1800" dirty="0" smtClean="0"/>
          </a:p>
          <a:p>
            <a:r>
              <a:rPr lang="cs-CZ" sz="1800" dirty="0" smtClean="0"/>
              <a:t>Reflexivita </a:t>
            </a:r>
            <a:r>
              <a:rPr lang="cs-CZ" sz="1800" dirty="0"/>
              <a:t>je nahlížena jako </a:t>
            </a:r>
            <a:r>
              <a:rPr lang="cs-CZ" sz="1800" b="1" dirty="0"/>
              <a:t>prostředek kontroly procesu poznávání</a:t>
            </a:r>
            <a:r>
              <a:rPr lang="cs-CZ" sz="1800" dirty="0"/>
              <a:t>, který je hodnocen jako implicitně ambivalentní a nejednoznačný. </a:t>
            </a:r>
            <a:endParaRPr lang="cs-CZ" sz="1800" dirty="0" smtClean="0"/>
          </a:p>
          <a:p>
            <a:r>
              <a:rPr lang="cs-CZ" sz="1800" dirty="0" smtClean="0"/>
              <a:t>Podle </a:t>
            </a:r>
            <a:r>
              <a:rPr lang="cs-CZ" sz="1800" dirty="0"/>
              <a:t>Taylorové a Whiteové (2000) pak podobně reflexivita znamená ochotu podrobit vlastní myšlení i praxi analýze, přičemž do  jejího centra vstupuje rovněž i to, jak se </a:t>
            </a:r>
            <a:r>
              <a:rPr lang="cs-CZ" sz="1800" b="1" dirty="0"/>
              <a:t>mocenské vztahy podílejí </a:t>
            </a:r>
            <a:r>
              <a:rPr lang="cs-CZ" sz="1800" dirty="0"/>
              <a:t>v průběhu práce s klientem na formaci myšlení. </a:t>
            </a:r>
            <a:endParaRPr lang="cs-CZ" sz="1800" dirty="0" smtClean="0"/>
          </a:p>
          <a:p>
            <a:r>
              <a:rPr lang="cs-CZ" sz="1800" b="1" i="1" dirty="0"/>
              <a:t>Teoreticko-induktivní</a:t>
            </a:r>
            <a:r>
              <a:rPr lang="cs-CZ" sz="1800" b="1" dirty="0"/>
              <a:t> variaci </a:t>
            </a:r>
            <a:r>
              <a:rPr lang="cs-CZ" sz="1800" b="1" dirty="0" smtClean="0"/>
              <a:t>pojetí </a:t>
            </a:r>
            <a:r>
              <a:rPr lang="cs-CZ" sz="1800" b="1" dirty="0"/>
              <a:t>reflexivity, které do centra pozornosti staví proces poznání,  představuje ve své práci Karen </a:t>
            </a:r>
            <a:r>
              <a:rPr lang="cs-CZ" sz="1800" b="1" dirty="0" err="1"/>
              <a:t>Healyové</a:t>
            </a:r>
            <a:r>
              <a:rPr lang="cs-CZ" sz="1800" b="1" dirty="0"/>
              <a:t> (2005). Ta ve svém pohledu na reflexivitu jako klíčový moment prezentuje interakci mezi formální teorií (akademicky akceptované teorie) a teorií, která vzniká v procesu praxe (praktická moudrost</a:t>
            </a:r>
            <a:r>
              <a:rPr lang="cs-CZ" sz="1800" b="1" dirty="0" smtClean="0"/>
              <a:t>).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446327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Reflexivita jako emoční </a:t>
            </a:r>
            <a:r>
              <a:rPr lang="cs-CZ" b="1" dirty="0" smtClean="0"/>
              <a:t>introspekce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900" dirty="0"/>
              <a:t>Problematika emocí hrála v sociální práci tradičně významné místo. </a:t>
            </a:r>
            <a:endParaRPr lang="cs-CZ" sz="2900" dirty="0" smtClean="0"/>
          </a:p>
          <a:p>
            <a:r>
              <a:rPr lang="cs-CZ" sz="2900" dirty="0" smtClean="0"/>
              <a:t>Jakmile </a:t>
            </a:r>
            <a:r>
              <a:rPr lang="cs-CZ" sz="2900" dirty="0"/>
              <a:t>se na počátku moderní historie sociální práce začala obracet k psychoanalytické teorii, emoce klienta i sociálního pracovníka se staly monitorovaným a cenným materiálem, s nimž se při řešení problému klienta pracovalo. </a:t>
            </a:r>
            <a:endParaRPr lang="cs-CZ" sz="2900" dirty="0" smtClean="0"/>
          </a:p>
          <a:p>
            <a:r>
              <a:rPr lang="cs-CZ" sz="2900" dirty="0" smtClean="0"/>
              <a:t>V</a:t>
            </a:r>
            <a:r>
              <a:rPr lang="cs-CZ" sz="2900" dirty="0"/>
              <a:t> kontextu psychoanalytické teorie se zájem o interakci emocí klienta a sociálního pracovníka projevil například v koncepci přenosu a protipřenosu (</a:t>
            </a:r>
            <a:r>
              <a:rPr lang="cs-CZ" sz="2900" dirty="0" err="1"/>
              <a:t>Fonagy</a:t>
            </a:r>
            <a:r>
              <a:rPr lang="cs-CZ" sz="2900" dirty="0"/>
              <a:t> a Target, 2005). V </a:t>
            </a:r>
            <a:r>
              <a:rPr lang="cs-CZ" sz="2900" dirty="0" smtClean="0"/>
              <a:t>raných </a:t>
            </a:r>
            <a:r>
              <a:rPr lang="cs-CZ" sz="2900" dirty="0"/>
              <a:t>fázích vývoje sociální práce byly emoce sociálních pracovníků nazírány jako problematické a sociální pracovníci se měli naučit zaujmout vůči vlastním pocitům distanci a kontrolovat je. </a:t>
            </a:r>
            <a:endParaRPr lang="cs-CZ" sz="2900" dirty="0" smtClean="0"/>
          </a:p>
          <a:p>
            <a:r>
              <a:rPr lang="cs-CZ" sz="2900" dirty="0" smtClean="0"/>
              <a:t>Úkolem </a:t>
            </a:r>
            <a:r>
              <a:rPr lang="cs-CZ" sz="2900" dirty="0"/>
              <a:t>sociálních pracovníků tak mělo být na jedné straně zvládnutí strachu a negativních emocí a na straně druhé moderované zacházení se sympatiemi a jinými pozitivními emocemi. Sociální pracovníci byli vedeni k sebeřízení, ke kterému měli využívat znalost formální teorie a osvojené profesní dovednosti (</a:t>
            </a:r>
            <a:r>
              <a:rPr lang="cs-CZ" sz="2900" dirty="0" err="1"/>
              <a:t>D'Cruzová</a:t>
            </a:r>
            <a:r>
              <a:rPr lang="cs-CZ" sz="2900" i="1" dirty="0"/>
              <a:t> et al.</a:t>
            </a:r>
            <a:r>
              <a:rPr lang="cs-CZ" sz="2900" dirty="0"/>
              <a:t>, 2007).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822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1330</TotalTime>
  <Words>3154</Words>
  <Application>Microsoft Office PowerPoint</Application>
  <PresentationFormat>Předvádění na obrazovce (4:3)</PresentationFormat>
  <Paragraphs>287</Paragraphs>
  <Slides>49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0" baseType="lpstr">
      <vt:lpstr>Administrativní</vt:lpstr>
      <vt:lpstr>Reflexivita, její význam a relevance pro sociální práci</vt:lpstr>
      <vt:lpstr>Cíl příspěvku</vt:lpstr>
      <vt:lpstr>Proč vlastně reflexivita?</vt:lpstr>
      <vt:lpstr>Reflexivita a reflexe</vt:lpstr>
      <vt:lpstr>„Rozmazanost“ konceptu</vt:lpstr>
      <vt:lpstr>Různé diskursy reflexivity</vt:lpstr>
      <vt:lpstr>Reflexivita životních projektů</vt:lpstr>
      <vt:lpstr>Reflexivita jako epistemologická kritika</vt:lpstr>
      <vt:lpstr>Reflexivita jako emoční introspekce</vt:lpstr>
      <vt:lpstr>Donald Schön: How Professionals Think in Action (1983)</vt:lpstr>
      <vt:lpstr>Krize důvěry v profese</vt:lpstr>
      <vt:lpstr>Obecné poznání versus jedinečné</vt:lpstr>
      <vt:lpstr>Nejasné profese</vt:lpstr>
      <vt:lpstr>Složky profesní znalosti</vt:lpstr>
      <vt:lpstr>Role praxe v poznání</vt:lpstr>
      <vt:lpstr>Intuice a poznání</vt:lpstr>
      <vt:lpstr>Knowing in action</vt:lpstr>
      <vt:lpstr>Reflexe-při-jednání</vt:lpstr>
      <vt:lpstr>Předměty reflexe</vt:lpstr>
      <vt:lpstr>Experimenty</vt:lpstr>
      <vt:lpstr>Co se děje v reflexi při jednání</vt:lpstr>
      <vt:lpstr>Limity reflexe při jednání</vt:lpstr>
      <vt:lpstr>Schönova reakce</vt:lpstr>
      <vt:lpstr>Poznámky na závěr</vt:lpstr>
      <vt:lpstr>Tradiční a reflexivní pojetí</vt:lpstr>
      <vt:lpstr>Tradiční a reflexivní kontrakt</vt:lpstr>
      <vt:lpstr>Typy reflexivity</vt:lpstr>
      <vt:lpstr>Reflexe-po-jednání /tech. racionalita</vt:lpstr>
      <vt:lpstr>Cvičení 2</vt:lpstr>
      <vt:lpstr>Reflexe-při-jednání/ sociální vědy</vt:lpstr>
      <vt:lpstr>Cvičení 3</vt:lpstr>
      <vt:lpstr>Srovnání R-po-j a R-při-j</vt:lpstr>
      <vt:lpstr>Úrovně reflexivity</vt:lpstr>
      <vt:lpstr>Reflexivity jako tvorba životních projektů </vt:lpstr>
      <vt:lpstr>Reflexivita jako kritika poznání </vt:lpstr>
      <vt:lpstr>Reflexivita jako emoční introspekce </vt:lpstr>
      <vt:lpstr>Emoce a reflexivita</vt:lpstr>
      <vt:lpstr>Cvičení 4</vt:lpstr>
      <vt:lpstr>Teoreticko-induktivní reflexivita</vt:lpstr>
      <vt:lpstr>Cvičení 5</vt:lpstr>
      <vt:lpstr>Reflexivita jedinečného a obecného</vt:lpstr>
      <vt:lpstr>Zhodnocení a kritika</vt:lpstr>
      <vt:lpstr>Motivace k reflexivitě</vt:lpstr>
      <vt:lpstr>Motivace k (sebe)reflexi</vt:lpstr>
      <vt:lpstr>Reflexe a sebereflexe (soc. psy)</vt:lpstr>
      <vt:lpstr>Reflexe</vt:lpstr>
      <vt:lpstr>Sebereflexe </vt:lpstr>
      <vt:lpstr>Cvičení 1</vt:lpstr>
      <vt:lpstr>Domácí úkol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Reflexivita v sociální práci</dc:title>
  <dc:creator>CIKT</dc:creator>
  <cp:lastModifiedBy>CIKT</cp:lastModifiedBy>
  <cp:revision>57</cp:revision>
  <cp:lastPrinted>2012-03-26T10:49:11Z</cp:lastPrinted>
  <dcterms:created xsi:type="dcterms:W3CDTF">2011-12-05T12:23:57Z</dcterms:created>
  <dcterms:modified xsi:type="dcterms:W3CDTF">2012-03-26T10:51:24Z</dcterms:modified>
</cp:coreProperties>
</file>