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3" r:id="rId3"/>
    <p:sldId id="264" r:id="rId4"/>
    <p:sldId id="265" r:id="rId5"/>
    <p:sldId id="266" r:id="rId6"/>
    <p:sldId id="279" r:id="rId7"/>
    <p:sldId id="280" r:id="rId8"/>
    <p:sldId id="275" r:id="rId9"/>
    <p:sldId id="276" r:id="rId10"/>
    <p:sldId id="273" r:id="rId11"/>
    <p:sldId id="274" r:id="rId12"/>
    <p:sldId id="267" r:id="rId13"/>
    <p:sldId id="268" r:id="rId14"/>
    <p:sldId id="269" r:id="rId15"/>
    <p:sldId id="270" r:id="rId16"/>
    <p:sldId id="271" r:id="rId17"/>
    <p:sldId id="272" r:id="rId18"/>
    <p:sldId id="260" r:id="rId19"/>
    <p:sldId id="261" r:id="rId20"/>
    <p:sldId id="278" r:id="rId21"/>
    <p:sldId id="262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9293A-ABE4-4ACD-ADBB-4528AFCB6CF0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DCEA8-0A6E-4B95-A023-9E3E5F634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276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738FB-1B14-4F16-BA88-C437DD8C9C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91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 507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březen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13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Deduktivní postup ve výzkumu (</a:t>
            </a:r>
            <a:r>
              <a:rPr lang="cs-CZ" sz="2800" dirty="0" err="1" smtClean="0"/>
              <a:t>Esterberg</a:t>
            </a:r>
            <a:r>
              <a:rPr lang="cs-CZ" sz="2800" dirty="0" smtClean="0"/>
              <a:t> 2002: 6)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6020544" cy="445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7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Induktivní </a:t>
            </a:r>
            <a:r>
              <a:rPr lang="cs-CZ" sz="2800" dirty="0"/>
              <a:t>postup ve výzkumu (</a:t>
            </a:r>
            <a:r>
              <a:rPr lang="cs-CZ" sz="2800" dirty="0" err="1"/>
              <a:t>Esterberg</a:t>
            </a:r>
            <a:r>
              <a:rPr lang="cs-CZ" sz="2800" dirty="0"/>
              <a:t> 2002: </a:t>
            </a:r>
            <a:r>
              <a:rPr lang="cs-CZ" sz="2800" dirty="0" smtClean="0"/>
              <a:t>7)</a:t>
            </a:r>
            <a:endParaRPr lang="cs-CZ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0806"/>
            <a:ext cx="6589936" cy="4702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533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txBody>
          <a:bodyPr/>
          <a:lstStyle/>
          <a:p>
            <a:r>
              <a:rPr lang="cs-CZ" sz="3400" smtClean="0"/>
              <a:t>Charakteristiky kvalitativního výzkumu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12875"/>
            <a:ext cx="5029200" cy="460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Induktivní logika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Data jako konstruované vědění, které je vázáno na různé konkrétní nositele a jejich perspektivu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Sběr mnoha informací o málo jedincích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Sběr dat v přirozeném prostředí aktérů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Komplexní obraz o problému, důraz na kontext, zájem o interpretace, významy, zkušenost aktérů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Práce s texty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Nestandardizované techniky sběru dat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Flexibilní metodologie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Záměrný výběr vzorku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„Literární“ výstup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Zájem o vztah s informanty a etickou dimenzi výzkumu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  <p:pic>
        <p:nvPicPr>
          <p:cNvPr id="3076" name="Picture 5" descr="případ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80" r="6667"/>
          <a:stretch>
            <a:fillRect/>
          </a:stretch>
        </p:blipFill>
        <p:spPr>
          <a:xfrm>
            <a:off x="5257800" y="1600200"/>
            <a:ext cx="3505200" cy="4572000"/>
          </a:xfrm>
          <a:noFill/>
        </p:spPr>
      </p:pic>
    </p:spTree>
    <p:extLst>
      <p:ext uri="{BB962C8B-B14F-4D97-AF65-F5344CB8AC3E}">
        <p14:creationId xmlns:p14="http://schemas.microsoft.com/office/powerpoint/2010/main" val="152704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Kvalitativní výzkum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i="1" smtClean="0"/>
              <a:t>Kvalitativní přístup je proces zkoumání jevů a problémů v autentickém prostředí s cílem získat komplexní obraz těchto jevů založený na hlubokých datech a specifickém vztahu mezi badatelem a účastníkem výzkumu. Záměrem výzkumníka je za pomocí celé řady postupů a metod rozkrýt a reprezentovat to, jak lidé chápou, prožívají a vytvářejí sociální realitu.</a:t>
            </a:r>
            <a:r>
              <a:rPr lang="cs-CZ" sz="2800" smtClean="0"/>
              <a:t> </a:t>
            </a:r>
          </a:p>
          <a:p>
            <a:pPr>
              <a:lnSpc>
                <a:spcPct val="90000"/>
              </a:lnSpc>
            </a:pPr>
            <a:endParaRPr lang="cs-CZ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smtClean="0"/>
              <a:t>				(Švaříček, Šeďová, 2007:17)</a:t>
            </a:r>
          </a:p>
        </p:txBody>
      </p:sp>
    </p:spTree>
    <p:extLst>
      <p:ext uri="{BB962C8B-B14F-4D97-AF65-F5344CB8AC3E}">
        <p14:creationId xmlns:p14="http://schemas.microsoft.com/office/powerpoint/2010/main" val="401256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Síla kvalitativního výzkumu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mtClean="0"/>
              <a:t>K. Nedbálková a  výzkum ženských věznic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mtClean="0"/>
              <a:t>A. Dotazník: S kým budete po propuštění žít? 42 % uvedlo, že s přítelkyní.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mtClean="0"/>
              <a:t>	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mtClean="0"/>
              <a:t>B. Výzkumnice: „Máte ve vězení nějakou dobrou kamarádku?“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mtClean="0"/>
              <a:t>	Informantka: „Kamarádku ne, ale přítelkyni.“</a:t>
            </a:r>
          </a:p>
        </p:txBody>
      </p:sp>
    </p:spTree>
    <p:extLst>
      <p:ext uri="{BB962C8B-B14F-4D97-AF65-F5344CB8AC3E}">
        <p14:creationId xmlns:p14="http://schemas.microsoft.com/office/powerpoint/2010/main" val="25334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smtClean="0"/>
              <a:t>Výzkum hodnotové orientace žen ve českých věznicích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A. Kvantitativní strategie – sběr dat pomocí dotazníku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	Otázka: Vyjádřete míru souhlasu nebo nesouhlasu s těmito výroky: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	1.  Je třeba uposlechnout právní normu i v případě, když si myslíme, že je nespravedlivá.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     2.  Právo má především sloužit k dosažení osobních cílů dovolenými právními postupy.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	3.  Právo považuji za respektovanou, morálně odůvodněnou sociální normu, kterou je třeba vždy udržet.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	Výzkumný závěr: Hodnotový žebříček delikventních žen nevykazuje oproti české populace zásadní diference.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B. Kvalitativní strategie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    Terénní poznámky z pobytu ve „školní hodině“ pro odsouzené ženy: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smtClean="0"/>
              <a:t>	„Přisedávám do lavice k jednotlivým ženám, žádají mě o pomoc s úlohami, které řeší. Po pár minutách je těžké udržet pozornost a konverzaci pouze u matematiky: „Paní, máte manžela? Paní, jak se jmenujete? Paní, vy jste učitelka? Bude amnestie? O čem píšete? Paní, vy jste z Brna, koho tam znáte? Já jsem taky z Brna. Jak vám máme říkat? Jste vdaná?“</a:t>
            </a:r>
          </a:p>
        </p:txBody>
      </p:sp>
    </p:spTree>
    <p:extLst>
      <p:ext uri="{BB962C8B-B14F-4D97-AF65-F5344CB8AC3E}">
        <p14:creationId xmlns:p14="http://schemas.microsoft.com/office/powerpoint/2010/main" val="184616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4000" smtClean="0"/>
              <a:t>Kvantitativní x kvalitativní výzkum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cs-CZ" sz="1800" smtClean="0"/>
              <a:t>formulace problému a výzkumné otázky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informační příprava výzkumu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formulace hypotéz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rozhodnutí o populaci a vzorku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pilotní studie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rozhodnutí o technice sběru informací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operacionalizace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konstrukce nástrojů pro tento sběr;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předvýzkum;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sběr dat; zpracování dat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analýza dat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interpretace, závěry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 smtClean="0"/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4624388" y="1289050"/>
            <a:ext cx="412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4716463" y="1268413"/>
            <a:ext cx="403225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cs-CZ"/>
              <a:t> formulace problému a výzkumné otázky 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cs-CZ"/>
              <a:t> informační příprava výzkumu (zvyšování teoretické citlivosti)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cs-CZ"/>
              <a:t> výběr designu výzkumu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cs-CZ"/>
              <a:t> výběr metody/metod sběru dat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cs-CZ"/>
              <a:t> výběr prvních zkoumaných jednotek</a:t>
            </a: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4643438" y="5949950"/>
            <a:ext cx="40322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200" i="1"/>
              <a:t>Strauss (1987)</a:t>
            </a:r>
            <a:r>
              <a:rPr lang="cs-CZ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cs-CZ"/>
              <a:t>- závěry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357563"/>
            <a:ext cx="4176713" cy="2663825"/>
          </a:xfrm>
          <a:noFill/>
        </p:spPr>
      </p:pic>
    </p:spTree>
    <p:extLst>
      <p:ext uri="{BB962C8B-B14F-4D97-AF65-F5344CB8AC3E}">
        <p14:creationId xmlns:p14="http://schemas.microsoft.com/office/powerpoint/2010/main" val="397973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9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89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89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9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89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Výzkumné designy</a:t>
            </a:r>
            <a:br>
              <a:rPr lang="cs-CZ" sz="4000" smtClean="0"/>
            </a:br>
            <a:r>
              <a:rPr lang="cs-CZ" sz="2800" smtClean="0"/>
              <a:t>design jako „předpřipravený balíček postupů“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213"/>
            <a:ext cx="8229600" cy="4824412"/>
          </a:xfrm>
        </p:spPr>
        <p:txBody>
          <a:bodyPr/>
          <a:lstStyle/>
          <a:p>
            <a:r>
              <a:rPr lang="cs-CZ" smtClean="0"/>
              <a:t>Zakotvená teorie</a:t>
            </a:r>
          </a:p>
          <a:p>
            <a:r>
              <a:rPr lang="cs-CZ" smtClean="0"/>
              <a:t>Případová studie</a:t>
            </a:r>
          </a:p>
          <a:p>
            <a:r>
              <a:rPr lang="cs-CZ" smtClean="0"/>
              <a:t>Biografický výzkum</a:t>
            </a:r>
          </a:p>
          <a:p>
            <a:r>
              <a:rPr lang="cs-CZ" smtClean="0"/>
              <a:t>Etnografický výzkum</a:t>
            </a:r>
          </a:p>
          <a:p>
            <a:r>
              <a:rPr lang="cs-CZ" smtClean="0"/>
              <a:t>Fenomenologický výzkum atd.</a:t>
            </a:r>
          </a:p>
          <a:p>
            <a:r>
              <a:rPr lang="cs-CZ" smtClean="0"/>
              <a:t>Akční výzkum</a:t>
            </a:r>
          </a:p>
          <a:p>
            <a:r>
              <a:rPr lang="cs-CZ" smtClean="0"/>
              <a:t>Diskurzivní analýza, narativní analýza atd.</a:t>
            </a:r>
          </a:p>
          <a:p>
            <a:r>
              <a:rPr lang="cs-CZ" smtClean="0"/>
              <a:t>Vlastní (pragmatický) výzkumný design</a:t>
            </a:r>
          </a:p>
          <a:p>
            <a:pPr>
              <a:buFontTx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134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Kvalitativní studie je pro výzkumníka, který</a:t>
            </a:r>
          </a:p>
          <a:p>
            <a:pPr lvl="1"/>
            <a:r>
              <a:rPr lang="cs-CZ" dirty="0"/>
              <a:t>chce strávit mnoho času v terénu – sbírat extenzivní data a zabývat se záležitostmi, jako je snaha získat přístup, vztahy, a „</a:t>
            </a:r>
            <a:r>
              <a:rPr lang="cs-CZ" dirty="0" err="1"/>
              <a:t>insider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chce dělat komplexní, časově náročnou analýzu, třídit velké množství dat a redukovat je na několik témat a kategorií</a:t>
            </a:r>
          </a:p>
          <a:p>
            <a:pPr lvl="1"/>
            <a:r>
              <a:rPr lang="cs-CZ" dirty="0"/>
              <a:t>psát dlouhou studii, ještě prodlouženou o citace aktérů</a:t>
            </a:r>
          </a:p>
          <a:p>
            <a:pPr lvl="1"/>
            <a:r>
              <a:rPr lang="cs-CZ" dirty="0"/>
              <a:t>věnovat se takové formě výzkumu, která nemá jasná pravidla a specifické procedury a neustále se vyvíjí a </a:t>
            </a:r>
            <a:r>
              <a:rPr lang="cs-CZ" dirty="0" smtClean="0"/>
              <a:t>mění</a:t>
            </a:r>
          </a:p>
          <a:p>
            <a:pPr marL="3657600" lvl="8" indent="0">
              <a:buNone/>
            </a:pPr>
            <a:endParaRPr lang="cs-CZ" dirty="0" smtClean="0"/>
          </a:p>
          <a:p>
            <a:pPr marL="3657600" lvl="8" indent="0">
              <a:buNone/>
            </a:pPr>
            <a:r>
              <a:rPr lang="cs-CZ" dirty="0"/>
              <a:t>	</a:t>
            </a:r>
            <a:r>
              <a:rPr lang="cs-CZ" dirty="0" smtClean="0"/>
              <a:t>						(</a:t>
            </a:r>
            <a:r>
              <a:rPr lang="cs-CZ" dirty="0" err="1"/>
              <a:t>Creswell</a:t>
            </a:r>
            <a:r>
              <a:rPr lang="cs-CZ" dirty="0"/>
              <a:t> 2007)</a:t>
            </a:r>
          </a:p>
          <a:p>
            <a:pPr lvl="8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79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sz="2900" dirty="0"/>
              <a:t>Důvody pro volbu kvalitativního výzkumu</a:t>
            </a:r>
          </a:p>
          <a:p>
            <a:pPr lvl="1"/>
            <a:r>
              <a:rPr lang="cs-CZ" sz="2900" dirty="0"/>
              <a:t>výzkumná otázka, která začíná slovy „Jak?“ nebo „Co?“ </a:t>
            </a:r>
          </a:p>
          <a:p>
            <a:pPr lvl="1"/>
            <a:r>
              <a:rPr lang="cs-CZ" sz="2900" dirty="0" smtClean="0"/>
              <a:t>téma</a:t>
            </a:r>
            <a:r>
              <a:rPr lang="cs-CZ" sz="2900" dirty="0"/>
              <a:t>, které je nutné teprve objevit, pro nějž je těžké identifikovat proměnné, pro které neexistují teorie, které by vysvětlovaly chování aktérů</a:t>
            </a:r>
          </a:p>
          <a:p>
            <a:pPr lvl="1"/>
            <a:r>
              <a:rPr lang="cs-CZ" sz="2900" dirty="0"/>
              <a:t>problém, který si žádá detailní uchopení</a:t>
            </a:r>
          </a:p>
          <a:p>
            <a:pPr lvl="1"/>
            <a:r>
              <a:rPr lang="cs-CZ" sz="2900" dirty="0"/>
              <a:t>je třeba studovat aktéry v jejich přirozeném prostředí</a:t>
            </a:r>
          </a:p>
          <a:p>
            <a:pPr lvl="1"/>
            <a:r>
              <a:rPr lang="cs-CZ" sz="2900" dirty="0"/>
              <a:t>zájem psát literárním stylem – výzkumník vnáší do studie sám sebe, používá zájmeno „já“, nebo má rád vyprávění příběhů, naraci</a:t>
            </a:r>
          </a:p>
          <a:p>
            <a:pPr lvl="1"/>
            <a:r>
              <a:rPr lang="cs-CZ" sz="2900" dirty="0"/>
              <a:t>dostupnost dostatečného času a zdrojů pro extenzivní kolekci dat v terénu a detailní analýzu textových informací</a:t>
            </a:r>
          </a:p>
          <a:p>
            <a:pPr lvl="1"/>
            <a:r>
              <a:rPr lang="cs-CZ" sz="2900" dirty="0" smtClean="0"/>
              <a:t>publikum </a:t>
            </a:r>
            <a:r>
              <a:rPr lang="cs-CZ" sz="2900" dirty="0"/>
              <a:t>je kvalitativnímu výzkumu přístupné </a:t>
            </a:r>
          </a:p>
          <a:p>
            <a:pPr lvl="1"/>
            <a:r>
              <a:rPr lang="cs-CZ" sz="2900" dirty="0"/>
              <a:t>důraz na roli výzkumníka jako aktivního učence, který vypráví příběh z pohledu aktérů spíše než jako  experta, kterého mínění aktérů nezajímá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(</a:t>
            </a:r>
            <a:r>
              <a:rPr lang="cs-CZ" dirty="0" err="1" smtClean="0"/>
              <a:t>Creswell</a:t>
            </a:r>
            <a:r>
              <a:rPr lang="cs-CZ" dirty="0" smtClean="0"/>
              <a:t> 2007)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77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Požadavky: 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Průběžný úkol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Odborný </a:t>
            </a:r>
            <a:r>
              <a:rPr lang="cs-CZ" dirty="0"/>
              <a:t>text</a:t>
            </a:r>
          </a:p>
          <a:p>
            <a:r>
              <a:rPr lang="cs-CZ" dirty="0"/>
              <a:t>Vyhledejte jakékoli dva  odborné texty (článek v odborném časopise, knihu nebo část knihy, výzkumnou zprávu atd.), který vychází z etnografického výzkumu a zpracujte odpovědi na následující otázky: 1. Jakou otázku si autor, autorka nebo autoři pokládají? 2. Vycházejí z nějakých konceptů či teorií? Pokud ano, z jakých? 3. Jaký postup konkrétně si vybrali pro odpověď na své otázky? 4. Co je výsledkem jejich výzkumu (popis, teorie, hypotézy, model)? Nezapomeňte uvést, z jakých zdrojů čerpáte (v adekvátním formátu).</a:t>
            </a:r>
          </a:p>
          <a:p>
            <a:r>
              <a:rPr lang="cs-CZ" dirty="0"/>
              <a:t>Datum odevzdání: 29. 3. 2013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64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Chicagská škola – od 20. let minulého století, městské prostředí, terénní výzkum</a:t>
            </a:r>
          </a:p>
          <a:p>
            <a:r>
              <a:rPr lang="cs-CZ" dirty="0" smtClean="0"/>
              <a:t>Antropologie – </a:t>
            </a:r>
            <a:r>
              <a:rPr lang="cs-CZ" dirty="0" err="1" smtClean="0"/>
              <a:t>Mead</a:t>
            </a:r>
            <a:r>
              <a:rPr lang="cs-CZ" dirty="0" smtClean="0"/>
              <a:t>, </a:t>
            </a:r>
            <a:r>
              <a:rPr lang="cs-CZ" dirty="0" err="1" smtClean="0"/>
              <a:t>Boas</a:t>
            </a:r>
            <a:r>
              <a:rPr lang="cs-CZ" dirty="0" smtClean="0"/>
              <a:t>, </a:t>
            </a:r>
            <a:r>
              <a:rPr lang="cs-CZ" dirty="0" err="1" smtClean="0"/>
              <a:t>Malinowski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60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popis a interpretace kulturní nebo sociální skupiny nebo systému</a:t>
            </a:r>
          </a:p>
          <a:p>
            <a:pPr lvl="1"/>
            <a:r>
              <a:rPr lang="cs-CZ" dirty="0"/>
              <a:t>výzkumník zkoumá </a:t>
            </a:r>
            <a:r>
              <a:rPr lang="cs-CZ" dirty="0" smtClean="0"/>
              <a:t>skupinové  </a:t>
            </a:r>
            <a:r>
              <a:rPr lang="cs-CZ" dirty="0"/>
              <a:t>způsoby chování, zvyky a styl života</a:t>
            </a:r>
          </a:p>
          <a:p>
            <a:pPr lvl="1"/>
            <a:r>
              <a:rPr lang="cs-CZ" dirty="0"/>
              <a:t>typické je zúčastněné pozorování (participace na každodenním životě skupiny a interview se </a:t>
            </a:r>
            <a:r>
              <a:rPr lang="cs-CZ" dirty="0" err="1"/>
              <a:t>čelny</a:t>
            </a:r>
            <a:r>
              <a:rPr lang="cs-CZ" dirty="0"/>
              <a:t> skupiny)</a:t>
            </a:r>
          </a:p>
          <a:p>
            <a:pPr lvl="1"/>
            <a:r>
              <a:rPr lang="cs-CZ" dirty="0"/>
              <a:t>zájem o jednání, jazyk a interakce skupiny, sdílející určitou kulturu</a:t>
            </a:r>
          </a:p>
          <a:p>
            <a:pPr lvl="1"/>
            <a:r>
              <a:rPr lang="cs-CZ" dirty="0"/>
              <a:t>etnograf sbírá artefakty – povídky, rituály a mýty a odkrývá kulturní témata, zajímá se o strukturu skupiny – příbuzenství, politickou strukturu </a:t>
            </a:r>
            <a:r>
              <a:rPr lang="cs-CZ" dirty="0" err="1"/>
              <a:t>atd</a:t>
            </a:r>
            <a:r>
              <a:rPr lang="cs-CZ" dirty="0"/>
              <a:t>; dále o funkce – sociální vztahy mezi členy, které regulují chování</a:t>
            </a:r>
          </a:p>
          <a:p>
            <a:pPr lvl="1"/>
            <a:r>
              <a:rPr lang="cs-CZ" dirty="0"/>
              <a:t>intenzivní  pobyt v terénu – výzkumník by měl shromáždit takové informace, aby cizinec  dovedl pochopit, co se ve skupině děje, případně – ještě více – aby mohl cizinec na životě skupiny smysluplným způsobem participovat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3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ethnography</a:t>
            </a:r>
            <a:r>
              <a:rPr lang="cs-CZ" dirty="0" smtClean="0"/>
              <a:t>? (</a:t>
            </a:r>
            <a:r>
              <a:rPr lang="cs-CZ" dirty="0" err="1" smtClean="0"/>
              <a:t>Hammersley</a:t>
            </a:r>
            <a:r>
              <a:rPr lang="cs-CZ" dirty="0" smtClean="0"/>
              <a:t>, Atkinson 1995:3)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61" y="1340768"/>
            <a:ext cx="8658572" cy="5293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91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Požadavky: 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Pozorování</a:t>
            </a:r>
            <a:endParaRPr lang="cs-CZ" dirty="0"/>
          </a:p>
          <a:p>
            <a:r>
              <a:rPr lang="cs-CZ" dirty="0"/>
              <a:t>Proveďte aspoň jedno pozorování na jedno z uvedených témat, zpracujte z něj protokol o pozorování a terénní poznámky:</a:t>
            </a:r>
          </a:p>
          <a:p>
            <a:pPr marL="0" lvl="0" indent="0">
              <a:buNone/>
            </a:pPr>
            <a:r>
              <a:rPr lang="cs-CZ" dirty="0" smtClean="0"/>
              <a:t>a) Gender </a:t>
            </a:r>
            <a:r>
              <a:rPr lang="cs-CZ" dirty="0"/>
              <a:t>na hřišti (v hracím koutku, sportovním hřišti)</a:t>
            </a:r>
          </a:p>
          <a:p>
            <a:pPr marL="0" lvl="0" indent="0">
              <a:buNone/>
            </a:pPr>
            <a:r>
              <a:rPr lang="cs-CZ" dirty="0" smtClean="0"/>
              <a:t>b) Gender </a:t>
            </a:r>
            <a:r>
              <a:rPr lang="cs-CZ" dirty="0"/>
              <a:t>během lékařské prohlídky </a:t>
            </a:r>
          </a:p>
          <a:p>
            <a:r>
              <a:rPr lang="cs-CZ" dirty="0"/>
              <a:t>Datum odevzdání:  26. 4.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88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Požadavky: 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Průběžný úkol</a:t>
            </a:r>
          </a:p>
          <a:p>
            <a:r>
              <a:rPr lang="cs-CZ" dirty="0"/>
              <a:t>Rozhovor</a:t>
            </a:r>
          </a:p>
          <a:p>
            <a:r>
              <a:rPr lang="cs-CZ" dirty="0"/>
              <a:t>Proveďte rozhovor na jedno z uvedených témat (aspoň 30 minut), pro rozhovor mějte připravený aspoň bodový scénář. Do </a:t>
            </a:r>
            <a:r>
              <a:rPr lang="cs-CZ" dirty="0" err="1"/>
              <a:t>odevzdávárny</a:t>
            </a:r>
            <a:r>
              <a:rPr lang="cs-CZ" dirty="0"/>
              <a:t> odevzdejte scénář, přepis rozhovoru, protokol o rozhovoru a terénní poznámky:</a:t>
            </a:r>
          </a:p>
          <a:p>
            <a:pPr lvl="0"/>
            <a:r>
              <a:rPr lang="cs-CZ" dirty="0"/>
              <a:t>Domov a místo bydlení v životě samostatně žijícího bezdětného člověka</a:t>
            </a:r>
          </a:p>
          <a:p>
            <a:pPr lvl="0"/>
            <a:r>
              <a:rPr lang="cs-CZ" dirty="0"/>
              <a:t>Životní dráha bezdětné ženy (starší 35 let)</a:t>
            </a:r>
          </a:p>
          <a:p>
            <a:pPr lvl="0"/>
            <a:r>
              <a:rPr lang="cs-CZ" dirty="0"/>
              <a:t>Každodenní život s postižením/chronickou nemocí  (s ohledem na společenské začlenění a samostatnost)</a:t>
            </a:r>
          </a:p>
          <a:p>
            <a:r>
              <a:rPr lang="cs-CZ" dirty="0"/>
              <a:t>Datum odevzdání: 25. 5. 2013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02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Požadavky: Závěrečná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Vyberte si materiál z jednoho ze dvou předchozích úkolů a zpracujte jej dál – shrňte svá hlavní zjištění a interpretujte je. Formulujte výzkumnou otázku, se kterou byste se pustili do dalšího a podrobnějšího výzkumu daného tématu.  (rozsah asi 3 normostrany)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Datum odevzdání:  14. 6. 2013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31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Věda jako systém utváření znalostí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Věda x zdravý rozum</a:t>
            </a:r>
          </a:p>
          <a:p>
            <a:pPr marL="514350" indent="-514350">
              <a:buFontTx/>
              <a:buAutoNum type="arabicPeriod"/>
            </a:pPr>
            <a:endParaRPr lang="cs-CZ" dirty="0"/>
          </a:p>
          <a:p>
            <a:pPr marL="514350" indent="-514350">
              <a:buFontTx/>
              <a:buAutoNum type="arabicPeriod"/>
            </a:pPr>
            <a:r>
              <a:rPr lang="cs-CZ" dirty="0" smtClean="0"/>
              <a:t>Věda </a:t>
            </a:r>
            <a:r>
              <a:rPr lang="cs-CZ" dirty="0"/>
              <a:t>přijímá </a:t>
            </a:r>
            <a:r>
              <a:rPr lang="cs-CZ" b="1" dirty="0"/>
              <a:t>autoritu empirických dat </a:t>
            </a:r>
            <a:r>
              <a:rPr lang="cs-CZ" dirty="0"/>
              <a:t>- otázky ve vědě zodpovídáme pomocí dat a její představy jsou prostřednictvím dat testovány.</a:t>
            </a:r>
          </a:p>
          <a:p>
            <a:pPr marL="514350" indent="-514350">
              <a:buFontTx/>
              <a:buAutoNum type="arabicPeriod"/>
            </a:pPr>
            <a:r>
              <a:rPr lang="cs-CZ" dirty="0"/>
              <a:t>Pro vysvětlení dat věda </a:t>
            </a:r>
            <a:r>
              <a:rPr lang="cs-CZ" b="1" dirty="0"/>
              <a:t>vytváří teorii</a:t>
            </a:r>
            <a:r>
              <a:rPr lang="cs-CZ" dirty="0"/>
              <a:t>, kterou testuje pomocí dalších dat.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7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Sociologie jako umění nedůvěry</a:t>
            </a:r>
          </a:p>
          <a:p>
            <a:pPr>
              <a:lnSpc>
                <a:spcPct val="90000"/>
              </a:lnSpc>
              <a:buNone/>
            </a:pPr>
            <a:r>
              <a:rPr lang="cs-CZ" i="1" dirty="0"/>
              <a:t>„Klást sociologické otázky pak předpokládá, že se člověk chce dívat o něco dál, za běžně přijímané či oficiálně vymezené cíle lidského jednání. Předpokládá to, aby si byl do jisté míry vědom toho, že lidské záležitosti mají různé významové roviny, z nichž některé jsou skryty vědomí každodenního života.“</a:t>
            </a:r>
          </a:p>
          <a:p>
            <a:pPr>
              <a:lnSpc>
                <a:spcPct val="90000"/>
              </a:lnSpc>
              <a:buNone/>
            </a:pPr>
            <a:endParaRPr lang="cs-CZ" i="1" dirty="0"/>
          </a:p>
          <a:p>
            <a:pPr>
              <a:lnSpc>
                <a:spcPct val="90000"/>
              </a:lnSpc>
              <a:buNone/>
            </a:pPr>
            <a:r>
              <a:rPr lang="cs-CZ" dirty="0"/>
              <a:t>(Petr Berger, Pozvání do sociologie, str. 34</a:t>
            </a:r>
            <a:r>
              <a:rPr lang="cs-CZ" dirty="0" smtClean="0"/>
              <a:t>)</a:t>
            </a:r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Sociologická imaginace</a:t>
            </a:r>
          </a:p>
          <a:p>
            <a:pPr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i="1" dirty="0"/>
              <a:t>„… Umožňuje pochopit širší historickou scénu v jejím významu pro vnitřní život a pro vnější životní dráhu různých jednotlivců.“</a:t>
            </a:r>
          </a:p>
          <a:p>
            <a:pPr>
              <a:lnSpc>
                <a:spcPct val="90000"/>
              </a:lnSpc>
              <a:buNone/>
            </a:pPr>
            <a:r>
              <a:rPr lang="cs-CZ" i="1" dirty="0"/>
              <a:t>„… pomáhá pochopit historii a biografii a její vzájemný vztah ve společnosti. To je její úkol a příslib.“</a:t>
            </a:r>
            <a:r>
              <a:rPr lang="cs-CZ" dirty="0"/>
              <a:t> </a:t>
            </a:r>
          </a:p>
          <a:p>
            <a:pPr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dirty="0"/>
              <a:t>Ch. W. </a:t>
            </a:r>
            <a:r>
              <a:rPr lang="cs-CZ" dirty="0" err="1"/>
              <a:t>Mills</a:t>
            </a:r>
            <a:r>
              <a:rPr lang="cs-CZ" dirty="0"/>
              <a:t>, Sociologická imaginace, str. 9</a:t>
            </a:r>
          </a:p>
          <a:p>
            <a:pPr>
              <a:lnSpc>
                <a:spcPct val="90000"/>
              </a:lnSpc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74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cs-CZ" smtClean="0"/>
              <a:t>Kvantitativní výzkum – existence jedné objektivní reality, venkovního světa, který nezávisí na našich citech a přesvědčení (pozitivismus, objektivismus)</a:t>
            </a:r>
          </a:p>
          <a:p>
            <a:r>
              <a:rPr lang="cs-CZ" smtClean="0"/>
              <a:t>Kvalitativní výzkum – existuje více realit, které je možné různě interpretovat (konstruktivismus, interpretativismus)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393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Kvantitativní nebo kvalitativní výzkum?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cs-CZ" sz="2800" smtClean="0"/>
              <a:t>Dedukce x indukce</a:t>
            </a:r>
          </a:p>
          <a:p>
            <a:pPr algn="ctr" eaLnBrk="1" hangingPunct="1"/>
            <a:r>
              <a:rPr lang="cs-CZ" sz="2800" smtClean="0"/>
              <a:t>Práce s čísly, kvantifikace x práce se slovy, významy, interpretace</a:t>
            </a:r>
          </a:p>
          <a:p>
            <a:pPr algn="ctr" eaLnBrk="1" hangingPunct="1"/>
            <a:r>
              <a:rPr lang="cs-CZ" sz="2800" smtClean="0"/>
              <a:t>Ověřování hypotéz x vytváření teorie</a:t>
            </a:r>
          </a:p>
          <a:p>
            <a:pPr algn="ctr" eaLnBrk="1" hangingPunct="1"/>
            <a:r>
              <a:rPr lang="cs-CZ" sz="2800" smtClean="0"/>
              <a:t>Zjišťujeme, zda konkrétní struktura existuje v datech x sledujeme, zda je v datech nějaká struktura</a:t>
            </a:r>
          </a:p>
          <a:p>
            <a:pPr algn="ctr" eaLnBrk="1" hangingPunct="1"/>
            <a:r>
              <a:rPr lang="cs-CZ" sz="2800" smtClean="0"/>
              <a:t>Standardizované metody sběru dat x nestandardizované metody sběru dat </a:t>
            </a:r>
          </a:p>
        </p:txBody>
      </p:sp>
    </p:spTree>
    <p:extLst>
      <p:ext uri="{BB962C8B-B14F-4D97-AF65-F5344CB8AC3E}">
        <p14:creationId xmlns:p14="http://schemas.microsoft.com/office/powerpoint/2010/main" val="317633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747</Words>
  <Application>Microsoft Office PowerPoint</Application>
  <PresentationFormat>Předvádění na obrazovce (4:3)</PresentationFormat>
  <Paragraphs>155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GEN 507</vt:lpstr>
      <vt:lpstr>Požadavky: úkol 1</vt:lpstr>
      <vt:lpstr>Požadavky: úkol 2</vt:lpstr>
      <vt:lpstr>Požadavky: úkol 3</vt:lpstr>
      <vt:lpstr>Požadavky: Závěrečná práce</vt:lpstr>
      <vt:lpstr>Věda jako systém utváření znalostí</vt:lpstr>
      <vt:lpstr>Prezentace aplikace PowerPoint</vt:lpstr>
      <vt:lpstr>Prezentace aplikace PowerPoint</vt:lpstr>
      <vt:lpstr>Kvantitativní nebo kvalitativní výzkum?</vt:lpstr>
      <vt:lpstr>Deduktivní postup ve výzkumu (Esterberg 2002: 6)</vt:lpstr>
      <vt:lpstr>Induktivní postup ve výzkumu (Esterberg 2002: 7)</vt:lpstr>
      <vt:lpstr>Charakteristiky kvalitativního výzkumu</vt:lpstr>
      <vt:lpstr>Kvalitativní výzkum</vt:lpstr>
      <vt:lpstr>Síla kvalitativního výzkumu</vt:lpstr>
      <vt:lpstr>Prezentace aplikace PowerPoint</vt:lpstr>
      <vt:lpstr>Kvantitativní x kvalitativní výzkum</vt:lpstr>
      <vt:lpstr>Výzkumné designy design jako „předpřipravený balíček postupů“</vt:lpstr>
      <vt:lpstr>Prezentace aplikace PowerPoint</vt:lpstr>
      <vt:lpstr>Prezentace aplikace PowerPoint</vt:lpstr>
      <vt:lpstr>Etnografie</vt:lpstr>
      <vt:lpstr>Etnografie</vt:lpstr>
      <vt:lpstr>What is ethnography? (Hammersley, Atkinson 1995:3)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Slepičková</dc:creator>
  <cp:lastModifiedBy>Lenka Slepičková</cp:lastModifiedBy>
  <cp:revision>5</cp:revision>
  <dcterms:created xsi:type="dcterms:W3CDTF">2013-03-01T08:14:16Z</dcterms:created>
  <dcterms:modified xsi:type="dcterms:W3CDTF">2013-03-01T08:56:49Z</dcterms:modified>
</cp:coreProperties>
</file>