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88" r:id="rId2"/>
    <p:sldId id="289" r:id="rId3"/>
    <p:sldId id="290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56" r:id="rId15"/>
    <p:sldId id="266" r:id="rId16"/>
    <p:sldId id="267" r:id="rId17"/>
    <p:sldId id="268" r:id="rId18"/>
    <p:sldId id="270" r:id="rId19"/>
    <p:sldId id="269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84" r:id="rId31"/>
    <p:sldId id="294" r:id="rId32"/>
    <p:sldId id="285" r:id="rId33"/>
    <p:sldId id="286" r:id="rId34"/>
    <p:sldId id="292" r:id="rId35"/>
    <p:sldId id="265" r:id="rId36"/>
    <p:sldId id="257" r:id="rId37"/>
    <p:sldId id="262" r:id="rId38"/>
    <p:sldId id="263" r:id="rId39"/>
    <p:sldId id="258" r:id="rId40"/>
    <p:sldId id="264" r:id="rId41"/>
    <p:sldId id="259" r:id="rId42"/>
    <p:sldId id="261" r:id="rId43"/>
    <p:sldId id="305" r:id="rId44"/>
    <p:sldId id="287" r:id="rId45"/>
    <p:sldId id="260" r:id="rId46"/>
    <p:sldId id="304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  <a:srgbClr val="003300"/>
    <a:srgbClr val="FF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543" autoAdjust="0"/>
  </p:normalViewPr>
  <p:slideViewPr>
    <p:cSldViewPr>
      <p:cViewPr>
        <p:scale>
          <a:sx n="94" d="100"/>
          <a:sy n="9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EAC42-C7DE-40F6-92A8-A09C675069D8}" type="datetimeFigureOut">
              <a:rPr lang="cs-CZ" smtClean="0"/>
              <a:t>19.4.2013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E602D-709E-4B0B-83AA-EF6AE44F4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166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2FD13-873E-C140-843B-0DB0CFC57E1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5873F-F7A9-FE42-81D8-31F458381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7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gnal_transduct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2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Also of note-in attribution intention, poster. </a:t>
            </a:r>
            <a:r>
              <a:rPr lang="en-US" b="1" baseline="0" dirty="0" smtClean="0"/>
              <a:t>Orbital </a:t>
            </a:r>
            <a:r>
              <a:rPr lang="en-US" b="1" baseline="0" dirty="0" err="1" smtClean="0"/>
              <a:t>gyrus</a:t>
            </a:r>
            <a:r>
              <a:rPr lang="en-US" b="1" baseline="0" dirty="0" smtClean="0"/>
              <a:t>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medial prefrontal </a:t>
            </a:r>
            <a:r>
              <a:rPr lang="en-US" b="1" baseline="0" dirty="0" err="1" smtClean="0"/>
              <a:t>gyrus</a:t>
            </a:r>
            <a:r>
              <a:rPr lang="en-US" b="1" baseline="0" dirty="0" smtClean="0"/>
              <a:t> </a:t>
            </a:r>
            <a:r>
              <a:rPr lang="en-US" baseline="0" dirty="0" smtClean="0"/>
              <a:t>not </a:t>
            </a:r>
            <a:r>
              <a:rPr lang="en-US" baseline="0" dirty="0" err="1" smtClean="0"/>
              <a:t>pres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Instead </a:t>
            </a:r>
            <a:r>
              <a:rPr lang="en-US" b="1" baseline="0" dirty="0" smtClean="0"/>
              <a:t>middle occipital, L hippocampus </a:t>
            </a:r>
            <a:r>
              <a:rPr lang="en-US" baseline="0" dirty="0" smtClean="0"/>
              <a:t>(spatial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) and </a:t>
            </a:r>
            <a:r>
              <a:rPr lang="en-US" b="1" baseline="0" dirty="0" smtClean="0"/>
              <a:t>cerebellum</a:t>
            </a:r>
          </a:p>
          <a:p>
            <a:r>
              <a:rPr lang="en-US" baseline="0" dirty="0" smtClean="0"/>
              <a:t>(</a:t>
            </a:r>
            <a:r>
              <a:rPr lang="en-US" dirty="0" smtClean="0"/>
              <a:t>secondary brain areas activate to compensate</a:t>
            </a:r>
            <a:r>
              <a:rPr lang="en-US" baseline="0" dirty="0" smtClean="0"/>
              <a:t> for damage)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Basal Ganglia is also linked</a:t>
            </a:r>
            <a:r>
              <a:rPr lang="en-US" baseline="0" dirty="0" smtClean="0"/>
              <a:t> to metacognition ….distinguishing self/others, intention, and one’s own false beliefs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Linked to “frontal function and dopaminergic system</a:t>
            </a:r>
          </a:p>
          <a:p>
            <a:r>
              <a:rPr lang="en-US" baseline="0" dirty="0" smtClean="0"/>
              <a:t>Limbic and motor systems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Dopamine Hypothesis:</a:t>
            </a:r>
            <a:r>
              <a:rPr lang="en-US" baseline="0" dirty="0" smtClean="0"/>
              <a:t> </a:t>
            </a:r>
            <a:r>
              <a:rPr lang="en-US" dirty="0" smtClean="0"/>
              <a:t>disturbed and hyperactive dopaminergic </a:t>
            </a:r>
            <a:r>
              <a:rPr lang="en-US" dirty="0" smtClean="0">
                <a:hlinkClick r:id="rId3" tooltip="Signal transduction"/>
              </a:rPr>
              <a:t>signal transduction</a:t>
            </a:r>
            <a:r>
              <a:rPr lang="en-US" dirty="0" smtClean="0"/>
              <a:t>-high</a:t>
            </a:r>
            <a:r>
              <a:rPr lang="en-US" baseline="0" dirty="0" smtClean="0"/>
              <a:t> dopamine levels.  </a:t>
            </a:r>
          </a:p>
          <a:p>
            <a:r>
              <a:rPr lang="en-US" baseline="0" dirty="0" smtClean="0"/>
              <a:t>Long range connectivity used to explain widespread abnormalities-dopamine may be involved in modulation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1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D2 receptors particularly disturbed in Schizophrenia. D4 not ruled out</a:t>
            </a:r>
          </a:p>
          <a:p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D4 polymorphism </a:t>
            </a:r>
            <a:r>
              <a:rPr lang="nb-NO" dirty="0" err="1" smtClean="0"/>
              <a:t>receptor</a:t>
            </a:r>
            <a:r>
              <a:rPr lang="nb-NO" dirty="0" smtClean="0"/>
              <a:t> gene (DRD4)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“shorter alleles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outperformed those with one or more longer alleles” in representational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dirty="0" smtClean="0"/>
              <a:t>Probably</a:t>
            </a:r>
            <a:r>
              <a:rPr lang="en-US" baseline="0" dirty="0" smtClean="0"/>
              <a:t> because of e</a:t>
            </a:r>
            <a:r>
              <a:rPr lang="en-US" dirty="0" smtClean="0"/>
              <a:t>ffects on frontal lobe development and functioning,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4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1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2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6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6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2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6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8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3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8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9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55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6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2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0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12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10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98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9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6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2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01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26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0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55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59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6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09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28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26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Enticott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Hoy,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Johnston,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Daskalakis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Fitzgerald,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6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will discuss the ………</a:t>
            </a:r>
            <a:r>
              <a:rPr lang="en-US" dirty="0" smtClean="0"/>
              <a:t>For the purpose of understanding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special considerations in testing,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the original basis in of </a:t>
            </a:r>
            <a:r>
              <a:rPr lang="en-US" baseline="0" dirty="0" err="1" smtClean="0"/>
              <a:t>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defecits</a:t>
            </a:r>
            <a:r>
              <a:rPr lang="en-US" baseline="0" dirty="0" smtClean="0"/>
              <a:t> and the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biological basis of deficits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(TMS-motor evoked potentials) –</a:t>
            </a:r>
            <a:r>
              <a:rPr lang="en-US" dirty="0" err="1" smtClean="0"/>
              <a:t>Enticott</a:t>
            </a:r>
            <a:r>
              <a:rPr lang="en-US" dirty="0" smtClean="0"/>
              <a:t>, Hoy,</a:t>
            </a:r>
            <a:r>
              <a:rPr lang="en-US" baseline="0" dirty="0" smtClean="0"/>
              <a:t> </a:t>
            </a:r>
            <a:r>
              <a:rPr lang="en-US" dirty="0" smtClean="0"/>
              <a:t>et al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Mirror neurons, activating</a:t>
            </a:r>
            <a:r>
              <a:rPr lang="en-US" baseline="0" dirty="0" smtClean="0"/>
              <a:t> corresponding action areas of viewer as if they were participating, </a:t>
            </a:r>
            <a:r>
              <a:rPr lang="en-US" dirty="0" smtClean="0"/>
              <a:t>implicated</a:t>
            </a:r>
            <a:r>
              <a:rPr lang="en-US" baseline="0" dirty="0" smtClean="0"/>
              <a:t> in understanding intentions-empathy.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Learned not as strong as instinctual activations.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Indicates lower activation in mirror neuron system </a:t>
            </a:r>
          </a:p>
          <a:p>
            <a:r>
              <a:rPr lang="en-US" dirty="0" smtClean="0"/>
              <a:t>(TMS) –</a:t>
            </a:r>
            <a:r>
              <a:rPr lang="en-US" dirty="0" err="1" smtClean="0"/>
              <a:t>Enticott</a:t>
            </a:r>
            <a:r>
              <a:rPr lang="en-US" dirty="0" smtClean="0"/>
              <a:t>, Hoy,</a:t>
            </a:r>
            <a:r>
              <a:rPr lang="en-US" baseline="0" dirty="0" smtClean="0"/>
              <a:t> </a:t>
            </a:r>
            <a:r>
              <a:rPr lang="en-US" dirty="0" smtClean="0"/>
              <a:t>et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70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PETPosterior</a:t>
            </a:r>
            <a:r>
              <a:rPr lang="en-US" b="1" baseline="0" dirty="0" smtClean="0"/>
              <a:t> STS</a:t>
            </a:r>
            <a:r>
              <a:rPr lang="en-US" baseline="0" dirty="0" smtClean="0"/>
              <a:t>…functions in….shown in upper right-yellow.  </a:t>
            </a:r>
            <a:r>
              <a:rPr lang="en-US" u="sng" baseline="0" dirty="0" smtClean="0"/>
              <a:t>Leads to RPTJ </a:t>
            </a:r>
            <a:r>
              <a:rPr lang="en-US" baseline="0" dirty="0" smtClean="0"/>
              <a:t>(green)</a:t>
            </a:r>
          </a:p>
          <a:p>
            <a:r>
              <a:rPr lang="en-US" b="1" dirty="0" smtClean="0"/>
              <a:t>Medial Prefrontal Cortex</a:t>
            </a:r>
            <a:r>
              <a:rPr lang="en-US" dirty="0" smtClean="0"/>
              <a:t>-weak (middle area)</a:t>
            </a:r>
            <a:r>
              <a:rPr lang="en-US" baseline="0" dirty="0" smtClean="0"/>
              <a:t> shown bottom right</a:t>
            </a:r>
          </a:p>
          <a:p>
            <a:r>
              <a:rPr lang="en-US" b="1" dirty="0" smtClean="0"/>
              <a:t>Right Prefrontal</a:t>
            </a:r>
            <a:r>
              <a:rPr lang="en-US" b="1" baseline="0" dirty="0" smtClean="0"/>
              <a:t> Cortex </a:t>
            </a:r>
            <a:r>
              <a:rPr lang="en-US" baseline="0" dirty="0" smtClean="0"/>
              <a:t>, not activated also metacognition.  In healthy, two foci in attribution of intentions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PET(blood flow)- Brunet, </a:t>
            </a:r>
            <a:r>
              <a:rPr lang="en-US" baseline="0" dirty="0" err="1" smtClean="0"/>
              <a:t>Sarfati</a:t>
            </a:r>
            <a:r>
              <a:rPr lang="en-US" baseline="0" dirty="0" smtClean="0"/>
              <a:t> et al)-nonverbal TOM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873F-F7A9-FE42-81D8-31F458381C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8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2A2816B-B2E4-4342-8D84-1DB6FD7FC46C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C60F89-ECC0-49BE-B4BC-8A9C522031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ee.fr/web/revues/home/prescript/article/enfan_0013-7545_1999_num_52_3_3154?_Prescripts_Search_tabs1=standard&amp;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28393203001192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izophreniabulletin.oxfordjournals.org.proxy.lib.utc.edu/content/23/3/525.short" TargetMode="External"/><Relationship Id="rId4" Type="http://schemas.openxmlformats.org/officeDocument/2006/relationships/hyperlink" Target="http://www.cogsci.ucsd.edu/~pineda/COGS260Mirroring/readings/Enticott%20et%20al%202008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1340768"/>
            <a:ext cx="3456384" cy="3168352"/>
          </a:xfrm>
        </p:spPr>
        <p:txBody>
          <a:bodyPr>
            <a:normAutofit/>
          </a:bodyPr>
          <a:lstStyle/>
          <a:p>
            <a:r>
              <a:rPr lang="fr-FR" dirty="0" err="1" smtClean="0"/>
              <a:t>Theory</a:t>
            </a:r>
            <a:r>
              <a:rPr lang="fr-FR" dirty="0" smtClean="0"/>
              <a:t> of </a:t>
            </a:r>
            <a:r>
              <a:rPr lang="fr-FR" dirty="0" err="1" smtClean="0"/>
              <a:t>Mind</a:t>
            </a:r>
            <a:r>
              <a:rPr lang="fr-FR" dirty="0" smtClean="0"/>
              <a:t> in </a:t>
            </a:r>
            <a:r>
              <a:rPr lang="fr-FR" dirty="0" err="1" smtClean="0"/>
              <a:t>Schizophrenia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309803" cy="1260629"/>
          </a:xfrm>
        </p:spPr>
        <p:txBody>
          <a:bodyPr/>
          <a:lstStyle/>
          <a:p>
            <a:r>
              <a:rPr lang="fr-FR" dirty="0" smtClean="0"/>
              <a:t>By : Victoria Mak, Cécile </a:t>
            </a:r>
            <a:r>
              <a:rPr lang="fr-FR" dirty="0" err="1" smtClean="0"/>
              <a:t>Delbouille</a:t>
            </a:r>
            <a:r>
              <a:rPr lang="fr-FR" dirty="0" smtClean="0"/>
              <a:t>, Cullen </a:t>
            </a:r>
            <a:r>
              <a:rPr lang="fr-FR" dirty="0" err="1" smtClean="0"/>
              <a:t>Conerly</a:t>
            </a:r>
            <a:r>
              <a:rPr lang="fr-FR" dirty="0" smtClean="0"/>
              <a:t> &amp; Yvan Reynaud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gnitive_Function_Brain_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5700125" cy="4437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3888550" cy="8298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Basal </a:t>
            </a:r>
            <a:r>
              <a:rPr lang="en-US" b="1" dirty="0" smtClean="0"/>
              <a:t>Ganglia </a:t>
            </a:r>
            <a:r>
              <a:rPr lang="en-US" b="1" dirty="0">
                <a:solidFill>
                  <a:srgbClr val="FF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2736304" cy="3481611"/>
          </a:xfrm>
        </p:spPr>
        <p:txBody>
          <a:bodyPr/>
          <a:lstStyle/>
          <a:p>
            <a:r>
              <a:rPr lang="en-US" dirty="0" smtClean="0"/>
              <a:t>Distinguishing </a:t>
            </a:r>
            <a:r>
              <a:rPr lang="en-US" dirty="0"/>
              <a:t>self from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Monitoring intention/consequences</a:t>
            </a:r>
          </a:p>
          <a:p>
            <a:r>
              <a:rPr lang="en-US" dirty="0" smtClean="0"/>
              <a:t>False-belief (self)</a:t>
            </a:r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76256" y="2780928"/>
            <a:ext cx="1296144" cy="648072"/>
          </a:xfrm>
          <a:prstGeom prst="roundRect">
            <a:avLst/>
          </a:prstGeom>
          <a:solidFill>
            <a:schemeClr val="bg2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(Genetic)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hl_BigFig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6268915" cy="424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2132856"/>
            <a:ext cx="19442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Dopaminergic System</a:t>
            </a:r>
          </a:p>
          <a:p>
            <a:endParaRPr lang="en-US" b="1" dirty="0" smtClean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D4 </a:t>
            </a:r>
            <a:r>
              <a:rPr lang="nb-NO" dirty="0" err="1"/>
              <a:t>receptor</a:t>
            </a:r>
            <a:r>
              <a:rPr lang="nb-NO" dirty="0"/>
              <a:t> gene (</a:t>
            </a:r>
            <a:r>
              <a:rPr lang="nb-NO" dirty="0" smtClean="0"/>
              <a:t>DRD4</a:t>
            </a:r>
            <a:r>
              <a:rPr lang="nb-NO" dirty="0"/>
              <a:t>)</a:t>
            </a:r>
            <a:endParaRPr lang="en-US" dirty="0" smtClean="0"/>
          </a:p>
          <a:p>
            <a:r>
              <a:rPr lang="en-US" sz="1600" dirty="0" smtClean="0"/>
              <a:t>    in </a:t>
            </a:r>
            <a:r>
              <a:rPr lang="en-US" sz="1600" dirty="0" err="1" smtClean="0"/>
              <a:t>ToM</a:t>
            </a:r>
            <a:endParaRPr lang="en-US" sz="1600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D2 </a:t>
            </a:r>
            <a:r>
              <a:rPr lang="en-US" sz="1600" dirty="0"/>
              <a:t>Schizophrenia</a:t>
            </a:r>
          </a:p>
          <a:p>
            <a:pPr marL="285750" indent="-285750">
              <a:buFont typeface="Courier New"/>
              <a:buChar char="o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980728"/>
            <a:ext cx="303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Dopamine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0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4072416" cy="854968"/>
          </a:xfrm>
        </p:spPr>
        <p:txBody>
          <a:bodyPr/>
          <a:lstStyle/>
          <a:p>
            <a:pPr algn="ctr"/>
            <a:r>
              <a:rPr lang="en-US" b="1" dirty="0" smtClean="0"/>
              <a:t>Dopamine</a:t>
            </a:r>
            <a:endParaRPr lang="en-US" b="1" dirty="0"/>
          </a:p>
        </p:txBody>
      </p:sp>
      <p:pic>
        <p:nvPicPr>
          <p:cNvPr id="4" name="Content Placeholder 3" descr="DA_rcpt_subtypes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313" r="-6" b="-557"/>
          <a:stretch/>
        </p:blipFill>
        <p:spPr>
          <a:xfrm>
            <a:off x="1269866" y="2039840"/>
            <a:ext cx="6791862" cy="4233630"/>
          </a:xfrm>
        </p:spPr>
      </p:pic>
    </p:spTree>
    <p:extLst>
      <p:ext uri="{BB962C8B-B14F-4D97-AF65-F5344CB8AC3E}">
        <p14:creationId xmlns:p14="http://schemas.microsoft.com/office/powerpoint/2010/main" val="22569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LU" dirty="0" smtClean="0"/>
              <a:t>Tests about ToM in </a:t>
            </a:r>
            <a:r>
              <a:rPr lang="fr-LU" dirty="0" err="1" smtClean="0"/>
              <a:t>Schizophrenia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4797152"/>
            <a:ext cx="3309803" cy="884557"/>
          </a:xfrm>
        </p:spPr>
        <p:txBody>
          <a:bodyPr/>
          <a:lstStyle/>
          <a:p>
            <a:r>
              <a:rPr lang="fr-LU" dirty="0" smtClean="0"/>
              <a:t>By Cécile Delbouille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283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961176"/>
          </a:xfrm>
        </p:spPr>
        <p:txBody>
          <a:bodyPr/>
          <a:lstStyle/>
          <a:p>
            <a:r>
              <a:rPr lang="fr-LU" dirty="0" err="1" smtClean="0">
                <a:solidFill>
                  <a:srgbClr val="00B050"/>
                </a:solidFill>
              </a:rPr>
              <a:t>Aim</a:t>
            </a:r>
            <a:r>
              <a:rPr lang="fr-LU" dirty="0" smtClean="0">
                <a:solidFill>
                  <a:srgbClr val="00B050"/>
                </a:solidFill>
              </a:rPr>
              <a:t> of </a:t>
            </a:r>
            <a:r>
              <a:rPr lang="fr-LU" dirty="0" err="1" smtClean="0">
                <a:solidFill>
                  <a:srgbClr val="00B050"/>
                </a:solidFill>
              </a:rPr>
              <a:t>research</a:t>
            </a:r>
            <a:r>
              <a:rPr lang="fr-LU" dirty="0" smtClean="0">
                <a:solidFill>
                  <a:srgbClr val="00B050"/>
                </a:solidFill>
              </a:rPr>
              <a:t>: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272924" cy="415704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LU" dirty="0" err="1" smtClean="0">
                <a:solidFill>
                  <a:srgbClr val="00B050"/>
                </a:solidFill>
              </a:rPr>
              <a:t>Understand</a:t>
            </a:r>
            <a:r>
              <a:rPr lang="fr-LU" dirty="0" smtClean="0">
                <a:solidFill>
                  <a:srgbClr val="00B050"/>
                </a:solidFill>
              </a:rPr>
              <a:t>…</a:t>
            </a:r>
          </a:p>
          <a:p>
            <a:pPr marL="68580" indent="0">
              <a:buNone/>
            </a:pPr>
            <a:endParaRPr lang="fr-LU" dirty="0" smtClean="0">
              <a:solidFill>
                <a:srgbClr val="00B050"/>
              </a:solidFill>
            </a:endParaRPr>
          </a:p>
          <a:p>
            <a:r>
              <a:rPr lang="fr-LU" dirty="0" smtClean="0"/>
              <a:t>How </a:t>
            </a:r>
            <a:r>
              <a:rPr lang="en-US" dirty="0"/>
              <a:t>deficient ToM in schizophrenia is associated with other aspects of </a:t>
            </a:r>
            <a:r>
              <a:rPr lang="en-US" dirty="0" smtClean="0"/>
              <a:t>cognition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 impairment fluctuates with acuity or chronicity of the schizophrenic </a:t>
            </a:r>
            <a:r>
              <a:rPr lang="en-US" dirty="0" smtClean="0"/>
              <a:t>disorder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it affects the patients’ use of language and social behavior</a:t>
            </a:r>
          </a:p>
        </p:txBody>
      </p:sp>
    </p:spTree>
    <p:extLst>
      <p:ext uri="{BB962C8B-B14F-4D97-AF65-F5344CB8AC3E}">
        <p14:creationId xmlns:p14="http://schemas.microsoft.com/office/powerpoint/2010/main" val="23969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92888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C00FF"/>
                </a:solidFill>
              </a:rPr>
              <a:t>1) </a:t>
            </a:r>
            <a:r>
              <a:rPr lang="en-US" sz="3200" u="sng" dirty="0">
                <a:solidFill>
                  <a:srgbClr val="CC00FF"/>
                </a:solidFill>
              </a:rPr>
              <a:t>Tasks involving the detection of irony </a:t>
            </a:r>
            <a:r>
              <a:rPr lang="en-US" sz="2400" dirty="0">
                <a:solidFill>
                  <a:srgbClr val="CC00FF"/>
                </a:solidFill>
              </a:rPr>
              <a:t>(</a:t>
            </a:r>
            <a:r>
              <a:rPr lang="en-US" sz="2400" dirty="0" err="1">
                <a:solidFill>
                  <a:srgbClr val="CC00FF"/>
                </a:solidFill>
              </a:rPr>
              <a:t>Mitchley</a:t>
            </a:r>
            <a:r>
              <a:rPr lang="en-US" sz="2400" dirty="0">
                <a:solidFill>
                  <a:srgbClr val="CC00FF"/>
                </a:solidFill>
              </a:rPr>
              <a:t> 1998)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en-US" dirty="0"/>
              <a:t>9 brief written scenarios including irony </a:t>
            </a:r>
            <a:endParaRPr lang="en-US" dirty="0" smtClean="0"/>
          </a:p>
          <a:p>
            <a:r>
              <a:rPr lang="en-US" dirty="0"/>
              <a:t>18 </a:t>
            </a:r>
            <a:r>
              <a:rPr lang="en-US" dirty="0" smtClean="0"/>
              <a:t>schizophrenics</a:t>
            </a:r>
          </a:p>
          <a:p>
            <a:pPr marL="68580" indent="0">
              <a:buNone/>
            </a:pPr>
            <a:endParaRPr lang="fr-LU" dirty="0" smtClean="0"/>
          </a:p>
          <a:p>
            <a:pPr marL="68580" indent="0">
              <a:buNone/>
            </a:pPr>
            <a:r>
              <a:rPr lang="fr-LU" u="sng" dirty="0" err="1" smtClean="0">
                <a:solidFill>
                  <a:srgbClr val="CC00FF"/>
                </a:solidFill>
              </a:rPr>
              <a:t>Results</a:t>
            </a:r>
            <a:r>
              <a:rPr lang="fr-LU" u="sng" dirty="0" smtClean="0">
                <a:solidFill>
                  <a:srgbClr val="CC00FF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chizophrenia </a:t>
            </a:r>
            <a:r>
              <a:rPr lang="en-US" dirty="0">
                <a:solidFill>
                  <a:srgbClr val="CC00FF"/>
                </a:solidFill>
              </a:rPr>
              <a:t>didn’t understand irony</a:t>
            </a:r>
            <a:r>
              <a:rPr lang="en-US" dirty="0"/>
              <a:t> in </a:t>
            </a:r>
            <a:r>
              <a:rPr lang="en-US" dirty="0" smtClean="0"/>
              <a:t>scenarios</a:t>
            </a:r>
          </a:p>
          <a:p>
            <a:pPr>
              <a:buFontTx/>
              <a:buChar char="-"/>
            </a:pPr>
            <a:r>
              <a:rPr lang="en-US" dirty="0" smtClean="0"/>
              <a:t>More </a:t>
            </a:r>
            <a:r>
              <a:rPr lang="en-US" dirty="0"/>
              <a:t>likely to interpret the stories </a:t>
            </a:r>
            <a:r>
              <a:rPr lang="en-US" dirty="0" smtClean="0">
                <a:solidFill>
                  <a:srgbClr val="CC00FF"/>
                </a:solidFill>
              </a:rPr>
              <a:t>literally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C00FF"/>
                </a:solidFill>
              </a:rPr>
              <a:t>Lower </a:t>
            </a:r>
            <a:r>
              <a:rPr lang="en-US" dirty="0">
                <a:solidFill>
                  <a:srgbClr val="CC00FF"/>
                </a:solidFill>
              </a:rPr>
              <a:t>IQ </a:t>
            </a:r>
            <a:r>
              <a:rPr lang="en-US" dirty="0"/>
              <a:t>and </a:t>
            </a:r>
            <a:r>
              <a:rPr lang="en-US" dirty="0">
                <a:solidFill>
                  <a:srgbClr val="CC00FF"/>
                </a:solidFill>
              </a:rPr>
              <a:t>negative</a:t>
            </a:r>
            <a:r>
              <a:rPr lang="en-US" dirty="0"/>
              <a:t> (only negative) </a:t>
            </a:r>
            <a:r>
              <a:rPr lang="en-US" dirty="0">
                <a:solidFill>
                  <a:srgbClr val="CC00FF"/>
                </a:solidFill>
              </a:rPr>
              <a:t>symptoms</a:t>
            </a:r>
            <a:r>
              <a:rPr lang="en-US" dirty="0"/>
              <a:t> in schizophrenia. </a:t>
            </a:r>
          </a:p>
        </p:txBody>
      </p:sp>
    </p:spTree>
    <p:extLst>
      <p:ext uri="{BB962C8B-B14F-4D97-AF65-F5344CB8AC3E}">
        <p14:creationId xmlns:p14="http://schemas.microsoft.com/office/powerpoint/2010/main" val="2634450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2) </a:t>
            </a:r>
            <a:r>
              <a:rPr lang="en-US" sz="2800" u="sng" dirty="0">
                <a:solidFill>
                  <a:srgbClr val="FF0066"/>
                </a:solidFill>
              </a:rPr>
              <a:t>Metaphor, or ‘‘real intentions’’ behind </a:t>
            </a:r>
            <a:r>
              <a:rPr lang="en-US" sz="2800" u="sng" dirty="0" smtClean="0">
                <a:solidFill>
                  <a:srgbClr val="FF0066"/>
                </a:solidFill>
              </a:rPr>
              <a:t>      indirect </a:t>
            </a:r>
            <a:r>
              <a:rPr lang="en-US" sz="2800" u="sng" dirty="0">
                <a:solidFill>
                  <a:srgbClr val="FF0066"/>
                </a:solidFill>
              </a:rPr>
              <a:t>speech </a:t>
            </a:r>
            <a:r>
              <a:rPr lang="en-US" sz="2400" dirty="0">
                <a:solidFill>
                  <a:srgbClr val="FF0066"/>
                </a:solidFill>
              </a:rPr>
              <a:t>(Corcoran 1995</a:t>
            </a:r>
            <a:r>
              <a:rPr lang="en-US" sz="2400" dirty="0" smtClean="0">
                <a:solidFill>
                  <a:srgbClr val="FF0066"/>
                </a:solidFill>
              </a:rPr>
              <a:t>)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680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55 </a:t>
            </a:r>
            <a:r>
              <a:rPr lang="en-US" sz="2000" dirty="0" smtClean="0"/>
              <a:t>schizophrenics, </a:t>
            </a:r>
            <a:r>
              <a:rPr lang="en-US" sz="2000" dirty="0"/>
              <a:t>14 depressed and 30 controls </a:t>
            </a:r>
            <a:endParaRPr lang="en-US" sz="2000" dirty="0" smtClean="0"/>
          </a:p>
          <a:p>
            <a:r>
              <a:rPr lang="en-US" sz="2000" dirty="0"/>
              <a:t>10 short stories about a social interaction between 2 characters, read aloud to </a:t>
            </a:r>
            <a:r>
              <a:rPr lang="en-US" sz="2000" dirty="0" smtClean="0"/>
              <a:t>subjects </a:t>
            </a:r>
            <a:r>
              <a:rPr lang="en-US" sz="2000" dirty="0"/>
              <a:t>(‘‘</a:t>
            </a:r>
            <a:r>
              <a:rPr lang="en-US" sz="2000" dirty="0">
                <a:solidFill>
                  <a:schemeClr val="tx1"/>
                </a:solidFill>
              </a:rPr>
              <a:t>hinting task</a:t>
            </a:r>
            <a:r>
              <a:rPr lang="en-US" sz="2000" dirty="0" smtClean="0"/>
              <a:t>’’)</a:t>
            </a:r>
          </a:p>
          <a:p>
            <a:pPr marL="68580" indent="0">
              <a:buNone/>
            </a:pPr>
            <a:endParaRPr lang="fr-LU" sz="2000" dirty="0"/>
          </a:p>
          <a:p>
            <a:pPr marL="68580" indent="0">
              <a:buNone/>
            </a:pPr>
            <a:r>
              <a:rPr lang="fr-LU" sz="2000" u="sng" dirty="0" err="1" smtClean="0">
                <a:solidFill>
                  <a:srgbClr val="FF0066"/>
                </a:solidFill>
              </a:rPr>
              <a:t>Results</a:t>
            </a:r>
            <a:r>
              <a:rPr lang="fr-LU" sz="2000" u="sng" dirty="0" smtClean="0">
                <a:solidFill>
                  <a:srgbClr val="FF0066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000" dirty="0" smtClean="0"/>
              <a:t>Schizophrenics </a:t>
            </a:r>
            <a:r>
              <a:rPr lang="en-US" sz="2000" dirty="0"/>
              <a:t>with </a:t>
            </a:r>
            <a:r>
              <a:rPr lang="en-US" sz="2000" dirty="0">
                <a:solidFill>
                  <a:srgbClr val="FF0066"/>
                </a:solidFill>
              </a:rPr>
              <a:t>negative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symptoms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/>
              <a:t>performed </a:t>
            </a:r>
            <a:r>
              <a:rPr lang="en-US" sz="2000" dirty="0">
                <a:solidFill>
                  <a:srgbClr val="FF0066"/>
                </a:solidFill>
              </a:rPr>
              <a:t>worst </a:t>
            </a:r>
            <a:r>
              <a:rPr lang="en-US" sz="2000" dirty="0"/>
              <a:t>on ToM </a:t>
            </a:r>
            <a:r>
              <a:rPr lang="en-US" sz="2000" dirty="0" smtClean="0"/>
              <a:t>tasks </a:t>
            </a:r>
          </a:p>
          <a:p>
            <a:pPr>
              <a:buFontTx/>
              <a:buChar char="-"/>
            </a:pPr>
            <a:r>
              <a:rPr lang="en-US" sz="2000" dirty="0" smtClean="0"/>
              <a:t>Schizophrenics </a:t>
            </a:r>
            <a:r>
              <a:rPr lang="en-US" sz="2000" dirty="0"/>
              <a:t>with </a:t>
            </a:r>
            <a:r>
              <a:rPr lang="en-US" sz="2000" dirty="0">
                <a:solidFill>
                  <a:srgbClr val="FF0066"/>
                </a:solidFill>
              </a:rPr>
              <a:t>passivity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symptoms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/>
              <a:t>performed </a:t>
            </a:r>
            <a:r>
              <a:rPr lang="en-US" sz="2000" dirty="0">
                <a:solidFill>
                  <a:srgbClr val="FF0066"/>
                </a:solidFill>
              </a:rPr>
              <a:t>equally</a:t>
            </a:r>
            <a:r>
              <a:rPr lang="en-US" sz="2000" dirty="0"/>
              <a:t> to </a:t>
            </a:r>
            <a:r>
              <a:rPr lang="en-US" sz="2000" dirty="0" smtClean="0"/>
              <a:t>controls</a:t>
            </a:r>
          </a:p>
          <a:p>
            <a:pPr>
              <a:buFontTx/>
              <a:buChar char="-"/>
            </a:pPr>
            <a:r>
              <a:rPr lang="en-US" sz="2000" dirty="0" smtClean="0"/>
              <a:t>Patients </a:t>
            </a:r>
            <a:r>
              <a:rPr lang="en-US" sz="2000" dirty="0"/>
              <a:t>with </a:t>
            </a:r>
            <a:r>
              <a:rPr lang="en-US" sz="2000" dirty="0">
                <a:solidFill>
                  <a:srgbClr val="FF0066"/>
                </a:solidFill>
              </a:rPr>
              <a:t>incoherence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2000" dirty="0">
                <a:solidFill>
                  <a:srgbClr val="FF0066"/>
                </a:solidFill>
              </a:rPr>
              <a:t> paranoid symptoms </a:t>
            </a:r>
            <a:r>
              <a:rPr lang="en-US" sz="2000" dirty="0"/>
              <a:t>were in </a:t>
            </a:r>
            <a:r>
              <a:rPr lang="en-US" sz="2000" dirty="0" smtClean="0">
                <a:solidFill>
                  <a:srgbClr val="FF0066"/>
                </a:solidFill>
              </a:rPr>
              <a:t>between</a:t>
            </a:r>
          </a:p>
          <a:p>
            <a:pPr>
              <a:buFontTx/>
              <a:buChar char="-"/>
            </a:pPr>
            <a:endParaRPr lang="fr-LU" sz="2000" dirty="0" smtClean="0">
              <a:solidFill>
                <a:srgbClr val="FF0066"/>
              </a:solidFill>
            </a:endParaRPr>
          </a:p>
          <a:p>
            <a:pPr marL="6858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This study suggests that performance </a:t>
            </a:r>
            <a:r>
              <a:rPr lang="en-US" sz="2000" dirty="0">
                <a:solidFill>
                  <a:schemeClr val="tx1"/>
                </a:solidFill>
              </a:rPr>
              <a:t>on ToM tasks is a state </a:t>
            </a:r>
            <a:r>
              <a:rPr lang="en-US" sz="2000" dirty="0" smtClean="0">
                <a:solidFill>
                  <a:schemeClr val="tx1"/>
                </a:solidFill>
              </a:rPr>
              <a:t>  rather than </a:t>
            </a:r>
            <a:r>
              <a:rPr lang="en-US" sz="2000" dirty="0">
                <a:solidFill>
                  <a:schemeClr val="tx1"/>
                </a:solidFill>
              </a:rPr>
              <a:t>a trait </a:t>
            </a:r>
            <a:r>
              <a:rPr lang="en-US" sz="2000" dirty="0" smtClean="0">
                <a:solidFill>
                  <a:schemeClr val="tx1"/>
                </a:solidFill>
              </a:rPr>
              <a:t>variable</a:t>
            </a:r>
            <a:endParaRPr lang="fr-LU" sz="2000" dirty="0" smtClean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83568" y="558209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40596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3) </a:t>
            </a:r>
            <a:r>
              <a:rPr lang="en-US" sz="2800" u="sng" dirty="0">
                <a:solidFill>
                  <a:srgbClr val="006600"/>
                </a:solidFill>
              </a:rPr>
              <a:t>Short text passages illustrated by cartoons </a:t>
            </a:r>
            <a:r>
              <a:rPr lang="en-US" sz="2800" u="sng" dirty="0" smtClean="0">
                <a:solidFill>
                  <a:srgbClr val="006600"/>
                </a:solidFill>
              </a:rPr>
              <a:t/>
            </a:r>
            <a:br>
              <a:rPr lang="en-US" sz="2800" u="sng" dirty="0" smtClean="0">
                <a:solidFill>
                  <a:srgbClr val="006600"/>
                </a:solidFill>
              </a:rPr>
            </a:br>
            <a:r>
              <a:rPr lang="en-US" sz="2400" dirty="0" smtClean="0">
                <a:solidFill>
                  <a:srgbClr val="006600"/>
                </a:solidFill>
              </a:rPr>
              <a:t>(</a:t>
            </a:r>
            <a:r>
              <a:rPr lang="en-US" sz="2400" dirty="0" err="1">
                <a:solidFill>
                  <a:srgbClr val="006600"/>
                </a:solidFill>
              </a:rPr>
              <a:t>Frith</a:t>
            </a:r>
            <a:r>
              <a:rPr lang="en-US" sz="2400" dirty="0">
                <a:solidFill>
                  <a:srgbClr val="006600"/>
                </a:solidFill>
              </a:rPr>
              <a:t> and Corcoran 1996; Pickup and </a:t>
            </a:r>
            <a:r>
              <a:rPr lang="en-US" sz="2400" dirty="0" err="1">
                <a:solidFill>
                  <a:srgbClr val="006600"/>
                </a:solidFill>
              </a:rPr>
              <a:t>Frith</a:t>
            </a:r>
            <a:r>
              <a:rPr lang="en-US" sz="2400" dirty="0">
                <a:solidFill>
                  <a:srgbClr val="006600"/>
                </a:solidFill>
              </a:rPr>
              <a:t>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38437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55 </a:t>
            </a:r>
            <a:r>
              <a:rPr lang="en-US" dirty="0" smtClean="0"/>
              <a:t>schizophrenics and </a:t>
            </a:r>
            <a:r>
              <a:rPr lang="en-US" dirty="0"/>
              <a:t>22 </a:t>
            </a:r>
            <a:r>
              <a:rPr lang="en-US" dirty="0" smtClean="0"/>
              <a:t>controls</a:t>
            </a:r>
          </a:p>
          <a:p>
            <a:r>
              <a:rPr lang="en-US" dirty="0" smtClean="0"/>
              <a:t>6 </a:t>
            </a:r>
            <a:r>
              <a:rPr lang="en-US" dirty="0"/>
              <a:t>stories including a ﬁrst or second order false belief with cartoon </a:t>
            </a:r>
            <a:r>
              <a:rPr lang="en-US" dirty="0" smtClean="0"/>
              <a:t>drawings</a:t>
            </a:r>
          </a:p>
          <a:p>
            <a:endParaRPr lang="fr-LU" dirty="0"/>
          </a:p>
          <a:p>
            <a:pPr marL="68580" indent="0">
              <a:buNone/>
            </a:pPr>
            <a:r>
              <a:rPr lang="fr-LU" u="sng" dirty="0" err="1" smtClean="0">
                <a:solidFill>
                  <a:srgbClr val="006600"/>
                </a:solidFill>
              </a:rPr>
              <a:t>Results</a:t>
            </a:r>
            <a:r>
              <a:rPr lang="fr-LU" u="sng" dirty="0" smtClean="0">
                <a:solidFill>
                  <a:srgbClr val="006600"/>
                </a:solidFill>
              </a:rPr>
              <a:t>:</a:t>
            </a:r>
          </a:p>
          <a:p>
            <a:pPr marL="68580" indent="0">
              <a:buNone/>
            </a:pPr>
            <a:endParaRPr lang="fr-LU" u="sng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>
                <a:solidFill>
                  <a:srgbClr val="006600"/>
                </a:solidFill>
              </a:rPr>
              <a:t>behavioral and paranoid symptoms</a:t>
            </a:r>
            <a:r>
              <a:rPr lang="en-US" dirty="0"/>
              <a:t> performed </a:t>
            </a:r>
            <a:r>
              <a:rPr lang="en-US" dirty="0">
                <a:solidFill>
                  <a:srgbClr val="006600"/>
                </a:solidFill>
              </a:rPr>
              <a:t>more poorly </a:t>
            </a:r>
            <a:r>
              <a:rPr lang="en-US" dirty="0"/>
              <a:t>on tasks </a:t>
            </a:r>
            <a:r>
              <a:rPr lang="en-US" dirty="0" smtClean="0"/>
              <a:t>than others</a:t>
            </a:r>
          </a:p>
          <a:p>
            <a:pPr marL="6858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Easier </a:t>
            </a:r>
            <a:r>
              <a:rPr lang="en-US" dirty="0"/>
              <a:t>tasks were </a:t>
            </a:r>
            <a:r>
              <a:rPr lang="en-US" dirty="0" smtClean="0"/>
              <a:t>successful!!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9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4) </a:t>
            </a:r>
            <a:r>
              <a:rPr lang="en-US" sz="3200" u="sng" dirty="0"/>
              <a:t>Visual jokes as depicted in cartoon drawings </a:t>
            </a:r>
            <a:r>
              <a:rPr lang="en-US" sz="2400" dirty="0"/>
              <a:t>(Corcoran1997)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920880" cy="439248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44 </a:t>
            </a:r>
            <a:r>
              <a:rPr lang="en-US" sz="1800" dirty="0" smtClean="0"/>
              <a:t>schizophrenics, </a:t>
            </a:r>
            <a:r>
              <a:rPr lang="en-US" sz="1800" dirty="0"/>
              <a:t>7 depressed and </a:t>
            </a:r>
            <a:r>
              <a:rPr lang="en-US" sz="1800" dirty="0" smtClean="0"/>
              <a:t>40 controls</a:t>
            </a:r>
          </a:p>
          <a:p>
            <a:r>
              <a:rPr lang="en-US" sz="1800" dirty="0"/>
              <a:t>10 jokes could be understood in physical or behavioral </a:t>
            </a:r>
            <a:r>
              <a:rPr lang="en-US" sz="1800" dirty="0" smtClean="0"/>
              <a:t>terms</a:t>
            </a:r>
          </a:p>
          <a:p>
            <a:r>
              <a:rPr lang="en-US" sz="1800" dirty="0" smtClean="0"/>
              <a:t>10 </a:t>
            </a:r>
            <a:r>
              <a:rPr lang="en-US" sz="1800" dirty="0"/>
              <a:t>jokes required mental state </a:t>
            </a:r>
            <a:r>
              <a:rPr lang="en-US" sz="1800" dirty="0" smtClean="0"/>
              <a:t>attribution </a:t>
            </a:r>
          </a:p>
          <a:p>
            <a:pPr marL="68580" indent="0">
              <a:buNone/>
            </a:pPr>
            <a:r>
              <a:rPr lang="en-US" sz="1800" dirty="0" smtClean="0"/>
              <a:t>             7 </a:t>
            </a:r>
            <a:r>
              <a:rPr lang="en-US" sz="1800" dirty="0"/>
              <a:t>involving false belief</a:t>
            </a:r>
            <a:r>
              <a:rPr lang="en-US" sz="1800" dirty="0" smtClean="0"/>
              <a:t>.</a:t>
            </a:r>
            <a:endParaRPr lang="fr-LU" sz="1800" dirty="0"/>
          </a:p>
          <a:p>
            <a:pPr marL="68580" indent="0">
              <a:buNone/>
            </a:pPr>
            <a:r>
              <a:rPr lang="fr-LU" u="sng" dirty="0" err="1" smtClean="0">
                <a:solidFill>
                  <a:schemeClr val="bg2">
                    <a:lumMod val="50000"/>
                  </a:schemeClr>
                </a:solidFill>
              </a:rPr>
              <a:t>Results</a:t>
            </a:r>
            <a:r>
              <a:rPr lang="fr-LU" u="sng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68580" indent="0">
              <a:buNone/>
            </a:pPr>
            <a:endParaRPr lang="fr-L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LU" sz="2000" dirty="0" err="1" smtClean="0">
                <a:solidFill>
                  <a:schemeClr val="bg2">
                    <a:lumMod val="50000"/>
                  </a:schemeClr>
                </a:solidFill>
              </a:rPr>
              <a:t>impaired</a:t>
            </a:r>
            <a:r>
              <a:rPr lang="fr-LU" sz="2000" dirty="0" smtClean="0"/>
              <a:t> </a:t>
            </a:r>
            <a:r>
              <a:rPr lang="fr-LU" sz="2000" dirty="0"/>
              <a:t>in </a:t>
            </a:r>
            <a:r>
              <a:rPr lang="fr-LU" sz="2000" dirty="0" err="1" smtClean="0"/>
              <a:t>schizophrenic</a:t>
            </a:r>
            <a:r>
              <a:rPr lang="fr-LU" sz="2000" dirty="0" smtClean="0"/>
              <a:t> patients</a:t>
            </a:r>
          </a:p>
          <a:p>
            <a:pPr marL="68580" indent="0">
              <a:buNone/>
            </a:pPr>
            <a:endParaRPr lang="fr-LU" sz="2000" dirty="0" smtClean="0"/>
          </a:p>
          <a:p>
            <a:pPr>
              <a:buFontTx/>
              <a:buChar char="-"/>
            </a:pPr>
            <a:r>
              <a:rPr lang="en-US" sz="2000" dirty="0"/>
              <a:t>Patients with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behavioral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symptoms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/>
              <a:t>performed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worst,</a:t>
            </a:r>
            <a:r>
              <a:rPr lang="en-US" sz="2000" dirty="0" smtClean="0"/>
              <a:t> </a:t>
            </a:r>
            <a:r>
              <a:rPr lang="en-US" sz="1600" dirty="0"/>
              <a:t>particularly if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mental state attribution </a:t>
            </a:r>
            <a:r>
              <a:rPr lang="en-US" sz="1600" dirty="0"/>
              <a:t>was involved. </a:t>
            </a:r>
            <a:endParaRPr lang="en-US" sz="1600" dirty="0" smtClean="0"/>
          </a:p>
          <a:p>
            <a:pPr marL="68580" indent="0">
              <a:buNone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/>
              <a:t>Patients with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passivity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paranoid</a:t>
            </a:r>
            <a:r>
              <a:rPr lang="en-US" sz="2000" dirty="0"/>
              <a:t> symptoms also performed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worse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controls</a:t>
            </a:r>
          </a:p>
          <a:p>
            <a:pPr marL="6858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71600" y="314096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636912"/>
            <a:ext cx="7704856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In 1992,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voiced the hypothesis in which schizophrenia would be linked with a deficit in theory of mind. He explains it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</a:t>
            </a:r>
            <a:r>
              <a:rPr lang="en-US" dirty="0" smtClean="0"/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neuropsychological</a:t>
            </a:r>
            <a:r>
              <a:rPr lang="en-US" dirty="0" smtClean="0"/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speculative</a:t>
            </a:r>
            <a:r>
              <a:rPr lang="en-US" dirty="0" smtClean="0"/>
              <a:t>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heuristic</a:t>
            </a:r>
            <a:r>
              <a:rPr lang="en-US" dirty="0" smtClean="0"/>
              <a:t> hypothesis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637468" cy="136207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00B050"/>
                </a:solidFill>
              </a:rPr>
              <a:t>Main </a:t>
            </a:r>
            <a:r>
              <a:rPr lang="en-US" sz="3200" u="sng" dirty="0" smtClean="0">
                <a:solidFill>
                  <a:srgbClr val="00B050"/>
                </a:solidFill>
              </a:rPr>
              <a:t>conclusion </a:t>
            </a:r>
            <a:r>
              <a:rPr lang="en-US" sz="3200" u="sng" dirty="0">
                <a:solidFill>
                  <a:srgbClr val="00B050"/>
                </a:solidFill>
              </a:rPr>
              <a:t>of the tests: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2636912"/>
            <a:ext cx="6637467" cy="1944216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their lack of understanding of the mental states of the story characters that makes them fail in such tests.  </a:t>
            </a:r>
            <a:r>
              <a:rPr lang="en-US" dirty="0" smtClean="0"/>
              <a:t>    </a:t>
            </a:r>
            <a:r>
              <a:rPr lang="en-US" sz="1800" dirty="0" smtClean="0"/>
              <a:t>(</a:t>
            </a:r>
            <a:r>
              <a:rPr lang="en-US" sz="1800" dirty="0"/>
              <a:t>Langdon, Pickup, </a:t>
            </a:r>
            <a:r>
              <a:rPr lang="en-US" sz="1800" dirty="0" err="1"/>
              <a:t>Frith</a:t>
            </a:r>
            <a:r>
              <a:rPr lang="en-US" sz="1800" dirty="0"/>
              <a:t>, Brunet)</a:t>
            </a:r>
          </a:p>
        </p:txBody>
      </p:sp>
    </p:spTree>
    <p:extLst>
      <p:ext uri="{BB962C8B-B14F-4D97-AF65-F5344CB8AC3E}">
        <p14:creationId xmlns:p14="http://schemas.microsoft.com/office/powerpoint/2010/main" val="40669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864096"/>
          </a:xfrm>
        </p:spPr>
        <p:txBody>
          <a:bodyPr>
            <a:normAutofit/>
          </a:bodyPr>
          <a:lstStyle/>
          <a:p>
            <a:r>
              <a:rPr lang="fr-LU" u="sng" dirty="0" smtClean="0">
                <a:solidFill>
                  <a:srgbClr val="336600"/>
                </a:solidFill>
              </a:rPr>
              <a:t>Dispute: </a:t>
            </a:r>
            <a:endParaRPr lang="en-US" u="sng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3922720" cy="4608512"/>
          </a:xfrm>
        </p:spPr>
        <p:txBody>
          <a:bodyPr/>
          <a:lstStyle/>
          <a:p>
            <a:r>
              <a:rPr lang="en-US" dirty="0" smtClean="0"/>
              <a:t>Clinical </a:t>
            </a:r>
            <a:r>
              <a:rPr lang="en-US" dirty="0"/>
              <a:t>findings of </a:t>
            </a:r>
            <a:r>
              <a:rPr lang="en-US" dirty="0" err="1">
                <a:solidFill>
                  <a:srgbClr val="00B050"/>
                </a:solidFill>
              </a:rPr>
              <a:t>Trognon</a:t>
            </a:r>
            <a:r>
              <a:rPr lang="en-US" dirty="0"/>
              <a:t>, </a:t>
            </a:r>
            <a:r>
              <a:rPr lang="en-US" dirty="0" err="1">
                <a:solidFill>
                  <a:srgbClr val="00B050"/>
                </a:solidFill>
              </a:rPr>
              <a:t>Sperber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Wilson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68580" indent="0">
              <a:buNone/>
            </a:pPr>
            <a:r>
              <a:rPr lang="fr-LU" dirty="0"/>
              <a:t>    </a:t>
            </a:r>
            <a:r>
              <a:rPr lang="fr-LU" dirty="0" err="1" smtClean="0">
                <a:solidFill>
                  <a:srgbClr val="00B050"/>
                </a:solidFill>
              </a:rPr>
              <a:t>impairment</a:t>
            </a:r>
            <a:r>
              <a:rPr lang="fr-LU" dirty="0" smtClean="0">
                <a:solidFill>
                  <a:srgbClr val="00B050"/>
                </a:solidFill>
              </a:rPr>
              <a:t>  </a:t>
            </a:r>
            <a:r>
              <a:rPr lang="fr-LU" dirty="0">
                <a:solidFill>
                  <a:srgbClr val="00B050"/>
                </a:solidFill>
              </a:rPr>
              <a:t>in social </a:t>
            </a:r>
            <a:r>
              <a:rPr lang="fr-LU" dirty="0" smtClean="0">
                <a:solidFill>
                  <a:srgbClr val="00B050"/>
                </a:solidFill>
              </a:rPr>
              <a:t>   interaction </a:t>
            </a:r>
          </a:p>
          <a:p>
            <a:pPr marL="68580" indent="0">
              <a:buNone/>
            </a:pPr>
            <a:endParaRPr lang="fr-LU" dirty="0"/>
          </a:p>
          <a:p>
            <a:pPr marL="68580" indent="0">
              <a:buNone/>
            </a:pPr>
            <a:r>
              <a:rPr lang="en-US" dirty="0" smtClean="0"/>
              <a:t>    reduced </a:t>
            </a:r>
            <a:r>
              <a:rPr lang="en-US" dirty="0"/>
              <a:t>capacity to effectively </a:t>
            </a:r>
            <a:r>
              <a:rPr lang="en-US" dirty="0">
                <a:solidFill>
                  <a:srgbClr val="00B050"/>
                </a:solidFill>
              </a:rPr>
              <a:t>engage in </a:t>
            </a:r>
            <a:r>
              <a:rPr lang="en-US" dirty="0" smtClean="0">
                <a:solidFill>
                  <a:srgbClr val="00B050"/>
                </a:solidFill>
              </a:rPr>
              <a:t>communication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4031304" cy="4752528"/>
          </a:xfrm>
        </p:spPr>
        <p:txBody>
          <a:bodyPr/>
          <a:lstStyle/>
          <a:p>
            <a:r>
              <a:rPr lang="fr-LU" dirty="0" err="1" smtClean="0">
                <a:solidFill>
                  <a:srgbClr val="7030A0"/>
                </a:solidFill>
              </a:rPr>
              <a:t>Frith</a:t>
            </a:r>
            <a:r>
              <a:rPr lang="fr-LU" dirty="0" err="1" smtClean="0"/>
              <a:t>’s</a:t>
            </a:r>
            <a:r>
              <a:rPr lang="fr-LU" dirty="0" smtClean="0"/>
              <a:t> </a:t>
            </a:r>
            <a:r>
              <a:rPr lang="fr-LU" dirty="0" err="1" smtClean="0"/>
              <a:t>think</a:t>
            </a:r>
            <a:endParaRPr lang="fr-LU" dirty="0" smtClean="0"/>
          </a:p>
          <a:p>
            <a:pPr marL="68580" indent="0">
              <a:buNone/>
            </a:pPr>
            <a:endParaRPr lang="fr-LU" dirty="0" smtClean="0"/>
          </a:p>
          <a:p>
            <a:pPr marL="68580" indent="0">
              <a:buNone/>
            </a:pPr>
            <a:endParaRPr lang="fr-LU" dirty="0"/>
          </a:p>
          <a:p>
            <a:pPr marL="68580" indent="0">
              <a:buNone/>
            </a:pPr>
            <a:r>
              <a:rPr lang="fr-LU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ToM</a:t>
            </a:r>
            <a:r>
              <a:rPr lang="en-US" dirty="0"/>
              <a:t> in schizophrenia </a:t>
            </a:r>
            <a:r>
              <a:rPr lang="en-US" dirty="0" smtClean="0"/>
              <a:t>  is </a:t>
            </a:r>
            <a:r>
              <a:rPr lang="en-US" dirty="0">
                <a:solidFill>
                  <a:srgbClr val="7030A0"/>
                </a:solidFill>
              </a:rPr>
              <a:t>compromised</a:t>
            </a:r>
            <a:r>
              <a:rPr lang="en-US" dirty="0"/>
              <a:t> </a:t>
            </a:r>
            <a:endParaRPr lang="en-US" dirty="0" smtClean="0"/>
          </a:p>
          <a:p>
            <a:pPr marL="68580" indent="0">
              <a:buNone/>
            </a:pPr>
            <a:endParaRPr lang="fr-LU" dirty="0"/>
          </a:p>
          <a:p>
            <a:pPr marL="68580" indent="0">
              <a:buNone/>
            </a:pPr>
            <a:r>
              <a:rPr lang="fr-LU" dirty="0" smtClean="0"/>
              <a:t>     </a:t>
            </a:r>
          </a:p>
          <a:p>
            <a:pPr marL="68580" indent="0">
              <a:buNone/>
            </a:pPr>
            <a:r>
              <a:rPr lang="fr-LU" dirty="0"/>
              <a:t> </a:t>
            </a:r>
            <a:r>
              <a:rPr lang="fr-LU" dirty="0" smtClean="0"/>
              <a:t>    </a:t>
            </a:r>
            <a:r>
              <a:rPr lang="en-US" dirty="0" smtClean="0"/>
              <a:t>failure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monitor</a:t>
            </a:r>
            <a:r>
              <a:rPr lang="en-US" dirty="0"/>
              <a:t> their own and other’s </a:t>
            </a:r>
            <a:r>
              <a:rPr lang="en-US" dirty="0">
                <a:solidFill>
                  <a:srgbClr val="7030A0"/>
                </a:solidFill>
              </a:rPr>
              <a:t>mental states and behavior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611560" y="3176972"/>
            <a:ext cx="360040" cy="2958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11560" y="4528970"/>
            <a:ext cx="311200" cy="2483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860032" y="2816932"/>
            <a:ext cx="360040" cy="360040"/>
          </a:xfrm>
          <a:prstGeom prst="star5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864818" y="4528970"/>
            <a:ext cx="252028" cy="28803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Common findings: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7992888" cy="398780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Many schizophrenics </a:t>
            </a:r>
            <a:r>
              <a:rPr lang="en-US" dirty="0"/>
              <a:t>experience a significant loss of metacognitive capacity or previously held capacities :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Firstly, </a:t>
            </a:r>
            <a:r>
              <a:rPr lang="en-US" dirty="0"/>
              <a:t>to create complex representations of the self and </a:t>
            </a:r>
            <a:r>
              <a:rPr lang="en-US" dirty="0" smtClean="0"/>
              <a:t>others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Secondly, </a:t>
            </a:r>
            <a:r>
              <a:rPr lang="en-US" dirty="0"/>
              <a:t>to use that knowledge to respond to psychological </a:t>
            </a:r>
            <a:r>
              <a:rPr lang="en-US" dirty="0" smtClean="0"/>
              <a:t>challenges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9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672" y="1124744"/>
            <a:ext cx="78488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Important notice: </a:t>
            </a:r>
            <a:endParaRPr lang="fr-LU" sz="3200" u="sng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uring </a:t>
            </a:r>
            <a:r>
              <a:rPr lang="en-US" dirty="0"/>
              <a:t>experience, researchers noticed that patients are quite aware of their loss.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Actually, They </a:t>
            </a:r>
            <a:r>
              <a:rPr lang="en-US" dirty="0"/>
              <a:t>can describe it and so they fight to live with that conscious diminishment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073">
            <a:off x="4716016" y="4140954"/>
            <a:ext cx="3029322" cy="201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13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II/ Cognitive deficits in Schizophrenia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733365" y="4509120"/>
            <a:ext cx="3309803" cy="1172589"/>
          </a:xfrm>
        </p:spPr>
        <p:txBody>
          <a:bodyPr/>
          <a:lstStyle/>
          <a:p>
            <a:r>
              <a:rPr lang="fr-FR" dirty="0" smtClean="0"/>
              <a:t>By : Yvan Reynaud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720080"/>
          </a:xfrm>
        </p:spPr>
        <p:txBody>
          <a:bodyPr>
            <a:normAutofit/>
          </a:bodyPr>
          <a:lstStyle/>
          <a:p>
            <a:r>
              <a:rPr lang="en-US" dirty="0" smtClean="0"/>
              <a:t>What 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cognition</a:t>
            </a:r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700808"/>
            <a:ext cx="7344816" cy="4464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Cognition is the capacity 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 the information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acquire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knowledge </a:t>
            </a:r>
            <a:r>
              <a:rPr lang="en-US" dirty="0" smtClean="0"/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it.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/>
              <a:t>Mental processes 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motors functions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n-US" dirty="0" smtClean="0"/>
              <a:t> …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most severe cognitive functions touched are: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708920"/>
            <a:ext cx="6777317" cy="350897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 memory</a:t>
            </a:r>
            <a:r>
              <a:rPr lang="en-US" dirty="0" smtClean="0"/>
              <a:t>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Schizophrenia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636912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Evidence has shown that patients with</a:t>
            </a:r>
          </a:p>
          <a:p>
            <a:pPr>
              <a:buNone/>
            </a:pPr>
            <a:r>
              <a:rPr lang="en-US" dirty="0" smtClean="0"/>
              <a:t>Schizophrenia show impaired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Systematize</a:t>
            </a:r>
          </a:p>
          <a:p>
            <a:pPr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abilities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cognitive troubles in schizophrenia: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97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appear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correspond to a general deficit but also specific</a:t>
            </a:r>
            <a:endParaRPr lang="fr-FR" dirty="0" smtClean="0"/>
          </a:p>
          <a:p>
            <a:r>
              <a:rPr lang="en-US" dirty="0" smtClean="0"/>
              <a:t>are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 </a:t>
            </a:r>
            <a:r>
              <a:rPr lang="en-US" dirty="0" smtClean="0"/>
              <a:t>and often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have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functional consequences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are not simply the result of prescribed treatment or other clinical symptoms</a:t>
            </a:r>
            <a:endParaRPr lang="fr-FR" dirty="0" smtClean="0"/>
          </a:p>
          <a:p>
            <a:r>
              <a:rPr lang="en-US" dirty="0" smtClean="0"/>
              <a:t>require 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</a:t>
            </a:r>
            <a:r>
              <a:rPr lang="en-US" dirty="0" smtClean="0"/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management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be stopped </a:t>
            </a:r>
            <a:r>
              <a:rPr lang="en-US" dirty="0" smtClean="0"/>
              <a:t>by a treatment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698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</a:t>
            </a:r>
            <a:r>
              <a:rPr lang="fr-FR" dirty="0" smtClean="0"/>
              <a:t> position in </a:t>
            </a:r>
            <a:r>
              <a:rPr lang="fr-FR" dirty="0" err="1" smtClean="0"/>
              <a:t>Schizophrenia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852936"/>
            <a:ext cx="6777317" cy="30495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Cognitive difficulties are approved since a long time</a:t>
            </a:r>
          </a:p>
          <a:p>
            <a:endParaRPr lang="en-US" dirty="0" smtClean="0"/>
          </a:p>
          <a:p>
            <a:r>
              <a:rPr lang="en-US" dirty="0" smtClean="0"/>
              <a:t>For some scientists, Schizophrenia is a pathology of cognition. </a:t>
            </a:r>
          </a:p>
          <a:p>
            <a:endParaRPr lang="en-US" dirty="0" smtClean="0"/>
          </a:p>
          <a:p>
            <a:r>
              <a:rPr lang="en-US" dirty="0" smtClean="0"/>
              <a:t>But cognitive troubles are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part of the diagnostic criteria </a:t>
            </a:r>
            <a:r>
              <a:rPr lang="en-US" dirty="0" smtClean="0"/>
              <a:t>of this trouble.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Cognitive</a:t>
            </a:r>
            <a:r>
              <a:rPr lang="en-US" dirty="0" smtClean="0"/>
              <a:t> 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anomaly</a:t>
            </a:r>
            <a:r>
              <a:rPr lang="en-US" dirty="0" smtClean="0"/>
              <a:t> of a part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</a:t>
            </a:r>
            <a:r>
              <a:rPr lang="en-US" dirty="0" smtClean="0"/>
              <a:t> : the attribution of mental states to others like beliefs, thoughts, intentions. </a:t>
            </a:r>
            <a:endParaRPr lang="fr-FR" dirty="0" smtClean="0"/>
          </a:p>
          <a:p>
            <a:r>
              <a:rPr lang="en-US" dirty="0" smtClean="0"/>
              <a:t>- </a:t>
            </a:r>
            <a:r>
              <a:rPr lang="en-US" b="1" dirty="0" smtClean="0"/>
              <a:t>Neuropsychological :</a:t>
            </a:r>
            <a:r>
              <a:rPr lang="en-US" dirty="0" smtClean="0"/>
              <a:t> this cognitive anomaly is due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morbid signs </a:t>
            </a:r>
            <a:r>
              <a:rPr lang="en-US" dirty="0" smtClean="0"/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functional anomalies</a:t>
            </a:r>
            <a:r>
              <a:rPr lang="en-US" dirty="0" smtClean="0"/>
              <a:t>.</a:t>
            </a:r>
            <a:endParaRPr lang="fr-FR" dirty="0" smtClean="0"/>
          </a:p>
          <a:p>
            <a:r>
              <a:rPr lang="en-US" dirty="0" smtClean="0"/>
              <a:t>- </a:t>
            </a:r>
            <a:r>
              <a:rPr lang="en-US" b="1" dirty="0" smtClean="0"/>
              <a:t>Speculative</a:t>
            </a:r>
            <a:r>
              <a:rPr lang="en-US" dirty="0" smtClean="0"/>
              <a:t> : it could be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experimentally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- </a:t>
            </a:r>
            <a:r>
              <a:rPr lang="en-US" b="1" dirty="0" smtClean="0"/>
              <a:t>Heuristic : </a:t>
            </a:r>
            <a:r>
              <a:rPr lang="en-US" dirty="0" smtClean="0"/>
              <a:t>permit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reinterpret</a:t>
            </a:r>
            <a:r>
              <a:rPr lang="en-US" dirty="0" smtClean="0"/>
              <a:t> the troubles of schizophrenia in a clinical way,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</a:t>
            </a:r>
            <a:r>
              <a:rPr lang="en-US" dirty="0" smtClean="0"/>
              <a:t> a part of those troubles, and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n-US" dirty="0" smtClean="0"/>
              <a:t> to new ideas of research.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Zakzanis</a:t>
            </a:r>
            <a:r>
              <a:rPr lang="en-US" dirty="0" smtClean="0"/>
              <a:t> and </a:t>
            </a:r>
            <a:r>
              <a:rPr lang="en-US" dirty="0" err="1" smtClean="0"/>
              <a:t>Heinrichs</a:t>
            </a:r>
            <a:r>
              <a:rPr lang="en-US" dirty="0" smtClean="0"/>
              <a:t> (1998)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 a meta - analysis of 204 studies, they showed that:</a:t>
            </a:r>
            <a:endParaRPr lang="fr-FR" dirty="0" smtClean="0"/>
          </a:p>
          <a:p>
            <a:r>
              <a:rPr lang="en-US" dirty="0" smtClean="0"/>
              <a:t>- 61 to 78% of patients had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scores below the median </a:t>
            </a:r>
            <a:r>
              <a:rPr lang="en-US" dirty="0" smtClean="0"/>
              <a:t>of control subjects on all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tests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- 75% of patients had 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 score below the median </a:t>
            </a:r>
            <a:r>
              <a:rPr lang="en-US" dirty="0" smtClean="0"/>
              <a:t>of control subjects</a:t>
            </a:r>
            <a:endParaRPr lang="fr-FR" dirty="0" smtClean="0"/>
          </a:p>
          <a:p>
            <a:r>
              <a:rPr lang="en-US" dirty="0" smtClean="0"/>
              <a:t>- A number of patients, however, retain performance "normal"</a:t>
            </a:r>
            <a:endParaRPr lang="fr-FR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This study shows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en-US" dirty="0" smtClean="0"/>
              <a:t>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</a:t>
            </a:r>
            <a:r>
              <a:rPr lang="en-US" dirty="0" smtClean="0"/>
              <a:t> of cognitive impairments.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829896"/>
          </a:xfrm>
        </p:spPr>
        <p:txBody>
          <a:bodyPr/>
          <a:lstStyle/>
          <a:p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err="1" smtClean="0"/>
              <a:t>ToM</a:t>
            </a:r>
            <a:r>
              <a:rPr lang="fr-FR" dirty="0" smtClean="0"/>
              <a:t> </a:t>
            </a:r>
            <a:r>
              <a:rPr lang="fr-FR" dirty="0" err="1" smtClean="0"/>
              <a:t>impairments</a:t>
            </a:r>
            <a:r>
              <a:rPr lang="fr-FR" dirty="0" smtClean="0"/>
              <a:t> have been </a:t>
            </a:r>
            <a:r>
              <a:rPr lang="fr-FR" dirty="0" err="1" smtClean="0"/>
              <a:t>found</a:t>
            </a:r>
            <a:r>
              <a:rPr lang="fr-FR" dirty="0" smtClean="0"/>
              <a:t> in </a:t>
            </a:r>
          </a:p>
          <a:p>
            <a:pPr>
              <a:buNone/>
            </a:pPr>
            <a:r>
              <a:rPr lang="fr-FR" dirty="0" err="1" smtClean="0"/>
              <a:t>schizophrenia</a:t>
            </a:r>
            <a:r>
              <a:rPr lang="fr-FR" dirty="0" smtClean="0"/>
              <a:t> in : </a:t>
            </a:r>
          </a:p>
          <a:p>
            <a:pPr>
              <a:buFont typeface="Courier New" pitchFamily="49" charset="0"/>
              <a:buChar char="o"/>
            </a:pPr>
            <a:r>
              <a:rPr lang="fr-FR" dirty="0" err="1" smtClean="0"/>
              <a:t>natural</a:t>
            </a:r>
            <a:r>
              <a:rPr lang="fr-FR" dirty="0" smtClean="0"/>
              <a:t> communication situations</a:t>
            </a:r>
          </a:p>
          <a:p>
            <a:pPr>
              <a:buFont typeface="Courier New" pitchFamily="49" charset="0"/>
              <a:buChar char="o"/>
            </a:pPr>
            <a:r>
              <a:rPr lang="fr-FR" dirty="0" err="1" smtClean="0"/>
              <a:t>tasks</a:t>
            </a:r>
            <a:r>
              <a:rPr lang="fr-FR" dirty="0" smtClean="0"/>
              <a:t> </a:t>
            </a:r>
            <a:r>
              <a:rPr lang="fr-FR" dirty="0" err="1" smtClean="0"/>
              <a:t>assessing</a:t>
            </a:r>
            <a:r>
              <a:rPr lang="fr-FR" dirty="0" smtClean="0"/>
              <a:t> first and second </a:t>
            </a:r>
            <a:r>
              <a:rPr lang="fr-FR" dirty="0" err="1" smtClean="0"/>
              <a:t>order</a:t>
            </a:r>
            <a:r>
              <a:rPr lang="fr-FR" dirty="0" smtClean="0"/>
              <a:t> false </a:t>
            </a:r>
            <a:r>
              <a:rPr lang="fr-FR" dirty="0" err="1" smtClean="0"/>
              <a:t>beliefs</a:t>
            </a:r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err="1" smtClean="0"/>
              <a:t>irony</a:t>
            </a:r>
            <a:r>
              <a:rPr lang="fr-FR" dirty="0" smtClean="0"/>
              <a:t> </a:t>
            </a:r>
            <a:r>
              <a:rPr lang="fr-FR" dirty="0" err="1" smtClean="0"/>
              <a:t>comprehension</a:t>
            </a:r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err="1" smtClean="0"/>
              <a:t>hinting</a:t>
            </a:r>
            <a:r>
              <a:rPr lang="fr-FR" dirty="0" smtClean="0"/>
              <a:t> </a:t>
            </a:r>
            <a:r>
              <a:rPr lang="fr-FR" dirty="0" err="1" smtClean="0"/>
              <a:t>comprehension</a:t>
            </a:r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err="1" smtClean="0"/>
              <a:t>picture</a:t>
            </a:r>
            <a:r>
              <a:rPr lang="fr-FR" dirty="0" smtClean="0"/>
              <a:t>-</a:t>
            </a:r>
            <a:r>
              <a:rPr lang="fr-FR" dirty="0" err="1" smtClean="0"/>
              <a:t>sequencing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 </a:t>
            </a:r>
            <a:r>
              <a:rPr lang="fr-FR" dirty="0" err="1" smtClean="0"/>
              <a:t>affected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of living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fr-FR" dirty="0" smtClean="0"/>
          </a:p>
          <a:p>
            <a:r>
              <a:rPr lang="en-US" dirty="0" smtClean="0"/>
              <a:t>10-20% of patients have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</a:t>
            </a:r>
            <a:r>
              <a:rPr lang="en-US" dirty="0" smtClean="0"/>
              <a:t>, and only 30% of them work a significant number of hours.</a:t>
            </a:r>
          </a:p>
          <a:p>
            <a:endParaRPr lang="fr-FR" dirty="0" smtClean="0"/>
          </a:p>
          <a:p>
            <a:r>
              <a:rPr lang="en-US" dirty="0" smtClean="0"/>
              <a:t>They are often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unable to live independently</a:t>
            </a:r>
          </a:p>
          <a:p>
            <a:endParaRPr lang="fr-FR" dirty="0" smtClean="0"/>
          </a:p>
          <a:p>
            <a:r>
              <a:rPr lang="en-US" dirty="0" smtClean="0"/>
              <a:t>Their have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self-esteem </a:t>
            </a:r>
            <a:r>
              <a:rPr lang="en-US" dirty="0" smtClean="0"/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life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43608" y="1052736"/>
          <a:ext cx="7056784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1084158">
                <a:tc>
                  <a:txBody>
                    <a:bodyPr/>
                    <a:lstStyle/>
                    <a:p>
                      <a:pPr algn="ctr"/>
                      <a:r>
                        <a:rPr lang="fr-FR" sz="1800" b="1" u="sng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Functional</a:t>
                      </a:r>
                      <a:r>
                        <a:rPr lang="fr-FR" sz="1800" b="1" u="sng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u="sng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field</a:t>
                      </a:r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sng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Cognitive </a:t>
                      </a:r>
                      <a:r>
                        <a:rPr lang="fr-FR" sz="1800" b="1" u="sng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deficit</a:t>
                      </a:r>
                      <a:r>
                        <a:rPr lang="fr-FR" sz="1800" b="1" u="sng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correspondent</a:t>
                      </a:r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084158">
                <a:tc>
                  <a:txBody>
                    <a:bodyPr/>
                    <a:lstStyle/>
                    <a:p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</a:t>
                      </a:r>
                      <a:r>
                        <a:rPr lang="fr-FR" sz="18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Declarative</a:t>
                      </a:r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memory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Vigilance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  <a:tr h="1716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</a:t>
                      </a:r>
                      <a:r>
                        <a:rPr lang="fr-FR" sz="18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functioning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Declarative memory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Vigilance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 functions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memory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  <a:tr h="1084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Independent life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Declarative memory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 functions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memory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564904"/>
            <a:ext cx="8352928" cy="22574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The procedure to show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in theory of mind for schizophrenic</a:t>
            </a:r>
            <a:r>
              <a:rPr lang="en-US" dirty="0" smtClean="0"/>
              <a:t> people is based on the one used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autistics</a:t>
            </a:r>
            <a:r>
              <a:rPr lang="en-US" dirty="0" smtClean="0"/>
              <a:t>. They have for common frame,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neuropsychology</a:t>
            </a:r>
            <a:r>
              <a:rPr lang="en-US" dirty="0" smtClean="0"/>
              <a:t>.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Affective ToM in Schizophrenia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Cullen </a:t>
            </a:r>
            <a:r>
              <a:rPr lang="en-US" dirty="0" err="1"/>
              <a:t>Conerly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89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Affective </a:t>
            </a:r>
            <a:r>
              <a:rPr lang="en-US" dirty="0" err="1" smtClean="0"/>
              <a:t>ToM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Affective </a:t>
            </a:r>
            <a:r>
              <a:rPr lang="en-US" dirty="0" err="1" smtClean="0"/>
              <a:t>ToM</a:t>
            </a:r>
            <a:r>
              <a:rPr lang="en-US" dirty="0"/>
              <a:t> </a:t>
            </a:r>
            <a:r>
              <a:rPr lang="en-US" dirty="0" smtClean="0"/>
              <a:t>(or Affective empathy) is the sub-facet of </a:t>
            </a:r>
            <a:r>
              <a:rPr lang="en-US" dirty="0" err="1" smtClean="0"/>
              <a:t>ToM</a:t>
            </a:r>
            <a:r>
              <a:rPr lang="en-US" dirty="0" smtClean="0"/>
              <a:t> that involves implicit understanding of emotions in others (</a:t>
            </a:r>
            <a:r>
              <a:rPr lang="en-US" dirty="0" err="1" smtClean="0"/>
              <a:t>Shamay-Tsoory</a:t>
            </a:r>
            <a:r>
              <a:rPr lang="en-US" dirty="0" smtClean="0"/>
              <a:t>, </a:t>
            </a:r>
            <a:r>
              <a:rPr lang="en-US" dirty="0" err="1" smtClean="0"/>
              <a:t>Shur</a:t>
            </a:r>
            <a:r>
              <a:rPr lang="en-US" dirty="0" smtClean="0"/>
              <a:t>, </a:t>
            </a:r>
            <a:r>
              <a:rPr lang="en-US" dirty="0" err="1" smtClean="0"/>
              <a:t>Harari</a:t>
            </a:r>
            <a:r>
              <a:rPr lang="en-US" dirty="0" smtClean="0"/>
              <a:t>, &amp; </a:t>
            </a:r>
            <a:r>
              <a:rPr lang="en-US" dirty="0" err="1" smtClean="0"/>
              <a:t>Levkovitz</a:t>
            </a:r>
            <a:r>
              <a:rPr lang="en-US" dirty="0" smtClean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755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Schizophrenia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Evidence has shown that patients with Schizophrenia show impaired Affective </a:t>
            </a:r>
            <a:r>
              <a:rPr lang="en-US" dirty="0" err="1" smtClean="0"/>
              <a:t>ToM</a:t>
            </a:r>
            <a:r>
              <a:rPr lang="en-US" dirty="0" smtClean="0"/>
              <a:t> and empathizing abilities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Thus, they struggle with basic social engagement and functioning.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8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Patients with Schizophrenia (continued)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err="1"/>
              <a:t>Ziv</a:t>
            </a:r>
            <a:r>
              <a:rPr lang="en-US" dirty="0"/>
              <a:t> et al. (2011) describes the two main functions of executive functions associated with </a:t>
            </a:r>
            <a:r>
              <a:rPr lang="en-US" dirty="0" err="1"/>
              <a:t>ToM</a:t>
            </a:r>
            <a:r>
              <a:rPr lang="en-US" dirty="0"/>
              <a:t> that would be deficient in patients with Schizophrenia as the ability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inhibit</a:t>
            </a:r>
            <a:r>
              <a:rPr lang="en-US" dirty="0"/>
              <a:t> salient information so that less salient information can be </a:t>
            </a:r>
            <a:r>
              <a:rPr lang="en-US" dirty="0" smtClean="0"/>
              <a:t>considered and the ability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think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hypothetically </a:t>
            </a:r>
            <a:r>
              <a:rPr lang="en-US" dirty="0"/>
              <a:t>using mental representations for appropriate reactions to stimuli.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Empathy: Reading the Mind in the Eyes Task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Empathy was assessed through the Reading the Mind in the Eyes Task by </a:t>
            </a:r>
            <a:r>
              <a:rPr lang="en-US" dirty="0" err="1" smtClean="0"/>
              <a:t>Shimansky</a:t>
            </a:r>
            <a:r>
              <a:rPr lang="en-US" dirty="0" smtClean="0"/>
              <a:t>, David, </a:t>
            </a:r>
            <a:r>
              <a:rPr lang="en-US" dirty="0" err="1" smtClean="0"/>
              <a:t>Rössler</a:t>
            </a:r>
            <a:r>
              <a:rPr lang="en-US" dirty="0" smtClean="0"/>
              <a:t>, and </a:t>
            </a:r>
            <a:r>
              <a:rPr lang="en-US" dirty="0" err="1" smtClean="0"/>
              <a:t>Haker</a:t>
            </a:r>
            <a:r>
              <a:rPr lang="en-US" dirty="0" smtClean="0"/>
              <a:t> (2010)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Those with schizophrenia performed poorly on the </a:t>
            </a:r>
            <a:r>
              <a:rPr lang="en-US" dirty="0" err="1" smtClean="0"/>
              <a:t>mentalizing</a:t>
            </a:r>
            <a:r>
              <a:rPr lang="en-US" dirty="0" smtClean="0"/>
              <a:t> task.</a:t>
            </a:r>
          </a:p>
        </p:txBody>
      </p:sp>
    </p:spTree>
    <p:extLst>
      <p:ext uri="{BB962C8B-B14F-4D97-AF65-F5344CB8AC3E}">
        <p14:creationId xmlns:p14="http://schemas.microsoft.com/office/powerpoint/2010/main" val="8023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Schizophrenia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625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Schizophrenia is a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disorder </a:t>
            </a:r>
            <a:r>
              <a:rPr lang="en-US" sz="2200" dirty="0" smtClean="0"/>
              <a:t>with clinical signs </a:t>
            </a:r>
          </a:p>
          <a:p>
            <a:pPr>
              <a:buNone/>
            </a:pPr>
            <a:r>
              <a:rPr lang="en-US" sz="2200" dirty="0" smtClean="0"/>
              <a:t>including: </a:t>
            </a:r>
            <a:endParaRPr lang="fr-FR" sz="2200" dirty="0" smtClean="0"/>
          </a:p>
          <a:p>
            <a:r>
              <a:rPr lang="en-US" sz="2200" dirty="0" smtClean="0"/>
              <a:t>- </a:t>
            </a:r>
            <a:r>
              <a:rPr lang="en-US" sz="2200" b="1" dirty="0" smtClean="0"/>
              <a:t>Positive symptoms:</a:t>
            </a:r>
            <a:r>
              <a:rPr lang="en-US" sz="2200" dirty="0" smtClean="0"/>
              <a:t> delusion, hallucinations,…</a:t>
            </a:r>
            <a:endParaRPr lang="fr-FR" sz="2200" dirty="0" smtClean="0"/>
          </a:p>
          <a:p>
            <a:r>
              <a:rPr lang="en-US" sz="2200" dirty="0" smtClean="0"/>
              <a:t>- </a:t>
            </a:r>
            <a:r>
              <a:rPr lang="en-US" sz="2200" b="1" dirty="0" smtClean="0"/>
              <a:t>Negative symptoms:</a:t>
            </a:r>
            <a:r>
              <a:rPr lang="en-US" sz="2200" dirty="0" smtClean="0"/>
              <a:t> social retreat, </a:t>
            </a:r>
            <a:r>
              <a:rPr lang="en-US" sz="2200" dirty="0" err="1" smtClean="0"/>
              <a:t>alogia</a:t>
            </a:r>
            <a:r>
              <a:rPr lang="en-US" sz="2200" dirty="0" smtClean="0"/>
              <a:t> (loss of speaking capacity), </a:t>
            </a:r>
            <a:r>
              <a:rPr lang="en-US" sz="2200" dirty="0" err="1" smtClean="0"/>
              <a:t>apragmatism</a:t>
            </a:r>
            <a:r>
              <a:rPr lang="en-US" sz="2200" dirty="0" smtClean="0"/>
              <a:t> (loss of capacity to begin actions),…</a:t>
            </a:r>
            <a:endParaRPr lang="fr-FR" sz="2200" dirty="0" smtClean="0"/>
          </a:p>
          <a:p>
            <a:r>
              <a:rPr lang="en-US" sz="2200" dirty="0" smtClean="0"/>
              <a:t>- </a:t>
            </a:r>
            <a:r>
              <a:rPr lang="en-US" sz="2200" b="1" dirty="0" err="1" smtClean="0"/>
              <a:t>Desorganization</a:t>
            </a:r>
            <a:r>
              <a:rPr lang="en-US" sz="2200" b="1" dirty="0" smtClean="0"/>
              <a:t>:</a:t>
            </a:r>
            <a:r>
              <a:rPr lang="en-US" sz="2200" dirty="0" smtClean="0"/>
              <a:t> language, behavior,…</a:t>
            </a:r>
            <a:endParaRPr lang="fr-FR" sz="2200" dirty="0" smtClean="0"/>
          </a:p>
          <a:p>
            <a:r>
              <a:rPr lang="en-US" sz="2200" dirty="0" smtClean="0"/>
              <a:t>- </a:t>
            </a:r>
            <a:r>
              <a:rPr lang="en-US" sz="2200" b="1" dirty="0" smtClean="0"/>
              <a:t>Cognitive troubles: </a:t>
            </a:r>
            <a:r>
              <a:rPr lang="en-US" sz="2200" dirty="0" smtClean="0"/>
              <a:t>memory, attention,…</a:t>
            </a:r>
            <a:endParaRPr lang="fr-FR" sz="22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Recognition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/>
              <a:t>A study by Sparks, McDonald, </a:t>
            </a:r>
            <a:r>
              <a:rPr lang="en-US" dirty="0" err="1"/>
              <a:t>Lino</a:t>
            </a:r>
            <a:r>
              <a:rPr lang="en-US" dirty="0"/>
              <a:t>, O’Donnell, and Green </a:t>
            </a:r>
            <a:r>
              <a:rPr lang="en-US" dirty="0" smtClean="0"/>
              <a:t>(</a:t>
            </a:r>
            <a:r>
              <a:rPr lang="en-US" dirty="0"/>
              <a:t>2010), using the Facial Expressions of Emotions: Stimuli and Tests' (FEEST), found that patients with schizophrenia did significantly worse on emotional recognition than did the healthy control group. The study also found, using self-reports on empathy, that there were higher levels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personal distress </a:t>
            </a:r>
            <a:r>
              <a:rPr lang="en-US" dirty="0"/>
              <a:t>in participants with schizophrenia. Also, lower levels of perspective taking and empathic concern in those with schizophrenia.</a:t>
            </a: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8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Inference and Sarcasm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A study </a:t>
            </a:r>
            <a:r>
              <a:rPr lang="en-US" dirty="0"/>
              <a:t>by </a:t>
            </a:r>
            <a:r>
              <a:rPr lang="en-US" dirty="0" smtClean="0"/>
              <a:t>Sparks</a:t>
            </a:r>
            <a:r>
              <a:rPr lang="en-US" dirty="0"/>
              <a:t> </a:t>
            </a:r>
            <a:r>
              <a:rPr lang="en-US" dirty="0" smtClean="0"/>
              <a:t>et al.(2010</a:t>
            </a:r>
            <a:r>
              <a:rPr lang="en-US" dirty="0"/>
              <a:t>) </a:t>
            </a:r>
            <a:r>
              <a:rPr lang="en-US" dirty="0" smtClean="0"/>
              <a:t>used The Awareness of Social Inference Test which assessed sarcasm recognition using a series of both sincere and sarcastic interactions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It was found that </a:t>
            </a:r>
            <a:r>
              <a:rPr lang="en-US" dirty="0"/>
              <a:t>participants diagnosed with schizophrenia scored significantly lower </a:t>
            </a:r>
            <a:r>
              <a:rPr lang="en-US" dirty="0" smtClean="0"/>
              <a:t>in recognizing both </a:t>
            </a:r>
            <a:r>
              <a:rPr lang="en-US" dirty="0"/>
              <a:t>simple sarcasm and paradoxical </a:t>
            </a:r>
            <a:r>
              <a:rPr lang="en-US" dirty="0" smtClean="0"/>
              <a:t>sarcasm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5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Symptoms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SANS (Sparks et al. </a:t>
            </a:r>
            <a:r>
              <a:rPr lang="en-US" smtClean="0"/>
              <a:t>2010):</a:t>
            </a:r>
            <a:endParaRPr lang="en-US" dirty="0" smtClean="0"/>
          </a:p>
          <a:p>
            <a:pPr marL="68580" indent="0">
              <a:buNone/>
            </a:pPr>
            <a:r>
              <a:rPr lang="en-US" dirty="0" err="1" smtClean="0"/>
              <a:t>Avolition</a:t>
            </a:r>
            <a:r>
              <a:rPr lang="en-US" dirty="0" smtClean="0"/>
              <a:t>/Apathy</a:t>
            </a:r>
          </a:p>
          <a:p>
            <a:pPr marL="68580" indent="0">
              <a:buNone/>
            </a:pPr>
            <a:r>
              <a:rPr lang="en-US" dirty="0" err="1" smtClean="0"/>
              <a:t>Alogia</a:t>
            </a:r>
            <a:r>
              <a:rPr lang="en-US" dirty="0" smtClean="0"/>
              <a:t> (language connection)</a:t>
            </a:r>
          </a:p>
          <a:p>
            <a:pPr marL="68580" indent="0">
              <a:buNone/>
            </a:pPr>
            <a:r>
              <a:rPr lang="en-US" dirty="0" smtClean="0"/>
              <a:t>Attention</a:t>
            </a:r>
          </a:p>
          <a:p>
            <a:pPr marL="68580" indent="0">
              <a:buNone/>
            </a:pPr>
            <a:r>
              <a:rPr lang="en-US" dirty="0" smtClean="0"/>
              <a:t>Affective Blunting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SAPS (Sparks et al. 2010):</a:t>
            </a:r>
          </a:p>
          <a:p>
            <a:pPr marL="68580" indent="0">
              <a:buNone/>
            </a:pPr>
            <a:r>
              <a:rPr lang="en-US" dirty="0" smtClean="0"/>
              <a:t>Delusions and Empathic Concern (positive relationship)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6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Schizophrenia is associated with a number of deficits in </a:t>
            </a:r>
            <a:r>
              <a:rPr lang="en-US" dirty="0" err="1" smtClean="0"/>
              <a:t>ToM</a:t>
            </a:r>
            <a:r>
              <a:rPr lang="en-US" dirty="0" smtClean="0"/>
              <a:t> and social cognitive functions that adversely affect the individual in his or her daily life.</a:t>
            </a:r>
          </a:p>
          <a:p>
            <a:pPr marL="68580" indent="0">
              <a:buNone/>
            </a:pPr>
            <a:r>
              <a:rPr lang="en-US" dirty="0" smtClean="0"/>
              <a:t>Work in understanding both the biological factors and social outcomes of these outcomes is necessary for both the caring for and helping manage the lives of those with schizophrenia.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19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323652"/>
            <a:ext cx="7704856" cy="3508977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Heinrichs</a:t>
            </a:r>
            <a:r>
              <a:rPr lang="fr-FR" dirty="0" smtClean="0"/>
              <a:t>, R. W. &amp; </a:t>
            </a:r>
            <a:r>
              <a:rPr lang="fr-FR" dirty="0" err="1" smtClean="0"/>
              <a:t>Zakzanis</a:t>
            </a:r>
            <a:r>
              <a:rPr lang="fr-FR" dirty="0" smtClean="0"/>
              <a:t>, K. K. (1998) Neurocognitive </a:t>
            </a:r>
            <a:r>
              <a:rPr lang="fr-FR" dirty="0" err="1" smtClean="0"/>
              <a:t>deficit</a:t>
            </a:r>
            <a:r>
              <a:rPr lang="fr-FR" dirty="0" smtClean="0"/>
              <a:t> in </a:t>
            </a:r>
            <a:r>
              <a:rPr lang="fr-FR" dirty="0" err="1" smtClean="0"/>
              <a:t>schizophrenia</a:t>
            </a:r>
            <a:r>
              <a:rPr lang="fr-FR" dirty="0" smtClean="0"/>
              <a:t>: A quantitative </a:t>
            </a:r>
            <a:r>
              <a:rPr lang="fr-FR" dirty="0" err="1" smtClean="0"/>
              <a:t>review</a:t>
            </a:r>
            <a:r>
              <a:rPr lang="fr-FR" dirty="0" smtClean="0"/>
              <a:t> of the </a:t>
            </a:r>
            <a:r>
              <a:rPr lang="fr-FR" dirty="0" err="1" smtClean="0"/>
              <a:t>evidence</a:t>
            </a:r>
            <a:r>
              <a:rPr lang="fr-FR" dirty="0" smtClean="0"/>
              <a:t>. </a:t>
            </a:r>
            <a:r>
              <a:rPr lang="fr-FR" i="1" dirty="0" err="1" smtClean="0"/>
              <a:t>Neuropsychology</a:t>
            </a:r>
            <a:r>
              <a:rPr lang="fr-FR" dirty="0" smtClean="0"/>
              <a:t>, 12,426–445.</a:t>
            </a:r>
          </a:p>
          <a:p>
            <a:r>
              <a:rPr lang="fr-FR" dirty="0" err="1" smtClean="0"/>
              <a:t>Frith</a:t>
            </a:r>
            <a:r>
              <a:rPr lang="fr-FR" dirty="0" smtClean="0"/>
              <a:t>, C. D. (1992). </a:t>
            </a:r>
            <a:r>
              <a:rPr lang="fr-FR" i="1" dirty="0" smtClean="0"/>
              <a:t>The Cognitive </a:t>
            </a:r>
            <a:r>
              <a:rPr lang="fr-FR" i="1" dirty="0" err="1" smtClean="0"/>
              <a:t>Neuropsychology</a:t>
            </a:r>
            <a:r>
              <a:rPr lang="fr-FR" i="1" dirty="0" smtClean="0"/>
              <a:t> of </a:t>
            </a:r>
            <a:r>
              <a:rPr lang="fr-FR" i="1" dirty="0" err="1" smtClean="0"/>
              <a:t>Schizophrenia</a:t>
            </a:r>
            <a:r>
              <a:rPr lang="fr-FR" dirty="0" smtClean="0"/>
              <a:t>. Hove, UK : Lawrence </a:t>
            </a:r>
            <a:r>
              <a:rPr lang="fr-FR" dirty="0" err="1" smtClean="0"/>
              <a:t>Erlbaum</a:t>
            </a:r>
            <a:r>
              <a:rPr lang="fr-FR" dirty="0" smtClean="0"/>
              <a:t>.</a:t>
            </a:r>
          </a:p>
          <a:p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Frith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C. D., &amp;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Cocoran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(1996).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Exploring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 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theory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» in people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schizophrenia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F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Psychological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medicine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26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521-530.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196752"/>
            <a:ext cx="7416824" cy="506792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Schimansky</a:t>
            </a:r>
            <a:r>
              <a:rPr lang="en-US" dirty="0"/>
              <a:t>, J., David, N., </a:t>
            </a:r>
            <a:r>
              <a:rPr lang="en-US" dirty="0" err="1"/>
              <a:t>Rössler</a:t>
            </a:r>
            <a:r>
              <a:rPr lang="en-US" dirty="0"/>
              <a:t>, W., &amp; </a:t>
            </a:r>
            <a:r>
              <a:rPr lang="en-US" dirty="0" err="1"/>
              <a:t>Haker</a:t>
            </a:r>
            <a:r>
              <a:rPr lang="en-US" dirty="0"/>
              <a:t>, H. (2010). Sense of agency and </a:t>
            </a:r>
            <a:r>
              <a:rPr lang="en-US" dirty="0" err="1"/>
              <a:t>mentalizing</a:t>
            </a:r>
            <a:r>
              <a:rPr lang="en-US" dirty="0"/>
              <a:t>: Dissociation of subdomains of social cognition in patients with schizophrenia. </a:t>
            </a:r>
            <a:r>
              <a:rPr lang="en-US" i="1" dirty="0"/>
              <a:t>Psychiatry Research, 178</a:t>
            </a:r>
            <a:r>
              <a:rPr lang="en-US" dirty="0"/>
              <a:t>(1), 39-45. doi:10.1016/j.psychres.2010.04.002</a:t>
            </a:r>
            <a:endParaRPr lang="cs-CZ" dirty="0"/>
          </a:p>
          <a:p>
            <a:r>
              <a:rPr lang="en-US" dirty="0" err="1"/>
              <a:t>Shamay-Tsoory</a:t>
            </a:r>
            <a:r>
              <a:rPr lang="en-US" dirty="0"/>
              <a:t>, S. G., </a:t>
            </a:r>
            <a:r>
              <a:rPr lang="en-US" dirty="0" err="1"/>
              <a:t>Shur</a:t>
            </a:r>
            <a:r>
              <a:rPr lang="en-US" dirty="0"/>
              <a:t>, S., </a:t>
            </a:r>
            <a:r>
              <a:rPr lang="en-US" dirty="0" err="1"/>
              <a:t>Harari</a:t>
            </a:r>
            <a:r>
              <a:rPr lang="en-US" dirty="0"/>
              <a:t>, H., &amp; </a:t>
            </a:r>
            <a:r>
              <a:rPr lang="en-US" dirty="0" err="1"/>
              <a:t>Levkovitz</a:t>
            </a:r>
            <a:r>
              <a:rPr lang="en-US" dirty="0"/>
              <a:t>, Y. (2007). Neurocognitive basis of Impaired Empathy in Schizophrenia. Neuropsychology., 21(4), 431-438. </a:t>
            </a:r>
            <a:r>
              <a:rPr lang="en-US" dirty="0" err="1"/>
              <a:t>doi</a:t>
            </a:r>
            <a:r>
              <a:rPr lang="en-US" dirty="0"/>
              <a:t>: 10.1037/0894-4105.21.4.431</a:t>
            </a:r>
            <a:endParaRPr lang="cs-CZ" dirty="0"/>
          </a:p>
          <a:p>
            <a:r>
              <a:rPr lang="en-US" dirty="0"/>
              <a:t>Sparks, A., McDonald, S., </a:t>
            </a:r>
            <a:r>
              <a:rPr lang="en-US" dirty="0" err="1"/>
              <a:t>Lino</a:t>
            </a:r>
            <a:r>
              <a:rPr lang="en-US" dirty="0"/>
              <a:t>, B., O'Donnell, M., &amp; Green, M. J. (2010). Social cognition, empathy and functional outcome in schizophrenia. </a:t>
            </a:r>
            <a:r>
              <a:rPr lang="en-US" i="1" dirty="0"/>
              <a:t>Schizophrenia Research, 122</a:t>
            </a:r>
            <a:r>
              <a:rPr lang="en-US" dirty="0"/>
              <a:t>, 172-178. </a:t>
            </a:r>
            <a:r>
              <a:rPr lang="en-US" dirty="0" smtClean="0"/>
              <a:t>doi:10.1016/j.schres.2010.06.011</a:t>
            </a:r>
          </a:p>
          <a:p>
            <a:r>
              <a:rPr lang="es-ES_tradnl" dirty="0"/>
              <a:t>Ziv, I., Leiser, D., &amp; Levine, J. (2011). </a:t>
            </a:r>
            <a:r>
              <a:rPr lang="en-US" dirty="0"/>
              <a:t>Social cognition in schizophrenia. </a:t>
            </a:r>
            <a:r>
              <a:rPr lang="en-US" i="1" dirty="0"/>
              <a:t>Cognitive Neuropsychiatry, 16,</a:t>
            </a:r>
            <a:r>
              <a:rPr lang="en-US" dirty="0"/>
              <a:t> 71-91. </a:t>
            </a:r>
            <a:r>
              <a:rPr lang="en-US" dirty="0" smtClean="0"/>
              <a:t>doi:10.1080/13546805.2010.492693</a:t>
            </a: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9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6672"/>
            <a:ext cx="7632848" cy="576064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Eric Brunet, Yves </a:t>
            </a:r>
            <a:r>
              <a:rPr lang="en-US" sz="1600" dirty="0" err="1"/>
              <a:t>Sarfati</a:t>
            </a:r>
            <a:r>
              <a:rPr lang="en-US" sz="1600" dirty="0"/>
              <a:t>, Marie-Christine Hardy-</a:t>
            </a:r>
            <a:r>
              <a:rPr lang="en-US" sz="1600" dirty="0" err="1"/>
              <a:t>Baylé</a:t>
            </a:r>
            <a:r>
              <a:rPr lang="en-US" sz="1600" dirty="0"/>
              <a:t>, Jean </a:t>
            </a:r>
            <a:r>
              <a:rPr lang="en-US" sz="1600" dirty="0" err="1"/>
              <a:t>Decety</a:t>
            </a:r>
            <a:r>
              <a:rPr lang="en-US" sz="1600" dirty="0"/>
              <a:t>, Abnormalities of brain function during a nonverbal theory of mind task in schizophrenia, </a:t>
            </a:r>
            <a:r>
              <a:rPr lang="en-US" sz="1600" dirty="0" err="1"/>
              <a:t>Neuropsychologia</a:t>
            </a:r>
            <a:r>
              <a:rPr lang="en-US" sz="1600" dirty="0"/>
              <a:t>, Volume 41, Issue 12, 2003, Pages 1574-1582, ISSN 0028-3932, 10.1016/S0028-3932(03)00119-2. (</a:t>
            </a:r>
            <a:r>
              <a:rPr lang="en-US" sz="1600" dirty="0">
                <a:hlinkClick r:id="rId3"/>
              </a:rPr>
              <a:t>http://www.sciencedirect.com/science/article/pii/S0028393203001192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Enticott</a:t>
            </a:r>
            <a:r>
              <a:rPr lang="en-US" sz="1600" dirty="0"/>
              <a:t>, P. G., Hoy, K. E., Herring, S. E., Johnston, P. J., </a:t>
            </a:r>
            <a:r>
              <a:rPr lang="en-US" sz="1600" dirty="0" err="1"/>
              <a:t>Daskalakis</a:t>
            </a:r>
            <a:r>
              <a:rPr lang="en-US" sz="1600" dirty="0"/>
              <a:t>, Z. J., &amp; Fitzgerald, P. B. (</a:t>
            </a:r>
            <a:r>
              <a:rPr lang="en-US" sz="1600" dirty="0" err="1"/>
              <a:t>n.d.</a:t>
            </a:r>
            <a:r>
              <a:rPr lang="en-US" sz="1600" dirty="0"/>
              <a:t>). Basal ganglia is also linked to metacognition ….distinguishing self/others, intention, and one’s own false beliefs . ( 2008). </a:t>
            </a:r>
            <a:r>
              <a:rPr lang="en-US" sz="1600" i="1" dirty="0"/>
              <a:t>Schizophrenia Research</a:t>
            </a:r>
            <a:r>
              <a:rPr lang="en-US" sz="1600" dirty="0"/>
              <a:t>, ( 102 ), 116-121. Retrieved from </a:t>
            </a:r>
            <a:r>
              <a:rPr lang="en-US" sz="1600" dirty="0">
                <a:hlinkClick r:id="rId4"/>
              </a:rPr>
              <a:t>http://www.cogsci.ucsd.edu/~pineda/COGS260Mirroring/readings/Enticott et al 2008.</a:t>
            </a:r>
            <a:r>
              <a:rPr lang="en-US" sz="1600" dirty="0" smtClean="0">
                <a:hlinkClick r:id="rId4"/>
              </a:rPr>
              <a:t>pdf</a:t>
            </a:r>
            <a:endParaRPr lang="en-US" sz="1600" dirty="0" smtClean="0"/>
          </a:p>
          <a:p>
            <a:r>
              <a:rPr lang="en-US" sz="1600" dirty="0" err="1"/>
              <a:t>Frith</a:t>
            </a:r>
            <a:r>
              <a:rPr lang="en-US" sz="1600" dirty="0"/>
              <a:t>, C. D. (</a:t>
            </a:r>
            <a:r>
              <a:rPr lang="en-US" sz="1600" dirty="0" err="1"/>
              <a:t>n.d.</a:t>
            </a:r>
            <a:r>
              <a:rPr lang="en-US" sz="1600" dirty="0"/>
              <a:t>). Functional brain imaging and the neuropathology of schizophrenia. (1997). </a:t>
            </a:r>
            <a:r>
              <a:rPr lang="en-US" sz="1600" i="1" dirty="0" err="1"/>
              <a:t>chizophrenia</a:t>
            </a:r>
            <a:r>
              <a:rPr lang="en-US" sz="1600" i="1" dirty="0"/>
              <a:t> Bulletin </a:t>
            </a:r>
            <a:r>
              <a:rPr lang="en-US" sz="1600" dirty="0"/>
              <a:t>, </a:t>
            </a:r>
            <a:r>
              <a:rPr lang="en-US" sz="1600" i="1" dirty="0"/>
              <a:t>23</a:t>
            </a:r>
            <a:r>
              <a:rPr lang="en-US" sz="1600" dirty="0"/>
              <a:t>(3), 525-527. Retrieved from </a:t>
            </a:r>
            <a:r>
              <a:rPr lang="en-US" sz="1600" dirty="0">
                <a:hlinkClick r:id="rId5"/>
              </a:rPr>
              <a:t>http://schizophreniabulletin.oxfordjournals.org.proxy.lib.utc.edu/content/23/3/525.</a:t>
            </a:r>
            <a:r>
              <a:rPr lang="en-US" sz="1600" dirty="0" smtClean="0">
                <a:hlinkClick r:id="rId5"/>
              </a:rPr>
              <a:t>short</a:t>
            </a:r>
            <a:endParaRPr lang="en-US" sz="1600" dirty="0" smtClean="0"/>
          </a:p>
          <a:p>
            <a:r>
              <a:rPr lang="en-US" sz="1600" dirty="0" err="1" smtClean="0"/>
              <a:t>Frith</a:t>
            </a:r>
            <a:r>
              <a:rPr lang="en-US" sz="1600" dirty="0"/>
              <a:t>, C. D., &amp; </a:t>
            </a:r>
            <a:r>
              <a:rPr lang="en-US" sz="1600" dirty="0" err="1"/>
              <a:t>Frith</a:t>
            </a:r>
            <a:r>
              <a:rPr lang="en-US" sz="1600" dirty="0"/>
              <a:t>, U. (2012). Mechanisms of social cognition. </a:t>
            </a:r>
            <a:r>
              <a:rPr lang="en-US" sz="1600" i="1" dirty="0"/>
              <a:t>Annual review of psychology</a:t>
            </a:r>
            <a:r>
              <a:rPr lang="en-US" sz="1600" dirty="0"/>
              <a:t>, </a:t>
            </a:r>
            <a:r>
              <a:rPr lang="en-US" sz="1600" i="1" dirty="0"/>
              <a:t>63</a:t>
            </a:r>
            <a:r>
              <a:rPr lang="en-US" sz="1600" dirty="0"/>
              <a:t>, 287-313.</a:t>
            </a:r>
          </a:p>
          <a:p>
            <a:r>
              <a:rPr lang="fr-FR" sz="1600" dirty="0" smtClean="0"/>
              <a:t>GRASPING </a:t>
            </a:r>
            <a:r>
              <a:rPr lang="fr-FR" sz="1600" dirty="0"/>
              <a:t>THE </a:t>
            </a:r>
            <a:r>
              <a:rPr lang="fr-FR" sz="1600" dirty="0" smtClean="0"/>
              <a:t>INTENTIONS </a:t>
            </a:r>
            <a:r>
              <a:rPr lang="fr-FR" sz="1600" dirty="0"/>
              <a:t>OF OTHERS WITH ONE'S OWN MIRROR NEURON SYSTEM,” BY M. IACOBONIETAL., IN </a:t>
            </a:r>
            <a:r>
              <a:rPr lang="fr-FR" sz="1600" i="1" dirty="0"/>
              <a:t>PLOS BIOLOGY</a:t>
            </a:r>
            <a:r>
              <a:rPr lang="fr-FR" sz="1600" dirty="0"/>
              <a:t>, VOL. 3, NO. 3; 2005; LUCY READING-IKKANDA (</a:t>
            </a:r>
            <a:r>
              <a:rPr lang="fr-FR" sz="1600" i="1" dirty="0"/>
              <a:t>graph illustration</a:t>
            </a:r>
            <a:r>
              <a:rPr lang="fr-FR" sz="1600" dirty="0" smtClean="0"/>
              <a:t>)</a:t>
            </a:r>
          </a:p>
          <a:p>
            <a:r>
              <a:rPr lang="en-US" sz="1600" dirty="0" err="1"/>
              <a:t>Lackner</a:t>
            </a:r>
            <a:r>
              <a:rPr lang="en-US" sz="1600" dirty="0"/>
              <a:t>, C., </a:t>
            </a:r>
            <a:r>
              <a:rPr lang="en-US" sz="1600" dirty="0" err="1"/>
              <a:t>Sabbagh</a:t>
            </a:r>
            <a:r>
              <a:rPr lang="en-US" sz="1600" dirty="0"/>
              <a:t>, M. A., </a:t>
            </a:r>
            <a:r>
              <a:rPr lang="en-US" sz="1600" dirty="0" err="1"/>
              <a:t>Hallinan</a:t>
            </a:r>
            <a:r>
              <a:rPr lang="en-US" sz="1600" dirty="0"/>
              <a:t>, E., Liu, X. and Holden, J. J.A. (2012), Dopamine receptor D4 gene variation predicts preschoolers’ developing theory of mind. Developmental Science, 15: 272–280. </a:t>
            </a:r>
            <a:r>
              <a:rPr lang="en-US" sz="1600" dirty="0" err="1"/>
              <a:t>doi</a:t>
            </a:r>
            <a:r>
              <a:rPr lang="en-US" sz="1600" dirty="0"/>
              <a:t>: 10.1111/j.1467-7687.2011.01124.x</a:t>
            </a:r>
            <a:endParaRPr lang="fr-FR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998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0" y="2060848"/>
            <a:ext cx="3744416" cy="3168352"/>
          </a:xfrm>
        </p:spPr>
        <p:txBody>
          <a:bodyPr>
            <a:normAutofit/>
          </a:bodyPr>
          <a:lstStyle/>
          <a:p>
            <a:r>
              <a:rPr lang="en-US" dirty="0"/>
              <a:t>Biological basis of </a:t>
            </a:r>
            <a:r>
              <a:rPr lang="en-US" dirty="0" err="1"/>
              <a:t>ToM</a:t>
            </a:r>
            <a:r>
              <a:rPr lang="en-US" dirty="0"/>
              <a:t> performance in Schizophrenia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5373216"/>
            <a:ext cx="3309803" cy="648072"/>
          </a:xfrm>
        </p:spPr>
        <p:txBody>
          <a:bodyPr/>
          <a:lstStyle/>
          <a:p>
            <a:r>
              <a:rPr lang="fr-FR" dirty="0" smtClean="0"/>
              <a:t>By : Victoria Mak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56886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Mirror Neurons </a:t>
            </a:r>
            <a:r>
              <a:rPr lang="en-US" b="1" dirty="0">
                <a:solidFill>
                  <a:srgbClr val="FF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b="1" dirty="0">
                <a:solidFill>
                  <a:srgbClr val="FFCC00"/>
                </a:solidFill>
              </a:rPr>
              <a:t/>
            </a:r>
            <a:br>
              <a:rPr lang="en-US" b="1" dirty="0">
                <a:solidFill>
                  <a:srgbClr val="FFCC00"/>
                </a:solidFill>
              </a:rPr>
            </a:br>
            <a:endParaRPr lang="en-US" dirty="0"/>
          </a:p>
        </p:txBody>
      </p:sp>
      <p:pic>
        <p:nvPicPr>
          <p:cNvPr id="5" name="Content Placeholder 4" descr="scientificamerican1106-54-I2-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-477" r="1113" b="4286"/>
          <a:stretch/>
        </p:blipFill>
        <p:spPr>
          <a:xfrm>
            <a:off x="1115616" y="1916832"/>
            <a:ext cx="7242145" cy="4144956"/>
          </a:xfrm>
        </p:spPr>
      </p:pic>
    </p:spTree>
    <p:extLst>
      <p:ext uri="{BB962C8B-B14F-4D97-AF65-F5344CB8AC3E}">
        <p14:creationId xmlns:p14="http://schemas.microsoft.com/office/powerpoint/2010/main" val="34866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412776"/>
            <a:ext cx="582461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Mirror Neurons </a:t>
            </a:r>
            <a:r>
              <a:rPr lang="en-US" b="1" dirty="0">
                <a:solidFill>
                  <a:srgbClr val="FF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b="1" dirty="0">
                <a:solidFill>
                  <a:srgbClr val="FFCC00"/>
                </a:solidFill>
              </a:rPr>
              <a:t/>
            </a:r>
            <a:br>
              <a:rPr lang="en-US" b="1" dirty="0">
                <a:solidFill>
                  <a:srgbClr val="FFCC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844824"/>
            <a:ext cx="3312484" cy="398780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Superior </a:t>
            </a:r>
            <a:r>
              <a:rPr lang="en-US" b="1" dirty="0" smtClean="0">
                <a:solidFill>
                  <a:schemeClr val="tx1"/>
                </a:solidFill>
              </a:rPr>
              <a:t>Temporal </a:t>
            </a:r>
            <a:r>
              <a:rPr lang="en-US" b="1" dirty="0">
                <a:solidFill>
                  <a:schemeClr val="tx1"/>
                </a:solidFill>
              </a:rPr>
              <a:t>Sulcus (STS</a:t>
            </a:r>
            <a:r>
              <a:rPr lang="en-US" dirty="0" smtClean="0">
                <a:solidFill>
                  <a:schemeClr val="tx1"/>
                </a:solidFill>
              </a:rPr>
              <a:t>)-</a:t>
            </a:r>
            <a:r>
              <a:rPr lang="en-US" sz="2000" dirty="0" smtClean="0">
                <a:solidFill>
                  <a:schemeClr val="tx1"/>
                </a:solidFill>
              </a:rPr>
              <a:t>biological motion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Inferior Parietal </a:t>
            </a:r>
            <a:r>
              <a:rPr lang="en-US" b="1" dirty="0" smtClean="0">
                <a:solidFill>
                  <a:schemeClr val="tx1"/>
                </a:solidFill>
              </a:rPr>
              <a:t>Lobe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sz="2000" dirty="0"/>
              <a:t>perception of emotions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Inferior Frontal </a:t>
            </a:r>
            <a:r>
              <a:rPr lang="en-US" b="1" dirty="0" err="1" smtClean="0">
                <a:solidFill>
                  <a:schemeClr val="tx1"/>
                </a:solidFill>
              </a:rPr>
              <a:t>Gyrus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</a:rPr>
              <a:t>mirroring emotion/motion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nrn2024-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578419" cy="36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3960558" cy="757888"/>
          </a:xfrm>
        </p:spPr>
        <p:txBody>
          <a:bodyPr/>
          <a:lstStyle/>
          <a:p>
            <a:r>
              <a:rPr lang="en-US" b="1" dirty="0"/>
              <a:t>Frontal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4752643" cy="468052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>
                <a:solidFill>
                  <a:schemeClr val="tx1"/>
                </a:solidFill>
              </a:rPr>
              <a:t>Posterior Superior Temporal Sulcus (STS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initial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sensing </a:t>
            </a:r>
            <a:r>
              <a:rPr lang="en-US" sz="2000" dirty="0">
                <a:solidFill>
                  <a:schemeClr val="tx1"/>
                </a:solidFill>
              </a:rPr>
              <a:t>motion cues of animate objects</a:t>
            </a:r>
            <a:r>
              <a:rPr lang="en-US" dirty="0">
                <a:solidFill>
                  <a:schemeClr val="tx1"/>
                </a:solidFill>
                <a:ea typeface="Zapf Dingbats"/>
                <a:cs typeface="Zapf Dingbats"/>
                <a:sym typeface="Zapf Dingbats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b="1" dirty="0" smtClean="0"/>
              <a:t>Medial </a:t>
            </a:r>
            <a:r>
              <a:rPr lang="en-US" b="1" dirty="0"/>
              <a:t>Prefrontal </a:t>
            </a:r>
            <a:r>
              <a:rPr lang="en-US" b="1" dirty="0" smtClean="0"/>
              <a:t>Cortex </a:t>
            </a:r>
            <a:r>
              <a:rPr lang="en-US" b="1" dirty="0" smtClean="0">
                <a:solidFill>
                  <a:srgbClr val="FF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/>
              <a:t> </a:t>
            </a:r>
            <a:r>
              <a:rPr lang="en-US" sz="2000" dirty="0" err="1" smtClean="0"/>
              <a:t>mentalizing</a:t>
            </a:r>
            <a:r>
              <a:rPr lang="en-US" sz="2000" dirty="0" smtClean="0"/>
              <a:t>, intentional stance</a:t>
            </a:r>
            <a:endParaRPr lang="en-US" sz="2000" dirty="0"/>
          </a:p>
          <a:p>
            <a:r>
              <a:rPr lang="en-US" b="1" dirty="0"/>
              <a:t>Right prefrontal </a:t>
            </a:r>
            <a:r>
              <a:rPr lang="en-US" b="1" dirty="0" smtClean="0"/>
              <a:t>cortex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b="1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Zapf Dingbats"/>
                <a:cs typeface="Zapf Dingbats"/>
                <a:sym typeface="Zapf Dingbats"/>
              </a:rPr>
              <a:t>metacognition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creen Shot 2013-04-09 at 3.3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05064"/>
            <a:ext cx="2552700" cy="1612900"/>
          </a:xfrm>
          <a:prstGeom prst="rect">
            <a:avLst/>
          </a:prstGeom>
        </p:spPr>
      </p:pic>
      <p:pic>
        <p:nvPicPr>
          <p:cNvPr id="5" name="Picture 4" descr="nrn0801_568a_f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483768" cy="17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673</TotalTime>
  <Words>2256</Words>
  <Application>Microsoft Office PowerPoint</Application>
  <PresentationFormat>On-screen Show (4:3)</PresentationFormat>
  <Paragraphs>316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Austin</vt:lpstr>
      <vt:lpstr>Theory of Mind in Schizophrenia</vt:lpstr>
      <vt:lpstr>Introduction</vt:lpstr>
      <vt:lpstr>PowerPoint Presentation</vt:lpstr>
      <vt:lpstr>What is Schizophrenia?</vt:lpstr>
      <vt:lpstr>Biological basis of ToM performance in Schizophrenia</vt:lpstr>
      <vt:lpstr>STRUCTURAL</vt:lpstr>
      <vt:lpstr>Mirror Neurons ✔ </vt:lpstr>
      <vt:lpstr>  Mirror Neurons ✔  </vt:lpstr>
      <vt:lpstr>Frontal Cortex</vt:lpstr>
      <vt:lpstr>Basal Ganglia ✔ </vt:lpstr>
      <vt:lpstr>Chemical (Genetic)</vt:lpstr>
      <vt:lpstr>PowerPoint Presentation</vt:lpstr>
      <vt:lpstr>Dopamine</vt:lpstr>
      <vt:lpstr>Tests about ToM in Schizophrenia</vt:lpstr>
      <vt:lpstr>Aim of research: </vt:lpstr>
      <vt:lpstr>1) Tasks involving the detection of irony (Mitchley 1998) </vt:lpstr>
      <vt:lpstr>2) Metaphor, or ‘‘real intentions’’ behind       indirect speech (Corcoran 1995)</vt:lpstr>
      <vt:lpstr>3) Short text passages illustrated by cartoons  (Frith and Corcoran 1996; Pickup and Frith 2001)</vt:lpstr>
      <vt:lpstr>4) Visual jokes as depicted in cartoon drawings (Corcoran1997) </vt:lpstr>
      <vt:lpstr>Main conclusion of the tests: </vt:lpstr>
      <vt:lpstr>Dispute: </vt:lpstr>
      <vt:lpstr>Common findings: </vt:lpstr>
      <vt:lpstr>PowerPoint Presentation</vt:lpstr>
      <vt:lpstr>II/ Cognitive deficits in Schizophrenia</vt:lpstr>
      <vt:lpstr>What is cognition?</vt:lpstr>
      <vt:lpstr>The most severe cognitive functions touched are:</vt:lpstr>
      <vt:lpstr>Patients with Schizophrenia</vt:lpstr>
      <vt:lpstr>The cognitive troubles in schizophrenia:</vt:lpstr>
      <vt:lpstr>A central position in Schizophrenia</vt:lpstr>
      <vt:lpstr>Zakzanis and Heinrichs (1998)</vt:lpstr>
      <vt:lpstr>Research</vt:lpstr>
      <vt:lpstr>An affected way of living</vt:lpstr>
      <vt:lpstr>PowerPoint Presentation</vt:lpstr>
      <vt:lpstr>PowerPoint Presentation</vt:lpstr>
      <vt:lpstr>Affective ToM in Schizophrenia</vt:lpstr>
      <vt:lpstr>Affective ToM</vt:lpstr>
      <vt:lpstr>Patients with Schizophrenia</vt:lpstr>
      <vt:lpstr>Patients with Schizophrenia (continued)</vt:lpstr>
      <vt:lpstr>Empathy: Reading the Mind in the Eyes Task</vt:lpstr>
      <vt:lpstr>Emotional Recognition</vt:lpstr>
      <vt:lpstr>Social Inference and Sarcasm</vt:lpstr>
      <vt:lpstr>Links to Symptoms</vt:lpstr>
      <vt:lpstr>Conclusion</vt:lpstr>
      <vt:lpstr>References :</vt:lpstr>
      <vt:lpstr>PowerPoint Presentation</vt:lpstr>
      <vt:lpstr>PowerPoint Presentation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Affective ToM in Schizophrenia</dc:title>
  <dc:creator>Cullen John Conerly</dc:creator>
  <cp:lastModifiedBy>pennytok</cp:lastModifiedBy>
  <cp:revision>89</cp:revision>
  <dcterms:created xsi:type="dcterms:W3CDTF">2013-04-07T10:49:01Z</dcterms:created>
  <dcterms:modified xsi:type="dcterms:W3CDTF">2013-04-19T12:05:00Z</dcterms:modified>
</cp:coreProperties>
</file>