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59" r:id="rId3"/>
    <p:sldId id="266" r:id="rId4"/>
    <p:sldId id="260" r:id="rId5"/>
    <p:sldId id="261" r:id="rId6"/>
    <p:sldId id="262" r:id="rId7"/>
    <p:sldId id="269" r:id="rId8"/>
    <p:sldId id="271" r:id="rId9"/>
    <p:sldId id="270" r:id="rId10"/>
    <p:sldId id="268" r:id="rId11"/>
    <p:sldId id="265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BBD31-DD7F-4241-B81E-FC17D35BAAE5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7D32A-F8C0-44DE-9FFE-41E6D758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4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D32A-F8C0-44DE-9FFE-41E6D7586C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20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D32A-F8C0-44DE-9FFE-41E6D7586C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64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30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6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8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0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7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03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58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76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8CA7-547C-4667-A31E-57CBBBE69127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63D5-4009-4B0B-BC1D-1494691D3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20296"/>
            <a:ext cx="3816424" cy="323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8520" y="590823"/>
            <a:ext cx="4032448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Recenzní řízení</a:t>
            </a:r>
            <a:br>
              <a:rPr lang="cs-CZ" dirty="0" smtClean="0"/>
            </a:br>
            <a:r>
              <a:rPr lang="cs-CZ" sz="3600" i="1" dirty="0" err="1" smtClean="0"/>
              <a:t>review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process</a:t>
            </a:r>
            <a:endParaRPr lang="cs-CZ" sz="3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5002365" cy="1752600"/>
          </a:xfrm>
        </p:spPr>
        <p:txBody>
          <a:bodyPr>
            <a:normAutofit fontScale="85000" lnSpcReduction="20000"/>
          </a:bodyPr>
          <a:lstStyle/>
          <a:p>
            <a:pPr algn="l"/>
            <a:endParaRPr lang="cs-CZ" dirty="0" smtClean="0"/>
          </a:p>
          <a:p>
            <a:pPr algn="r"/>
            <a:r>
              <a:rPr lang="cs-CZ" dirty="0" smtClean="0"/>
              <a:t>Lenka Dědková &amp; Věra </a:t>
            </a:r>
            <a:r>
              <a:rPr lang="cs-CZ" dirty="0" err="1" smtClean="0"/>
              <a:t>Kontríková</a:t>
            </a:r>
            <a:endParaRPr lang="cs-CZ" dirty="0" smtClean="0"/>
          </a:p>
          <a:p>
            <a:pPr algn="r"/>
            <a:r>
              <a:rPr lang="cs-CZ" dirty="0" smtClean="0"/>
              <a:t>Vědecká komunikace</a:t>
            </a:r>
          </a:p>
          <a:p>
            <a:pPr algn="r"/>
            <a:r>
              <a:rPr lang="cs-CZ" dirty="0" smtClean="0"/>
              <a:t>2013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791"/>
            <a:ext cx="5349398" cy="43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Cyberpsychology.eu</a:t>
            </a:r>
            <a:endParaRPr lang="cs-CZ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" y="1188708"/>
            <a:ext cx="9152749" cy="56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-27384"/>
            <a:ext cx="2525071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Předělání na základě komentářů recenzentů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 všechny je nutné zapracovat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 komentáře, se kterými nesouhlasíte, jsou pro vás cenné – naznačují, že daná část článku není dostatečně jasná a je potřeba ji lépe popsat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Cover</a:t>
            </a:r>
            <a:r>
              <a:rPr lang="cs-CZ" i="1" dirty="0" smtClean="0"/>
              <a:t> </a:t>
            </a:r>
            <a:r>
              <a:rPr lang="cs-CZ" i="1" dirty="0" err="1" smtClean="0"/>
              <a:t>letter</a:t>
            </a:r>
            <a:r>
              <a:rPr lang="cs-CZ" dirty="0" smtClean="0"/>
              <a:t>“ </a:t>
            </a:r>
          </a:p>
          <a:p>
            <a:pPr lvl="1"/>
            <a:r>
              <a:rPr lang="cs-CZ" dirty="0" smtClean="0"/>
              <a:t>poděkovat za podnětné komentáře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ždy být zdvořilý!</a:t>
            </a:r>
          </a:p>
          <a:p>
            <a:pPr lvl="1"/>
            <a:r>
              <a:rPr lang="en-GB" i="1" dirty="0" smtClean="0"/>
              <a:t>We </a:t>
            </a:r>
            <a:r>
              <a:rPr lang="en-GB" i="1" dirty="0"/>
              <a:t>have changed the order of variables in our analysis to comply with this recommendation. You are absolutely right. </a:t>
            </a:r>
            <a:endParaRPr lang="cs-CZ" i="1" dirty="0"/>
          </a:p>
          <a:p>
            <a:pPr lvl="1"/>
            <a:r>
              <a:rPr lang="en-US" i="1" dirty="0" smtClean="0"/>
              <a:t>Thank you for these notes and suggestions. We rewrote</a:t>
            </a:r>
            <a:r>
              <a:rPr lang="cs-CZ" i="1" dirty="0" smtClean="0"/>
              <a:t> </a:t>
            </a:r>
            <a:r>
              <a:rPr lang="en-US" i="1" dirty="0" smtClean="0"/>
              <a:t>discussion</a:t>
            </a:r>
            <a:r>
              <a:rPr lang="cs-CZ" i="1" dirty="0" smtClean="0"/>
              <a:t> </a:t>
            </a:r>
            <a:r>
              <a:rPr lang="en-US" i="1" dirty="0" smtClean="0"/>
              <a:t>completely, being more cautious when interpreting the findings. We also included implications and suggestions for future research.</a:t>
            </a:r>
            <a:endParaRPr lang="cs-CZ" i="1" dirty="0" smtClean="0"/>
          </a:p>
          <a:p>
            <a:pPr lvl="0"/>
            <a:r>
              <a:rPr lang="en-GB" dirty="0"/>
              <a:t>The relation with upset feelings seems to be less stronger (1.00) than the relation with request for help (1.09</a:t>
            </a:r>
            <a:r>
              <a:rPr lang="en-GB" dirty="0" smtClean="0"/>
              <a:t>).</a:t>
            </a:r>
            <a:r>
              <a:rPr lang="cs-CZ" dirty="0" smtClean="0"/>
              <a:t> [recenzent]</a:t>
            </a:r>
            <a:endParaRPr lang="cs-CZ" dirty="0"/>
          </a:p>
          <a:p>
            <a:pPr lvl="1"/>
            <a:r>
              <a:rPr lang="en-GB" i="1" dirty="0"/>
              <a:t>Actually it’s not. The numbers to compare are in the column with β’s. As you can see, standardized coefficient (β) for upset feelings equals .33 while for request for help β  = .17. (in step 3 and .32 x .17 in step 4).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816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 případě odmítnutí…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Klid!</a:t>
            </a:r>
          </a:p>
          <a:p>
            <a:r>
              <a:rPr lang="cs-CZ" dirty="0"/>
              <a:t>I</a:t>
            </a:r>
            <a:r>
              <a:rPr lang="cs-CZ" dirty="0" smtClean="0"/>
              <a:t> když s komentáři recenzentů (a rozhodnutím editora) nesouhlasíte, nehádat se</a:t>
            </a:r>
          </a:p>
          <a:p>
            <a:r>
              <a:rPr lang="cs-CZ" dirty="0" smtClean="0"/>
              <a:t>Upravit článek podle komentářů a zkusit jiný časopis </a:t>
            </a:r>
          </a:p>
          <a:p>
            <a:pPr lvl="1"/>
            <a:r>
              <a:rPr lang="cs-CZ" dirty="0" smtClean="0"/>
              <a:t>nezapomenout změnit citační styl podle nového časopisu</a:t>
            </a:r>
          </a:p>
          <a:p>
            <a:r>
              <a:rPr lang="cs-CZ" dirty="0" smtClean="0"/>
              <a:t>Pokud jsou recenze obzvlášť kritické a vyžadují velké změny, zvážit, zda se další práce na daném článku vyplatí!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29"/>
            <a:ext cx="1735165" cy="214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Šipka dolů 37"/>
          <p:cNvSpPr/>
          <p:nvPr/>
        </p:nvSpPr>
        <p:spPr>
          <a:xfrm>
            <a:off x="1331640" y="3140968"/>
            <a:ext cx="325749" cy="1138085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hnutá šipka doleva 14"/>
          <p:cNvSpPr/>
          <p:nvPr/>
        </p:nvSpPr>
        <p:spPr>
          <a:xfrm rot="3664025">
            <a:off x="5412214" y="2641858"/>
            <a:ext cx="3120395" cy="474705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Submission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Publication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251520" y="2426195"/>
            <a:ext cx="826379" cy="738860"/>
          </a:xfrm>
          <a:custGeom>
            <a:avLst/>
            <a:gdLst>
              <a:gd name="connsiteX0" fmla="*/ 0 w 826379"/>
              <a:gd name="connsiteY0" fmla="*/ 73886 h 738860"/>
              <a:gd name="connsiteX1" fmla="*/ 73886 w 826379"/>
              <a:gd name="connsiteY1" fmla="*/ 0 h 738860"/>
              <a:gd name="connsiteX2" fmla="*/ 752493 w 826379"/>
              <a:gd name="connsiteY2" fmla="*/ 0 h 738860"/>
              <a:gd name="connsiteX3" fmla="*/ 826379 w 826379"/>
              <a:gd name="connsiteY3" fmla="*/ 73886 h 738860"/>
              <a:gd name="connsiteX4" fmla="*/ 826379 w 826379"/>
              <a:gd name="connsiteY4" fmla="*/ 664974 h 738860"/>
              <a:gd name="connsiteX5" fmla="*/ 752493 w 826379"/>
              <a:gd name="connsiteY5" fmla="*/ 738860 h 738860"/>
              <a:gd name="connsiteX6" fmla="*/ 73886 w 826379"/>
              <a:gd name="connsiteY6" fmla="*/ 738860 h 738860"/>
              <a:gd name="connsiteX7" fmla="*/ 0 w 826379"/>
              <a:gd name="connsiteY7" fmla="*/ 664974 h 738860"/>
              <a:gd name="connsiteX8" fmla="*/ 0 w 826379"/>
              <a:gd name="connsiteY8" fmla="*/ 73886 h 7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379" h="738860">
                <a:moveTo>
                  <a:pt x="0" y="73886"/>
                </a:moveTo>
                <a:cubicBezTo>
                  <a:pt x="0" y="33080"/>
                  <a:pt x="33080" y="0"/>
                  <a:pt x="73886" y="0"/>
                </a:cubicBezTo>
                <a:lnTo>
                  <a:pt x="752493" y="0"/>
                </a:lnTo>
                <a:cubicBezTo>
                  <a:pt x="793299" y="0"/>
                  <a:pt x="826379" y="33080"/>
                  <a:pt x="826379" y="73886"/>
                </a:cubicBezTo>
                <a:lnTo>
                  <a:pt x="826379" y="664974"/>
                </a:lnTo>
                <a:cubicBezTo>
                  <a:pt x="826379" y="705780"/>
                  <a:pt x="793299" y="738860"/>
                  <a:pt x="752493" y="738860"/>
                </a:cubicBezTo>
                <a:lnTo>
                  <a:pt x="73886" y="738860"/>
                </a:lnTo>
                <a:cubicBezTo>
                  <a:pt x="33080" y="738860"/>
                  <a:pt x="0" y="705780"/>
                  <a:pt x="0" y="664974"/>
                </a:cubicBezTo>
                <a:lnTo>
                  <a:pt x="0" y="73886"/>
                </a:lnTo>
                <a:close/>
              </a:path>
            </a:pathLst>
          </a:cu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9260" tIns="29260" rIns="29260" bIns="292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200" b="1" kern="1200" dirty="0" err="1" smtClean="0"/>
              <a:t>Submit</a:t>
            </a:r>
            <a:r>
              <a:rPr lang="cs-CZ" sz="1200" b="1" kern="1200" dirty="0" smtClean="0"/>
              <a:t>!</a:t>
            </a:r>
            <a:endParaRPr lang="cs-CZ" sz="1200" b="1" kern="1200" dirty="0"/>
          </a:p>
        </p:txBody>
      </p:sp>
      <p:sp>
        <p:nvSpPr>
          <p:cNvPr id="19" name="Volný tvar 18"/>
          <p:cNvSpPr/>
          <p:nvPr/>
        </p:nvSpPr>
        <p:spPr>
          <a:xfrm>
            <a:off x="1177743" y="2083940"/>
            <a:ext cx="1101633" cy="1468824"/>
          </a:xfrm>
          <a:custGeom>
            <a:avLst/>
            <a:gdLst>
              <a:gd name="connsiteX0" fmla="*/ 0 w 1101633"/>
              <a:gd name="connsiteY0" fmla="*/ 367206 h 1468824"/>
              <a:gd name="connsiteX1" fmla="*/ 550817 w 1101633"/>
              <a:gd name="connsiteY1" fmla="*/ 367206 h 1468824"/>
              <a:gd name="connsiteX2" fmla="*/ 550817 w 1101633"/>
              <a:gd name="connsiteY2" fmla="*/ 0 h 1468824"/>
              <a:gd name="connsiteX3" fmla="*/ 1101633 w 1101633"/>
              <a:gd name="connsiteY3" fmla="*/ 734412 h 1468824"/>
              <a:gd name="connsiteX4" fmla="*/ 550817 w 1101633"/>
              <a:gd name="connsiteY4" fmla="*/ 1468824 h 1468824"/>
              <a:gd name="connsiteX5" fmla="*/ 550817 w 1101633"/>
              <a:gd name="connsiteY5" fmla="*/ 1101618 h 1468824"/>
              <a:gd name="connsiteX6" fmla="*/ 0 w 1101633"/>
              <a:gd name="connsiteY6" fmla="*/ 1101618 h 1468824"/>
              <a:gd name="connsiteX7" fmla="*/ 0 w 1101633"/>
              <a:gd name="connsiteY7" fmla="*/ 367206 h 14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633" h="1468824">
                <a:moveTo>
                  <a:pt x="0" y="367206"/>
                </a:moveTo>
                <a:lnTo>
                  <a:pt x="550817" y="367206"/>
                </a:lnTo>
                <a:lnTo>
                  <a:pt x="550817" y="0"/>
                </a:lnTo>
                <a:lnTo>
                  <a:pt x="1101633" y="734412"/>
                </a:lnTo>
                <a:lnTo>
                  <a:pt x="550817" y="1468824"/>
                </a:lnTo>
                <a:lnTo>
                  <a:pt x="550817" y="1101618"/>
                </a:lnTo>
                <a:lnTo>
                  <a:pt x="0" y="1101618"/>
                </a:lnTo>
                <a:lnTo>
                  <a:pt x="0" y="3672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376096" rIns="284298" bIns="3760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smtClean="0"/>
              <a:t>Hodnocení </a:t>
            </a:r>
            <a:r>
              <a:rPr lang="cs-CZ" sz="1400" kern="1200" dirty="0" smtClean="0"/>
              <a:t>editora</a:t>
            </a:r>
            <a:endParaRPr lang="cs-CZ" sz="1400" kern="1200" dirty="0"/>
          </a:p>
        </p:txBody>
      </p:sp>
      <p:sp>
        <p:nvSpPr>
          <p:cNvPr id="20" name="Volný tvar 19"/>
          <p:cNvSpPr/>
          <p:nvPr/>
        </p:nvSpPr>
        <p:spPr>
          <a:xfrm rot="17658378">
            <a:off x="2073455" y="2488807"/>
            <a:ext cx="699951" cy="21182"/>
          </a:xfrm>
          <a:custGeom>
            <a:avLst/>
            <a:gdLst>
              <a:gd name="connsiteX0" fmla="*/ 0 w 699951"/>
              <a:gd name="connsiteY0" fmla="*/ 10591 h 21182"/>
              <a:gd name="connsiteX1" fmla="*/ 699951 w 699951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951" h="21182">
                <a:moveTo>
                  <a:pt x="0" y="10591"/>
                </a:moveTo>
                <a:lnTo>
                  <a:pt x="699951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5176" tIns="-6907" rIns="345177" bIns="-690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21" name="Volný tvar 20"/>
          <p:cNvSpPr/>
          <p:nvPr/>
        </p:nvSpPr>
        <p:spPr>
          <a:xfrm>
            <a:off x="2534229" y="1711854"/>
            <a:ext cx="1245683" cy="743999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3" tIns="25023" rIns="25023" bIns="2502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Odmítnutí</a:t>
            </a:r>
            <a:endParaRPr lang="cs-CZ" sz="1400" kern="1200" dirty="0"/>
          </a:p>
        </p:txBody>
      </p:sp>
      <p:sp>
        <p:nvSpPr>
          <p:cNvPr id="22" name="Volný tvar 21"/>
          <p:cNvSpPr/>
          <p:nvPr/>
        </p:nvSpPr>
        <p:spPr>
          <a:xfrm rot="21588827">
            <a:off x="2279375" y="2807292"/>
            <a:ext cx="288122" cy="21182"/>
          </a:xfrm>
          <a:custGeom>
            <a:avLst/>
            <a:gdLst>
              <a:gd name="connsiteX0" fmla="*/ 0 w 288122"/>
              <a:gd name="connsiteY0" fmla="*/ 10591 h 21182"/>
              <a:gd name="connsiteX1" fmla="*/ 288122 w 288122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122" h="21182">
                <a:moveTo>
                  <a:pt x="0" y="10591"/>
                </a:moveTo>
                <a:lnTo>
                  <a:pt x="288122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558" tIns="3389" rIns="149557" bIns="3386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23" name="Volný tvar 22"/>
          <p:cNvSpPr/>
          <p:nvPr/>
        </p:nvSpPr>
        <p:spPr>
          <a:xfrm>
            <a:off x="2567497" y="2542007"/>
            <a:ext cx="1212415" cy="594364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3" tIns="25023" rIns="25023" bIns="2502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(drobné úpravy)</a:t>
            </a:r>
            <a:endParaRPr lang="cs-CZ" sz="1400" kern="1200" dirty="0"/>
          </a:p>
        </p:txBody>
      </p:sp>
      <p:sp>
        <p:nvSpPr>
          <p:cNvPr id="24" name="Volný tvar 23"/>
          <p:cNvSpPr/>
          <p:nvPr/>
        </p:nvSpPr>
        <p:spPr>
          <a:xfrm rot="3937789">
            <a:off x="2074309" y="3125780"/>
            <a:ext cx="698254" cy="21182"/>
          </a:xfrm>
          <a:custGeom>
            <a:avLst/>
            <a:gdLst>
              <a:gd name="connsiteX0" fmla="*/ 0 w 698254"/>
              <a:gd name="connsiteY0" fmla="*/ 10591 h 21182"/>
              <a:gd name="connsiteX1" fmla="*/ 698254 w 69825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254" h="21182">
                <a:moveTo>
                  <a:pt x="0" y="10591"/>
                </a:moveTo>
                <a:lnTo>
                  <a:pt x="69825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4371" tIns="-6865" rIns="344371" bIns="-6866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25" name="Volný tvar 24"/>
          <p:cNvSpPr/>
          <p:nvPr/>
        </p:nvSpPr>
        <p:spPr>
          <a:xfrm>
            <a:off x="2567497" y="3247432"/>
            <a:ext cx="1212415" cy="685624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23" tIns="25023" rIns="25023" bIns="2502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Přijetí do recenze</a:t>
            </a:r>
            <a:endParaRPr lang="cs-CZ" sz="1400" kern="1200" dirty="0"/>
          </a:p>
        </p:txBody>
      </p:sp>
      <p:sp>
        <p:nvSpPr>
          <p:cNvPr id="27" name="Volný tvar 26"/>
          <p:cNvSpPr/>
          <p:nvPr/>
        </p:nvSpPr>
        <p:spPr>
          <a:xfrm>
            <a:off x="3830407" y="2790391"/>
            <a:ext cx="1101633" cy="1574713"/>
          </a:xfrm>
          <a:custGeom>
            <a:avLst/>
            <a:gdLst>
              <a:gd name="connsiteX0" fmla="*/ 0 w 1101633"/>
              <a:gd name="connsiteY0" fmla="*/ 393678 h 1574713"/>
              <a:gd name="connsiteX1" fmla="*/ 550817 w 1101633"/>
              <a:gd name="connsiteY1" fmla="*/ 393678 h 1574713"/>
              <a:gd name="connsiteX2" fmla="*/ 550817 w 1101633"/>
              <a:gd name="connsiteY2" fmla="*/ 0 h 1574713"/>
              <a:gd name="connsiteX3" fmla="*/ 1101633 w 1101633"/>
              <a:gd name="connsiteY3" fmla="*/ 787357 h 1574713"/>
              <a:gd name="connsiteX4" fmla="*/ 550817 w 1101633"/>
              <a:gd name="connsiteY4" fmla="*/ 1574713 h 1574713"/>
              <a:gd name="connsiteX5" fmla="*/ 550817 w 1101633"/>
              <a:gd name="connsiteY5" fmla="*/ 1181035 h 1574713"/>
              <a:gd name="connsiteX6" fmla="*/ 0 w 1101633"/>
              <a:gd name="connsiteY6" fmla="*/ 1181035 h 1574713"/>
              <a:gd name="connsiteX7" fmla="*/ 0 w 1101633"/>
              <a:gd name="connsiteY7" fmla="*/ 393678 h 15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633" h="1574713">
                <a:moveTo>
                  <a:pt x="0" y="393678"/>
                </a:moveTo>
                <a:lnTo>
                  <a:pt x="550817" y="393678"/>
                </a:lnTo>
                <a:lnTo>
                  <a:pt x="550817" y="0"/>
                </a:lnTo>
                <a:lnTo>
                  <a:pt x="1101633" y="787357"/>
                </a:lnTo>
                <a:lnTo>
                  <a:pt x="550817" y="1574713"/>
                </a:lnTo>
                <a:lnTo>
                  <a:pt x="550817" y="1181035"/>
                </a:lnTo>
                <a:lnTo>
                  <a:pt x="0" y="1181035"/>
                </a:lnTo>
                <a:lnTo>
                  <a:pt x="0" y="3936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" tIns="401933" rIns="283663" bIns="40193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kern="1200" dirty="0" smtClean="0"/>
              <a:t>Hodnocení recenzentů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100" dirty="0" smtClean="0"/>
              <a:t>(peer </a:t>
            </a:r>
            <a:r>
              <a:rPr lang="cs-CZ" sz="1100" dirty="0" err="1" smtClean="0"/>
              <a:t>review</a:t>
            </a:r>
            <a:r>
              <a:rPr lang="cs-CZ" sz="1100" dirty="0" smtClean="0"/>
              <a:t>)</a:t>
            </a:r>
            <a:endParaRPr lang="cs-CZ" sz="1100" kern="1200" dirty="0"/>
          </a:p>
        </p:txBody>
      </p:sp>
      <p:sp>
        <p:nvSpPr>
          <p:cNvPr id="29" name="Volný tvar 28"/>
          <p:cNvSpPr/>
          <p:nvPr/>
        </p:nvSpPr>
        <p:spPr>
          <a:xfrm>
            <a:off x="4932040" y="2789339"/>
            <a:ext cx="1266206" cy="1575765"/>
          </a:xfrm>
          <a:custGeom>
            <a:avLst/>
            <a:gdLst>
              <a:gd name="connsiteX0" fmla="*/ 0 w 1266206"/>
              <a:gd name="connsiteY0" fmla="*/ 393941 h 1575765"/>
              <a:gd name="connsiteX1" fmla="*/ 633103 w 1266206"/>
              <a:gd name="connsiteY1" fmla="*/ 393941 h 1575765"/>
              <a:gd name="connsiteX2" fmla="*/ 633103 w 1266206"/>
              <a:gd name="connsiteY2" fmla="*/ 0 h 1575765"/>
              <a:gd name="connsiteX3" fmla="*/ 1266206 w 1266206"/>
              <a:gd name="connsiteY3" fmla="*/ 787883 h 1575765"/>
              <a:gd name="connsiteX4" fmla="*/ 633103 w 1266206"/>
              <a:gd name="connsiteY4" fmla="*/ 1575765 h 1575765"/>
              <a:gd name="connsiteX5" fmla="*/ 633103 w 1266206"/>
              <a:gd name="connsiteY5" fmla="*/ 1181824 h 1575765"/>
              <a:gd name="connsiteX6" fmla="*/ 0 w 1266206"/>
              <a:gd name="connsiteY6" fmla="*/ 1181824 h 1575765"/>
              <a:gd name="connsiteX7" fmla="*/ 0 w 1266206"/>
              <a:gd name="connsiteY7" fmla="*/ 393941 h 15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06" h="1575765">
                <a:moveTo>
                  <a:pt x="0" y="393941"/>
                </a:moveTo>
                <a:lnTo>
                  <a:pt x="633103" y="393941"/>
                </a:lnTo>
                <a:lnTo>
                  <a:pt x="633103" y="0"/>
                </a:lnTo>
                <a:lnTo>
                  <a:pt x="1266206" y="787883"/>
                </a:lnTo>
                <a:lnTo>
                  <a:pt x="633103" y="1575765"/>
                </a:lnTo>
                <a:lnTo>
                  <a:pt x="633103" y="1181824"/>
                </a:lnTo>
                <a:lnTo>
                  <a:pt x="0" y="1181824"/>
                </a:lnTo>
                <a:lnTo>
                  <a:pt x="0" y="3939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402831" rIns="325441" bIns="40283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Hodnocení editora</a:t>
            </a:r>
            <a:endParaRPr lang="cs-CZ" sz="1400" kern="1200" dirty="0"/>
          </a:p>
        </p:txBody>
      </p:sp>
      <p:sp>
        <p:nvSpPr>
          <p:cNvPr id="30" name="Volný tvar 29"/>
          <p:cNvSpPr/>
          <p:nvPr/>
        </p:nvSpPr>
        <p:spPr>
          <a:xfrm rot="17851665" flipV="1">
            <a:off x="5572231" y="2248857"/>
            <a:ext cx="2297109" cy="615041"/>
          </a:xfrm>
          <a:custGeom>
            <a:avLst/>
            <a:gdLst>
              <a:gd name="connsiteX0" fmla="*/ 0 w 2066367"/>
              <a:gd name="connsiteY0" fmla="*/ 10591 h 21182"/>
              <a:gd name="connsiteX1" fmla="*/ 2066367 w 2066367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367" h="21182">
                <a:moveTo>
                  <a:pt x="0" y="10591"/>
                </a:moveTo>
                <a:lnTo>
                  <a:pt x="2066367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4224" tIns="-41068" rIns="994224" bIns="-41069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31" name="Volný tvar 30"/>
          <p:cNvSpPr/>
          <p:nvPr/>
        </p:nvSpPr>
        <p:spPr>
          <a:xfrm>
            <a:off x="7203566" y="1222334"/>
            <a:ext cx="1472890" cy="910522"/>
          </a:xfrm>
          <a:custGeom>
            <a:avLst/>
            <a:gdLst>
              <a:gd name="connsiteX0" fmla="*/ 0 w 1101633"/>
              <a:gd name="connsiteY0" fmla="*/ 67104 h 671038"/>
              <a:gd name="connsiteX1" fmla="*/ 67104 w 1101633"/>
              <a:gd name="connsiteY1" fmla="*/ 0 h 671038"/>
              <a:gd name="connsiteX2" fmla="*/ 1034529 w 1101633"/>
              <a:gd name="connsiteY2" fmla="*/ 0 h 671038"/>
              <a:gd name="connsiteX3" fmla="*/ 1101633 w 1101633"/>
              <a:gd name="connsiteY3" fmla="*/ 67104 h 671038"/>
              <a:gd name="connsiteX4" fmla="*/ 1101633 w 1101633"/>
              <a:gd name="connsiteY4" fmla="*/ 603934 h 671038"/>
              <a:gd name="connsiteX5" fmla="*/ 1034529 w 1101633"/>
              <a:gd name="connsiteY5" fmla="*/ 671038 h 671038"/>
              <a:gd name="connsiteX6" fmla="*/ 67104 w 1101633"/>
              <a:gd name="connsiteY6" fmla="*/ 671038 h 671038"/>
              <a:gd name="connsiteX7" fmla="*/ 0 w 1101633"/>
              <a:gd name="connsiteY7" fmla="*/ 603934 h 671038"/>
              <a:gd name="connsiteX8" fmla="*/ 0 w 1101633"/>
              <a:gd name="connsiteY8" fmla="*/ 67104 h 67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671038">
                <a:moveTo>
                  <a:pt x="0" y="67104"/>
                </a:moveTo>
                <a:cubicBezTo>
                  <a:pt x="0" y="30043"/>
                  <a:pt x="30043" y="0"/>
                  <a:pt x="67104" y="0"/>
                </a:cubicBezTo>
                <a:lnTo>
                  <a:pt x="1034529" y="0"/>
                </a:lnTo>
                <a:cubicBezTo>
                  <a:pt x="1071590" y="0"/>
                  <a:pt x="1101633" y="30043"/>
                  <a:pt x="1101633" y="67104"/>
                </a:cubicBezTo>
                <a:lnTo>
                  <a:pt x="1101633" y="603934"/>
                </a:lnTo>
                <a:cubicBezTo>
                  <a:pt x="1101633" y="640995"/>
                  <a:pt x="1071590" y="671038"/>
                  <a:pt x="1034529" y="671038"/>
                </a:cubicBezTo>
                <a:lnTo>
                  <a:pt x="67104" y="671038"/>
                </a:lnTo>
                <a:cubicBezTo>
                  <a:pt x="30043" y="671038"/>
                  <a:pt x="0" y="640995"/>
                  <a:pt x="0" y="603934"/>
                </a:cubicBezTo>
                <a:lnTo>
                  <a:pt x="0" y="671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44" tIns="28544" rIns="28544" bIns="285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Odmítnutí</a:t>
            </a:r>
            <a:endParaRPr lang="cs-CZ" sz="1400" kern="1200" dirty="0"/>
          </a:p>
        </p:txBody>
      </p:sp>
      <p:sp>
        <p:nvSpPr>
          <p:cNvPr id="32" name="Volný tvar 31"/>
          <p:cNvSpPr/>
          <p:nvPr/>
        </p:nvSpPr>
        <p:spPr>
          <a:xfrm rot="19340067">
            <a:off x="6040643" y="3099332"/>
            <a:ext cx="1488283" cy="21182"/>
          </a:xfrm>
          <a:custGeom>
            <a:avLst/>
            <a:gdLst>
              <a:gd name="connsiteX0" fmla="*/ 0 w 1488283"/>
              <a:gd name="connsiteY0" fmla="*/ 10591 h 21182"/>
              <a:gd name="connsiteX1" fmla="*/ 1488283 w 1488283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283" h="21182">
                <a:moveTo>
                  <a:pt x="0" y="10591"/>
                </a:moveTo>
                <a:lnTo>
                  <a:pt x="1488283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9634" tIns="-26616" rIns="719634" bIns="-26617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33" name="Volný tvar 32"/>
          <p:cNvSpPr/>
          <p:nvPr/>
        </p:nvSpPr>
        <p:spPr>
          <a:xfrm>
            <a:off x="7203566" y="2305474"/>
            <a:ext cx="1472890" cy="907502"/>
          </a:xfrm>
          <a:custGeom>
            <a:avLst/>
            <a:gdLst>
              <a:gd name="connsiteX0" fmla="*/ 0 w 1101633"/>
              <a:gd name="connsiteY0" fmla="*/ 79310 h 793104"/>
              <a:gd name="connsiteX1" fmla="*/ 79310 w 1101633"/>
              <a:gd name="connsiteY1" fmla="*/ 0 h 793104"/>
              <a:gd name="connsiteX2" fmla="*/ 1022323 w 1101633"/>
              <a:gd name="connsiteY2" fmla="*/ 0 h 793104"/>
              <a:gd name="connsiteX3" fmla="*/ 1101633 w 1101633"/>
              <a:gd name="connsiteY3" fmla="*/ 79310 h 793104"/>
              <a:gd name="connsiteX4" fmla="*/ 1101633 w 1101633"/>
              <a:gd name="connsiteY4" fmla="*/ 713794 h 793104"/>
              <a:gd name="connsiteX5" fmla="*/ 1022323 w 1101633"/>
              <a:gd name="connsiteY5" fmla="*/ 793104 h 793104"/>
              <a:gd name="connsiteX6" fmla="*/ 79310 w 1101633"/>
              <a:gd name="connsiteY6" fmla="*/ 793104 h 793104"/>
              <a:gd name="connsiteX7" fmla="*/ 0 w 1101633"/>
              <a:gd name="connsiteY7" fmla="*/ 713794 h 793104"/>
              <a:gd name="connsiteX8" fmla="*/ 0 w 1101633"/>
              <a:gd name="connsiteY8" fmla="*/ 79310 h 79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793104">
                <a:moveTo>
                  <a:pt x="0" y="79310"/>
                </a:moveTo>
                <a:cubicBezTo>
                  <a:pt x="0" y="35508"/>
                  <a:pt x="35508" y="0"/>
                  <a:pt x="79310" y="0"/>
                </a:cubicBezTo>
                <a:lnTo>
                  <a:pt x="1022323" y="0"/>
                </a:lnTo>
                <a:cubicBezTo>
                  <a:pt x="1066125" y="0"/>
                  <a:pt x="1101633" y="35508"/>
                  <a:pt x="1101633" y="79310"/>
                </a:cubicBezTo>
                <a:lnTo>
                  <a:pt x="1101633" y="713794"/>
                </a:lnTo>
                <a:cubicBezTo>
                  <a:pt x="1101633" y="757596"/>
                  <a:pt x="1066125" y="793104"/>
                  <a:pt x="1022323" y="793104"/>
                </a:cubicBezTo>
                <a:lnTo>
                  <a:pt x="79310" y="793104"/>
                </a:lnTo>
                <a:cubicBezTo>
                  <a:pt x="35508" y="793104"/>
                  <a:pt x="0" y="757596"/>
                  <a:pt x="0" y="713794"/>
                </a:cubicBezTo>
                <a:lnTo>
                  <a:pt x="0" y="7931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19" tIns="32119" rIns="32119" bIns="321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Velké změny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(</a:t>
            </a:r>
            <a:r>
              <a:rPr lang="cs-CZ" sz="1400" i="1" kern="1200" dirty="0" smtClean="0"/>
              <a:t>major </a:t>
            </a:r>
            <a:r>
              <a:rPr lang="cs-CZ" sz="1400" i="1" kern="1200" dirty="0" err="1" smtClean="0"/>
              <a:t>revisions</a:t>
            </a:r>
            <a:r>
              <a:rPr lang="cs-CZ" sz="1400" kern="1200" dirty="0" smtClean="0"/>
              <a:t>)</a:t>
            </a:r>
            <a:endParaRPr lang="cs-CZ" sz="1400" kern="1200" dirty="0"/>
          </a:p>
        </p:txBody>
      </p:sp>
      <p:sp>
        <p:nvSpPr>
          <p:cNvPr id="34" name="Volný tvar 33"/>
          <p:cNvSpPr/>
          <p:nvPr/>
        </p:nvSpPr>
        <p:spPr>
          <a:xfrm rot="767436">
            <a:off x="6172821" y="3715903"/>
            <a:ext cx="1295949" cy="45719"/>
          </a:xfrm>
          <a:custGeom>
            <a:avLst/>
            <a:gdLst>
              <a:gd name="connsiteX0" fmla="*/ 0 w 1264704"/>
              <a:gd name="connsiteY0" fmla="*/ 10591 h 21182"/>
              <a:gd name="connsiteX1" fmla="*/ 1264704 w 126470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704" h="21182">
                <a:moveTo>
                  <a:pt x="0" y="10591"/>
                </a:moveTo>
                <a:lnTo>
                  <a:pt x="126470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3434" tIns="-21026" rIns="613434" bIns="-2102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35" name="Volný tvar 34"/>
          <p:cNvSpPr/>
          <p:nvPr/>
        </p:nvSpPr>
        <p:spPr>
          <a:xfrm>
            <a:off x="7236296" y="3408031"/>
            <a:ext cx="1440160" cy="885065"/>
          </a:xfrm>
          <a:custGeom>
            <a:avLst/>
            <a:gdLst>
              <a:gd name="connsiteX0" fmla="*/ 0 w 1101633"/>
              <a:gd name="connsiteY0" fmla="*/ 75109 h 751093"/>
              <a:gd name="connsiteX1" fmla="*/ 75109 w 1101633"/>
              <a:gd name="connsiteY1" fmla="*/ 0 h 751093"/>
              <a:gd name="connsiteX2" fmla="*/ 1026524 w 1101633"/>
              <a:gd name="connsiteY2" fmla="*/ 0 h 751093"/>
              <a:gd name="connsiteX3" fmla="*/ 1101633 w 1101633"/>
              <a:gd name="connsiteY3" fmla="*/ 75109 h 751093"/>
              <a:gd name="connsiteX4" fmla="*/ 1101633 w 1101633"/>
              <a:gd name="connsiteY4" fmla="*/ 675984 h 751093"/>
              <a:gd name="connsiteX5" fmla="*/ 1026524 w 1101633"/>
              <a:gd name="connsiteY5" fmla="*/ 751093 h 751093"/>
              <a:gd name="connsiteX6" fmla="*/ 75109 w 1101633"/>
              <a:gd name="connsiteY6" fmla="*/ 751093 h 751093"/>
              <a:gd name="connsiteX7" fmla="*/ 0 w 1101633"/>
              <a:gd name="connsiteY7" fmla="*/ 675984 h 751093"/>
              <a:gd name="connsiteX8" fmla="*/ 0 w 1101633"/>
              <a:gd name="connsiteY8" fmla="*/ 75109 h 75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751093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026524" y="0"/>
                </a:lnTo>
                <a:cubicBezTo>
                  <a:pt x="1068006" y="0"/>
                  <a:pt x="1101633" y="33627"/>
                  <a:pt x="1101633" y="75109"/>
                </a:cubicBezTo>
                <a:lnTo>
                  <a:pt x="1101633" y="675984"/>
                </a:lnTo>
                <a:cubicBezTo>
                  <a:pt x="1101633" y="717466"/>
                  <a:pt x="1068006" y="751093"/>
                  <a:pt x="1026524" y="751093"/>
                </a:cubicBezTo>
                <a:lnTo>
                  <a:pt x="75109" y="751093"/>
                </a:lnTo>
                <a:cubicBezTo>
                  <a:pt x="33627" y="751093"/>
                  <a:pt x="0" y="717466"/>
                  <a:pt x="0" y="675984"/>
                </a:cubicBezTo>
                <a:lnTo>
                  <a:pt x="0" y="751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9" tIns="30889" rIns="30889" bIns="308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Menší změny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400" kern="1200" dirty="0" smtClean="0"/>
              <a:t>(</a:t>
            </a:r>
            <a:r>
              <a:rPr lang="cs-CZ" sz="1400" i="1" kern="1200" dirty="0" smtClean="0"/>
              <a:t>minor </a:t>
            </a:r>
            <a:r>
              <a:rPr lang="cs-CZ" sz="1400" i="1" kern="1200" dirty="0" err="1" smtClean="0"/>
              <a:t>revisions</a:t>
            </a:r>
            <a:r>
              <a:rPr lang="cs-CZ" sz="1400" kern="1200" dirty="0" smtClean="0"/>
              <a:t>)</a:t>
            </a:r>
            <a:endParaRPr lang="cs-CZ" sz="1400" kern="1200" dirty="0"/>
          </a:p>
        </p:txBody>
      </p:sp>
      <p:sp>
        <p:nvSpPr>
          <p:cNvPr id="36" name="Volný tvar 35"/>
          <p:cNvSpPr/>
          <p:nvPr/>
        </p:nvSpPr>
        <p:spPr>
          <a:xfrm rot="2699578">
            <a:off x="5951159" y="4080043"/>
            <a:ext cx="1510754" cy="45719"/>
          </a:xfrm>
          <a:custGeom>
            <a:avLst/>
            <a:gdLst>
              <a:gd name="connsiteX0" fmla="*/ 0 w 1406554"/>
              <a:gd name="connsiteY0" fmla="*/ 10591 h 21182"/>
              <a:gd name="connsiteX1" fmla="*/ 1406554 w 140655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6554" h="21182">
                <a:moveTo>
                  <a:pt x="0" y="10591"/>
                </a:moveTo>
                <a:lnTo>
                  <a:pt x="140655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813" tIns="-24572" rIns="680813" bIns="-24574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700" kern="1200"/>
          </a:p>
        </p:txBody>
      </p:sp>
      <p:sp>
        <p:nvSpPr>
          <p:cNvPr id="37" name="Volný tvar 36"/>
          <p:cNvSpPr/>
          <p:nvPr/>
        </p:nvSpPr>
        <p:spPr>
          <a:xfrm>
            <a:off x="6501250" y="4523950"/>
            <a:ext cx="1404632" cy="705250"/>
          </a:xfrm>
          <a:custGeom>
            <a:avLst/>
            <a:gdLst>
              <a:gd name="connsiteX0" fmla="*/ 0 w 1101633"/>
              <a:gd name="connsiteY0" fmla="*/ 64518 h 645177"/>
              <a:gd name="connsiteX1" fmla="*/ 64518 w 1101633"/>
              <a:gd name="connsiteY1" fmla="*/ 0 h 645177"/>
              <a:gd name="connsiteX2" fmla="*/ 1037115 w 1101633"/>
              <a:gd name="connsiteY2" fmla="*/ 0 h 645177"/>
              <a:gd name="connsiteX3" fmla="*/ 1101633 w 1101633"/>
              <a:gd name="connsiteY3" fmla="*/ 64518 h 645177"/>
              <a:gd name="connsiteX4" fmla="*/ 1101633 w 1101633"/>
              <a:gd name="connsiteY4" fmla="*/ 580659 h 645177"/>
              <a:gd name="connsiteX5" fmla="*/ 1037115 w 1101633"/>
              <a:gd name="connsiteY5" fmla="*/ 645177 h 645177"/>
              <a:gd name="connsiteX6" fmla="*/ 64518 w 1101633"/>
              <a:gd name="connsiteY6" fmla="*/ 645177 h 645177"/>
              <a:gd name="connsiteX7" fmla="*/ 0 w 1101633"/>
              <a:gd name="connsiteY7" fmla="*/ 580659 h 645177"/>
              <a:gd name="connsiteX8" fmla="*/ 0 w 1101633"/>
              <a:gd name="connsiteY8" fmla="*/ 64518 h 64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645177">
                <a:moveTo>
                  <a:pt x="0" y="64518"/>
                </a:moveTo>
                <a:cubicBezTo>
                  <a:pt x="0" y="28886"/>
                  <a:pt x="28886" y="0"/>
                  <a:pt x="64518" y="0"/>
                </a:cubicBezTo>
                <a:lnTo>
                  <a:pt x="1037115" y="0"/>
                </a:lnTo>
                <a:cubicBezTo>
                  <a:pt x="1072747" y="0"/>
                  <a:pt x="1101633" y="28886"/>
                  <a:pt x="1101633" y="64518"/>
                </a:cubicBezTo>
                <a:lnTo>
                  <a:pt x="1101633" y="580659"/>
                </a:lnTo>
                <a:cubicBezTo>
                  <a:pt x="1101633" y="616291"/>
                  <a:pt x="1072747" y="645177"/>
                  <a:pt x="1037115" y="645177"/>
                </a:cubicBezTo>
                <a:lnTo>
                  <a:pt x="64518" y="645177"/>
                </a:lnTo>
                <a:cubicBezTo>
                  <a:pt x="28886" y="645177"/>
                  <a:pt x="0" y="616291"/>
                  <a:pt x="0" y="580659"/>
                </a:cubicBezTo>
                <a:lnTo>
                  <a:pt x="0" y="64518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97" tIns="31597" rIns="31597" bIns="315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b="1" kern="1200" dirty="0" smtClean="0"/>
              <a:t>Přijetí</a:t>
            </a:r>
            <a:endParaRPr lang="cs-CZ" sz="1600" b="1" kern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55834" y="4379934"/>
            <a:ext cx="2315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1. Téma </a:t>
            </a:r>
            <a:r>
              <a:rPr lang="cs-CZ" sz="1600" dirty="0"/>
              <a:t>– patří do našeho časopisu?</a:t>
            </a:r>
          </a:p>
          <a:p>
            <a:r>
              <a:rPr lang="cs-CZ" sz="1600" dirty="0" smtClean="0"/>
              <a:t>2. Počet </a:t>
            </a:r>
            <a:r>
              <a:rPr lang="cs-CZ" sz="1600" dirty="0"/>
              <a:t>znaků/slov</a:t>
            </a:r>
          </a:p>
          <a:p>
            <a:r>
              <a:rPr lang="cs-CZ" sz="1600" dirty="0" smtClean="0"/>
              <a:t>3. Citační </a:t>
            </a:r>
            <a:r>
              <a:rPr lang="cs-CZ" sz="1600" dirty="0"/>
              <a:t>styl</a:t>
            </a:r>
          </a:p>
          <a:p>
            <a:r>
              <a:rPr lang="cs-CZ" sz="1600" dirty="0" smtClean="0"/>
              <a:t>4. Formální </a:t>
            </a:r>
            <a:r>
              <a:rPr lang="cs-CZ" sz="1600" dirty="0"/>
              <a:t>uspořádání článku</a:t>
            </a:r>
          </a:p>
          <a:p>
            <a:r>
              <a:rPr lang="cs-CZ" sz="1600" dirty="0" smtClean="0"/>
              <a:t>5. Obsah </a:t>
            </a:r>
            <a:r>
              <a:rPr lang="cs-CZ" sz="1600" dirty="0"/>
              <a:t>– kvalita, novost, přínos k </a:t>
            </a:r>
            <a:r>
              <a:rPr lang="cs-CZ" sz="1600" dirty="0" smtClean="0"/>
              <a:t>oboru</a:t>
            </a:r>
          </a:p>
          <a:p>
            <a:r>
              <a:rPr lang="cs-CZ" sz="1600" dirty="0" smtClean="0"/>
              <a:t>6. </a:t>
            </a:r>
            <a:r>
              <a:rPr lang="cs-CZ" sz="1600" dirty="0"/>
              <a:t>J</a:t>
            </a:r>
            <a:r>
              <a:rPr lang="cs-CZ" sz="1600" dirty="0" smtClean="0"/>
              <a:t>azyk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41" name="Obláček 40"/>
          <p:cNvSpPr/>
          <p:nvPr/>
        </p:nvSpPr>
        <p:spPr>
          <a:xfrm>
            <a:off x="4211960" y="1222335"/>
            <a:ext cx="1584176" cy="982530"/>
          </a:xfrm>
          <a:prstGeom prst="cloudCallout">
            <a:avLst>
              <a:gd name="adj1" fmla="val -28009"/>
              <a:gd name="adj2" fmla="val 1314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Hledání recenzentů, oslovování…</a:t>
            </a:r>
            <a:endParaRPr lang="cs-CZ" sz="12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603021" y="5521170"/>
            <a:ext cx="235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Revize</a:t>
            </a:r>
          </a:p>
          <a:p>
            <a:r>
              <a:rPr lang="cs-CZ" dirty="0" smtClean="0"/>
              <a:t>Vyjádření se k recenzi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1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74021"/>
            <a:ext cx="2592288" cy="21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Submission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Dávat si pozor na citační styl</a:t>
            </a:r>
          </a:p>
          <a:p>
            <a:r>
              <a:rPr lang="cs-CZ" dirty="0" smtClean="0"/>
              <a:t>Pozorně pročíst jednotlivé kroky zasílání článku do časopisu a důsledně se jimi řídit</a:t>
            </a:r>
          </a:p>
          <a:p>
            <a:r>
              <a:rPr lang="cs-CZ" dirty="0" smtClean="0"/>
              <a:t>Uvést všechny spoluautory, možné konflikty zájmu, zdroje financování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Nikdy ne!</a:t>
            </a:r>
          </a:p>
          <a:p>
            <a:pPr lvl="1"/>
            <a:r>
              <a:rPr lang="cs-CZ" dirty="0" smtClean="0"/>
              <a:t>neposílat článek do více časopisů najednou</a:t>
            </a:r>
          </a:p>
          <a:p>
            <a:pPr lvl="1"/>
            <a:r>
              <a:rPr lang="cs-CZ" dirty="0" smtClean="0"/>
              <a:t>neposílat článek do </a:t>
            </a:r>
            <a:r>
              <a:rPr lang="cs-CZ" dirty="0" smtClean="0"/>
              <a:t>časopisu jen pro získání rychlé zpětné vazby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92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96" y="4312981"/>
            <a:ext cx="1835408" cy="24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Recenzní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Cílem je zaručení kvality článku.</a:t>
            </a:r>
            <a:endParaRPr lang="cs-CZ" dirty="0" smtClean="0"/>
          </a:p>
          <a:p>
            <a:r>
              <a:rPr lang="cs-CZ" dirty="0" smtClean="0"/>
              <a:t>Chce čas... spoustu </a:t>
            </a:r>
            <a:r>
              <a:rPr lang="cs-CZ" dirty="0" smtClean="0"/>
              <a:t>času. 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ledání recenzentů – klíčová slova, seznam literatury, </a:t>
            </a:r>
            <a:r>
              <a:rPr lang="cs-CZ" dirty="0" err="1" smtClean="0"/>
              <a:t>editorial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 smtClean="0"/>
          </a:p>
          <a:p>
            <a:pPr lvl="1"/>
            <a:r>
              <a:rPr lang="cs-CZ" dirty="0" smtClean="0"/>
              <a:t>oslovování recenzentů, čekání na odpověď, </a:t>
            </a:r>
            <a:r>
              <a:rPr lang="cs-CZ" dirty="0" err="1" smtClean="0"/>
              <a:t>remindery</a:t>
            </a:r>
            <a:endParaRPr lang="cs-CZ" dirty="0" smtClean="0"/>
          </a:p>
          <a:p>
            <a:pPr lvl="1"/>
            <a:r>
              <a:rPr lang="cs-CZ" dirty="0" smtClean="0"/>
              <a:t>samotné psaní recenze (cca 1 měsíc)</a:t>
            </a:r>
          </a:p>
          <a:p>
            <a:pPr lvl="1"/>
            <a:r>
              <a:rPr lang="cs-CZ" dirty="0" smtClean="0"/>
              <a:t>hodnocení editora</a:t>
            </a:r>
          </a:p>
          <a:p>
            <a:pPr lvl="1"/>
            <a:r>
              <a:rPr lang="cs-CZ" b="1" dirty="0" smtClean="0"/>
              <a:t>dohromady 3-4 měsíce, mnohdy déle</a:t>
            </a:r>
          </a:p>
          <a:p>
            <a:r>
              <a:rPr lang="cs-CZ" dirty="0" smtClean="0"/>
              <a:t>Jako autoři byste měli být informováni o tom, v jaké fázi váš článek je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ransparentnost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recenzí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Single-blind (</a:t>
            </a:r>
            <a:r>
              <a:rPr lang="cs-CZ" dirty="0" err="1" smtClean="0"/>
              <a:t>masked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autor článku nezná jména recenzentů</a:t>
            </a:r>
          </a:p>
          <a:p>
            <a:r>
              <a:rPr lang="cs-CZ" dirty="0" smtClean="0"/>
              <a:t>Double-blind (double-</a:t>
            </a:r>
            <a:r>
              <a:rPr lang="cs-CZ" dirty="0" err="1" smtClean="0"/>
              <a:t>masked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ména autora a recenzenta zná jen redakce</a:t>
            </a:r>
          </a:p>
          <a:p>
            <a:r>
              <a:rPr lang="cs-CZ" dirty="0" smtClean="0"/>
              <a:t>Open</a:t>
            </a:r>
          </a:p>
          <a:p>
            <a:pPr lvl="1"/>
            <a:r>
              <a:rPr lang="cs-CZ" dirty="0" smtClean="0"/>
              <a:t>jména </a:t>
            </a:r>
            <a:r>
              <a:rPr lang="cs-CZ" dirty="0" smtClean="0"/>
              <a:t>jsou známá</a:t>
            </a:r>
          </a:p>
          <a:p>
            <a:r>
              <a:rPr lang="cs-CZ" dirty="0" smtClean="0"/>
              <a:t>Post-</a:t>
            </a:r>
            <a:r>
              <a:rPr lang="cs-CZ" dirty="0" err="1" smtClean="0"/>
              <a:t>publication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připomínky po publikování článku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25320"/>
            <a:ext cx="2572025" cy="262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od recenze </a:t>
            </a:r>
            <a:r>
              <a:rPr lang="cs-CZ" dirty="0" smtClean="0"/>
              <a:t>čekat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Peer-</a:t>
            </a:r>
            <a:r>
              <a:rPr lang="cs-CZ" b="1" dirty="0" err="1" smtClean="0"/>
              <a:t>review</a:t>
            </a:r>
            <a:r>
              <a:rPr lang="cs-CZ" b="1" dirty="0" smtClean="0"/>
              <a:t>: </a:t>
            </a:r>
            <a:r>
              <a:rPr lang="cs-CZ" dirty="0" smtClean="0"/>
              <a:t>n</a:t>
            </a:r>
            <a:r>
              <a:rPr lang="cs-CZ" dirty="0" smtClean="0"/>
              <a:t>ezávislé </a:t>
            </a:r>
            <a:r>
              <a:rPr lang="cs-CZ" dirty="0" smtClean="0"/>
              <a:t>kritické zhodnocení článku odborníky </a:t>
            </a:r>
            <a:r>
              <a:rPr lang="cs-CZ" dirty="0" smtClean="0"/>
              <a:t>v </a:t>
            </a:r>
            <a:r>
              <a:rPr lang="cs-CZ" dirty="0" smtClean="0"/>
              <a:t>oboru </a:t>
            </a:r>
            <a:r>
              <a:rPr lang="cs-CZ" dirty="0"/>
              <a:t>(kolegy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Vyjádření </a:t>
            </a:r>
            <a:r>
              <a:rPr lang="cs-CZ" dirty="0" smtClean="0"/>
              <a:t>ke každé sekci článku (v ideálním případě)</a:t>
            </a:r>
          </a:p>
          <a:p>
            <a:r>
              <a:rPr lang="cs-CZ" dirty="0" smtClean="0"/>
              <a:t>Velmi konkrétní doporučení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</a:t>
            </a:r>
            <a:r>
              <a:rPr lang="cs-CZ" dirty="0" smtClean="0"/>
              <a:t>návrhy na zlepšení článku</a:t>
            </a:r>
          </a:p>
          <a:p>
            <a:r>
              <a:rPr lang="cs-CZ" dirty="0" smtClean="0"/>
              <a:t>Zdvořilost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 pokud je recenze velmi kritická (a článek velmi špatný)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9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poratewellnessmagazine.com/upload/articles/364575219DEE1A88988FBF6D1C74B32E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4014192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psát recenzi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Celkové zhodnocení článku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Vyjádření k tématu článku: důležitost, aktuálnost, 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Celková kvalita textu: organizace, výstižnost, jazyk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Vyjádření k jednotlivým částem článku: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Přehled dosavadních poznatků – důkladnost, relevance, 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Definice problému – jasnost, 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Vzorek a jeho tvorba – dostatečnost popisu, 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Design a metodologie – vhodnost, kvalita provedení, 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Výsledky – srozumitelnost, …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Diskuze – kvalita, pozornost k validitě a limitům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Shrnutí a vypíchnutí důležitého</a:t>
            </a:r>
          </a:p>
          <a:p>
            <a:endParaRPr lang="cs-CZ" dirty="0" smtClean="0"/>
          </a:p>
          <a:p>
            <a:r>
              <a:rPr lang="cs-CZ" dirty="0" smtClean="0"/>
              <a:t>Velmi konkrétní x velmi obecné</a:t>
            </a:r>
          </a:p>
          <a:p>
            <a:r>
              <a:rPr lang="cs-CZ" dirty="0" smtClean="0"/>
              <a:t>Dojem x věcnost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9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sz="6600" b="1" dirty="0" smtClean="0"/>
              <a:t>Konkrétně: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486"/>
            <a:ext cx="60388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160240"/>
          </a:xfrm>
          <a:prstGeom prst="roundRect">
            <a:avLst>
              <a:gd name="adj" fmla="val 1591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44000" tIns="144000" rIns="144000" bIns="144000"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Úvod: </a:t>
            </a:r>
            <a:r>
              <a:rPr lang="en-US" sz="2000" i="1" dirty="0" smtClean="0"/>
              <a:t>This </a:t>
            </a:r>
            <a:r>
              <a:rPr lang="en-US" sz="2000" i="1" dirty="0"/>
              <a:t>paper explores the relationship between Facebook intensity and friendship contingent self-esteem. Overall, I found the paper to be well written and appropriate for publication in </a:t>
            </a:r>
            <a:r>
              <a:rPr lang="en-US" sz="2000" i="1" dirty="0" err="1"/>
              <a:t>Cyberpsychology</a:t>
            </a:r>
            <a:r>
              <a:rPr lang="en-US" sz="2000" i="1" dirty="0"/>
              <a:t>: Journal of Psychosocial Research on Cyberspace. However, several questions and concerns arose during my review of the paper that need to be </a:t>
            </a:r>
            <a:r>
              <a:rPr lang="en-US" sz="2000" i="1" dirty="0" smtClean="0"/>
              <a:t>addressed</a:t>
            </a:r>
            <a:r>
              <a:rPr lang="cs-CZ" sz="2000" i="1" dirty="0" smtClean="0"/>
              <a:t>…</a:t>
            </a:r>
          </a:p>
          <a:p>
            <a:endParaRPr lang="cs-CZ" i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4653136"/>
            <a:ext cx="8280920" cy="18722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Editor </a:t>
            </a:r>
            <a:r>
              <a:rPr lang="cs-CZ" b="1" dirty="0" err="1" smtClean="0"/>
              <a:t>only</a:t>
            </a:r>
            <a:r>
              <a:rPr lang="cs-CZ" b="1" dirty="0" smtClean="0"/>
              <a:t>: </a:t>
            </a:r>
            <a:r>
              <a:rPr lang="en-US" i="1" dirty="0" smtClean="0"/>
              <a:t>Please </a:t>
            </a:r>
            <a:r>
              <a:rPr lang="en-US" i="1" dirty="0"/>
              <a:t>apologize this harsh of review; usually I do not express such a tough criticism. But in my opinion this paper is so poor from so many perspectives that I think it’s almost impertinent to expect other people spending their time on reading/reviewing it. And in the end, as expressed to the authors, I think such work is not helpful for the entire genre of educational games – although the authors are clearly in </a:t>
            </a:r>
            <a:r>
              <a:rPr lang="en-US" i="1" dirty="0" err="1"/>
              <a:t>favour</a:t>
            </a:r>
            <a:r>
              <a:rPr lang="en-US" i="1" dirty="0"/>
              <a:t> of </a:t>
            </a:r>
            <a:r>
              <a:rPr lang="en-US" i="1" dirty="0" smtClean="0"/>
              <a:t>them.</a:t>
            </a:r>
            <a:r>
              <a:rPr lang="cs-CZ" i="1" dirty="0" smtClean="0"/>
              <a:t> </a:t>
            </a:r>
            <a:r>
              <a:rPr lang="en-US" i="1" dirty="0" smtClean="0"/>
              <a:t>Well </a:t>
            </a:r>
            <a:r>
              <a:rPr lang="en-US" i="1" dirty="0"/>
              <a:t>…</a:t>
            </a:r>
            <a:endParaRPr lang="cs-CZ" i="1" dirty="0"/>
          </a:p>
        </p:txBody>
      </p:sp>
      <p:sp>
        <p:nvSpPr>
          <p:cNvPr id="5" name="Zaoblený obdélník 4"/>
          <p:cNvSpPr/>
          <p:nvPr/>
        </p:nvSpPr>
        <p:spPr>
          <a:xfrm>
            <a:off x="467544" y="2708920"/>
            <a:ext cx="8280920" cy="17281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/>
              <a:t>Závěr:</a:t>
            </a:r>
            <a:r>
              <a:rPr lang="cs-CZ" b="1" i="1" dirty="0" smtClean="0"/>
              <a:t> </a:t>
            </a:r>
            <a:r>
              <a:rPr lang="en-US" i="1" dirty="0" smtClean="0"/>
              <a:t>Finally</a:t>
            </a:r>
            <a:r>
              <a:rPr lang="en-US" i="1" dirty="0"/>
              <a:t>, I have to recommend article to be refused, because it has methodological pitfalls, it misinterprets the data and it uses out-of-date theory. I would suggest the author to continue in the research, use different methodology and include more recent theory to his or her research.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764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821</Words>
  <Application>Microsoft Office PowerPoint</Application>
  <PresentationFormat>Předvádění na obrazovce (4:3)</PresentationFormat>
  <Paragraphs>120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Recenzní řízení review process</vt:lpstr>
      <vt:lpstr>Submission  Publication</vt:lpstr>
      <vt:lpstr>Submission</vt:lpstr>
      <vt:lpstr>Recenzní řízení</vt:lpstr>
      <vt:lpstr>Typy recenzí</vt:lpstr>
      <vt:lpstr>Co od recenze čekat</vt:lpstr>
      <vt:lpstr>Jak psát recenzi</vt:lpstr>
      <vt:lpstr>Prezentace aplikace PowerPoint</vt:lpstr>
      <vt:lpstr>Prezentace aplikace PowerPoint</vt:lpstr>
      <vt:lpstr>Cyberpsychology.eu</vt:lpstr>
      <vt:lpstr>Revize</vt:lpstr>
      <vt:lpstr>V případě odmítnutí…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Recenzní řízení review process</dc:title>
  <dc:creator>Lenka Dědková</dc:creator>
  <cp:lastModifiedBy>Věra Kontríková</cp:lastModifiedBy>
  <cp:revision>59</cp:revision>
  <dcterms:created xsi:type="dcterms:W3CDTF">2013-03-27T10:09:35Z</dcterms:created>
  <dcterms:modified xsi:type="dcterms:W3CDTF">2013-03-27T16:35:04Z</dcterms:modified>
</cp:coreProperties>
</file>