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72" r:id="rId7"/>
    <p:sldId id="263" r:id="rId8"/>
    <p:sldId id="265" r:id="rId9"/>
    <p:sldId id="276" r:id="rId10"/>
    <p:sldId id="266" r:id="rId11"/>
    <p:sldId id="270" r:id="rId12"/>
    <p:sldId id="274" r:id="rId13"/>
    <p:sldId id="264" r:id="rId14"/>
    <p:sldId id="271" r:id="rId15"/>
    <p:sldId id="267" r:id="rId16"/>
    <p:sldId id="258" r:id="rId17"/>
    <p:sldId id="259" r:id="rId18"/>
    <p:sldId id="275" r:id="rId19"/>
    <p:sldId id="27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6" autoAdjust="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31246C9-A9A1-4A41-A8AC-785E4AAFF4B4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46C9-A9A1-4A41-A8AC-785E4AAFF4B4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46C9-A9A1-4A41-A8AC-785E4AAFF4B4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31246C9-A9A1-4A41-A8AC-785E4AAFF4B4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31246C9-A9A1-4A41-A8AC-785E4AAFF4B4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46C9-A9A1-4A41-A8AC-785E4AAFF4B4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46C9-A9A1-4A41-A8AC-785E4AAFF4B4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1246C9-A9A1-4A41-A8AC-785E4AAFF4B4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46C9-A9A1-4A41-A8AC-785E4AAFF4B4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31246C9-A9A1-4A41-A8AC-785E4AAFF4B4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1246C9-A9A1-4A41-A8AC-785E4AAFF4B4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31246C9-A9A1-4A41-A8AC-785E4AAFF4B4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3010F4-76B6-4C2C-87CB-329D6638B22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95736" y="1844824"/>
            <a:ext cx="6172200" cy="1894362"/>
          </a:xfrm>
        </p:spPr>
        <p:txBody>
          <a:bodyPr/>
          <a:lstStyle/>
          <a:p>
            <a:r>
              <a:rPr lang="cs-CZ" dirty="0" smtClean="0"/>
              <a:t>PSY 475 Vědecká komunikace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Hana Macháčková</a:t>
            </a:r>
          </a:p>
          <a:p>
            <a:r>
              <a:rPr lang="cs-CZ" dirty="0" smtClean="0"/>
              <a:t>Lenka Dědková</a:t>
            </a:r>
          </a:p>
          <a:p>
            <a:r>
              <a:rPr lang="cs-CZ" dirty="0" smtClean="0"/>
              <a:t>Věra </a:t>
            </a:r>
            <a:r>
              <a:rPr lang="cs-CZ" dirty="0" err="1" smtClean="0"/>
              <a:t>Kontríková</a:t>
            </a:r>
            <a:endParaRPr lang="cs-CZ" dirty="0" smtClean="0"/>
          </a:p>
          <a:p>
            <a:r>
              <a:rPr lang="cs-CZ" dirty="0" smtClean="0"/>
              <a:t>Jan Šerek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39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odborné časopisy – liší se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Kdo je čtenářskou </a:t>
            </a:r>
            <a:r>
              <a:rPr lang="cs-CZ" dirty="0" smtClean="0"/>
              <a:t>obcí</a:t>
            </a:r>
            <a:endParaRPr lang="cs-CZ" dirty="0"/>
          </a:p>
          <a:p>
            <a:pPr lvl="1"/>
            <a:r>
              <a:rPr lang="cs-CZ" dirty="0" smtClean="0"/>
              <a:t>akademici </a:t>
            </a:r>
            <a:r>
              <a:rPr lang="cs-CZ" dirty="0" smtClean="0"/>
              <a:t>vs. </a:t>
            </a:r>
            <a:r>
              <a:rPr lang="cs-CZ" dirty="0"/>
              <a:t>lidé z </a:t>
            </a:r>
            <a:r>
              <a:rPr lang="cs-CZ" dirty="0" smtClean="0"/>
              <a:t>praxe (např. odlišná znalost konceptů, orientace v metodologických otázkách)</a:t>
            </a:r>
          </a:p>
          <a:p>
            <a:pPr lvl="1"/>
            <a:r>
              <a:rPr lang="cs-CZ" dirty="0" smtClean="0"/>
              <a:t>psychologové </a:t>
            </a:r>
            <a:r>
              <a:rPr lang="cs-CZ" dirty="0" smtClean="0"/>
              <a:t>vs. </a:t>
            </a:r>
            <a:r>
              <a:rPr lang="cs-CZ" dirty="0" smtClean="0"/>
              <a:t>interdisciplinární pracovníci sjednoceni jedním tématem (v podstatě totéž)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4796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odborné časopisy – liší se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Významné jsou také „formální“ rozdíly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Např. vyžadovaný/povolený </a:t>
            </a:r>
            <a:r>
              <a:rPr lang="cs-CZ" dirty="0" smtClean="0"/>
              <a:t>rozsah </a:t>
            </a:r>
          </a:p>
          <a:p>
            <a:pPr lvl="1"/>
            <a:r>
              <a:rPr lang="cs-CZ" dirty="0" smtClean="0"/>
              <a:t>studie o </a:t>
            </a:r>
            <a:r>
              <a:rPr lang="cs-CZ" dirty="0" smtClean="0"/>
              <a:t>2000 vs. 5000 slovech (vs. magisterská práce o rozsahu 18 </a:t>
            </a:r>
            <a:r>
              <a:rPr lang="cs-CZ" dirty="0" smtClean="0"/>
              <a:t>000 </a:t>
            </a:r>
            <a:r>
              <a:rPr lang="cs-CZ" dirty="0" smtClean="0"/>
              <a:t>slov)</a:t>
            </a:r>
          </a:p>
        </p:txBody>
      </p:sp>
    </p:spTree>
    <p:extLst>
      <p:ext uri="{BB962C8B-B14F-4D97-AF65-F5344CB8AC3E}">
        <p14:creationId xmlns:p14="http://schemas.microsoft.com/office/powerpoint/2010/main" val="2038977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odborné časopisy – liší se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Používaný styl </a:t>
            </a:r>
            <a:r>
              <a:rPr lang="cs-CZ" dirty="0"/>
              <a:t>(APA, MLA, Chicago, ISO…) – určují, jaké informace uvádíte (např. požadavky APA na uvádění </a:t>
            </a:r>
            <a:r>
              <a:rPr lang="cs-CZ" dirty="0" smtClean="0"/>
              <a:t>empirických údajů; a vlastně celý APA manuál)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sz="1200" dirty="0"/>
              <a:t>http://is.muni.cz/do/rect/el/estud/prif/ps11/metodika/web/ebook_citace_2011.html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132856"/>
            <a:ext cx="3251428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457200" y="4437112"/>
            <a:ext cx="7467600" cy="2036840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 kurzu Vás seznámíme především s APA stylem – je ale nutné mít na paměti, že u různých časopisů jsou vyžadována i jiná formální pravidla a styly!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3348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odborné časopisy – liší se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Další rozdíly…</a:t>
            </a:r>
          </a:p>
          <a:p>
            <a:pPr lvl="1"/>
            <a:r>
              <a:rPr lang="cs-CZ" dirty="0" smtClean="0"/>
              <a:t>V recenzním </a:t>
            </a:r>
            <a:r>
              <a:rPr lang="cs-CZ" dirty="0" smtClean="0"/>
              <a:t>řízení (pokud je)</a:t>
            </a:r>
          </a:p>
          <a:p>
            <a:pPr lvl="2"/>
            <a:r>
              <a:rPr lang="cs-CZ" dirty="0" smtClean="0"/>
              <a:t>No </a:t>
            </a:r>
            <a:r>
              <a:rPr lang="cs-CZ" dirty="0" err="1" smtClean="0"/>
              <a:t>review</a:t>
            </a:r>
            <a:r>
              <a:rPr lang="cs-CZ" dirty="0" smtClean="0"/>
              <a:t>, peer-</a:t>
            </a:r>
            <a:r>
              <a:rPr lang="cs-CZ" dirty="0" err="1" smtClean="0"/>
              <a:t>review</a:t>
            </a:r>
            <a:r>
              <a:rPr lang="cs-CZ" dirty="0" smtClean="0"/>
              <a:t>, blind, double blind…</a:t>
            </a:r>
          </a:p>
          <a:p>
            <a:pPr lvl="1"/>
            <a:r>
              <a:rPr lang="cs-CZ" dirty="0" smtClean="0"/>
              <a:t>Impaktem</a:t>
            </a:r>
          </a:p>
          <a:p>
            <a:pPr lvl="1"/>
            <a:r>
              <a:rPr lang="cs-CZ" dirty="0" smtClean="0"/>
              <a:t>Indexací v </a:t>
            </a:r>
            <a:r>
              <a:rPr lang="cs-CZ" dirty="0" smtClean="0"/>
              <a:t>databázích (</a:t>
            </a:r>
            <a:r>
              <a:rPr lang="cs-CZ" dirty="0" err="1" smtClean="0"/>
              <a:t>Scopus</a:t>
            </a:r>
            <a:r>
              <a:rPr lang="cs-CZ" dirty="0" smtClean="0"/>
              <a:t>, ISI…)</a:t>
            </a:r>
            <a:endParaRPr lang="cs-CZ" dirty="0" smtClean="0"/>
          </a:p>
          <a:p>
            <a:r>
              <a:rPr lang="cs-CZ" dirty="0" smtClean="0"/>
              <a:t>Tomuto se ale budeme věnovat v jiné hodině.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3372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Vědecká komunikace - 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 tématu typů </a:t>
            </a:r>
            <a:r>
              <a:rPr lang="cs-CZ" dirty="0" smtClean="0"/>
              <a:t>časopisů (a otázce citování) </a:t>
            </a:r>
            <a:r>
              <a:rPr lang="cs-CZ" dirty="0" smtClean="0"/>
              <a:t>se </a:t>
            </a:r>
            <a:r>
              <a:rPr lang="cs-CZ" dirty="0" smtClean="0"/>
              <a:t>tedy ještě </a:t>
            </a:r>
            <a:r>
              <a:rPr lang="cs-CZ" dirty="0" smtClean="0"/>
              <a:t>vrátíme na hodině věnované psaní odborných článků a recenzí.</a:t>
            </a:r>
          </a:p>
          <a:p>
            <a:r>
              <a:rPr lang="cs-CZ" dirty="0" smtClean="0"/>
              <a:t>Důležité je uvědomit si, že vědecká komunikace (např. v podobě článku, nebo ale také například prezentace) se mění v závislosti na mnoha </a:t>
            </a:r>
            <a:r>
              <a:rPr lang="cs-CZ" dirty="0" smtClean="0"/>
              <a:t>faktorech</a:t>
            </a:r>
          </a:p>
          <a:p>
            <a:pPr lvl="1"/>
            <a:r>
              <a:rPr lang="cs-CZ" dirty="0" smtClean="0"/>
              <a:t>Například tedy podle toho, v jakém časopise chcete článek publikovat.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38977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Vědecká komunikace - 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Začátkem je samozřejmě dobrý výzkum či teorie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Ovšem způsob</a:t>
            </a:r>
            <a:r>
              <a:rPr lang="cs-CZ" dirty="0" smtClean="0"/>
              <a:t>, jakým </a:t>
            </a:r>
            <a:r>
              <a:rPr lang="cs-CZ" dirty="0" smtClean="0"/>
              <a:t>je </a:t>
            </a:r>
            <a:r>
              <a:rPr lang="cs-CZ" dirty="0" smtClean="0"/>
              <a:t>komunikujete dále, určuje ke komu se dostane a jaký bude mít dopad.</a:t>
            </a:r>
          </a:p>
          <a:p>
            <a:r>
              <a:rPr lang="cs-CZ" dirty="0" smtClean="0"/>
              <a:t>Cílem kurzu je proto seznámit Vás se základy dobré/efektivní vědecké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3239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 </a:t>
            </a:r>
            <a:r>
              <a:rPr lang="cs-CZ" dirty="0" smtClean="0"/>
              <a:t>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Kurz je založen především na výměně zkušeností.</a:t>
            </a:r>
          </a:p>
          <a:p>
            <a:r>
              <a:rPr lang="cs-CZ" dirty="0"/>
              <a:t>Interaktivní – nutná je aktivní účast, plnění úkolů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Seminární podoba kurzu – prostor pro diskusi.</a:t>
            </a:r>
          </a:p>
          <a:p>
            <a:r>
              <a:rPr lang="cs-CZ" dirty="0" smtClean="0"/>
              <a:t>Cílem je seznámení se se základy vědecké komunikace – především tedy komunikace mezi odborníky (a konkrétně mezi psychology).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7045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Vzhledem k interaktivní podobě kurzu je základní podmínkou k absolvování kurzu Vaše aktivita:</a:t>
            </a:r>
          </a:p>
          <a:p>
            <a:r>
              <a:rPr lang="cs-CZ" dirty="0" smtClean="0"/>
              <a:t>Aktivita </a:t>
            </a:r>
            <a:r>
              <a:rPr lang="cs-CZ" dirty="0"/>
              <a:t>v seminářích.</a:t>
            </a:r>
          </a:p>
          <a:p>
            <a:r>
              <a:rPr lang="cs-CZ" dirty="0"/>
              <a:t>Včasné </a:t>
            </a:r>
            <a:r>
              <a:rPr lang="cs-CZ" dirty="0" smtClean="0"/>
              <a:t>a kvalitní plnění </a:t>
            </a:r>
            <a:r>
              <a:rPr lang="cs-CZ" dirty="0"/>
              <a:t>úkolů</a:t>
            </a:r>
            <a:r>
              <a:rPr lang="cs-CZ" dirty="0" smtClean="0"/>
              <a:t>.</a:t>
            </a:r>
          </a:p>
          <a:p>
            <a:r>
              <a:rPr lang="cs-CZ" dirty="0"/>
              <a:t>Konkrétní požadavky jsou </a:t>
            </a:r>
            <a:r>
              <a:rPr lang="cs-CZ" dirty="0" smtClean="0"/>
              <a:t>uvedeny </a:t>
            </a:r>
            <a:r>
              <a:rPr lang="cs-CZ" dirty="0"/>
              <a:t>v sylabu.</a:t>
            </a:r>
          </a:p>
          <a:p>
            <a:endParaRPr lang="cs-CZ" dirty="0" smtClean="0"/>
          </a:p>
          <a:p>
            <a:r>
              <a:rPr lang="cs-CZ" dirty="0" smtClean="0"/>
              <a:t>Dále je nutná:</a:t>
            </a:r>
            <a:endParaRPr lang="cs-CZ" dirty="0"/>
          </a:p>
          <a:p>
            <a:r>
              <a:rPr lang="cs-CZ" dirty="0" smtClean="0"/>
              <a:t>Určitá znalost </a:t>
            </a:r>
            <a:r>
              <a:rPr lang="cs-CZ" dirty="0"/>
              <a:t>různých textů – články, knihy, recenze – a odborných časopisů.</a:t>
            </a:r>
          </a:p>
          <a:p>
            <a:r>
              <a:rPr lang="cs-CZ" dirty="0" smtClean="0"/>
              <a:t>Dobrá znalost </a:t>
            </a:r>
            <a:r>
              <a:rPr lang="cs-CZ" dirty="0"/>
              <a:t>anglického jazyka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9359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Konkrétní požadavky – viz sylabus:</a:t>
            </a:r>
          </a:p>
          <a:p>
            <a:pPr lvl="1"/>
            <a:r>
              <a:rPr lang="cs-CZ" dirty="0"/>
              <a:t>10. 3. – abstrakt</a:t>
            </a:r>
          </a:p>
          <a:p>
            <a:pPr lvl="1"/>
            <a:r>
              <a:rPr lang="cs-CZ" dirty="0"/>
              <a:t>24. 3. – první verze článku</a:t>
            </a:r>
          </a:p>
          <a:p>
            <a:pPr lvl="1"/>
            <a:r>
              <a:rPr lang="cs-CZ" dirty="0"/>
              <a:t>7. 4. – odborná recenze knihy (max. 2NS)</a:t>
            </a:r>
          </a:p>
          <a:p>
            <a:pPr lvl="1"/>
            <a:r>
              <a:rPr lang="cs-CZ" dirty="0"/>
              <a:t>10. 4. – recenze první verze článku jiného studenta (max. 2 NS)</a:t>
            </a:r>
          </a:p>
          <a:p>
            <a:pPr lvl="1"/>
            <a:r>
              <a:rPr lang="cs-CZ" dirty="0"/>
              <a:t>21. 4. – druhá verze článku</a:t>
            </a:r>
          </a:p>
          <a:p>
            <a:pPr lvl="1"/>
            <a:r>
              <a:rPr lang="cs-CZ" dirty="0"/>
              <a:t>24. 4. – recenze druhé verze článku jiného studenta (max. 2 NS)</a:t>
            </a:r>
          </a:p>
          <a:p>
            <a:pPr lvl="1"/>
            <a:r>
              <a:rPr lang="cs-CZ" dirty="0"/>
              <a:t>7. 5. – odevzdání prezentace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7366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2564904"/>
            <a:ext cx="7467600" cy="1143000"/>
          </a:xfrm>
        </p:spPr>
        <p:txBody>
          <a:bodyPr>
            <a:noAutofit/>
          </a:bodyPr>
          <a:lstStyle/>
          <a:p>
            <a:r>
              <a:rPr lang="cs-CZ" sz="4000" dirty="0"/>
              <a:t>Otázky na nás?</a:t>
            </a:r>
            <a:br>
              <a:rPr lang="cs-CZ" sz="4000" dirty="0"/>
            </a:b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340209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Seznámení se se základy vědecké </a:t>
            </a:r>
            <a:r>
              <a:rPr lang="cs-CZ" dirty="0" smtClean="0"/>
              <a:t>komunikace.</a:t>
            </a:r>
            <a:endParaRPr lang="cs-CZ" dirty="0"/>
          </a:p>
          <a:p>
            <a:r>
              <a:rPr lang="cs-CZ" dirty="0" smtClean="0"/>
              <a:t>Konkrétně: psaní </a:t>
            </a:r>
            <a:r>
              <a:rPr lang="cs-CZ" dirty="0"/>
              <a:t>článků, abstraktů, recenzí, grantových projektů, popularizací, prezentací.</a:t>
            </a:r>
          </a:p>
          <a:p>
            <a:r>
              <a:rPr lang="cs-CZ" dirty="0"/>
              <a:t>Současně – čtení a vnímání těchto textů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Více později…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4267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Představení - Kdo </a:t>
            </a:r>
            <a:r>
              <a:rPr lang="cs-CZ" dirty="0"/>
              <a:t>jsme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Pracovníci IVDMR.</a:t>
            </a:r>
          </a:p>
          <a:p>
            <a:r>
              <a:rPr lang="cs-CZ" dirty="0" smtClean="0"/>
              <a:t>Oblast </a:t>
            </a:r>
            <a:r>
              <a:rPr lang="cs-CZ" dirty="0"/>
              <a:t>výzkumu: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1</a:t>
            </a:r>
            <a:r>
              <a:rPr lang="cs-CZ" dirty="0" smtClean="0"/>
              <a:t>) </a:t>
            </a:r>
            <a:r>
              <a:rPr lang="cs-CZ" dirty="0"/>
              <a:t>P</a:t>
            </a:r>
            <a:r>
              <a:rPr lang="cs-CZ" dirty="0" smtClean="0"/>
              <a:t>sychologie internetu</a:t>
            </a:r>
          </a:p>
          <a:p>
            <a:pPr marL="0" indent="0">
              <a:buNone/>
            </a:pPr>
            <a:r>
              <a:rPr lang="cs-CZ" dirty="0" smtClean="0"/>
              <a:t>2) Politická psychologie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111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Vědecká komunikace - 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Existuje mnoho forem vědecké komunikace (mnohoznačný termín)</a:t>
            </a:r>
          </a:p>
          <a:p>
            <a:r>
              <a:rPr lang="cs-CZ" dirty="0" smtClean="0"/>
              <a:t>Na více úrovních (např. odborník-odborník, odborník-laik…)</a:t>
            </a:r>
          </a:p>
          <a:p>
            <a:r>
              <a:rPr lang="cs-CZ" dirty="0" smtClean="0"/>
              <a:t>Na více místech (knihy, časopisy, přednášky, kurzy, workshopy…)</a:t>
            </a:r>
          </a:p>
          <a:p>
            <a:r>
              <a:rPr lang="cs-CZ" dirty="0" smtClean="0"/>
              <a:t>Na větší či menší úrovni odbornosti či obecnosti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8890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Vědecká komunikace - 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Pokaždé se musíme sami sebe zeptat: s kým právě komunikujeme? Ke komu?</a:t>
            </a:r>
          </a:p>
          <a:p>
            <a:r>
              <a:rPr lang="cs-CZ" dirty="0"/>
              <a:t>Pravidlo číslo jedna – </a:t>
            </a:r>
            <a:r>
              <a:rPr lang="cs-CZ" dirty="0" smtClean="0"/>
              <a:t>KDO je </a:t>
            </a:r>
            <a:r>
              <a:rPr lang="cs-CZ" dirty="0"/>
              <a:t>naším publikem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Učitelé </a:t>
            </a:r>
            <a:r>
              <a:rPr lang="cs-CZ" dirty="0" smtClean="0"/>
              <a:t>na ZŠ </a:t>
            </a:r>
          </a:p>
          <a:p>
            <a:pPr lvl="1"/>
            <a:r>
              <a:rPr lang="cs-CZ" dirty="0" smtClean="0"/>
              <a:t>Grantová komise </a:t>
            </a:r>
          </a:p>
          <a:p>
            <a:pPr lvl="1"/>
            <a:r>
              <a:rPr lang="cs-CZ" dirty="0" smtClean="0"/>
              <a:t>Kolegové ze zahraničí,  </a:t>
            </a:r>
          </a:p>
          <a:p>
            <a:r>
              <a:rPr lang="cs-CZ" dirty="0" smtClean="0"/>
              <a:t>Významné současně </a:t>
            </a:r>
            <a:r>
              <a:rPr lang="cs-CZ" dirty="0" smtClean="0"/>
              <a:t>je, KDE komunikujeme</a:t>
            </a:r>
            <a:r>
              <a:rPr lang="cs-CZ" dirty="0" smtClean="0"/>
              <a:t>.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/>
              <a:t>V odborném časopise, knize, na konferenci pro psychology, na přednášce pro studenty</a:t>
            </a:r>
            <a:r>
              <a:rPr lang="cs-CZ" dirty="0" smtClean="0"/>
              <a:t>…</a:t>
            </a:r>
            <a:endParaRPr lang="pl-PL" dirty="0"/>
          </a:p>
          <a:p>
            <a:r>
              <a:rPr lang="pl-PL" dirty="0"/>
              <a:t>A samozřejmě </a:t>
            </a:r>
            <a:r>
              <a:rPr lang="pl-PL" dirty="0" smtClean="0"/>
              <a:t>PROČ a 	O ČEM komunikujeme</a:t>
            </a:r>
            <a:r>
              <a:rPr lang="pl-PL" dirty="0"/>
              <a:t>.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55472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Vědecká komunikace - 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Tyto </a:t>
            </a:r>
            <a:r>
              <a:rPr lang="cs-CZ" dirty="0" smtClean="0"/>
              <a:t>otázky </a:t>
            </a:r>
            <a:r>
              <a:rPr lang="cs-CZ" dirty="0" smtClean="0"/>
              <a:t>jsou samozřejmě velmi těsně spojeny.</a:t>
            </a:r>
          </a:p>
          <a:p>
            <a:r>
              <a:rPr lang="cs-CZ" dirty="0" smtClean="0"/>
              <a:t>Všechny ovlivňují </a:t>
            </a:r>
            <a:r>
              <a:rPr lang="cs-CZ" dirty="0"/>
              <a:t>způsob, jakým komunikujeme, formu, v níž je komunikace vedena (psána), informace, které jsou v ní obsaženy</a:t>
            </a:r>
          </a:p>
          <a:p>
            <a:r>
              <a:rPr lang="cs-CZ" dirty="0"/>
              <a:t>Příklad: </a:t>
            </a:r>
            <a:r>
              <a:rPr lang="cs-CZ" dirty="0" smtClean="0"/>
              <a:t>představte si článek </a:t>
            </a:r>
            <a:r>
              <a:rPr lang="cs-CZ" dirty="0"/>
              <a:t>o zvládání zátěže</a:t>
            </a:r>
          </a:p>
          <a:p>
            <a:pPr marL="365760" lvl="1" indent="0">
              <a:buNone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155605"/>
              </p:ext>
            </p:extLst>
          </p:nvPr>
        </p:nvGraphicFramePr>
        <p:xfrm>
          <a:off x="827584" y="3933056"/>
          <a:ext cx="7200801" cy="237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67"/>
                <a:gridCol w="2400267"/>
                <a:gridCol w="2400267"/>
              </a:tblGrid>
              <a:tr h="1188132">
                <a:tc>
                  <a:txBody>
                    <a:bodyPr/>
                    <a:lstStyle/>
                    <a:p>
                      <a:r>
                        <a:rPr lang="cs-CZ" dirty="0" smtClean="0"/>
                        <a:t>V časopise Respekt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 pedagogy na SŠ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 cílem přiblížit základní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poznatky </a:t>
                      </a:r>
                      <a:endParaRPr lang="cs-CZ" dirty="0"/>
                    </a:p>
                  </a:txBody>
                  <a:tcPr/>
                </a:tc>
              </a:tr>
              <a:tr h="1188132">
                <a:tc>
                  <a:txBody>
                    <a:bodyPr/>
                    <a:lstStyle/>
                    <a:p>
                      <a:r>
                        <a:rPr lang="cs-CZ" dirty="0" smtClean="0"/>
                        <a:t>V časopise </a:t>
                      </a:r>
                      <a:r>
                        <a:rPr lang="cs-CZ" dirty="0" err="1" smtClean="0"/>
                        <a:t>Journal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of</a:t>
                      </a:r>
                      <a:r>
                        <a:rPr lang="cs-CZ" dirty="0" smtClean="0"/>
                        <a:t> Adolescence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 kolegy z oblasti</a:t>
                      </a:r>
                      <a:r>
                        <a:rPr lang="cs-CZ" baseline="0" dirty="0" smtClean="0"/>
                        <a:t> psychologie a sociálních věd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 cílem revidovat dostupnou odbornou literaturu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2008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Vědecká komunikace - 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kurzu se budeme zabývat především komunikací mezi odborníky</a:t>
            </a:r>
          </a:p>
          <a:p>
            <a:pPr lvl="1"/>
            <a:r>
              <a:rPr lang="cs-CZ" dirty="0" smtClean="0"/>
              <a:t>Ale také částečný přesah – </a:t>
            </a:r>
            <a:r>
              <a:rPr lang="cs-CZ" dirty="0" smtClean="0"/>
              <a:t>popularizace</a:t>
            </a:r>
            <a:endParaRPr lang="cs-CZ" dirty="0" smtClean="0"/>
          </a:p>
          <a:p>
            <a:r>
              <a:rPr lang="cs-CZ" dirty="0" smtClean="0"/>
              <a:t>I v rámci odborné (vědecké) komunikace existuje mnoho </a:t>
            </a:r>
            <a:r>
              <a:rPr lang="cs-CZ" dirty="0" smtClean="0"/>
              <a:t>faktorů, </a:t>
            </a:r>
            <a:r>
              <a:rPr lang="cs-CZ" dirty="0" smtClean="0"/>
              <a:t>které musíme vzít v </a:t>
            </a:r>
            <a:r>
              <a:rPr lang="cs-CZ" dirty="0" smtClean="0"/>
              <a:t>úvahu.</a:t>
            </a:r>
          </a:p>
          <a:p>
            <a:r>
              <a:rPr lang="cs-CZ" dirty="0" smtClean="0"/>
              <a:t>Existuje </a:t>
            </a:r>
            <a:r>
              <a:rPr lang="cs-CZ" dirty="0" smtClean="0"/>
              <a:t>mnoho pravidel (psaných i nepsaných) a doporučení, které bychom měli </a:t>
            </a:r>
            <a:r>
              <a:rPr lang="cs-CZ" dirty="0" smtClean="0"/>
              <a:t>respektovat.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29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odborné časopisy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Často se mluví jednoduše o „odborných publikacích/článcích“</a:t>
            </a:r>
          </a:p>
          <a:p>
            <a:r>
              <a:rPr lang="cs-CZ" dirty="0" smtClean="0"/>
              <a:t>Ovšem existuje mnoho rozdílů i napříč odbornými časopisy – a v návaznosti také na publikace v </a:t>
            </a:r>
            <a:r>
              <a:rPr lang="cs-CZ" dirty="0" smtClean="0"/>
              <a:t>nich</a:t>
            </a:r>
          </a:p>
          <a:p>
            <a:r>
              <a:rPr lang="cs-CZ" dirty="0" smtClean="0"/>
              <a:t>Způsob, jakým píšete článek, závisí do značné míry na charakteru časopisu, v němž jej chcete publikovat.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984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odborné </a:t>
            </a:r>
            <a:r>
              <a:rPr lang="cs-CZ" dirty="0" smtClean="0"/>
              <a:t>časopisy – liší se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Zaměření článků, které jsou ne/publikovány</a:t>
            </a:r>
          </a:p>
          <a:p>
            <a:pPr lvl="1"/>
            <a:r>
              <a:rPr lang="cs-CZ" dirty="0"/>
              <a:t>vědní oblast </a:t>
            </a:r>
          </a:p>
          <a:p>
            <a:pPr lvl="1"/>
            <a:r>
              <a:rPr lang="cs-CZ" dirty="0"/>
              <a:t>kvalitativní/kvantitativní </a:t>
            </a:r>
            <a:r>
              <a:rPr lang="cs-CZ" dirty="0" smtClean="0"/>
              <a:t>studie</a:t>
            </a:r>
          </a:p>
          <a:p>
            <a:pPr lvl="1"/>
            <a:r>
              <a:rPr lang="cs-CZ" dirty="0"/>
              <a:t>e</a:t>
            </a:r>
            <a:r>
              <a:rPr lang="cs-CZ" dirty="0" smtClean="0"/>
              <a:t>mpirické zkoumání teoretických otázek či spíše výsledky praktických intervencí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819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445</TotalTime>
  <Words>836</Words>
  <Application>Microsoft Office PowerPoint</Application>
  <PresentationFormat>Předvádění na obrazovce (4:3)</PresentationFormat>
  <Paragraphs>110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Arkýř</vt:lpstr>
      <vt:lpstr>PSY 475 Vědecká komunikace</vt:lpstr>
      <vt:lpstr>Cíle kurzu</vt:lpstr>
      <vt:lpstr>Představení - Kdo jsme?</vt:lpstr>
      <vt:lpstr>Vědecká komunikace - úvod</vt:lpstr>
      <vt:lpstr>Vědecká komunikace - úvod</vt:lpstr>
      <vt:lpstr>Vědecká komunikace - úvod</vt:lpstr>
      <vt:lpstr>Vědecká komunikace - úvod</vt:lpstr>
      <vt:lpstr>Příklad – odborné časopisy </vt:lpstr>
      <vt:lpstr>Příklad – odborné časopisy – liší se </vt:lpstr>
      <vt:lpstr>Příklad – odborné časopisy – liší se </vt:lpstr>
      <vt:lpstr>Příklad – odborné časopisy – liší se </vt:lpstr>
      <vt:lpstr>Příklad – odborné časopisy – liší se </vt:lpstr>
      <vt:lpstr>Příklad – odborné časopisy – liší se </vt:lpstr>
      <vt:lpstr>Vědecká komunikace - úvod</vt:lpstr>
      <vt:lpstr>Vědecká komunikace - úvod</vt:lpstr>
      <vt:lpstr>Charakter kurzu</vt:lpstr>
      <vt:lpstr>Požadavky</vt:lpstr>
      <vt:lpstr>Požadavky</vt:lpstr>
      <vt:lpstr>Otázky na nás? 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 475 Vědecká komunikace</dc:title>
  <dc:creator>Hana Macháčková</dc:creator>
  <cp:lastModifiedBy>Hana Macháčková</cp:lastModifiedBy>
  <cp:revision>64</cp:revision>
  <dcterms:created xsi:type="dcterms:W3CDTF">2013-02-24T09:24:17Z</dcterms:created>
  <dcterms:modified xsi:type="dcterms:W3CDTF">2013-02-28T14:27:35Z</dcterms:modified>
</cp:coreProperties>
</file>