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66" r:id="rId5"/>
    <p:sldId id="258" r:id="rId6"/>
    <p:sldId id="267" r:id="rId7"/>
    <p:sldId id="268" r:id="rId8"/>
    <p:sldId id="259" r:id="rId9"/>
    <p:sldId id="260" r:id="rId10"/>
    <p:sldId id="272" r:id="rId11"/>
    <p:sldId id="261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1246C9-A9A1-4A41-A8AC-785E4AAFF4B4}" type="datetimeFigureOut">
              <a:rPr lang="cs-CZ" smtClean="0"/>
              <a:pPr/>
              <a:t>14.3.2013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3010F4-76B6-4C2C-87CB-329D6638B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44824"/>
            <a:ext cx="6172200" cy="1894362"/>
          </a:xfrm>
        </p:spPr>
        <p:txBody>
          <a:bodyPr/>
          <a:lstStyle/>
          <a:p>
            <a:r>
              <a:rPr lang="cs-CZ" dirty="0" smtClean="0"/>
              <a:t>PSY 475 Vědecká komunikace</a:t>
            </a:r>
            <a:br>
              <a:rPr lang="cs-CZ" dirty="0" smtClean="0"/>
            </a:br>
            <a:r>
              <a:rPr lang="cs-CZ" dirty="0" smtClean="0"/>
              <a:t>Přednáška: Odborná Publikace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Hana Macháčková</a:t>
            </a:r>
          </a:p>
          <a:p>
            <a:r>
              <a:rPr lang="cs-CZ" dirty="0" smtClean="0"/>
              <a:t>Lenka Dědková</a:t>
            </a:r>
          </a:p>
          <a:p>
            <a:r>
              <a:rPr lang="cs-CZ" dirty="0" smtClean="0"/>
              <a:t>Věra </a:t>
            </a:r>
            <a:r>
              <a:rPr lang="cs-CZ" dirty="0" err="1" smtClean="0"/>
              <a:t>Kontríková</a:t>
            </a:r>
            <a:endParaRPr lang="cs-CZ" dirty="0" smtClean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ve vědecké komunikaci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Dostupnost dat</a:t>
            </a:r>
            <a:endParaRPr lang="cs-CZ" dirty="0"/>
          </a:p>
          <a:p>
            <a:pPr lvl="1"/>
            <a:r>
              <a:rPr lang="cs-CZ" dirty="0" smtClean="0"/>
              <a:t>Pro editora v průběhu recenze (pokud by je vyžadoval kvůli nesrovnalostem, otázkám…)</a:t>
            </a:r>
          </a:p>
          <a:p>
            <a:pPr lvl="1"/>
            <a:r>
              <a:rPr lang="cs-CZ" dirty="0" smtClean="0"/>
              <a:t>Po publikaci někomu, kdo by chtěl ověřit výsledky (kvalifikovaný odborník; na základě psané dohody)</a:t>
            </a:r>
          </a:p>
          <a:p>
            <a:pPr lvl="1"/>
            <a:r>
              <a:rPr lang="cs-CZ" dirty="0" smtClean="0"/>
              <a:t>5 let po publikaci musí být data </a:t>
            </a:r>
            <a:r>
              <a:rPr lang="cs-CZ" dirty="0" smtClean="0"/>
              <a:t>dostupná na vyžádání, </a:t>
            </a:r>
            <a:r>
              <a:rPr lang="cs-CZ" dirty="0" smtClean="0"/>
              <a:t>společně s dalším důležitým materiálem (záznamy o situaci, </a:t>
            </a:r>
            <a:r>
              <a:rPr lang="cs-CZ" dirty="0" err="1" smtClean="0"/>
              <a:t>kodovací</a:t>
            </a:r>
            <a:r>
              <a:rPr lang="cs-CZ" dirty="0" smtClean="0"/>
              <a:t> postupy, atd.)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81128"/>
            <a:ext cx="1943496" cy="169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75184"/>
            <a:ext cx="1083740" cy="209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90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ve vědecké komunikaci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067128" cy="48737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Duplikáty</a:t>
            </a:r>
          </a:p>
          <a:p>
            <a:pPr lvl="1"/>
            <a:r>
              <a:rPr lang="cs-CZ" dirty="0" smtClean="0"/>
              <a:t>Zjištění se publikuje jen jednou! </a:t>
            </a:r>
          </a:p>
          <a:p>
            <a:pPr lvl="1"/>
            <a:r>
              <a:rPr lang="cs-CZ" dirty="0" smtClean="0"/>
              <a:t>Nepublikujeme to</a:t>
            </a:r>
            <a:r>
              <a:rPr lang="cs-CZ" dirty="0"/>
              <a:t>, co vyšlo </a:t>
            </a:r>
            <a:r>
              <a:rPr lang="cs-CZ" dirty="0" smtClean="0"/>
              <a:t>jinde</a:t>
            </a:r>
          </a:p>
          <a:p>
            <a:pPr marL="365760" lvl="1" indent="0">
              <a:buNone/>
            </a:pPr>
            <a:r>
              <a:rPr lang="cs-CZ" dirty="0" smtClean="0"/>
              <a:t>    (</a:t>
            </a:r>
            <a:r>
              <a:rPr lang="cs-CZ" dirty="0"/>
              <a:t>i když třeba v jiném jazyce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Výjimka – limited </a:t>
            </a:r>
            <a:r>
              <a:rPr lang="cs-CZ" dirty="0" err="1"/>
              <a:t>circulation</a:t>
            </a:r>
            <a:r>
              <a:rPr lang="cs-CZ" dirty="0"/>
              <a:t>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/>
              <a:t> </a:t>
            </a:r>
            <a:r>
              <a:rPr lang="cs-CZ" dirty="0" smtClean="0"/>
              <a:t>  diplomová práce, představení na </a:t>
            </a:r>
          </a:p>
          <a:p>
            <a:pPr marL="365760" lvl="1" indent="0">
              <a:buNone/>
            </a:pPr>
            <a:r>
              <a:rPr lang="cs-CZ" dirty="0"/>
              <a:t> </a:t>
            </a:r>
            <a:r>
              <a:rPr lang="cs-CZ" dirty="0" smtClean="0"/>
              <a:t>  konferenci – ale v jiném formátu, ne v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pPr lvl="1"/>
            <a:r>
              <a:rPr lang="cs-CZ" dirty="0" smtClean="0"/>
              <a:t>Duplikáty by zkreslily obraz o problému (viz </a:t>
            </a:r>
            <a:r>
              <a:rPr lang="cs-CZ" dirty="0" err="1" smtClean="0"/>
              <a:t>metaanalýzy</a:t>
            </a:r>
            <a:r>
              <a:rPr lang="cs-CZ" dirty="0" smtClean="0"/>
              <a:t>); problém i s </a:t>
            </a:r>
            <a:r>
              <a:rPr lang="cs-CZ" dirty="0" err="1" smtClean="0"/>
              <a:t>copyrigthtem</a:t>
            </a:r>
            <a:endParaRPr lang="cs-CZ" dirty="0" smtClean="0"/>
          </a:p>
          <a:p>
            <a:r>
              <a:rPr lang="cs-CZ" dirty="0" smtClean="0"/>
              <a:t>„Tříštění“ zjištění</a:t>
            </a:r>
          </a:p>
          <a:p>
            <a:pPr lvl="1"/>
            <a:r>
              <a:rPr lang="cs-CZ" dirty="0" smtClean="0"/>
              <a:t>Data která lze představit v jenom článku nerozdělujeme do více publikací</a:t>
            </a:r>
          </a:p>
          <a:p>
            <a:pPr lvl="1"/>
            <a:r>
              <a:rPr lang="cs-CZ" dirty="0" smtClean="0"/>
              <a:t>Opět by byl problém s </a:t>
            </a:r>
            <a:r>
              <a:rPr lang="cs-CZ" dirty="0" err="1" smtClean="0"/>
              <a:t>metaanalýzou</a:t>
            </a:r>
            <a:endParaRPr lang="cs-CZ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21737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ve vědecké komunikaci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565104"/>
          </a:xfrm>
        </p:spPr>
        <p:txBody>
          <a:bodyPr/>
          <a:lstStyle/>
          <a:p>
            <a:r>
              <a:rPr lang="cs-CZ" dirty="0" err="1" smtClean="0"/>
              <a:t>Plagiarismus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ravidla citování znáte</a:t>
            </a:r>
          </a:p>
          <a:p>
            <a:pPr lvl="1"/>
            <a:r>
              <a:rPr lang="cs-CZ" dirty="0" smtClean="0"/>
              <a:t>musí se dodržovat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Pozor také na sebe-</a:t>
            </a:r>
            <a:r>
              <a:rPr lang="cs-CZ" dirty="0" err="1" smtClean="0"/>
              <a:t>plagiarismus</a:t>
            </a:r>
            <a:r>
              <a:rPr lang="cs-CZ" dirty="0" smtClean="0"/>
              <a:t> (který je v podstatě duplikací) </a:t>
            </a:r>
            <a:endParaRPr lang="cs-CZ" dirty="0"/>
          </a:p>
          <a:p>
            <a:pPr lvl="1"/>
            <a:r>
              <a:rPr lang="cs-CZ" dirty="0" smtClean="0"/>
              <a:t>citovat se nemusíme jen u malého rozsahu </a:t>
            </a:r>
            <a:r>
              <a:rPr lang="cs-CZ" dirty="0" smtClean="0"/>
              <a:t>duplikace (např. jen u velmi krátkého shrnutí; ne u výsledků)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3168352" cy="22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54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ve vědecké </a:t>
            </a:r>
            <a:r>
              <a:rPr lang="cs-CZ" dirty="0" smtClean="0"/>
              <a:t>komunikaci: další problémy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Důvěrnost dat</a:t>
            </a:r>
          </a:p>
          <a:p>
            <a:r>
              <a:rPr lang="cs-CZ" dirty="0" smtClean="0"/>
              <a:t>Střet zájmů (uvádí se)</a:t>
            </a:r>
          </a:p>
          <a:p>
            <a:r>
              <a:rPr lang="cs-CZ" dirty="0" smtClean="0"/>
              <a:t>Uznané autorství - při </a:t>
            </a:r>
            <a:r>
              <a:rPr lang="cs-CZ" dirty="0" smtClean="0"/>
              <a:t>podstatném </a:t>
            </a:r>
            <a:r>
              <a:rPr lang="cs-CZ" dirty="0" smtClean="0"/>
              <a:t>přínosu</a:t>
            </a:r>
            <a:endParaRPr lang="cs-CZ" dirty="0" smtClean="0"/>
          </a:p>
          <a:p>
            <a:pPr lvl="1"/>
            <a:r>
              <a:rPr lang="cs-CZ" dirty="0"/>
              <a:t>N</a:t>
            </a:r>
            <a:r>
              <a:rPr lang="cs-CZ" dirty="0" smtClean="0"/>
              <a:t>apř. sběr dat, analýza, konzultace</a:t>
            </a:r>
          </a:p>
          <a:p>
            <a:pPr lvl="1"/>
            <a:r>
              <a:rPr lang="cs-CZ" dirty="0" smtClean="0"/>
              <a:t>Nemusí být samotné psaní článku</a:t>
            </a:r>
          </a:p>
          <a:p>
            <a:pPr lvl="1"/>
            <a:r>
              <a:rPr lang="cs-CZ" dirty="0" smtClean="0"/>
              <a:t>Ale ne vše se „počítá“ (vedení rozhovorů studenty ve studii ELSPAC)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4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odborného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Existuje více typů odborných článků</a:t>
            </a:r>
          </a:p>
          <a:p>
            <a:r>
              <a:rPr lang="cs-CZ" dirty="0" smtClean="0"/>
              <a:t>Různé typy se píší jinak: mají jinou strukturu, obsahují jiný materiál</a:t>
            </a:r>
          </a:p>
          <a:p>
            <a:r>
              <a:rPr lang="cs-CZ" dirty="0" smtClean="0"/>
              <a:t>Existují ale také určitá společná pravidla, která se ve všech musí dodržovat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Následující materiály viz: </a:t>
            </a:r>
          </a:p>
          <a:p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(2009). </a:t>
            </a:r>
            <a:r>
              <a:rPr lang="cs-CZ" i="1" dirty="0" err="1"/>
              <a:t>Publication</a:t>
            </a:r>
            <a:r>
              <a:rPr lang="cs-CZ" i="1" dirty="0"/>
              <a:t> </a:t>
            </a:r>
            <a:r>
              <a:rPr lang="cs-CZ" i="1" dirty="0" err="1"/>
              <a:t>manual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Psychological</a:t>
            </a:r>
            <a:r>
              <a:rPr lang="cs-CZ" i="1" dirty="0"/>
              <a:t> </a:t>
            </a:r>
            <a:r>
              <a:rPr lang="cs-CZ" i="1" dirty="0" err="1"/>
              <a:t>Association</a:t>
            </a:r>
            <a:r>
              <a:rPr lang="cs-CZ" i="1" dirty="0"/>
              <a:t> </a:t>
            </a:r>
            <a:r>
              <a:rPr lang="cs-CZ" dirty="0"/>
              <a:t>(6th </a:t>
            </a:r>
            <a:r>
              <a:rPr lang="cs-CZ" dirty="0" err="1"/>
              <a:t>ed</a:t>
            </a:r>
            <a:r>
              <a:rPr lang="cs-CZ" dirty="0"/>
              <a:t>.). Washington :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0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článků 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b="1" dirty="0" smtClean="0"/>
              <a:t>Empirická </a:t>
            </a:r>
            <a:r>
              <a:rPr lang="cs-CZ" b="1" dirty="0"/>
              <a:t>studie </a:t>
            </a:r>
            <a:r>
              <a:rPr lang="cs-CZ" dirty="0"/>
              <a:t>– prezentuje výsledky zkoumání</a:t>
            </a:r>
          </a:p>
          <a:p>
            <a:pPr lvl="1"/>
            <a:r>
              <a:rPr lang="cs-CZ" dirty="0" smtClean="0"/>
              <a:t>Na vlastních datech nebo jako sekundární analýza</a:t>
            </a:r>
          </a:p>
          <a:p>
            <a:pPr lvl="1"/>
            <a:r>
              <a:rPr lang="cs-CZ" dirty="0" smtClean="0"/>
              <a:t>Kvalitativní i kvantitativní studie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/>
              <a:t>Z jedněch dat lze publikovat více </a:t>
            </a:r>
            <a:r>
              <a:rPr lang="cs-CZ" dirty="0" smtClean="0"/>
              <a:t>článků (např. projekt EUKO II, EVS, ELSPAC)</a:t>
            </a:r>
            <a:endParaRPr lang="cs-CZ" dirty="0"/>
          </a:p>
          <a:p>
            <a:r>
              <a:rPr lang="cs-CZ" dirty="0" smtClean="0"/>
              <a:t>Výsledky ale musí být nové!</a:t>
            </a:r>
          </a:p>
          <a:p>
            <a:pPr lvl="1"/>
            <a:r>
              <a:rPr lang="cs-CZ" dirty="0" smtClean="0"/>
              <a:t>Nelze opakovat dřívější zjištění (viz později)</a:t>
            </a:r>
          </a:p>
          <a:p>
            <a:r>
              <a:rPr lang="cs-CZ" dirty="0" smtClean="0"/>
              <a:t>Struktura:</a:t>
            </a:r>
            <a:endParaRPr lang="cs-CZ" dirty="0" smtClean="0"/>
          </a:p>
          <a:p>
            <a:pPr lvl="1"/>
            <a:r>
              <a:rPr lang="cs-CZ" dirty="0" smtClean="0"/>
              <a:t>Úvod do problematiky, cíl studie</a:t>
            </a:r>
          </a:p>
          <a:p>
            <a:pPr lvl="1"/>
            <a:r>
              <a:rPr lang="cs-CZ" dirty="0" smtClean="0"/>
              <a:t>Metoda a výsledky</a:t>
            </a:r>
          </a:p>
          <a:p>
            <a:pPr lvl="1"/>
            <a:r>
              <a:rPr lang="cs-CZ" dirty="0" smtClean="0"/>
              <a:t>Diskuse – shrnutí, interpretace, implikace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smtClean="0"/>
              <a:t>článků </a:t>
            </a:r>
            <a:r>
              <a:rPr lang="cs-CZ" dirty="0"/>
              <a:t>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Literature</a:t>
            </a:r>
            <a:r>
              <a:rPr lang="cs-CZ" b="1" dirty="0" smtClean="0"/>
              <a:t> </a:t>
            </a:r>
            <a:r>
              <a:rPr lang="cs-CZ" b="1" dirty="0" err="1"/>
              <a:t>r</a:t>
            </a:r>
            <a:r>
              <a:rPr lang="cs-CZ" b="1" dirty="0" err="1" smtClean="0"/>
              <a:t>eview</a:t>
            </a:r>
            <a:r>
              <a:rPr lang="cs-CZ" b="1" dirty="0" smtClean="0"/>
              <a:t> </a:t>
            </a:r>
            <a:r>
              <a:rPr lang="cs-CZ" dirty="0" smtClean="0"/>
              <a:t>– přehledová studie</a:t>
            </a:r>
          </a:p>
          <a:p>
            <a:pPr lvl="1"/>
            <a:r>
              <a:rPr lang="cs-CZ" dirty="0" smtClean="0"/>
              <a:t>Teoretická syntéza </a:t>
            </a:r>
          </a:p>
          <a:p>
            <a:pPr lvl="1"/>
            <a:r>
              <a:rPr lang="cs-CZ" dirty="0" smtClean="0"/>
              <a:t>Kvantitativní  </a:t>
            </a:r>
            <a:r>
              <a:rPr lang="cs-CZ" dirty="0" err="1" smtClean="0"/>
              <a:t>metaanalýza</a:t>
            </a:r>
            <a:endParaRPr lang="cs-CZ" dirty="0" smtClean="0"/>
          </a:p>
          <a:p>
            <a:r>
              <a:rPr lang="cs-CZ" dirty="0" smtClean="0"/>
              <a:t>Zde pracujete s již publikovanými poznatky</a:t>
            </a:r>
          </a:p>
          <a:p>
            <a:r>
              <a:rPr lang="cs-CZ" dirty="0" smtClean="0"/>
              <a:t>Cíle: shrnutí poznání, vyjasnění rozporů, hledání nových otázek</a:t>
            </a:r>
          </a:p>
          <a:p>
            <a:r>
              <a:rPr lang="cs-CZ" dirty="0" smtClean="0"/>
              <a:t>Struktura: 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Definování </a:t>
            </a:r>
            <a:r>
              <a:rPr lang="cs-CZ" dirty="0"/>
              <a:t>a vyjasnění </a:t>
            </a:r>
            <a:r>
              <a:rPr lang="cs-CZ" dirty="0" smtClean="0"/>
              <a:t>problému/otázky</a:t>
            </a:r>
            <a:endParaRPr lang="cs-CZ" dirty="0"/>
          </a:p>
          <a:p>
            <a:pPr lvl="1">
              <a:lnSpc>
                <a:spcPct val="80000"/>
              </a:lnSpc>
            </a:pPr>
            <a:r>
              <a:rPr lang="cs-CZ" dirty="0"/>
              <a:t>Shrnutí předchozích </a:t>
            </a:r>
            <a:r>
              <a:rPr lang="cs-CZ" dirty="0" smtClean="0"/>
              <a:t>zjištění (např. podle konceptů, nebo podle vývoje otázky na poli psychologie; např. vývoj zkoumání inteligence)</a:t>
            </a:r>
            <a:endParaRPr lang="cs-CZ" dirty="0"/>
          </a:p>
          <a:p>
            <a:pPr lvl="1">
              <a:lnSpc>
                <a:spcPct val="80000"/>
              </a:lnSpc>
            </a:pPr>
            <a:r>
              <a:rPr lang="cs-CZ" dirty="0" smtClean="0"/>
              <a:t>Identifikace vztahů, rozporů, mezer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Návrh dalšího </a:t>
            </a:r>
            <a:r>
              <a:rPr lang="cs-CZ" dirty="0"/>
              <a:t>postupu při řešení problému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03175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72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smtClean="0"/>
              <a:t>článků </a:t>
            </a:r>
            <a:r>
              <a:rPr lang="cs-CZ" dirty="0"/>
              <a:t>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Teoretické studie</a:t>
            </a:r>
          </a:p>
          <a:p>
            <a:r>
              <a:rPr lang="cs-CZ" dirty="0" smtClean="0"/>
              <a:t>Využíváme dosavadní zjištění, ale rozvíjíme teorii</a:t>
            </a:r>
          </a:p>
          <a:p>
            <a:pPr lvl="1"/>
            <a:r>
              <a:rPr lang="cs-CZ" dirty="0" smtClean="0"/>
              <a:t>Podobnost s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/>
              <a:t>r</a:t>
            </a:r>
            <a:r>
              <a:rPr lang="cs-CZ" dirty="0" err="1" smtClean="0"/>
              <a:t>eview</a:t>
            </a:r>
            <a:r>
              <a:rPr lang="cs-CZ" dirty="0" smtClean="0"/>
              <a:t>, ale ne takový důraz na empirická zjištění (pouze pokud je přímo využívá)</a:t>
            </a:r>
          </a:p>
          <a:p>
            <a:r>
              <a:rPr lang="cs-CZ" dirty="0" smtClean="0"/>
              <a:t>Rozvíjíme (či kritizujeme) dosavadní teorii nebo představujeme novou</a:t>
            </a:r>
          </a:p>
          <a:p>
            <a:r>
              <a:rPr lang="cs-CZ" dirty="0" smtClean="0"/>
              <a:t>Zkoumáme nakolik je teorie</a:t>
            </a:r>
          </a:p>
          <a:p>
            <a:pPr lvl="1"/>
            <a:r>
              <a:rPr lang="cs-CZ" dirty="0" smtClean="0"/>
              <a:t>Vnitřně konzistentní</a:t>
            </a:r>
          </a:p>
          <a:p>
            <a:pPr lvl="1"/>
            <a:r>
              <a:rPr lang="cs-CZ" dirty="0" smtClean="0"/>
              <a:t>Externě validní </a:t>
            </a:r>
          </a:p>
          <a:p>
            <a:r>
              <a:rPr lang="cs-CZ" dirty="0" smtClean="0"/>
              <a:t>Struktura není pevněji stanovena, mění se v návaznosti na zkoumanou problematiku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smtClean="0"/>
              <a:t>článků </a:t>
            </a:r>
            <a:r>
              <a:rPr lang="cs-CZ" dirty="0"/>
              <a:t>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Metodologické články</a:t>
            </a:r>
          </a:p>
          <a:p>
            <a:r>
              <a:rPr lang="cs-CZ" dirty="0" smtClean="0"/>
              <a:t>Ukazují nové postupy, rozvíjí/mění ty, které již existují, diskutují kvantitativní i kvalitativní metodologické přístupy i konkrétní postupy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Např. použití SEM, zakotvené </a:t>
            </a:r>
            <a:r>
              <a:rPr lang="cs-CZ" dirty="0" smtClean="0"/>
              <a:t>teorie</a:t>
            </a:r>
          </a:p>
          <a:p>
            <a:r>
              <a:rPr lang="cs-CZ" dirty="0" smtClean="0"/>
              <a:t>Empirická data především k demonstraci, ne k prezentaci zjištění</a:t>
            </a:r>
          </a:p>
          <a:p>
            <a:r>
              <a:rPr lang="cs-CZ" dirty="0" smtClean="0"/>
              <a:t>Jsou zacíleny na odborníky velmi dobře obeznámené  s metodologií, často vysoce odborné (a poměrně náročné)</a:t>
            </a:r>
          </a:p>
          <a:p>
            <a:r>
              <a:rPr lang="cs-CZ" dirty="0" smtClean="0"/>
              <a:t>Musí uvést všechny informace potřebné k zhodnocení a případné aplikaci metody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Mnoho odborného materiálu (rovnice, syntax, kódování rozhovoru) – pro přehlednost se dávají do </a:t>
            </a:r>
            <a:r>
              <a:rPr lang="cs-CZ" dirty="0" smtClean="0"/>
              <a:t>příloh</a:t>
            </a:r>
          </a:p>
          <a:p>
            <a:r>
              <a:rPr lang="cs-CZ" dirty="0" smtClean="0"/>
              <a:t>Struktura – krátké uvedení problému/tématu, popis vlastní práce, krátké zhodnocení a implikace pro budoucí výzkum na konec</a:t>
            </a:r>
          </a:p>
          <a:p>
            <a:endParaRPr lang="cs-CZ" dirty="0" smtClean="0"/>
          </a:p>
          <a:p>
            <a:pPr lvl="1"/>
            <a:endParaRPr lang="cs-CZ" dirty="0"/>
          </a:p>
          <a:p>
            <a:pPr marL="36576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101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smtClean="0"/>
              <a:t>článků </a:t>
            </a:r>
            <a:r>
              <a:rPr lang="cs-CZ" dirty="0"/>
              <a:t>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Případové studie</a:t>
            </a:r>
          </a:p>
          <a:p>
            <a:r>
              <a:rPr lang="cs-CZ" dirty="0" smtClean="0"/>
              <a:t>Zjištění a materiály z práce s jednotkou (jedinec, komunita, organizace, instituce…)</a:t>
            </a:r>
          </a:p>
          <a:p>
            <a:r>
              <a:rPr lang="cs-CZ" dirty="0" smtClean="0"/>
              <a:t>Poukazují na problém, navrhují řešení, aplikace, potřebu dalšího výzkumu…</a:t>
            </a:r>
          </a:p>
          <a:p>
            <a:r>
              <a:rPr lang="cs-CZ" dirty="0" smtClean="0"/>
              <a:t>Obsahují mnoho konkrétního popisného  materiálu</a:t>
            </a:r>
          </a:p>
          <a:p>
            <a:r>
              <a:rPr lang="cs-CZ" dirty="0" smtClean="0"/>
              <a:t>Důležité dbát na etiku (např. otázka anonymity)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15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článků (dle APA)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…a další útvary</a:t>
            </a:r>
          </a:p>
          <a:p>
            <a:r>
              <a:rPr lang="cs-CZ" dirty="0" smtClean="0"/>
              <a:t>Reporty</a:t>
            </a:r>
          </a:p>
          <a:p>
            <a:r>
              <a:rPr lang="cs-CZ" dirty="0" smtClean="0"/>
              <a:t>Komentáře (a odpovědi)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Dopisy editorovi</a:t>
            </a:r>
          </a:p>
          <a:p>
            <a:r>
              <a:rPr lang="cs-CZ" dirty="0" err="1" smtClean="0"/>
              <a:t>Editorialy</a:t>
            </a:r>
            <a:endParaRPr lang="cs-CZ" dirty="0" smtClean="0"/>
          </a:p>
          <a:p>
            <a:r>
              <a:rPr lang="cs-CZ" dirty="0" smtClean="0"/>
              <a:t>Nekrology</a:t>
            </a:r>
          </a:p>
          <a:p>
            <a:r>
              <a:rPr lang="cs-CZ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ve vědecké komunikaci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Reportování výsledků</a:t>
            </a:r>
          </a:p>
          <a:p>
            <a:pPr lvl="1"/>
            <a:r>
              <a:rPr lang="cs-CZ" dirty="0" smtClean="0"/>
              <a:t>Cílem </a:t>
            </a:r>
            <a:r>
              <a:rPr lang="cs-CZ" dirty="0" smtClean="0"/>
              <a:t>je mít studii která je opakovatelná  a ověřitelná</a:t>
            </a:r>
          </a:p>
          <a:p>
            <a:pPr lvl="1"/>
            <a:r>
              <a:rPr lang="cs-CZ" dirty="0" smtClean="0"/>
              <a:t>Data se nesmí měnit ani prezentovat způsobem, který by zkreslil jejich interpretaci (např. v zavádějícím grafu, „statistickým kouzlením“)</a:t>
            </a:r>
          </a:p>
          <a:p>
            <a:pPr lvl="1"/>
            <a:r>
              <a:rPr lang="cs-CZ" dirty="0" smtClean="0"/>
              <a:t>Musí se reportovat všechna data, i ta, která jsou pro nás „nepříjemná“ (např. odporují hypotéze)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2952328" cy="221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638</TotalTime>
  <Words>773</Words>
  <Application>Microsoft Office PowerPoint</Application>
  <PresentationFormat>Předvádění na obrazovce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PSY 475 Vědecká komunikace Přednáška: Odborná Publikace</vt:lpstr>
      <vt:lpstr>Psaní odborného článku</vt:lpstr>
      <vt:lpstr>Typy článků (dle APA)</vt:lpstr>
      <vt:lpstr>Typy článků (dle APA)</vt:lpstr>
      <vt:lpstr>Typy článků (dle APA)</vt:lpstr>
      <vt:lpstr>Typy článků (dle APA)</vt:lpstr>
      <vt:lpstr>Typy článků (dle APA)</vt:lpstr>
      <vt:lpstr>Typy článků (dle APA)</vt:lpstr>
      <vt:lpstr>Základní pravidla ve vědecké komunikaci</vt:lpstr>
      <vt:lpstr>Základní pravidla ve vědecké komunikaci</vt:lpstr>
      <vt:lpstr>Základní pravidla ve vědecké komunikaci</vt:lpstr>
      <vt:lpstr>Základní pravidla ve vědecké komunikaci</vt:lpstr>
      <vt:lpstr>Základní pravidla ve vědecké komunikaci: další problémy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 475 Vědecká komunikace</dc:title>
  <dc:creator>Hana Macháčková</dc:creator>
  <cp:lastModifiedBy>Hana Macháčková</cp:lastModifiedBy>
  <cp:revision>88</cp:revision>
  <dcterms:created xsi:type="dcterms:W3CDTF">2013-02-24T09:24:17Z</dcterms:created>
  <dcterms:modified xsi:type="dcterms:W3CDTF">2013-03-14T14:49:47Z</dcterms:modified>
</cp:coreProperties>
</file>