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84" r:id="rId4"/>
    <p:sldId id="285" r:id="rId5"/>
    <p:sldId id="287" r:id="rId6"/>
    <p:sldId id="288" r:id="rId7"/>
    <p:sldId id="289" r:id="rId8"/>
    <p:sldId id="293" r:id="rId9"/>
    <p:sldId id="291" r:id="rId10"/>
    <p:sldId id="295" r:id="rId11"/>
    <p:sldId id="296" r:id="rId12"/>
    <p:sldId id="297" r:id="rId13"/>
    <p:sldId id="294" r:id="rId14"/>
    <p:sldId id="298" r:id="rId15"/>
    <p:sldId id="292" r:id="rId16"/>
    <p:sldId id="310" r:id="rId17"/>
    <p:sldId id="311" r:id="rId18"/>
    <p:sldId id="273" r:id="rId19"/>
    <p:sldId id="300" r:id="rId20"/>
    <p:sldId id="274" r:id="rId21"/>
    <p:sldId id="313" r:id="rId22"/>
    <p:sldId id="275" r:id="rId23"/>
    <p:sldId id="301" r:id="rId24"/>
    <p:sldId id="302" r:id="rId25"/>
    <p:sldId id="309" r:id="rId26"/>
    <p:sldId id="305" r:id="rId27"/>
    <p:sldId id="303" r:id="rId28"/>
    <p:sldId id="306" r:id="rId29"/>
    <p:sldId id="304" r:id="rId30"/>
    <p:sldId id="277" r:id="rId31"/>
    <p:sldId id="307" r:id="rId32"/>
    <p:sldId id="308" r:id="rId33"/>
    <p:sldId id="276" r:id="rId34"/>
    <p:sldId id="278" r:id="rId35"/>
    <p:sldId id="312" r:id="rId36"/>
    <p:sldId id="279"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08"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Kliknutím lze upravit styl.</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831246C9-A9A1-4A41-A8AC-785E4AAFF4B4}" type="datetimeFigureOut">
              <a:rPr lang="cs-CZ" smtClean="0"/>
              <a:pPr/>
              <a:t>14.3.2013</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nic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nic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nic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D33010F4-76B6-4C2C-87CB-329D6638B220}"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31246C9-A9A1-4A41-A8AC-785E4AAFF4B4}" type="datetimeFigureOut">
              <a:rPr lang="cs-CZ" smtClean="0"/>
              <a:pPr/>
              <a:t>14.3.2013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3010F4-76B6-4C2C-87CB-329D6638B22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31246C9-A9A1-4A41-A8AC-785E4AAFF4B4}" type="datetimeFigureOut">
              <a:rPr lang="cs-CZ" smtClean="0"/>
              <a:pPr/>
              <a:t>14.3.2013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33010F4-76B6-4C2C-87CB-329D6638B22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831246C9-A9A1-4A41-A8AC-785E4AAFF4B4}" type="datetimeFigureOut">
              <a:rPr lang="cs-CZ" smtClean="0"/>
              <a:pPr/>
              <a:t>14.3.2013</a:t>
            </a:fld>
            <a:endParaRPr lang="cs-CZ"/>
          </a:p>
        </p:txBody>
      </p:sp>
      <p:sp>
        <p:nvSpPr>
          <p:cNvPr id="9" name="Zástupný symbol pro číslo snímku 8"/>
          <p:cNvSpPr>
            <a:spLocks noGrp="1"/>
          </p:cNvSpPr>
          <p:nvPr>
            <p:ph type="sldNum" sz="quarter" idx="15"/>
          </p:nvPr>
        </p:nvSpPr>
        <p:spPr/>
        <p:txBody>
          <a:bodyPr rtlCol="0"/>
          <a:lstStyle/>
          <a:p>
            <a:fld id="{D33010F4-76B6-4C2C-87CB-329D6638B220}"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831246C9-A9A1-4A41-A8AC-785E4AAFF4B4}" type="datetimeFigureOut">
              <a:rPr lang="cs-CZ" smtClean="0"/>
              <a:pPr/>
              <a:t>14.3.2013</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nic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nic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nic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D33010F4-76B6-4C2C-87CB-329D6638B220}"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5" name="Zástupný symbol pro datum 4"/>
          <p:cNvSpPr>
            <a:spLocks noGrp="1"/>
          </p:cNvSpPr>
          <p:nvPr>
            <p:ph type="dt" sz="half" idx="10"/>
          </p:nvPr>
        </p:nvSpPr>
        <p:spPr/>
        <p:txBody>
          <a:bodyPr/>
          <a:lstStyle/>
          <a:p>
            <a:fld id="{831246C9-A9A1-4A41-A8AC-785E4AAFF4B4}" type="datetimeFigureOut">
              <a:rPr lang="cs-CZ" smtClean="0"/>
              <a:pPr/>
              <a:t>14.3.2013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33010F4-76B6-4C2C-87CB-329D6638B220}"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Kliknutím lze upravit styl.</a:t>
            </a:r>
            <a:endParaRPr kumimoji="0" lang="en-US"/>
          </a:p>
        </p:txBody>
      </p:sp>
      <p:sp>
        <p:nvSpPr>
          <p:cNvPr id="7" name="Zástupný symbol pro datum 6"/>
          <p:cNvSpPr>
            <a:spLocks noGrp="1"/>
          </p:cNvSpPr>
          <p:nvPr>
            <p:ph type="dt" sz="half" idx="10"/>
          </p:nvPr>
        </p:nvSpPr>
        <p:spPr/>
        <p:txBody>
          <a:bodyPr/>
          <a:lstStyle/>
          <a:p>
            <a:fld id="{831246C9-A9A1-4A41-A8AC-785E4AAFF4B4}" type="datetimeFigureOut">
              <a:rPr lang="cs-CZ" smtClean="0"/>
              <a:pPr/>
              <a:t>14.3.2013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33010F4-76B6-4C2C-87CB-329D6638B220}"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6" name="Zástupný symbol pro datum 5"/>
          <p:cNvSpPr>
            <a:spLocks noGrp="1"/>
          </p:cNvSpPr>
          <p:nvPr>
            <p:ph type="dt" sz="half" idx="10"/>
          </p:nvPr>
        </p:nvSpPr>
        <p:spPr/>
        <p:txBody>
          <a:bodyPr rtlCol="0"/>
          <a:lstStyle/>
          <a:p>
            <a:fld id="{831246C9-A9A1-4A41-A8AC-785E4AAFF4B4}" type="datetimeFigureOut">
              <a:rPr lang="cs-CZ" smtClean="0"/>
              <a:pPr/>
              <a:t>14.3.2013</a:t>
            </a:fld>
            <a:endParaRPr lang="cs-CZ"/>
          </a:p>
        </p:txBody>
      </p:sp>
      <p:sp>
        <p:nvSpPr>
          <p:cNvPr id="7" name="Zástupný symbol pro číslo snímku 6"/>
          <p:cNvSpPr>
            <a:spLocks noGrp="1"/>
          </p:cNvSpPr>
          <p:nvPr>
            <p:ph type="sldNum" sz="quarter" idx="11"/>
          </p:nvPr>
        </p:nvSpPr>
        <p:spPr/>
        <p:txBody>
          <a:bodyPr rtlCol="0"/>
          <a:lstStyle/>
          <a:p>
            <a:fld id="{D33010F4-76B6-4C2C-87CB-329D6638B220}"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31246C9-A9A1-4A41-A8AC-785E4AAFF4B4}" type="datetimeFigureOut">
              <a:rPr lang="cs-CZ" smtClean="0"/>
              <a:pPr/>
              <a:t>14.3.2013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33010F4-76B6-4C2C-87CB-329D6638B22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8" name="Přímá spojnic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nic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831246C9-A9A1-4A41-A8AC-785E4AAFF4B4}" type="datetimeFigureOut">
              <a:rPr lang="cs-CZ" smtClean="0"/>
              <a:pPr/>
              <a:t>14.3.2013</a:t>
            </a:fld>
            <a:endParaRPr lang="cs-CZ"/>
          </a:p>
        </p:txBody>
      </p:sp>
      <p:sp>
        <p:nvSpPr>
          <p:cNvPr id="22" name="Zástupný symbol pro číslo snímku 21"/>
          <p:cNvSpPr>
            <a:spLocks noGrp="1"/>
          </p:cNvSpPr>
          <p:nvPr>
            <p:ph type="sldNum" sz="quarter" idx="15"/>
          </p:nvPr>
        </p:nvSpPr>
        <p:spPr/>
        <p:txBody>
          <a:bodyPr rtlCol="0"/>
          <a:lstStyle/>
          <a:p>
            <a:fld id="{D33010F4-76B6-4C2C-87CB-329D6638B220}"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
        <p:nvSpPr>
          <p:cNvPr id="10" name="Přímá spojnic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nic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nic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831246C9-A9A1-4A41-A8AC-785E4AAFF4B4}" type="datetimeFigureOut">
              <a:rPr lang="cs-CZ" smtClean="0"/>
              <a:pPr/>
              <a:t>14.3.2013</a:t>
            </a:fld>
            <a:endParaRPr lang="cs-CZ"/>
          </a:p>
        </p:txBody>
      </p:sp>
      <p:sp>
        <p:nvSpPr>
          <p:cNvPr id="18" name="Zástupný symbol pro číslo snímku 17"/>
          <p:cNvSpPr>
            <a:spLocks noGrp="1"/>
          </p:cNvSpPr>
          <p:nvPr>
            <p:ph type="sldNum" sz="quarter" idx="11"/>
          </p:nvPr>
        </p:nvSpPr>
        <p:spPr/>
        <p:txBody>
          <a:bodyPr rtlCol="0"/>
          <a:lstStyle/>
          <a:p>
            <a:fld id="{D33010F4-76B6-4C2C-87CB-329D6638B220}"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31246C9-A9A1-4A41-A8AC-785E4AAFF4B4}" type="datetimeFigureOut">
              <a:rPr lang="cs-CZ" smtClean="0"/>
              <a:pPr/>
              <a:t>14.3.2013</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nic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3010F4-76B6-4C2C-87CB-329D6638B220}"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195736" y="1844824"/>
            <a:ext cx="6172200" cy="1894362"/>
          </a:xfrm>
        </p:spPr>
        <p:txBody>
          <a:bodyPr/>
          <a:lstStyle/>
          <a:p>
            <a:r>
              <a:rPr lang="cs-CZ" dirty="0" smtClean="0"/>
              <a:t>PSY 475 Vědecká komunikace</a:t>
            </a:r>
            <a:br>
              <a:rPr lang="cs-CZ" dirty="0" smtClean="0"/>
            </a:br>
            <a:r>
              <a:rPr lang="cs-CZ" dirty="0" smtClean="0"/>
              <a:t>Přednáška: Odborná Publikace</a:t>
            </a:r>
            <a:endParaRPr lang="cs-CZ" dirty="0"/>
          </a:p>
        </p:txBody>
      </p:sp>
      <p:sp>
        <p:nvSpPr>
          <p:cNvPr id="3" name="Podnadpis 2"/>
          <p:cNvSpPr>
            <a:spLocks noGrp="1"/>
          </p:cNvSpPr>
          <p:nvPr>
            <p:ph type="subTitle" idx="1"/>
          </p:nvPr>
        </p:nvSpPr>
        <p:spPr/>
        <p:txBody>
          <a:bodyPr>
            <a:normAutofit lnSpcReduction="10000"/>
          </a:bodyPr>
          <a:lstStyle/>
          <a:p>
            <a:r>
              <a:rPr lang="cs-CZ" dirty="0" smtClean="0"/>
              <a:t>Hana Macháčková</a:t>
            </a:r>
          </a:p>
          <a:p>
            <a:r>
              <a:rPr lang="cs-CZ" dirty="0" smtClean="0"/>
              <a:t>Lenka Dědková</a:t>
            </a:r>
          </a:p>
          <a:p>
            <a:r>
              <a:rPr lang="cs-CZ" dirty="0" smtClean="0"/>
              <a:t>Věra </a:t>
            </a:r>
            <a:r>
              <a:rPr lang="cs-CZ" dirty="0" err="1" smtClean="0"/>
              <a:t>Kontríková</a:t>
            </a:r>
            <a:endParaRPr lang="cs-CZ" dirty="0" smtClean="0"/>
          </a:p>
          <a:p>
            <a:r>
              <a:rPr lang="cs-CZ" dirty="0" smtClean="0"/>
              <a:t>Jan Šerek</a:t>
            </a:r>
            <a:endParaRPr lang="cs-CZ" dirty="0"/>
          </a:p>
        </p:txBody>
      </p:sp>
    </p:spTree>
    <p:extLst>
      <p:ext uri="{BB962C8B-B14F-4D97-AF65-F5344CB8AC3E}">
        <p14:creationId xmlns:p14="http://schemas.microsoft.com/office/powerpoint/2010/main" val="3423397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Doporučení</a:t>
            </a:r>
          </a:p>
        </p:txBody>
      </p:sp>
      <p:sp>
        <p:nvSpPr>
          <p:cNvPr id="3" name="Zástupný symbol pro obsah 2"/>
          <p:cNvSpPr>
            <a:spLocks noGrp="1"/>
          </p:cNvSpPr>
          <p:nvPr>
            <p:ph sz="quarter" idx="1"/>
          </p:nvPr>
        </p:nvSpPr>
        <p:spPr/>
        <p:txBody>
          <a:bodyPr>
            <a:normAutofit/>
          </a:bodyPr>
          <a:lstStyle/>
          <a:p>
            <a:r>
              <a:rPr lang="cs-CZ" dirty="0" smtClean="0"/>
              <a:t>Je </a:t>
            </a:r>
            <a:r>
              <a:rPr lang="cs-CZ" dirty="0"/>
              <a:t>dobré vyhnout </a:t>
            </a:r>
            <a:r>
              <a:rPr lang="cs-CZ" dirty="0" smtClean="0"/>
              <a:t>se:</a:t>
            </a:r>
          </a:p>
          <a:p>
            <a:pPr lvl="1"/>
            <a:r>
              <a:rPr lang="cs-CZ" dirty="0" smtClean="0"/>
              <a:t>cizím slovům </a:t>
            </a:r>
          </a:p>
          <a:p>
            <a:pPr lvl="1"/>
            <a:r>
              <a:rPr lang="cs-CZ" dirty="0" smtClean="0"/>
              <a:t>např</a:t>
            </a:r>
            <a:r>
              <a:rPr lang="cs-CZ" dirty="0"/>
              <a:t>. úzkostnost </a:t>
            </a:r>
            <a:r>
              <a:rPr lang="cs-CZ" dirty="0" smtClean="0"/>
              <a:t>vs. </a:t>
            </a:r>
            <a:r>
              <a:rPr lang="cs-CZ" dirty="0" err="1" smtClean="0"/>
              <a:t>anxieta</a:t>
            </a:r>
            <a:r>
              <a:rPr lang="cs-CZ" dirty="0" smtClean="0"/>
              <a:t>  </a:t>
            </a:r>
          </a:p>
          <a:p>
            <a:pPr lvl="1"/>
            <a:r>
              <a:rPr lang="cs-CZ" dirty="0" smtClean="0"/>
              <a:t>míra </a:t>
            </a:r>
            <a:r>
              <a:rPr lang="cs-CZ" dirty="0"/>
              <a:t>použití cizích slov pozitivně nekoreluje s kvalitou textu</a:t>
            </a:r>
            <a:r>
              <a:rPr lang="cs-CZ" dirty="0">
                <a:sym typeface="Wingdings" pitchFamily="2" charset="2"/>
              </a:rPr>
              <a:t></a:t>
            </a:r>
            <a:r>
              <a:rPr lang="cs-CZ" dirty="0"/>
              <a:t> </a:t>
            </a:r>
            <a:endParaRPr lang="cs-CZ" dirty="0" smtClean="0"/>
          </a:p>
        </p:txBody>
      </p:sp>
    </p:spTree>
    <p:extLst>
      <p:ext uri="{BB962C8B-B14F-4D97-AF65-F5344CB8AC3E}">
        <p14:creationId xmlns:p14="http://schemas.microsoft.com/office/powerpoint/2010/main" val="634943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sz="quarter" idx="1"/>
          </p:nvPr>
        </p:nvSpPr>
        <p:spPr/>
        <p:txBody>
          <a:bodyPr>
            <a:normAutofit/>
          </a:bodyPr>
          <a:lstStyle/>
          <a:p>
            <a:r>
              <a:rPr lang="cs-CZ" dirty="0" smtClean="0"/>
              <a:t>Je </a:t>
            </a:r>
            <a:r>
              <a:rPr lang="cs-CZ" dirty="0"/>
              <a:t>dobré vyhnout </a:t>
            </a:r>
            <a:r>
              <a:rPr lang="cs-CZ" dirty="0" smtClean="0"/>
              <a:t>se:</a:t>
            </a:r>
          </a:p>
          <a:p>
            <a:pPr lvl="1"/>
            <a:r>
              <a:rPr lang="cs-CZ" dirty="0" smtClean="0"/>
              <a:t>Užívání odborných termínů </a:t>
            </a:r>
            <a:r>
              <a:rPr lang="cs-CZ" b="1" dirty="0"/>
              <a:t>kde </a:t>
            </a:r>
            <a:r>
              <a:rPr lang="cs-CZ" b="1" dirty="0" smtClean="0"/>
              <a:t>opravdu nejsou </a:t>
            </a:r>
            <a:r>
              <a:rPr lang="cs-CZ" b="1" dirty="0"/>
              <a:t>třeba </a:t>
            </a:r>
            <a:endParaRPr lang="cs-CZ" b="1" dirty="0" smtClean="0"/>
          </a:p>
          <a:p>
            <a:pPr lvl="1"/>
            <a:r>
              <a:rPr lang="cs-CZ" dirty="0" smtClean="0"/>
              <a:t>viz dvě roviny článku</a:t>
            </a:r>
          </a:p>
          <a:p>
            <a:pPr lvl="1"/>
            <a:r>
              <a:rPr lang="cs-CZ" dirty="0" smtClean="0"/>
              <a:t>„jak děti zvládají situaci“ </a:t>
            </a:r>
            <a:r>
              <a:rPr lang="cs-CZ" dirty="0" err="1" smtClean="0"/>
              <a:t>vs</a:t>
            </a:r>
            <a:r>
              <a:rPr lang="cs-CZ" dirty="0" smtClean="0"/>
              <a:t> „jaké </a:t>
            </a:r>
            <a:r>
              <a:rPr lang="cs-CZ" dirty="0" err="1" smtClean="0"/>
              <a:t>copingové</a:t>
            </a:r>
            <a:r>
              <a:rPr lang="cs-CZ" dirty="0" smtClean="0"/>
              <a:t> strategie mladší adolescenti aplikují v této situaci“</a:t>
            </a:r>
          </a:p>
          <a:p>
            <a:pPr lvl="1"/>
            <a:r>
              <a:rPr lang="cs-CZ" dirty="0" smtClean="0"/>
              <a:t>Druhá je vlastně výzkumná otázka, patřila by do metod, ale text v teorii jen zbytečně komplikuje</a:t>
            </a:r>
          </a:p>
          <a:p>
            <a:pPr lvl="1"/>
            <a:r>
              <a:rPr lang="cs-CZ" dirty="0" smtClean="0"/>
              <a:t>Navíc, pokud nám v článku o </a:t>
            </a:r>
            <a:r>
              <a:rPr lang="cs-CZ" dirty="0" err="1" smtClean="0"/>
              <a:t>coping</a:t>
            </a:r>
            <a:r>
              <a:rPr lang="cs-CZ" dirty="0" smtClean="0"/>
              <a:t> vůbec nejde a je zmíněn spíše okrajově, můžeme mluvit jen o zvládání</a:t>
            </a:r>
            <a:endParaRPr lang="cs-CZ" dirty="0"/>
          </a:p>
        </p:txBody>
      </p:sp>
    </p:spTree>
    <p:extLst>
      <p:ext uri="{BB962C8B-B14F-4D97-AF65-F5344CB8AC3E}">
        <p14:creationId xmlns:p14="http://schemas.microsoft.com/office/powerpoint/2010/main" val="634943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Doporučení</a:t>
            </a:r>
          </a:p>
        </p:txBody>
      </p:sp>
      <p:sp>
        <p:nvSpPr>
          <p:cNvPr id="3" name="Zástupný symbol pro obsah 2"/>
          <p:cNvSpPr>
            <a:spLocks noGrp="1"/>
          </p:cNvSpPr>
          <p:nvPr>
            <p:ph sz="quarter" idx="1"/>
          </p:nvPr>
        </p:nvSpPr>
        <p:spPr/>
        <p:txBody>
          <a:bodyPr>
            <a:normAutofit/>
          </a:bodyPr>
          <a:lstStyle/>
          <a:p>
            <a:r>
              <a:rPr lang="cs-CZ" dirty="0" smtClean="0"/>
              <a:t>Je </a:t>
            </a:r>
            <a:r>
              <a:rPr lang="cs-CZ" dirty="0"/>
              <a:t>dobré vyhnout </a:t>
            </a:r>
            <a:r>
              <a:rPr lang="cs-CZ" dirty="0" smtClean="0"/>
              <a:t>se:</a:t>
            </a:r>
          </a:p>
          <a:p>
            <a:pPr lvl="1"/>
            <a:r>
              <a:rPr lang="cs-CZ" dirty="0" smtClean="0"/>
              <a:t>Vycpávkám </a:t>
            </a:r>
          </a:p>
          <a:p>
            <a:pPr lvl="1"/>
            <a:r>
              <a:rPr lang="cs-CZ" dirty="0" smtClean="0"/>
              <a:t>Občas je použít musíme, ale dejme si na ně pozor</a:t>
            </a:r>
          </a:p>
          <a:p>
            <a:pPr lvl="1"/>
            <a:r>
              <a:rPr lang="cs-CZ" dirty="0" smtClean="0"/>
              <a:t>Části vět: „Vezmeme-li v úvahu prezentovaný problém…“ atd. </a:t>
            </a:r>
          </a:p>
          <a:p>
            <a:pPr lvl="1"/>
            <a:r>
              <a:rPr lang="cs-CZ" dirty="0" smtClean="0"/>
              <a:t>Ale i celé věty: </a:t>
            </a:r>
          </a:p>
          <a:p>
            <a:pPr lvl="1"/>
            <a:r>
              <a:rPr lang="cs-CZ" dirty="0" smtClean="0"/>
              <a:t>„Naše studie přinesla několik překvapivých zjištění.“</a:t>
            </a:r>
          </a:p>
          <a:p>
            <a:pPr lvl="1"/>
            <a:r>
              <a:rPr lang="cs-CZ" dirty="0" smtClean="0"/>
              <a:t>„Výsledky hovoří o několika skutečnostech.“</a:t>
            </a:r>
          </a:p>
          <a:p>
            <a:pPr lvl="1"/>
            <a:r>
              <a:rPr lang="cs-CZ" dirty="0" smtClean="0"/>
              <a:t>V teorii čtenáře nejdříve seznámíme s proměnnými důležitými pro náš výzkum.“</a:t>
            </a:r>
          </a:p>
          <a:p>
            <a:pPr marL="365760" lvl="1" indent="0">
              <a:buNone/>
            </a:pPr>
            <a:r>
              <a:rPr lang="cs-CZ" dirty="0" smtClean="0"/>
              <a:t> </a:t>
            </a:r>
          </a:p>
          <a:p>
            <a:pPr lvl="1"/>
            <a:endParaRPr lang="cs-CZ" dirty="0"/>
          </a:p>
        </p:txBody>
      </p:sp>
    </p:spTree>
    <p:extLst>
      <p:ext uri="{BB962C8B-B14F-4D97-AF65-F5344CB8AC3E}">
        <p14:creationId xmlns:p14="http://schemas.microsoft.com/office/powerpoint/2010/main" val="634943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Doporučení</a:t>
            </a:r>
          </a:p>
        </p:txBody>
      </p:sp>
      <p:sp>
        <p:nvSpPr>
          <p:cNvPr id="3" name="Zástupný symbol pro obsah 2"/>
          <p:cNvSpPr>
            <a:spLocks noGrp="1"/>
          </p:cNvSpPr>
          <p:nvPr>
            <p:ph sz="quarter" idx="1"/>
          </p:nvPr>
        </p:nvSpPr>
        <p:spPr/>
        <p:txBody>
          <a:bodyPr>
            <a:normAutofit/>
          </a:bodyPr>
          <a:lstStyle/>
          <a:p>
            <a:r>
              <a:rPr lang="cs-CZ" dirty="0" smtClean="0"/>
              <a:t>Je </a:t>
            </a:r>
            <a:r>
              <a:rPr lang="cs-CZ" dirty="0"/>
              <a:t>dobré vyhnout </a:t>
            </a:r>
            <a:r>
              <a:rPr lang="cs-CZ" dirty="0" smtClean="0"/>
              <a:t>se:</a:t>
            </a:r>
          </a:p>
          <a:p>
            <a:pPr lvl="1"/>
            <a:r>
              <a:rPr lang="cs-CZ" dirty="0"/>
              <a:t>D</a:t>
            </a:r>
            <a:r>
              <a:rPr lang="cs-CZ" dirty="0" smtClean="0"/>
              <a:t>louhým (a ještě </a:t>
            </a:r>
            <a:r>
              <a:rPr lang="cs-CZ" dirty="0" err="1" smtClean="0"/>
              <a:t>krkolomým</a:t>
            </a:r>
            <a:r>
              <a:rPr lang="cs-CZ" dirty="0" smtClean="0"/>
              <a:t>) souvětím</a:t>
            </a:r>
          </a:p>
          <a:p>
            <a:pPr lvl="1"/>
            <a:r>
              <a:rPr lang="cs-CZ" dirty="0" smtClean="0"/>
              <a:t>Pozor na „přemíru interpunkce“ (čárky, středníky, pomlčky) a závorek</a:t>
            </a:r>
          </a:p>
          <a:p>
            <a:pPr lvl="2"/>
            <a:r>
              <a:rPr lang="cs-CZ" dirty="0" smtClean="0"/>
              <a:t>Tudíž, předpokládaje pozitivní efekt, autoři studie předložili zkoumaným osobá</a:t>
            </a:r>
            <a:r>
              <a:rPr lang="cs-CZ" dirty="0"/>
              <a:t>m</a:t>
            </a:r>
            <a:r>
              <a:rPr lang="cs-CZ" dirty="0" smtClean="0"/>
              <a:t> (z nich bylo 5 mužů a 4 ženy) měrný nástroj (dotazník přejatý od Jones a kol., 1968) a pozorovali průběh situace, v níž byly zkoumané osoby zasazeny a během níž se projevil očekávaný efekt; stalo se tak ovšem v čase delším, nežli bylo autory této studie predikováno, nicméně v čase kratším, než uváděli Smith a kol. (1969), tudíž  interpretace této skutečnosti, podobně jako skutečností uvedených výše (mj. testů ZKÚ) je nejspíše spojena s (již uvedenými) výsledky </a:t>
            </a:r>
            <a:r>
              <a:rPr lang="cs-CZ" dirty="0" err="1" smtClean="0"/>
              <a:t>Cohena</a:t>
            </a:r>
            <a:r>
              <a:rPr lang="cs-CZ" dirty="0" smtClean="0"/>
              <a:t> a Cohenové (1987).</a:t>
            </a:r>
          </a:p>
          <a:p>
            <a:endParaRPr lang="cs-CZ" dirty="0"/>
          </a:p>
        </p:txBody>
      </p:sp>
    </p:spTree>
    <p:extLst>
      <p:ext uri="{BB962C8B-B14F-4D97-AF65-F5344CB8AC3E}">
        <p14:creationId xmlns:p14="http://schemas.microsoft.com/office/powerpoint/2010/main" val="211504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Doporučení</a:t>
            </a:r>
          </a:p>
        </p:txBody>
      </p:sp>
      <p:sp>
        <p:nvSpPr>
          <p:cNvPr id="3" name="Zástupný symbol pro obsah 2"/>
          <p:cNvSpPr>
            <a:spLocks noGrp="1"/>
          </p:cNvSpPr>
          <p:nvPr>
            <p:ph sz="quarter" idx="1"/>
          </p:nvPr>
        </p:nvSpPr>
        <p:spPr/>
        <p:txBody>
          <a:bodyPr>
            <a:normAutofit/>
          </a:bodyPr>
          <a:lstStyle/>
          <a:p>
            <a:r>
              <a:rPr lang="cs-CZ" dirty="0" smtClean="0"/>
              <a:t>Je </a:t>
            </a:r>
            <a:r>
              <a:rPr lang="cs-CZ" dirty="0"/>
              <a:t>dobré vyhnout </a:t>
            </a:r>
            <a:r>
              <a:rPr lang="cs-CZ" dirty="0" smtClean="0"/>
              <a:t>se:</a:t>
            </a:r>
          </a:p>
          <a:p>
            <a:pPr lvl="1"/>
            <a:r>
              <a:rPr lang="cs-CZ" dirty="0" smtClean="0"/>
              <a:t>Trpnému rodu</a:t>
            </a:r>
          </a:p>
          <a:p>
            <a:pPr lvl="1"/>
            <a:r>
              <a:rPr lang="cs-CZ" dirty="0" smtClean="0"/>
              <a:t>„bylo zjišťováno“ vs. „zjišťovali jsme“</a:t>
            </a:r>
          </a:p>
          <a:p>
            <a:pPr lvl="1"/>
            <a:r>
              <a:rPr lang="cs-CZ" dirty="0" smtClean="0"/>
              <a:t>„Ve studii bylo použito“ vs. „použili jsme“</a:t>
            </a:r>
          </a:p>
          <a:p>
            <a:endParaRPr lang="cs-CZ" dirty="0"/>
          </a:p>
        </p:txBody>
      </p:sp>
    </p:spTree>
    <p:extLst>
      <p:ext uri="{BB962C8B-B14F-4D97-AF65-F5344CB8AC3E}">
        <p14:creationId xmlns:p14="http://schemas.microsoft.com/office/powerpoint/2010/main" val="3059132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Nebát se opakovat, shrnovat, připomínat</a:t>
            </a:r>
          </a:p>
          <a:p>
            <a:pPr lvl="1"/>
            <a:r>
              <a:rPr lang="cs-CZ" dirty="0" smtClean="0"/>
              <a:t>Aneb „tato myšlenka je přece zmíněna na straně 1“!</a:t>
            </a:r>
          </a:p>
          <a:p>
            <a:r>
              <a:rPr lang="cs-CZ" dirty="0" smtClean="0"/>
              <a:t>Ulehčeme </a:t>
            </a:r>
            <a:r>
              <a:rPr lang="cs-CZ" dirty="0"/>
              <a:t>čtenáři </a:t>
            </a:r>
            <a:r>
              <a:rPr lang="cs-CZ" dirty="0" smtClean="0"/>
              <a:t>práci </a:t>
            </a:r>
          </a:p>
          <a:p>
            <a:pPr lvl="1"/>
            <a:r>
              <a:rPr lang="cs-CZ" dirty="0" smtClean="0"/>
              <a:t>Je těžké zapamatovat si vše, co jsme sami našli v průběhu několika měsíců práce</a:t>
            </a:r>
          </a:p>
          <a:p>
            <a:pPr lvl="1"/>
            <a:r>
              <a:rPr lang="cs-CZ" dirty="0" smtClean="0"/>
              <a:t>Je ještě těžší spojit jednotlivé poznatky s výsledky a vyvodit z nich patřičné závěry</a:t>
            </a:r>
          </a:p>
          <a:p>
            <a:r>
              <a:rPr lang="cs-CZ" dirty="0" smtClean="0"/>
              <a:t>To je naše práce – čtenář bychom měli provést vším, co v textu prezentujeme  </a:t>
            </a:r>
          </a:p>
          <a:p>
            <a:pPr lvl="1"/>
            <a:r>
              <a:rPr lang="cs-CZ" dirty="0" smtClean="0"/>
              <a:t>I ve výsledcích _ nejdříve zopakujte otázku, pak daný výsledek.</a:t>
            </a:r>
          </a:p>
          <a:p>
            <a:r>
              <a:rPr lang="cs-CZ" b="1" dirty="0" smtClean="0"/>
              <a:t>Přesto - se zdravou mírou, a ve chvílích, kdy je to potřeba</a:t>
            </a:r>
          </a:p>
          <a:p>
            <a:r>
              <a:rPr lang="cs-CZ" dirty="0" smtClean="0"/>
              <a:t>Dobré je shrnutí odstavců v teorii a vyjádření otázky či přímo hypotézy, jež z odstavce vyplývá</a:t>
            </a:r>
          </a:p>
          <a:p>
            <a:endParaRPr lang="cs-CZ" dirty="0" smtClean="0"/>
          </a:p>
          <a:p>
            <a:endParaRPr lang="cs-CZ" dirty="0" smtClean="0"/>
          </a:p>
          <a:p>
            <a:endParaRPr lang="cs-CZ" dirty="0"/>
          </a:p>
        </p:txBody>
      </p:sp>
    </p:spTree>
    <p:extLst>
      <p:ext uri="{BB962C8B-B14F-4D97-AF65-F5344CB8AC3E}">
        <p14:creationId xmlns:p14="http://schemas.microsoft.com/office/powerpoint/2010/main" val="862499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04664"/>
            <a:ext cx="7467600" cy="6069288"/>
          </a:xfrm>
        </p:spPr>
        <p:txBody>
          <a:bodyPr>
            <a:normAutofit fontScale="62500" lnSpcReduction="20000"/>
          </a:bodyPr>
          <a:lstStyle/>
          <a:p>
            <a:pPr marL="0" indent="0">
              <a:buNone/>
            </a:pPr>
            <a:r>
              <a:rPr lang="cs-CZ" sz="2600" dirty="0"/>
              <a:t>Age </a:t>
            </a:r>
            <a:r>
              <a:rPr lang="cs-CZ" sz="2600" dirty="0" err="1"/>
              <a:t>differences</a:t>
            </a:r>
            <a:endParaRPr lang="cs-CZ" sz="2600" dirty="0"/>
          </a:p>
          <a:p>
            <a:pPr marL="0" indent="0">
              <a:buNone/>
            </a:pPr>
            <a:r>
              <a:rPr lang="en-US" sz="2600" dirty="0"/>
              <a:t>Adolescent theories generally assume that pre- and early adolescence is</a:t>
            </a:r>
          </a:p>
          <a:p>
            <a:pPr marL="0" indent="0">
              <a:buNone/>
            </a:pPr>
            <a:r>
              <a:rPr lang="en-US" sz="2600" dirty="0"/>
              <a:t>characterized by an unstable self (</a:t>
            </a:r>
            <a:r>
              <a:rPr lang="en-US" sz="2600" dirty="0" err="1"/>
              <a:t>Brinthaupt</a:t>
            </a:r>
            <a:r>
              <a:rPr lang="en-US" sz="2600" dirty="0"/>
              <a:t> and </a:t>
            </a:r>
            <a:r>
              <a:rPr lang="en-US" sz="2600" dirty="0" err="1"/>
              <a:t>Lipka</a:t>
            </a:r>
            <a:r>
              <a:rPr lang="en-US" sz="2600" dirty="0"/>
              <a:t>, 2002; Harter, 1999;</a:t>
            </a:r>
          </a:p>
          <a:p>
            <a:pPr marL="0" indent="0">
              <a:buNone/>
            </a:pPr>
            <a:r>
              <a:rPr lang="en-US" sz="2600" dirty="0"/>
              <a:t>Shaffer, 1996). In this period, dramatic developmental transitions take place,</a:t>
            </a:r>
          </a:p>
          <a:p>
            <a:pPr marL="0" indent="0">
              <a:buNone/>
            </a:pPr>
            <a:r>
              <a:rPr lang="en-US" sz="2600" dirty="0"/>
              <a:t>including pubertal changes, cognitive–developmental advances and changing</a:t>
            </a:r>
          </a:p>
          <a:p>
            <a:pPr marL="0" indent="0">
              <a:buNone/>
            </a:pPr>
            <a:r>
              <a:rPr lang="en-US" sz="2600" dirty="0"/>
              <a:t>social expectations (</a:t>
            </a:r>
            <a:r>
              <a:rPr lang="en-US" sz="2600" dirty="0" err="1"/>
              <a:t>Brinthaupt</a:t>
            </a:r>
            <a:r>
              <a:rPr lang="en-US" sz="2600" dirty="0"/>
              <a:t> and </a:t>
            </a:r>
            <a:r>
              <a:rPr lang="en-US" sz="2600" dirty="0" err="1"/>
              <a:t>Lipka</a:t>
            </a:r>
            <a:r>
              <a:rPr lang="en-US" sz="2600" dirty="0"/>
              <a:t>, 2002; Harter, 1999). The</a:t>
            </a:r>
          </a:p>
          <a:p>
            <a:pPr marL="0" indent="0">
              <a:buNone/>
            </a:pPr>
            <a:r>
              <a:rPr lang="en-US" sz="2600" dirty="0"/>
              <a:t>combination of these changes makes pre- and early adolescence a critical</a:t>
            </a:r>
          </a:p>
          <a:p>
            <a:pPr marL="0" indent="0">
              <a:buNone/>
            </a:pPr>
            <a:r>
              <a:rPr lang="en-US" sz="2600" dirty="0"/>
              <a:t>time for the consideration of self and identities and thereby, identity</a:t>
            </a:r>
          </a:p>
          <a:p>
            <a:pPr marL="0" indent="0">
              <a:buNone/>
            </a:pPr>
            <a:r>
              <a:rPr lang="en-US" sz="2600" dirty="0"/>
              <a:t>experiments (Harter, 1999). Therefore, we anticipate that internet-based</a:t>
            </a:r>
          </a:p>
          <a:p>
            <a:pPr marL="0" indent="0">
              <a:buNone/>
            </a:pPr>
            <a:r>
              <a:rPr lang="en-US" sz="2600" dirty="0"/>
              <a:t>identity experiments will be more common in pre- and early adolescence</a:t>
            </a:r>
          </a:p>
          <a:p>
            <a:pPr marL="0" indent="0">
              <a:buNone/>
            </a:pPr>
            <a:r>
              <a:rPr lang="en-US" sz="2600" dirty="0"/>
              <a:t>than in middle and late adolescence.</a:t>
            </a:r>
          </a:p>
          <a:p>
            <a:pPr marL="0" indent="0">
              <a:buNone/>
            </a:pPr>
            <a:r>
              <a:rPr lang="en-US" sz="2600" dirty="0"/>
              <a:t>We also expect that the need for self-presentation on the internet will be</a:t>
            </a:r>
          </a:p>
          <a:p>
            <a:pPr marL="0" indent="0">
              <a:buNone/>
            </a:pPr>
            <a:r>
              <a:rPr lang="en-US" sz="2600" dirty="0"/>
              <a:t>most significant among pre- and early adolescents. Young adolescents often</a:t>
            </a:r>
          </a:p>
          <a:p>
            <a:pPr marL="0" indent="0">
              <a:buNone/>
            </a:pPr>
            <a:r>
              <a:rPr lang="en-US" sz="2600" dirty="0"/>
              <a:t>engage in imaginative audience </a:t>
            </a:r>
            <a:r>
              <a:rPr lang="en-US" sz="2600" dirty="0" err="1"/>
              <a:t>behaviour</a:t>
            </a:r>
            <a:r>
              <a:rPr lang="en-US" sz="2600" dirty="0"/>
              <a:t> (</a:t>
            </a:r>
            <a:r>
              <a:rPr lang="en-US" sz="2600" dirty="0" err="1"/>
              <a:t>Elkind</a:t>
            </a:r>
            <a:r>
              <a:rPr lang="en-US" sz="2600" dirty="0"/>
              <a:t> and Bowen, 1979). They</a:t>
            </a:r>
          </a:p>
          <a:p>
            <a:pPr marL="0" indent="0">
              <a:buNone/>
            </a:pPr>
            <a:r>
              <a:rPr lang="en-US" sz="2600" dirty="0"/>
              <a:t>tend to overestimate the extent to which others are watching and evaluating</a:t>
            </a:r>
          </a:p>
          <a:p>
            <a:pPr marL="0" indent="0">
              <a:buNone/>
            </a:pPr>
            <a:r>
              <a:rPr lang="en-US" sz="2600" dirty="0"/>
              <a:t>and can be extremely preoccupied with what they appear to be in the eyes</a:t>
            </a:r>
          </a:p>
          <a:p>
            <a:pPr marL="0" indent="0">
              <a:buNone/>
            </a:pPr>
            <a:r>
              <a:rPr lang="en-US" sz="2600" dirty="0"/>
              <a:t>of others (Erikson, 1963; Harter, 1999). Based on these considerations, we</a:t>
            </a:r>
          </a:p>
          <a:p>
            <a:pPr marL="0" indent="0">
              <a:buNone/>
            </a:pPr>
            <a:r>
              <a:rPr lang="en-US" sz="2600" dirty="0"/>
              <a:t>investigate the following research question:</a:t>
            </a:r>
          </a:p>
          <a:p>
            <a:pPr marL="0" indent="0">
              <a:buNone/>
            </a:pPr>
            <a:r>
              <a:rPr lang="en-US" sz="2600" dirty="0">
                <a:solidFill>
                  <a:srgbClr val="FF0000"/>
                </a:solidFill>
              </a:rPr>
              <a:t>RQ1: Do pre- and early adolescents tend to engage more often in: (a)</a:t>
            </a:r>
          </a:p>
          <a:p>
            <a:pPr marL="0" indent="0">
              <a:buNone/>
            </a:pPr>
            <a:r>
              <a:rPr lang="en-US" sz="2600" dirty="0">
                <a:solidFill>
                  <a:srgbClr val="FF0000"/>
                </a:solidFill>
              </a:rPr>
              <a:t>internet-based identity experiments; and (b) various self-presentational</a:t>
            </a:r>
          </a:p>
          <a:p>
            <a:pPr marL="0" indent="0">
              <a:buNone/>
            </a:pPr>
            <a:r>
              <a:rPr lang="en-US" sz="2600" dirty="0">
                <a:solidFill>
                  <a:srgbClr val="FF0000"/>
                </a:solidFill>
              </a:rPr>
              <a:t>strategies, than middle and late adolescents?</a:t>
            </a:r>
            <a:endParaRPr lang="cs-CZ" sz="2600" dirty="0">
              <a:solidFill>
                <a:srgbClr val="FF0000"/>
              </a:solidFill>
            </a:endParaRPr>
          </a:p>
        </p:txBody>
      </p:sp>
    </p:spTree>
    <p:extLst>
      <p:ext uri="{BB962C8B-B14F-4D97-AF65-F5344CB8AC3E}">
        <p14:creationId xmlns:p14="http://schemas.microsoft.com/office/powerpoint/2010/main" val="3505862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83568" y="2420888"/>
            <a:ext cx="7467600" cy="1143000"/>
          </a:xfrm>
        </p:spPr>
        <p:txBody>
          <a:bodyPr/>
          <a:lstStyle/>
          <a:p>
            <a:pPr algn="ctr"/>
            <a:r>
              <a:rPr lang="cs-CZ" dirty="0" smtClean="0"/>
              <a:t>Struktura článku</a:t>
            </a:r>
            <a:endParaRPr lang="cs-CZ" dirty="0"/>
          </a:p>
        </p:txBody>
      </p:sp>
    </p:spTree>
    <p:extLst>
      <p:ext uri="{BB962C8B-B14F-4D97-AF65-F5344CB8AC3E}">
        <p14:creationId xmlns:p14="http://schemas.microsoft.com/office/powerpoint/2010/main" val="2988106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…aneb úvod (</a:t>
            </a:r>
            <a:r>
              <a:rPr lang="cs-CZ" dirty="0" err="1" smtClean="0"/>
              <a:t>introduction</a:t>
            </a:r>
            <a:r>
              <a:rPr lang="cs-CZ" dirty="0" smtClean="0"/>
              <a:t>)</a:t>
            </a:r>
          </a:p>
          <a:p>
            <a:r>
              <a:rPr lang="cs-CZ" dirty="0" smtClean="0"/>
              <a:t>Představení toho, co chceme zkoumat</a:t>
            </a:r>
          </a:p>
          <a:p>
            <a:r>
              <a:rPr lang="cs-CZ" dirty="0" smtClean="0"/>
              <a:t>U empirického článku mnohem menší rozsah než v závěrečných pracích!</a:t>
            </a:r>
          </a:p>
          <a:p>
            <a:r>
              <a:rPr lang="cs-CZ" dirty="0" smtClean="0"/>
              <a:t>Poznatky</a:t>
            </a:r>
            <a:r>
              <a:rPr lang="cs-CZ" dirty="0"/>
              <a:t>, které jsou významné pro volbu </a:t>
            </a:r>
            <a:r>
              <a:rPr lang="cs-CZ" dirty="0" smtClean="0"/>
              <a:t>tématu, metody </a:t>
            </a:r>
            <a:r>
              <a:rPr lang="cs-CZ" dirty="0"/>
              <a:t>a interpretaci </a:t>
            </a:r>
            <a:r>
              <a:rPr lang="cs-CZ" dirty="0" smtClean="0"/>
              <a:t>výsledků</a:t>
            </a:r>
          </a:p>
          <a:p>
            <a:pPr lvl="1"/>
            <a:r>
              <a:rPr lang="cs-CZ" dirty="0"/>
              <a:t>Na co </a:t>
            </a:r>
            <a:r>
              <a:rPr lang="cs-CZ" dirty="0" smtClean="0"/>
              <a:t>navazujete – představte literaturu a zjištění důležité pro studii</a:t>
            </a:r>
          </a:p>
          <a:p>
            <a:r>
              <a:rPr lang="cs-CZ" dirty="0" smtClean="0"/>
              <a:t>Nepatří </a:t>
            </a:r>
            <a:r>
              <a:rPr lang="cs-CZ" dirty="0"/>
              <a:t>tam věci, které se </a:t>
            </a:r>
            <a:r>
              <a:rPr lang="cs-CZ" dirty="0" smtClean="0"/>
              <a:t>přímo nevztahují </a:t>
            </a:r>
            <a:r>
              <a:rPr lang="cs-CZ" dirty="0"/>
              <a:t>k problému </a:t>
            </a:r>
          </a:p>
          <a:p>
            <a:pPr lvl="1"/>
            <a:r>
              <a:rPr lang="cs-CZ" dirty="0" smtClean="0"/>
              <a:t>Často snaha </a:t>
            </a:r>
            <a:r>
              <a:rPr lang="cs-CZ" dirty="0"/>
              <a:t>prezentovat co nejvíce </a:t>
            </a:r>
          </a:p>
          <a:p>
            <a:pPr lvl="1"/>
            <a:r>
              <a:rPr lang="cs-CZ" dirty="0" smtClean="0"/>
              <a:t>Ovšem nepředstavujete </a:t>
            </a:r>
            <a:r>
              <a:rPr lang="cs-CZ" dirty="0"/>
              <a:t>problém jako takový, ale jen jeho </a:t>
            </a:r>
            <a:r>
              <a:rPr lang="cs-CZ" dirty="0" smtClean="0"/>
              <a:t>část!</a:t>
            </a:r>
          </a:p>
          <a:p>
            <a:r>
              <a:rPr lang="cs-CZ" dirty="0" smtClean="0"/>
              <a:t>Pokud </a:t>
            </a:r>
            <a:r>
              <a:rPr lang="cs-CZ" dirty="0"/>
              <a:t>existuje přehledová studie shrnující poznatky o tématu, citujte ji – ušetříte si </a:t>
            </a:r>
            <a:r>
              <a:rPr lang="cs-CZ" dirty="0" smtClean="0"/>
              <a:t>práci</a:t>
            </a:r>
            <a:endParaRPr lang="cs-CZ" dirty="0"/>
          </a:p>
          <a:p>
            <a:pPr marL="0" indent="0">
              <a:buNone/>
            </a:pPr>
            <a:endParaRPr lang="cs-CZ" dirty="0"/>
          </a:p>
        </p:txBody>
      </p:sp>
    </p:spTree>
    <p:extLst>
      <p:ext uri="{BB962C8B-B14F-4D97-AF65-F5344CB8AC3E}">
        <p14:creationId xmlns:p14="http://schemas.microsoft.com/office/powerpoint/2010/main" val="4248565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a:t>
            </a:r>
            <a:endParaRPr lang="cs-CZ" dirty="0"/>
          </a:p>
        </p:txBody>
      </p:sp>
      <p:sp>
        <p:nvSpPr>
          <p:cNvPr id="3" name="Zástupný symbol pro obsah 2"/>
          <p:cNvSpPr>
            <a:spLocks noGrp="1"/>
          </p:cNvSpPr>
          <p:nvPr>
            <p:ph sz="quarter" idx="1"/>
          </p:nvPr>
        </p:nvSpPr>
        <p:spPr/>
        <p:txBody>
          <a:bodyPr>
            <a:normAutofit fontScale="92500" lnSpcReduction="10000"/>
          </a:bodyPr>
          <a:lstStyle/>
          <a:p>
            <a:pPr marL="0" indent="0">
              <a:buNone/>
            </a:pPr>
            <a:endParaRPr lang="cs-CZ" dirty="0" smtClean="0"/>
          </a:p>
          <a:p>
            <a:r>
              <a:rPr lang="cs-CZ" dirty="0" smtClean="0"/>
              <a:t>V teorii také popište </a:t>
            </a:r>
            <a:r>
              <a:rPr lang="cs-CZ" dirty="0"/>
              <a:t>vlastní přístup k </a:t>
            </a:r>
            <a:r>
              <a:rPr lang="cs-CZ" dirty="0" smtClean="0"/>
              <a:t>tématu</a:t>
            </a:r>
          </a:p>
          <a:p>
            <a:pPr lvl="1"/>
            <a:r>
              <a:rPr lang="cs-CZ" dirty="0" smtClean="0"/>
              <a:t>Např. teoretickou perspektivu, na co/koho se zaměřujete a proč (např. vynořující se dospělost)</a:t>
            </a:r>
            <a:endParaRPr lang="cs-CZ" dirty="0"/>
          </a:p>
          <a:p>
            <a:r>
              <a:rPr lang="cs-CZ" dirty="0" smtClean="0"/>
              <a:t>Souvisí s tím, jak </a:t>
            </a:r>
            <a:r>
              <a:rPr lang="cs-CZ" dirty="0"/>
              <a:t>to chceme </a:t>
            </a:r>
            <a:r>
              <a:rPr lang="cs-CZ" dirty="0" smtClean="0"/>
              <a:t>zkoumat.</a:t>
            </a:r>
          </a:p>
          <a:p>
            <a:endParaRPr lang="cs-CZ" dirty="0"/>
          </a:p>
          <a:p>
            <a:r>
              <a:rPr lang="cs-CZ" dirty="0" smtClean="0"/>
              <a:t>Jaké nové poznání přinášíte? O čem postrádáme poznatky? Kde je nějaký rozpor?</a:t>
            </a:r>
          </a:p>
          <a:p>
            <a:endParaRPr lang="cs-CZ" dirty="0" smtClean="0"/>
          </a:p>
          <a:p>
            <a:r>
              <a:rPr lang="cs-CZ" dirty="0"/>
              <a:t>Jaké jsou implikace – pro teorii, pro </a:t>
            </a:r>
            <a:r>
              <a:rPr lang="cs-CZ" dirty="0" smtClean="0"/>
              <a:t>praxi</a:t>
            </a:r>
            <a:endParaRPr lang="cs-CZ" dirty="0"/>
          </a:p>
          <a:p>
            <a:r>
              <a:rPr lang="cs-CZ" dirty="0" smtClean="0"/>
              <a:t>Proč? Proč – a pro koho – je to důležité?</a:t>
            </a:r>
          </a:p>
          <a:p>
            <a:pPr lvl="1"/>
            <a:r>
              <a:rPr lang="cs-CZ" dirty="0" smtClean="0"/>
              <a:t>Nestačí mít „</a:t>
            </a:r>
            <a:r>
              <a:rPr lang="cs-CZ" dirty="0" err="1" smtClean="0"/>
              <a:t>interesting</a:t>
            </a:r>
            <a:r>
              <a:rPr lang="cs-CZ" dirty="0" smtClean="0"/>
              <a:t> </a:t>
            </a:r>
            <a:r>
              <a:rPr lang="cs-CZ" dirty="0" err="1" smtClean="0"/>
              <a:t>question</a:t>
            </a:r>
            <a:r>
              <a:rPr lang="cs-CZ" dirty="0" smtClean="0"/>
              <a:t>“, která ale zajímá jenom nás. Proč myslíte, že je to tak?</a:t>
            </a:r>
          </a:p>
        </p:txBody>
      </p:sp>
    </p:spTree>
    <p:extLst>
      <p:ext uri="{BB962C8B-B14F-4D97-AF65-F5344CB8AC3E}">
        <p14:creationId xmlns:p14="http://schemas.microsoft.com/office/powerpoint/2010/main" val="6695833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a:t>
            </a:r>
            <a:endParaRPr lang="cs-CZ"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44624"/>
            <a:ext cx="4392488" cy="68115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3052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Teorie</a:t>
            </a:r>
            <a:endParaRPr lang="cs-CZ" dirty="0"/>
          </a:p>
        </p:txBody>
      </p:sp>
      <p:sp>
        <p:nvSpPr>
          <p:cNvPr id="3" name="Zástupný symbol pro obsah 2"/>
          <p:cNvSpPr>
            <a:spLocks noGrp="1"/>
          </p:cNvSpPr>
          <p:nvPr>
            <p:ph sz="quarter" idx="1"/>
          </p:nvPr>
        </p:nvSpPr>
        <p:spPr/>
        <p:txBody>
          <a:bodyPr>
            <a:normAutofit/>
          </a:bodyPr>
          <a:lstStyle/>
          <a:p>
            <a:r>
              <a:rPr lang="cs-CZ" dirty="0" smtClean="0"/>
              <a:t>Jaké </a:t>
            </a:r>
            <a:r>
              <a:rPr lang="cs-CZ" dirty="0"/>
              <a:t>jsou hlavní hypotézy a otázky, a jak navazují na </a:t>
            </a:r>
            <a:r>
              <a:rPr lang="cs-CZ" dirty="0" smtClean="0"/>
              <a:t>teorii</a:t>
            </a:r>
          </a:p>
          <a:p>
            <a:pPr lvl="1"/>
            <a:r>
              <a:rPr lang="cs-CZ" dirty="0" smtClean="0"/>
              <a:t>Nemějte hypotézy, </a:t>
            </a:r>
            <a:r>
              <a:rPr lang="cs-CZ" dirty="0"/>
              <a:t>které nenavazují na představenou </a:t>
            </a:r>
            <a:r>
              <a:rPr lang="cs-CZ" dirty="0" smtClean="0"/>
              <a:t>teorii </a:t>
            </a:r>
          </a:p>
          <a:p>
            <a:pPr lvl="1"/>
            <a:r>
              <a:rPr lang="cs-CZ" dirty="0"/>
              <a:t>P</a:t>
            </a:r>
            <a:r>
              <a:rPr lang="cs-CZ" dirty="0" smtClean="0"/>
              <a:t>okud opravdu žádná není, také to uveďte</a:t>
            </a:r>
          </a:p>
          <a:p>
            <a:r>
              <a:rPr lang="cs-CZ" dirty="0" smtClean="0"/>
              <a:t>Mějte na paměti, že teorii  budou </a:t>
            </a:r>
          </a:p>
          <a:p>
            <a:pPr lvl="1"/>
            <a:r>
              <a:rPr lang="cs-CZ" dirty="0" smtClean="0"/>
              <a:t>číst lidé z oboru – není třeba říkat triviality</a:t>
            </a:r>
          </a:p>
          <a:p>
            <a:pPr lvl="1"/>
            <a:r>
              <a:rPr lang="cs-CZ" dirty="0"/>
              <a:t>a</a:t>
            </a:r>
            <a:r>
              <a:rPr lang="cs-CZ" dirty="0" smtClean="0"/>
              <a:t>le neznalí problematiky, na niž se zaměřujete – je potřeba shrnout a definovat  základní poznatky </a:t>
            </a:r>
          </a:p>
          <a:p>
            <a:pPr lvl="1"/>
            <a:r>
              <a:rPr lang="cs-CZ" dirty="0" smtClean="0"/>
              <a:t>pokud kolega/kolegyně ze stejného oboru čte text a něco není jasné, je potřeba na tom zapracovat</a:t>
            </a:r>
          </a:p>
          <a:p>
            <a:r>
              <a:rPr lang="cs-CZ" dirty="0" smtClean="0"/>
              <a:t>Pozor na „samozřejmosti“ – jsou silně subjektivní!</a:t>
            </a:r>
            <a:endParaRPr lang="cs-CZ" dirty="0"/>
          </a:p>
        </p:txBody>
      </p:sp>
    </p:spTree>
    <p:extLst>
      <p:ext uri="{BB962C8B-B14F-4D97-AF65-F5344CB8AC3E}">
        <p14:creationId xmlns:p14="http://schemas.microsoft.com/office/powerpoint/2010/main" val="2521352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Teorie</a:t>
            </a:r>
          </a:p>
        </p:txBody>
      </p:sp>
      <p:sp>
        <p:nvSpPr>
          <p:cNvPr id="3" name="Zástupný symbol pro obsah 2"/>
          <p:cNvSpPr>
            <a:spLocks noGrp="1"/>
          </p:cNvSpPr>
          <p:nvPr>
            <p:ph sz="quarter" idx="1"/>
          </p:nvPr>
        </p:nvSpPr>
        <p:spPr/>
        <p:txBody>
          <a:bodyPr/>
          <a:lstStyle/>
          <a:p>
            <a:r>
              <a:rPr lang="cs-CZ" dirty="0" smtClean="0"/>
              <a:t>Teorie směřuje k výzkumné otázce a hypotézám</a:t>
            </a:r>
            <a:endParaRPr lang="cs-CZ" dirty="0"/>
          </a:p>
        </p:txBody>
      </p:sp>
    </p:spTree>
    <p:extLst>
      <p:ext uri="{BB962C8B-B14F-4D97-AF65-F5344CB8AC3E}">
        <p14:creationId xmlns:p14="http://schemas.microsoft.com/office/powerpoint/2010/main" val="1959718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a:t>
            </a:r>
            <a:endParaRPr lang="cs-CZ" dirty="0"/>
          </a:p>
        </p:txBody>
      </p:sp>
      <p:sp>
        <p:nvSpPr>
          <p:cNvPr id="3" name="Zástupný symbol pro obsah 2"/>
          <p:cNvSpPr>
            <a:spLocks noGrp="1"/>
          </p:cNvSpPr>
          <p:nvPr>
            <p:ph sz="quarter" idx="1"/>
          </p:nvPr>
        </p:nvSpPr>
        <p:spPr/>
        <p:txBody>
          <a:bodyPr/>
          <a:lstStyle/>
          <a:p>
            <a:r>
              <a:rPr lang="cs-CZ" dirty="0" smtClean="0"/>
              <a:t>Detailní popis průběhu studie</a:t>
            </a:r>
          </a:p>
          <a:p>
            <a:r>
              <a:rPr lang="cs-CZ" dirty="0" smtClean="0"/>
              <a:t>Nutné všechny informace k tomu, aby </a:t>
            </a:r>
          </a:p>
          <a:p>
            <a:pPr lvl="1"/>
            <a:r>
              <a:rPr lang="cs-CZ" dirty="0" smtClean="0"/>
              <a:t>Čtenář mohl posoudit výsledky</a:t>
            </a:r>
          </a:p>
          <a:p>
            <a:pPr lvl="1"/>
            <a:r>
              <a:rPr lang="cs-CZ" dirty="0" smtClean="0"/>
              <a:t>A aby studie mohla být replikovaná</a:t>
            </a:r>
          </a:p>
          <a:p>
            <a:pPr lvl="1"/>
            <a:r>
              <a:rPr lang="cs-CZ" dirty="0" smtClean="0"/>
              <a:t>Bylo možné zahrnout ji do </a:t>
            </a:r>
            <a:r>
              <a:rPr lang="cs-CZ" dirty="0" err="1" smtClean="0"/>
              <a:t>metaanalýzy</a:t>
            </a:r>
            <a:endParaRPr lang="cs-CZ" dirty="0" smtClean="0"/>
          </a:p>
          <a:p>
            <a:r>
              <a:rPr lang="cs-CZ" dirty="0" smtClean="0"/>
              <a:t>Dělí se na části: </a:t>
            </a:r>
          </a:p>
          <a:p>
            <a:pPr lvl="1"/>
            <a:r>
              <a:rPr lang="cs-CZ" dirty="0" smtClean="0"/>
              <a:t>sample (+ data </a:t>
            </a:r>
            <a:r>
              <a:rPr lang="cs-CZ" dirty="0" err="1" smtClean="0"/>
              <a:t>collection</a:t>
            </a:r>
            <a:r>
              <a:rPr lang="cs-CZ" dirty="0" smtClean="0"/>
              <a:t>)/výzkumný soubor a sběr dat </a:t>
            </a:r>
          </a:p>
          <a:p>
            <a:pPr lvl="1"/>
            <a:r>
              <a:rPr lang="cs-CZ" dirty="0" err="1" smtClean="0"/>
              <a:t>Measures</a:t>
            </a:r>
            <a:r>
              <a:rPr lang="cs-CZ" dirty="0" smtClean="0"/>
              <a:t>/metody měření</a:t>
            </a:r>
          </a:p>
          <a:p>
            <a:pPr lvl="1"/>
            <a:r>
              <a:rPr lang="cs-CZ" dirty="0"/>
              <a:t>n</a:t>
            </a:r>
            <a:r>
              <a:rPr lang="cs-CZ" dirty="0" smtClean="0"/>
              <a:t>ěkdy také </a:t>
            </a:r>
            <a:r>
              <a:rPr lang="cs-CZ" dirty="0" err="1"/>
              <a:t>p</a:t>
            </a:r>
            <a:r>
              <a:rPr lang="cs-CZ" dirty="0" err="1" smtClean="0"/>
              <a:t>lan</a:t>
            </a:r>
            <a:r>
              <a:rPr lang="cs-CZ" dirty="0" smtClean="0"/>
              <a:t> </a:t>
            </a:r>
            <a:r>
              <a:rPr lang="cs-CZ" dirty="0" err="1" smtClean="0"/>
              <a:t>of</a:t>
            </a:r>
            <a:r>
              <a:rPr lang="cs-CZ" dirty="0" smtClean="0"/>
              <a:t> </a:t>
            </a:r>
            <a:r>
              <a:rPr lang="cs-CZ" dirty="0" err="1" smtClean="0"/>
              <a:t>analysis</a:t>
            </a:r>
            <a:r>
              <a:rPr lang="cs-CZ" dirty="0"/>
              <a:t>/</a:t>
            </a:r>
            <a:r>
              <a:rPr lang="cs-CZ" dirty="0" smtClean="0"/>
              <a:t>plán analýzy – před výsledky</a:t>
            </a:r>
          </a:p>
          <a:p>
            <a:endParaRPr lang="cs-CZ" dirty="0" smtClean="0"/>
          </a:p>
          <a:p>
            <a:endParaRPr lang="cs-CZ" dirty="0" smtClean="0"/>
          </a:p>
          <a:p>
            <a:endParaRPr lang="cs-CZ" dirty="0"/>
          </a:p>
        </p:txBody>
      </p:sp>
    </p:spTree>
    <p:extLst>
      <p:ext uri="{BB962C8B-B14F-4D97-AF65-F5344CB8AC3E}">
        <p14:creationId xmlns:p14="http://schemas.microsoft.com/office/powerpoint/2010/main" val="35295040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b="1" dirty="0"/>
              <a:t>S</a:t>
            </a:r>
            <a:r>
              <a:rPr lang="cs-CZ" b="1" dirty="0" smtClean="0"/>
              <a:t>ample + data </a:t>
            </a:r>
            <a:r>
              <a:rPr lang="cs-CZ" b="1" dirty="0" err="1" smtClean="0"/>
              <a:t>collection</a:t>
            </a:r>
            <a:r>
              <a:rPr lang="cs-CZ" b="1" dirty="0" smtClean="0"/>
              <a:t> (</a:t>
            </a:r>
            <a:r>
              <a:rPr lang="cs-CZ" b="1" dirty="0" err="1" smtClean="0"/>
              <a:t>procedure</a:t>
            </a:r>
            <a:r>
              <a:rPr lang="cs-CZ" b="1" dirty="0" smtClean="0"/>
              <a:t>)</a:t>
            </a:r>
          </a:p>
          <a:p>
            <a:r>
              <a:rPr lang="cs-CZ" dirty="0" smtClean="0"/>
              <a:t>Všechny důležité informace (přestože nejsou součástí analýzy)</a:t>
            </a:r>
          </a:p>
          <a:p>
            <a:pPr marL="457200" indent="-457200">
              <a:buFont typeface="+mj-lt"/>
              <a:buAutoNum type="arabicPeriod"/>
            </a:pPr>
            <a:r>
              <a:rPr lang="cs-CZ" dirty="0" smtClean="0"/>
              <a:t>N </a:t>
            </a:r>
          </a:p>
          <a:p>
            <a:pPr marL="457200" indent="-457200">
              <a:buFont typeface="+mj-lt"/>
              <a:buAutoNum type="arabicPeriod"/>
            </a:pPr>
            <a:r>
              <a:rPr lang="cs-CZ" dirty="0" smtClean="0"/>
              <a:t>Věk (M a SD)</a:t>
            </a:r>
          </a:p>
          <a:p>
            <a:pPr marL="457200" indent="-457200">
              <a:buFont typeface="+mj-lt"/>
              <a:buAutoNum type="arabicPeriod"/>
            </a:pPr>
            <a:r>
              <a:rPr lang="cs-CZ" dirty="0" smtClean="0"/>
              <a:t>Zastoupení pohlaví, etnik, SES, vzdělání, město/vesnice a cokoli dalšího…(v procentech) </a:t>
            </a:r>
          </a:p>
          <a:p>
            <a:pPr marL="457200" indent="-457200">
              <a:buFont typeface="+mj-lt"/>
              <a:buAutoNum type="arabicPeriod"/>
            </a:pPr>
            <a:r>
              <a:rPr lang="cs-CZ" dirty="0" smtClean="0"/>
              <a:t>Specifický charakter populace – nadané děti, ADHD…</a:t>
            </a:r>
          </a:p>
          <a:p>
            <a:pPr marL="457200" indent="-457200">
              <a:buFont typeface="+mj-lt"/>
              <a:buAutoNum type="arabicPeriod"/>
            </a:pPr>
            <a:r>
              <a:rPr lang="cs-CZ" dirty="0" smtClean="0"/>
              <a:t>Jestli jsou </a:t>
            </a:r>
            <a:r>
              <a:rPr lang="cs-CZ" dirty="0" err="1" smtClean="0"/>
              <a:t>podvzorky</a:t>
            </a:r>
            <a:r>
              <a:rPr lang="cs-CZ" dirty="0" smtClean="0"/>
              <a:t> a jak se liší</a:t>
            </a:r>
          </a:p>
          <a:p>
            <a:pPr marL="457200" indent="-457200">
              <a:buFont typeface="+mj-lt"/>
              <a:buAutoNum type="arabicPeriod"/>
            </a:pPr>
            <a:r>
              <a:rPr lang="cs-CZ" dirty="0" smtClean="0"/>
              <a:t>Způsob získávání vzorku: typ výběru, z jaké populace, z jakého souboru </a:t>
            </a:r>
          </a:p>
          <a:p>
            <a:pPr marL="457200" indent="-457200">
              <a:buFont typeface="+mj-lt"/>
              <a:buAutoNum type="arabicPeriod"/>
            </a:pPr>
            <a:r>
              <a:rPr lang="cs-CZ" dirty="0" smtClean="0"/>
              <a:t>Kolik odmítlo (</a:t>
            </a:r>
            <a:r>
              <a:rPr lang="cs-CZ" dirty="0" err="1" smtClean="0"/>
              <a:t>attrition</a:t>
            </a:r>
            <a:r>
              <a:rPr lang="cs-CZ" dirty="0" smtClean="0"/>
              <a:t>) - a jestli to nějak zkreslilo vzorek</a:t>
            </a:r>
          </a:p>
          <a:p>
            <a:pPr marL="457200" indent="-457200">
              <a:buFont typeface="+mj-lt"/>
              <a:buAutoNum type="arabicPeriod"/>
            </a:pPr>
            <a:r>
              <a:rPr lang="cs-CZ" dirty="0" smtClean="0"/>
              <a:t>Časový rámec sběru, kde byl proveden, kým, za jakých podmínek</a:t>
            </a:r>
          </a:p>
          <a:p>
            <a:pPr marL="457200" indent="-457200">
              <a:buFont typeface="+mj-lt"/>
              <a:buAutoNum type="arabicPeriod"/>
            </a:pPr>
            <a:r>
              <a:rPr lang="cs-CZ" dirty="0" smtClean="0"/>
              <a:t>Etické otázky (např. informovaný souhlas, odměna)</a:t>
            </a:r>
          </a:p>
          <a:p>
            <a:pPr marL="457200" indent="-457200">
              <a:buFont typeface="+mj-lt"/>
              <a:buAutoNum type="arabicPeriod"/>
            </a:pPr>
            <a:r>
              <a:rPr lang="cs-CZ" dirty="0" smtClean="0"/>
              <a:t>Další?</a:t>
            </a:r>
          </a:p>
          <a:p>
            <a:endParaRPr lang="cs-CZ" dirty="0" smtClean="0"/>
          </a:p>
          <a:p>
            <a:endParaRPr lang="cs-CZ" dirty="0" smtClean="0"/>
          </a:p>
          <a:p>
            <a:endParaRPr lang="cs-CZ" dirty="0"/>
          </a:p>
        </p:txBody>
      </p:sp>
    </p:spTree>
    <p:extLst>
      <p:ext uri="{BB962C8B-B14F-4D97-AF65-F5344CB8AC3E}">
        <p14:creationId xmlns:p14="http://schemas.microsoft.com/office/powerpoint/2010/main" val="6093771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a:t>
            </a:r>
            <a:endParaRPr lang="cs-CZ" dirty="0"/>
          </a:p>
        </p:txBody>
      </p:sp>
      <p:sp>
        <p:nvSpPr>
          <p:cNvPr id="3" name="Zástupný symbol pro obsah 2"/>
          <p:cNvSpPr>
            <a:spLocks noGrp="1"/>
          </p:cNvSpPr>
          <p:nvPr>
            <p:ph sz="quarter" idx="1"/>
          </p:nvPr>
        </p:nvSpPr>
        <p:spPr/>
        <p:txBody>
          <a:bodyPr>
            <a:normAutofit/>
          </a:bodyPr>
          <a:lstStyle/>
          <a:p>
            <a:r>
              <a:rPr lang="cs-CZ" b="1" dirty="0" err="1" smtClean="0"/>
              <a:t>Measures</a:t>
            </a:r>
            <a:r>
              <a:rPr lang="cs-CZ" dirty="0" smtClean="0"/>
              <a:t> – musí navazovat na koncepty definované v teorii</a:t>
            </a:r>
            <a:endParaRPr lang="cs-CZ" b="1" dirty="0"/>
          </a:p>
          <a:p>
            <a:r>
              <a:rPr lang="cs-CZ" dirty="0" smtClean="0"/>
              <a:t>V jaké byly formě – dotazník, rozhovor </a:t>
            </a:r>
          </a:p>
          <a:p>
            <a:r>
              <a:rPr lang="cs-CZ" dirty="0" smtClean="0"/>
              <a:t>V jakém jazyce; příp. jestli byl překlad a jak se dělal</a:t>
            </a:r>
          </a:p>
          <a:p>
            <a:r>
              <a:rPr lang="cs-CZ" dirty="0" smtClean="0"/>
              <a:t>Konkrétní nástroje – škály, indexy, pozorovací schémata</a:t>
            </a:r>
          </a:p>
          <a:p>
            <a:r>
              <a:rPr lang="cs-CZ" dirty="0" smtClean="0"/>
              <a:t>Jestli byla opakovaná měření</a:t>
            </a:r>
          </a:p>
          <a:p>
            <a:endParaRPr lang="cs-CZ" dirty="0"/>
          </a:p>
        </p:txBody>
      </p:sp>
    </p:spTree>
    <p:extLst>
      <p:ext uri="{BB962C8B-B14F-4D97-AF65-F5344CB8AC3E}">
        <p14:creationId xmlns:p14="http://schemas.microsoft.com/office/powerpoint/2010/main" val="39280518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a:t>
            </a:r>
            <a:endParaRPr lang="cs-CZ" dirty="0"/>
          </a:p>
        </p:txBody>
      </p:sp>
      <p:sp>
        <p:nvSpPr>
          <p:cNvPr id="3" name="Zástupný symbol pro obsah 2"/>
          <p:cNvSpPr>
            <a:spLocks noGrp="1"/>
          </p:cNvSpPr>
          <p:nvPr>
            <p:ph sz="quarter" idx="1"/>
          </p:nvPr>
        </p:nvSpPr>
        <p:spPr/>
        <p:txBody>
          <a:bodyPr>
            <a:normAutofit fontScale="92500"/>
          </a:bodyPr>
          <a:lstStyle/>
          <a:p>
            <a:r>
              <a:rPr lang="cs-CZ" u="sng" dirty="0" smtClean="0"/>
              <a:t>Kvantitativní: popis </a:t>
            </a:r>
            <a:r>
              <a:rPr lang="cs-CZ" u="sng" dirty="0"/>
              <a:t>proměnných: </a:t>
            </a:r>
          </a:p>
          <a:p>
            <a:pPr marL="457200" indent="-457200">
              <a:buFont typeface="+mj-lt"/>
              <a:buAutoNum type="arabicPeriod"/>
            </a:pPr>
            <a:r>
              <a:rPr lang="cs-CZ" dirty="0"/>
              <a:t>Výčet položek (nebo příklad)</a:t>
            </a:r>
          </a:p>
          <a:p>
            <a:pPr marL="457200" indent="-457200">
              <a:buFont typeface="+mj-lt"/>
              <a:buAutoNum type="arabicPeriod"/>
            </a:pPr>
            <a:r>
              <a:rPr lang="cs-CZ" dirty="0"/>
              <a:t>Z kolika položek</a:t>
            </a:r>
          </a:p>
          <a:p>
            <a:pPr marL="457200" indent="-457200">
              <a:buFont typeface="+mj-lt"/>
              <a:buAutoNum type="arabicPeriod"/>
            </a:pPr>
            <a:r>
              <a:rPr lang="cs-CZ" dirty="0"/>
              <a:t>Jak byl škála vytvořena (průměr, sčítání, </a:t>
            </a:r>
            <a:r>
              <a:rPr lang="cs-CZ" dirty="0" err="1"/>
              <a:t>count</a:t>
            </a:r>
            <a:r>
              <a:rPr lang="cs-CZ" dirty="0"/>
              <a:t>…)</a:t>
            </a:r>
          </a:p>
          <a:p>
            <a:pPr marL="457200" indent="-457200">
              <a:buFont typeface="+mj-lt"/>
              <a:buAutoNum type="arabicPeriod"/>
            </a:pPr>
            <a:r>
              <a:rPr lang="cs-CZ" dirty="0"/>
              <a:t>Průměr, SD</a:t>
            </a:r>
          </a:p>
          <a:p>
            <a:pPr marL="457200" indent="-457200">
              <a:buFont typeface="+mj-lt"/>
              <a:buAutoNum type="arabicPeriod"/>
            </a:pPr>
            <a:r>
              <a:rPr lang="cs-CZ" dirty="0"/>
              <a:t>Kódování odpovědí – důležité pro intepretaci“ (např. Ne=0)</a:t>
            </a:r>
          </a:p>
          <a:p>
            <a:pPr marL="457200" indent="-457200">
              <a:buFont typeface="+mj-lt"/>
              <a:buAutoNum type="arabicPeriod"/>
            </a:pPr>
            <a:r>
              <a:rPr lang="cs-CZ" dirty="0"/>
              <a:t>Jaká je validita (faktorové řešení, zda převzato odjinud) a reliabilita (Alfa) </a:t>
            </a:r>
            <a:endParaRPr lang="cs-CZ" dirty="0" smtClean="0"/>
          </a:p>
          <a:p>
            <a:pPr marL="0" indent="0">
              <a:buNone/>
            </a:pPr>
            <a:r>
              <a:rPr lang="cs-CZ" u="sng" dirty="0" smtClean="0"/>
              <a:t>Kvalitativní</a:t>
            </a:r>
            <a:r>
              <a:rPr lang="cs-CZ" dirty="0" smtClean="0"/>
              <a:t>: operacionalizace konceptu, na který se zaměřujete (např. spokojenost, soukromí, </a:t>
            </a:r>
            <a:r>
              <a:rPr lang="cs-CZ" dirty="0" err="1" smtClean="0"/>
              <a:t>kyberšikana</a:t>
            </a:r>
            <a:r>
              <a:rPr lang="cs-CZ" dirty="0" smtClean="0"/>
              <a:t>)</a:t>
            </a:r>
          </a:p>
          <a:p>
            <a:pPr marL="0" indent="0">
              <a:buNone/>
            </a:pPr>
            <a:endParaRPr lang="cs-CZ" dirty="0" smtClean="0"/>
          </a:p>
          <a:p>
            <a:pPr marL="457200" indent="-457200">
              <a:buFont typeface="+mj-lt"/>
              <a:buAutoNum type="arabicPeriod"/>
            </a:pPr>
            <a:endParaRPr lang="cs-CZ" dirty="0"/>
          </a:p>
          <a:p>
            <a:endParaRPr lang="cs-CZ" dirty="0"/>
          </a:p>
        </p:txBody>
      </p:sp>
    </p:spTree>
    <p:extLst>
      <p:ext uri="{BB962C8B-B14F-4D97-AF65-F5344CB8AC3E}">
        <p14:creationId xmlns:p14="http://schemas.microsoft.com/office/powerpoint/2010/main" val="3643549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a:t>
            </a:r>
            <a:endParaRPr lang="cs-CZ" dirty="0"/>
          </a:p>
        </p:txBody>
      </p:sp>
      <p:sp>
        <p:nvSpPr>
          <p:cNvPr id="3" name="Zástupný symbol pro obsah 2"/>
          <p:cNvSpPr>
            <a:spLocks noGrp="1"/>
          </p:cNvSpPr>
          <p:nvPr>
            <p:ph sz="quarter" idx="1"/>
          </p:nvPr>
        </p:nvSpPr>
        <p:spPr/>
        <p:txBody>
          <a:bodyPr/>
          <a:lstStyle/>
          <a:p>
            <a:r>
              <a:rPr lang="cs-CZ" dirty="0" smtClean="0"/>
              <a:t>Jak </a:t>
            </a:r>
            <a:r>
              <a:rPr lang="cs-CZ" dirty="0" err="1" smtClean="0"/>
              <a:t>measures</a:t>
            </a:r>
            <a:r>
              <a:rPr lang="cs-CZ" dirty="0" smtClean="0"/>
              <a:t> zkrátit…</a:t>
            </a:r>
          </a:p>
          <a:p>
            <a:pPr lvl="1"/>
            <a:r>
              <a:rPr lang="cs-CZ" dirty="0"/>
              <a:t>Pokud jsou informace o sběru či použitých měřeních </a:t>
            </a:r>
            <a:r>
              <a:rPr lang="cs-CZ" dirty="0" smtClean="0"/>
              <a:t>jinde, odkažme na ně</a:t>
            </a:r>
            <a:endParaRPr lang="cs-CZ" dirty="0"/>
          </a:p>
          <a:p>
            <a:pPr lvl="1"/>
            <a:r>
              <a:rPr lang="cs-CZ" dirty="0"/>
              <a:t>Například v </a:t>
            </a:r>
            <a:r>
              <a:rPr lang="cs-CZ" dirty="0" smtClean="0"/>
              <a:t>jiném článku</a:t>
            </a:r>
            <a:r>
              <a:rPr lang="cs-CZ" dirty="0"/>
              <a:t>, </a:t>
            </a:r>
            <a:r>
              <a:rPr lang="cs-CZ" dirty="0" smtClean="0"/>
              <a:t>nebo pokud jsou </a:t>
            </a:r>
            <a:r>
              <a:rPr lang="cs-CZ" dirty="0"/>
              <a:t>dostupné na internetu (EUKO II report</a:t>
            </a:r>
            <a:r>
              <a:rPr lang="cs-CZ" dirty="0" smtClean="0"/>
              <a:t>)</a:t>
            </a:r>
          </a:p>
          <a:p>
            <a:pPr lvl="1"/>
            <a:r>
              <a:rPr lang="cs-CZ" dirty="0" smtClean="0"/>
              <a:t>Můžete dát příklad jen dvou položek u škál</a:t>
            </a:r>
          </a:p>
          <a:p>
            <a:pPr lvl="1"/>
            <a:endParaRPr lang="cs-CZ" dirty="0"/>
          </a:p>
          <a:p>
            <a:pPr marL="365760" lvl="1" indent="0">
              <a:buNone/>
            </a:pPr>
            <a:endParaRPr lang="cs-CZ" dirty="0"/>
          </a:p>
        </p:txBody>
      </p:sp>
    </p:spTree>
    <p:extLst>
      <p:ext uri="{BB962C8B-B14F-4D97-AF65-F5344CB8AC3E}">
        <p14:creationId xmlns:p14="http://schemas.microsoft.com/office/powerpoint/2010/main" val="27076310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a:t>
            </a:r>
            <a:endParaRPr lang="cs-CZ" dirty="0"/>
          </a:p>
        </p:txBody>
      </p:sp>
      <p:sp>
        <p:nvSpPr>
          <p:cNvPr id="3" name="Zástupný symbol pro obsah 2"/>
          <p:cNvSpPr>
            <a:spLocks noGrp="1"/>
          </p:cNvSpPr>
          <p:nvPr>
            <p:ph sz="quarter" idx="1"/>
          </p:nvPr>
        </p:nvSpPr>
        <p:spPr/>
        <p:txBody>
          <a:bodyPr>
            <a:normAutofit/>
          </a:bodyPr>
          <a:lstStyle/>
          <a:p>
            <a:r>
              <a:rPr lang="cs-CZ" dirty="0" smtClean="0"/>
              <a:t>Někdy také </a:t>
            </a:r>
            <a:r>
              <a:rPr lang="cs-CZ" dirty="0" err="1"/>
              <a:t>p</a:t>
            </a:r>
            <a:r>
              <a:rPr lang="cs-CZ" dirty="0" err="1" smtClean="0"/>
              <a:t>lan</a:t>
            </a:r>
            <a:r>
              <a:rPr lang="cs-CZ" dirty="0" smtClean="0"/>
              <a:t> </a:t>
            </a:r>
            <a:r>
              <a:rPr lang="cs-CZ" dirty="0" err="1" smtClean="0"/>
              <a:t>of</a:t>
            </a:r>
            <a:r>
              <a:rPr lang="cs-CZ" dirty="0" smtClean="0"/>
              <a:t> </a:t>
            </a:r>
            <a:r>
              <a:rPr lang="cs-CZ" dirty="0" err="1" smtClean="0"/>
              <a:t>analysis</a:t>
            </a:r>
            <a:r>
              <a:rPr lang="cs-CZ" dirty="0" smtClean="0"/>
              <a:t> – před výsledky</a:t>
            </a:r>
          </a:p>
          <a:p>
            <a:r>
              <a:rPr lang="cs-CZ" dirty="0" smtClean="0"/>
              <a:t>Především pokud jde o komplikovanější postup</a:t>
            </a:r>
          </a:p>
          <a:p>
            <a:r>
              <a:rPr lang="cs-CZ" dirty="0" smtClean="0"/>
              <a:t>Umožní čtenáři sledovat jednotlivé kroky analýzy</a:t>
            </a:r>
          </a:p>
          <a:p>
            <a:endParaRPr lang="cs-CZ" dirty="0" smtClean="0"/>
          </a:p>
          <a:p>
            <a:endParaRPr lang="cs-CZ" dirty="0" smtClean="0"/>
          </a:p>
          <a:p>
            <a:endParaRPr lang="cs-CZ" dirty="0"/>
          </a:p>
        </p:txBody>
      </p:sp>
    </p:spTree>
    <p:extLst>
      <p:ext uri="{BB962C8B-B14F-4D97-AF65-F5344CB8AC3E}">
        <p14:creationId xmlns:p14="http://schemas.microsoft.com/office/powerpoint/2010/main" val="9797826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Metoda</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en-GB" dirty="0"/>
              <a:t>Three multinomial logistic regression models, including the same predictors, were estimated. First, the frequency of ESM was predicted using “no ESM” and “sporadic ESM” as reference categories which were compared with “frequent ESM”. Second, the place of ESM was predicted with “no ESM”, “only online ESM”, and “only offline ESM” serving as reference categories which were compared with “both offline and online ESM”. Finally, the type of online ESM was predicted. ESM only to images that pop-up accidentally was set as a reference category in order to compare accidental online ESM with ESM on social networking sites and ESM on pages where sexually explicit material is usually sought (adult/X-rated and peer-to-peer sharing websites).</a:t>
            </a:r>
            <a:endParaRPr lang="cs-CZ" dirty="0"/>
          </a:p>
          <a:p>
            <a:endParaRPr lang="cs-CZ" dirty="0"/>
          </a:p>
        </p:txBody>
      </p:sp>
    </p:spTree>
    <p:extLst>
      <p:ext uri="{BB962C8B-B14F-4D97-AF65-F5344CB8AC3E}">
        <p14:creationId xmlns:p14="http://schemas.microsoft.com/office/powerpoint/2010/main" val="24887936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výsledky</a:t>
            </a:r>
            <a:endParaRPr lang="cs-CZ" dirty="0"/>
          </a:p>
        </p:txBody>
      </p:sp>
      <p:sp>
        <p:nvSpPr>
          <p:cNvPr id="3" name="Zástupný symbol pro obsah 2"/>
          <p:cNvSpPr>
            <a:spLocks noGrp="1"/>
          </p:cNvSpPr>
          <p:nvPr>
            <p:ph sz="quarter" idx="1"/>
          </p:nvPr>
        </p:nvSpPr>
        <p:spPr/>
        <p:txBody>
          <a:bodyPr>
            <a:normAutofit/>
          </a:bodyPr>
          <a:lstStyle/>
          <a:p>
            <a:pPr marL="0" indent="0">
              <a:buNone/>
            </a:pPr>
            <a:endParaRPr lang="cs-CZ" b="1" dirty="0" smtClean="0"/>
          </a:p>
          <a:p>
            <a:r>
              <a:rPr lang="cs-CZ" dirty="0" smtClean="0"/>
              <a:t>Uvedení použitých metod analýzy</a:t>
            </a:r>
          </a:p>
          <a:p>
            <a:r>
              <a:rPr lang="cs-CZ" dirty="0" smtClean="0"/>
              <a:t>Předpokládejte základní znalost statistiky a nevysvětlujte známé věci (ani referencí)</a:t>
            </a:r>
          </a:p>
          <a:p>
            <a:r>
              <a:rPr lang="cs-CZ" dirty="0" smtClean="0"/>
              <a:t>Pokud ale používáte neznámou metodu, popište ji, společně se způsobem interpretace  </a:t>
            </a:r>
          </a:p>
          <a:p>
            <a:r>
              <a:rPr lang="cs-CZ" dirty="0" smtClean="0"/>
              <a:t>Podobně, pokud je to potřeba, vysvětlete použití konkrétní metody pro Vaši analýzu (může být v </a:t>
            </a:r>
            <a:r>
              <a:rPr lang="cs-CZ" dirty="0" err="1" smtClean="0"/>
              <a:t>plan</a:t>
            </a:r>
            <a:r>
              <a:rPr lang="cs-CZ" dirty="0" smtClean="0"/>
              <a:t> </a:t>
            </a:r>
            <a:r>
              <a:rPr lang="cs-CZ" dirty="0" err="1" smtClean="0"/>
              <a:t>of</a:t>
            </a:r>
            <a:r>
              <a:rPr lang="cs-CZ" dirty="0" smtClean="0"/>
              <a:t> </a:t>
            </a:r>
            <a:r>
              <a:rPr lang="cs-CZ" dirty="0" err="1" smtClean="0"/>
              <a:t>analysis</a:t>
            </a:r>
            <a:r>
              <a:rPr lang="cs-CZ" dirty="0" smtClean="0"/>
              <a:t>)</a:t>
            </a:r>
          </a:p>
          <a:p>
            <a:pPr lvl="1"/>
            <a:r>
              <a:rPr lang="cs-CZ" dirty="0" smtClean="0"/>
              <a:t>proč zrovna </a:t>
            </a:r>
            <a:r>
              <a:rPr lang="cs-CZ" dirty="0" err="1" smtClean="0"/>
              <a:t>konstruktivistic</a:t>
            </a:r>
            <a:r>
              <a:rPr lang="cs-CZ" dirty="0" smtClean="0"/>
              <a:t> </a:t>
            </a:r>
            <a:r>
              <a:rPr lang="cs-CZ" dirty="0" err="1" smtClean="0"/>
              <a:t>grounded</a:t>
            </a:r>
            <a:r>
              <a:rPr lang="cs-CZ" dirty="0" smtClean="0"/>
              <a:t> </a:t>
            </a:r>
            <a:r>
              <a:rPr lang="cs-CZ" dirty="0" err="1" smtClean="0"/>
              <a:t>theory</a:t>
            </a:r>
            <a:endParaRPr lang="cs-CZ" dirty="0" smtClean="0"/>
          </a:p>
          <a:p>
            <a:pPr lvl="1"/>
            <a:r>
              <a:rPr lang="cs-CZ" dirty="0" smtClean="0"/>
              <a:t>proč logistická a ne lineární regrese </a:t>
            </a:r>
          </a:p>
          <a:p>
            <a:endParaRPr lang="cs-CZ" dirty="0" smtClean="0"/>
          </a:p>
          <a:p>
            <a:endParaRPr lang="cs-CZ" dirty="0" smtClean="0"/>
          </a:p>
          <a:p>
            <a:endParaRPr lang="cs-CZ" dirty="0"/>
          </a:p>
        </p:txBody>
      </p:sp>
    </p:spTree>
    <p:extLst>
      <p:ext uri="{BB962C8B-B14F-4D97-AF65-F5344CB8AC3E}">
        <p14:creationId xmlns:p14="http://schemas.microsoft.com/office/powerpoint/2010/main" val="979782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a:t>
            </a:r>
            <a:endParaRPr lang="cs-CZ"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44624"/>
            <a:ext cx="4392488" cy="68115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álný popisek 5"/>
          <p:cNvSpPr/>
          <p:nvPr/>
        </p:nvSpPr>
        <p:spPr>
          <a:xfrm>
            <a:off x="6084168" y="116632"/>
            <a:ext cx="1692188" cy="1346890"/>
          </a:xfrm>
          <a:prstGeom prst="wedgeEllipseCallout">
            <a:avLst>
              <a:gd name="adj1" fmla="val -92182"/>
              <a:gd name="adj2" fmla="val 18339"/>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Teorie</a:t>
            </a:r>
            <a:endParaRPr lang="cs-CZ" dirty="0">
              <a:solidFill>
                <a:schemeClr val="tx1"/>
              </a:solidFill>
            </a:endParaRPr>
          </a:p>
        </p:txBody>
      </p:sp>
    </p:spTree>
    <p:extLst>
      <p:ext uri="{BB962C8B-B14F-4D97-AF65-F5344CB8AC3E}">
        <p14:creationId xmlns:p14="http://schemas.microsoft.com/office/powerpoint/2010/main" val="15977416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výsledky</a:t>
            </a:r>
            <a:endParaRPr lang="cs-CZ" dirty="0"/>
          </a:p>
        </p:txBody>
      </p:sp>
      <p:sp>
        <p:nvSpPr>
          <p:cNvPr id="3" name="Zástupný symbol pro obsah 2"/>
          <p:cNvSpPr>
            <a:spLocks noGrp="1"/>
          </p:cNvSpPr>
          <p:nvPr>
            <p:ph sz="quarter" idx="1"/>
          </p:nvPr>
        </p:nvSpPr>
        <p:spPr/>
        <p:txBody>
          <a:bodyPr>
            <a:normAutofit/>
          </a:bodyPr>
          <a:lstStyle/>
          <a:p>
            <a:r>
              <a:rPr lang="cs-CZ" dirty="0"/>
              <a:t>Shrnutí výsledků – všech potřebných </a:t>
            </a:r>
            <a:r>
              <a:rPr lang="cs-CZ" dirty="0" smtClean="0"/>
              <a:t>údajů</a:t>
            </a:r>
          </a:p>
          <a:p>
            <a:r>
              <a:rPr lang="cs-CZ" dirty="0"/>
              <a:t>Držte se APY </a:t>
            </a:r>
          </a:p>
          <a:p>
            <a:r>
              <a:rPr lang="cs-CZ" dirty="0"/>
              <a:t>I nesignifikantní </a:t>
            </a:r>
            <a:r>
              <a:rPr lang="cs-CZ" dirty="0" smtClean="0"/>
              <a:t>údaje</a:t>
            </a:r>
            <a:endParaRPr lang="cs-CZ" dirty="0"/>
          </a:p>
          <a:p>
            <a:r>
              <a:rPr lang="cs-CZ" dirty="0" err="1" smtClean="0"/>
              <a:t>Missing</a:t>
            </a:r>
            <a:r>
              <a:rPr lang="cs-CZ" dirty="0" smtClean="0"/>
              <a:t> data </a:t>
            </a:r>
            <a:r>
              <a:rPr lang="cs-CZ" dirty="0"/>
              <a:t>(</a:t>
            </a:r>
            <a:r>
              <a:rPr lang="cs-CZ" dirty="0" smtClean="0"/>
              <a:t>procenta, zdůvodnění)</a:t>
            </a:r>
          </a:p>
          <a:p>
            <a:r>
              <a:rPr lang="cs-CZ" dirty="0" smtClean="0"/>
              <a:t>Používejte hodnoty, ale také popisujte slovně</a:t>
            </a:r>
          </a:p>
          <a:p>
            <a:pPr lvl="1"/>
            <a:r>
              <a:rPr lang="cs-CZ" dirty="0" smtClean="0"/>
              <a:t>„Byl zjištěn pozitivní vztah mezi X a Y (r(245)=.050, p=.021)“</a:t>
            </a:r>
          </a:p>
          <a:p>
            <a:r>
              <a:rPr lang="cs-CZ" dirty="0" smtClean="0"/>
              <a:t>Prokládejte </a:t>
            </a:r>
            <a:r>
              <a:rPr lang="cs-CZ" dirty="0"/>
              <a:t>kvalitativní studii citáty, ale střídmě: nesmí převažovat nad Vaším textem</a:t>
            </a:r>
          </a:p>
        </p:txBody>
      </p:sp>
    </p:spTree>
    <p:extLst>
      <p:ext uri="{BB962C8B-B14F-4D97-AF65-F5344CB8AC3E}">
        <p14:creationId xmlns:p14="http://schemas.microsoft.com/office/powerpoint/2010/main" val="618261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a:xfrm>
            <a:off x="457200" y="404664"/>
            <a:ext cx="7467600" cy="6069288"/>
          </a:xfrm>
        </p:spPr>
        <p:txBody>
          <a:bodyPr>
            <a:normAutofit fontScale="55000" lnSpcReduction="20000"/>
          </a:bodyPr>
          <a:lstStyle/>
          <a:p>
            <a:r>
              <a:rPr lang="cs-CZ" dirty="0">
                <a:solidFill>
                  <a:srgbClr val="FF0000"/>
                </a:solidFill>
              </a:rPr>
              <a:t>Z </a:t>
            </a:r>
            <a:r>
              <a:rPr lang="cs-CZ" dirty="0" smtClean="0">
                <a:solidFill>
                  <a:srgbClr val="FF0000"/>
                </a:solidFill>
              </a:rPr>
              <a:t>vyjádření </a:t>
            </a:r>
            <a:r>
              <a:rPr lang="cs-CZ" dirty="0">
                <a:solidFill>
                  <a:srgbClr val="FF0000"/>
                </a:solidFill>
              </a:rPr>
              <a:t>dobrovolníků k tomu, jak vnímají svou motivaci k dobrovolnictví nyní, případně jak vnímají rozdíl mezi současnou motivací a motivací, která se k dobrovolnické činnosti přivedla původně:</a:t>
            </a:r>
          </a:p>
          <a:p>
            <a:r>
              <a:rPr lang="cs-CZ" u="sng" dirty="0"/>
              <a:t>Jarka</a:t>
            </a:r>
            <a:r>
              <a:rPr lang="cs-CZ" dirty="0"/>
              <a:t>: „</a:t>
            </a:r>
            <a:r>
              <a:rPr lang="cs-CZ" i="1" dirty="0"/>
              <a:t>Když jsem začínala, tak jsem se nechala ukecat docela na všechno, zatímco teď to dokážu víc posoudit a vybrat si. </a:t>
            </a:r>
            <a:r>
              <a:rPr lang="cs-CZ" b="1" i="1" dirty="0"/>
              <a:t>Ze začátku jsem do toho šla spíš kvůli tomu získání praktických zkušeností – a teď kvůli tomu, že mě to baví</a:t>
            </a:r>
            <a:r>
              <a:rPr lang="cs-CZ" i="1" dirty="0"/>
              <a:t>. Teď vím, že nemůžu dělat cokoliv – totiž, nemůžu si dovolit dělat cokoliv z časových a mých psychických </a:t>
            </a:r>
            <a:r>
              <a:rPr lang="cs-CZ" dirty="0"/>
              <a:t>(smích)</a:t>
            </a:r>
            <a:r>
              <a:rPr lang="cs-CZ" i="1" dirty="0"/>
              <a:t> důvodů – protože abych se nezbláznila úplně</a:t>
            </a:r>
            <a:r>
              <a:rPr lang="cs-CZ" dirty="0"/>
              <a:t>.“</a:t>
            </a:r>
          </a:p>
          <a:p>
            <a:r>
              <a:rPr lang="cs-CZ" u="sng" dirty="0"/>
              <a:t>Martina</a:t>
            </a:r>
            <a:r>
              <a:rPr lang="cs-CZ" dirty="0"/>
              <a:t>: „</a:t>
            </a:r>
            <a:r>
              <a:rPr lang="cs-CZ" i="1" dirty="0"/>
              <a:t>Teď už mě to musí zaujmout, </a:t>
            </a:r>
            <a:r>
              <a:rPr lang="cs-CZ" b="1" i="1" dirty="0"/>
              <a:t>už si hodně vybírám</a:t>
            </a:r>
            <a:r>
              <a:rPr lang="cs-CZ" i="1" dirty="0"/>
              <a:t>. Třeba že dopředu budu vědět, že se tam naučím něco nového. Teď už to dělám spíš pro zábavu</a:t>
            </a:r>
            <a:r>
              <a:rPr lang="cs-CZ" dirty="0"/>
              <a:t>.“</a:t>
            </a:r>
          </a:p>
          <a:p>
            <a:r>
              <a:rPr lang="cs-CZ" dirty="0">
                <a:solidFill>
                  <a:srgbClr val="FF0000"/>
                </a:solidFill>
              </a:rPr>
              <a:t>Jarka i Martina tedy souhlasně vypovídají o tom, že nyní už dobrovolnictví vykonávají hlavně pro zábavu. – Zbyněk s Radkem se ve svých odpovědích zaměřují více na pokroky ve schopnostech, které nyní mohou do své dobrovolnické činnosti vkládat:</a:t>
            </a:r>
          </a:p>
          <a:p>
            <a:r>
              <a:rPr lang="cs-CZ" u="sng" dirty="0"/>
              <a:t>Zbyněk</a:t>
            </a:r>
            <a:r>
              <a:rPr lang="cs-CZ" dirty="0"/>
              <a:t>: „</a:t>
            </a:r>
            <a:r>
              <a:rPr lang="cs-CZ" b="1" i="1" dirty="0"/>
              <a:t>Tenkrát, když jsem do toho šel, jsem ani netušil, že u toho vydržím tak dlouho</a:t>
            </a:r>
            <a:r>
              <a:rPr lang="cs-CZ" i="1" dirty="0"/>
              <a:t>, abych řekl pravdu. Tenkrát jsem do toho šel, protože jsem chtěl pomoct hlavně kámošovi – a teďka už jsem tam i ve správní radě – že prostě vidím, že to má </a:t>
            </a:r>
            <a:r>
              <a:rPr lang="cs-CZ" i="1" dirty="0" err="1"/>
              <a:t>nějakej</a:t>
            </a:r>
            <a:r>
              <a:rPr lang="cs-CZ" i="1" dirty="0"/>
              <a:t> výsledek, že to nějakým způsobem funguje. </a:t>
            </a:r>
            <a:r>
              <a:rPr lang="cs-CZ" b="1" i="1" dirty="0"/>
              <a:t>Tenkrát to byl opravdu </a:t>
            </a:r>
            <a:r>
              <a:rPr lang="cs-CZ" b="1" i="1" dirty="0" err="1"/>
              <a:t>krátkodobej</a:t>
            </a:r>
            <a:r>
              <a:rPr lang="cs-CZ" b="1" i="1" dirty="0"/>
              <a:t> cíl</a:t>
            </a:r>
            <a:r>
              <a:rPr lang="cs-CZ" dirty="0"/>
              <a:t>.“</a:t>
            </a:r>
          </a:p>
          <a:p>
            <a:r>
              <a:rPr lang="cs-CZ" u="sng" dirty="0"/>
              <a:t>Radek</a:t>
            </a:r>
            <a:r>
              <a:rPr lang="cs-CZ" dirty="0"/>
              <a:t>: „</a:t>
            </a:r>
            <a:r>
              <a:rPr lang="cs-CZ" i="1" dirty="0"/>
              <a:t>Protože vím už, o co tam jde, tak se na to můžu nějakým způsobem připravit a nemusím vařit takříkajíc z vody úplně. Že </a:t>
            </a:r>
            <a:r>
              <a:rPr lang="cs-CZ" b="1" i="1" dirty="0"/>
              <a:t>už můžu poskytnout nějaký svoje nápady</a:t>
            </a:r>
            <a:r>
              <a:rPr lang="cs-CZ" dirty="0"/>
              <a:t>.“</a:t>
            </a:r>
          </a:p>
          <a:p>
            <a:r>
              <a:rPr lang="cs-CZ" u="sng" dirty="0"/>
              <a:t>Dana</a:t>
            </a:r>
            <a:r>
              <a:rPr lang="cs-CZ" dirty="0"/>
              <a:t> o rozdílu mezi svou motivací počáteční a současnou: „</a:t>
            </a:r>
            <a:r>
              <a:rPr lang="cs-CZ" i="1" dirty="0"/>
              <a:t>Ten posun byl, byl v tom, že sice jsem šla do toho, že nikdy nevíš, jaká zkušenost se ti bude hodit, ale na druhou stranu je pravda, že (jak mi řekl </a:t>
            </a:r>
            <a:r>
              <a:rPr lang="cs-CZ" dirty="0"/>
              <a:t>XY</a:t>
            </a:r>
            <a:r>
              <a:rPr lang="cs-CZ" i="1" dirty="0"/>
              <a:t>) tak </a:t>
            </a:r>
            <a:r>
              <a:rPr lang="cs-CZ" i="1" dirty="0" err="1"/>
              <a:t>každej</a:t>
            </a:r>
            <a:r>
              <a:rPr lang="cs-CZ" i="1" dirty="0"/>
              <a:t> si tady vlastně hojíme svoje ego – tak určitě jo. …Když jsem do toho šla, tak </a:t>
            </a:r>
            <a:r>
              <a:rPr lang="cs-CZ" b="1" i="1" dirty="0"/>
              <a:t>jsem do toho šla, že jako chci vidět, že budu prospěšná</a:t>
            </a:r>
            <a:r>
              <a:rPr lang="cs-CZ" i="1" dirty="0"/>
              <a:t>. A je pravda, že z </a:t>
            </a:r>
            <a:r>
              <a:rPr lang="cs-CZ" i="1" dirty="0" err="1"/>
              <a:t>tadyhlenctoho</a:t>
            </a:r>
            <a:r>
              <a:rPr lang="cs-CZ" i="1" dirty="0"/>
              <a:t> jsem velice …jako teď jsem ráda za ty roky, že jsem z toho mohla ustoupit a že </a:t>
            </a:r>
            <a:r>
              <a:rPr lang="cs-CZ" b="1" i="1" dirty="0"/>
              <a:t>to právě je jenom o tom být s těmi lidmi</a:t>
            </a:r>
            <a:r>
              <a:rPr lang="cs-CZ" i="1" dirty="0"/>
              <a:t>, </a:t>
            </a:r>
            <a:r>
              <a:rPr lang="cs-CZ" b="1" i="1" dirty="0"/>
              <a:t>s tím, že i já jsem ráda, že oni jsou se mnou</a:t>
            </a:r>
            <a:r>
              <a:rPr lang="cs-CZ" i="1" dirty="0"/>
              <a:t> – že to je teda na </a:t>
            </a:r>
            <a:r>
              <a:rPr lang="cs-CZ" i="1" dirty="0" err="1"/>
              <a:t>týdlenctý</a:t>
            </a:r>
            <a:r>
              <a:rPr lang="cs-CZ" i="1" dirty="0"/>
              <a:t> bázi. (…) Člověk když jde do toho, tak si myslí, že si právě jako strašně namastí to svoje ego, protože bude </a:t>
            </a:r>
            <a:r>
              <a:rPr lang="cs-CZ" i="1" dirty="0" err="1"/>
              <a:t>prospěšnej</a:t>
            </a:r>
            <a:r>
              <a:rPr lang="cs-CZ" i="1" dirty="0"/>
              <a:t>, ale pak přijde na to, že vlastně to nejde – že to prostě o tom není</a:t>
            </a:r>
            <a:r>
              <a:rPr lang="cs-CZ" dirty="0"/>
              <a:t>.“</a:t>
            </a:r>
          </a:p>
          <a:p>
            <a:r>
              <a:rPr lang="cs-CZ" dirty="0">
                <a:solidFill>
                  <a:srgbClr val="FF0000"/>
                </a:solidFill>
              </a:rPr>
              <a:t>Dana tedy podle svých slov taktéž zaznamenala jistý posun v pohledu na to, co pro ni dobrovolnictví znamená, z hlediska výše rozebraných kategorií se tak nejvíce přiblížila motivačnímu tématu společenského kontaktu a interakce.</a:t>
            </a:r>
          </a:p>
          <a:p>
            <a:endParaRPr lang="cs-CZ" dirty="0"/>
          </a:p>
        </p:txBody>
      </p:sp>
    </p:spTree>
    <p:extLst>
      <p:ext uri="{BB962C8B-B14F-4D97-AF65-F5344CB8AC3E}">
        <p14:creationId xmlns:p14="http://schemas.microsoft.com/office/powerpoint/2010/main" val="19924031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výsledky</a:t>
            </a:r>
            <a:endParaRPr lang="cs-CZ" dirty="0"/>
          </a:p>
        </p:txBody>
      </p:sp>
      <p:sp>
        <p:nvSpPr>
          <p:cNvPr id="3" name="Zástupný symbol pro obsah 2"/>
          <p:cNvSpPr>
            <a:spLocks noGrp="1"/>
          </p:cNvSpPr>
          <p:nvPr>
            <p:ph sz="quarter" idx="1"/>
          </p:nvPr>
        </p:nvSpPr>
        <p:spPr/>
        <p:txBody>
          <a:bodyPr/>
          <a:lstStyle/>
          <a:p>
            <a:r>
              <a:rPr lang="cs-CZ" dirty="0"/>
              <a:t>Mnoho </a:t>
            </a:r>
            <a:r>
              <a:rPr lang="cs-CZ" dirty="0" smtClean="0"/>
              <a:t>údajů dávejte </a:t>
            </a:r>
            <a:r>
              <a:rPr lang="cs-CZ" dirty="0"/>
              <a:t>do tabulek (např. korelace 10 proměnných), méně spíše do textů </a:t>
            </a:r>
            <a:endParaRPr lang="cs-CZ" dirty="0" smtClean="0"/>
          </a:p>
          <a:p>
            <a:pPr marL="548640" lvl="2">
              <a:spcBef>
                <a:spcPts val="600"/>
              </a:spcBef>
              <a:buSzPct val="70000"/>
            </a:pPr>
            <a:r>
              <a:rPr lang="cs-CZ" dirty="0"/>
              <a:t>„Byl zjištěn pozitivní vztah mezi X a Y (r(245)=.050, p=.021)“</a:t>
            </a:r>
          </a:p>
          <a:p>
            <a:r>
              <a:rPr lang="cs-CZ" dirty="0" smtClean="0"/>
              <a:t>Ve </a:t>
            </a:r>
            <a:r>
              <a:rPr lang="cs-CZ" dirty="0"/>
              <a:t>vhodných případech používejte grafy (např. </a:t>
            </a:r>
            <a:r>
              <a:rPr lang="cs-CZ" dirty="0" smtClean="0"/>
              <a:t>statistické interakce</a:t>
            </a:r>
            <a:r>
              <a:rPr lang="cs-CZ" dirty="0"/>
              <a:t>) a modely </a:t>
            </a:r>
            <a:r>
              <a:rPr lang="cs-CZ" dirty="0" smtClean="0"/>
              <a:t>(kategorie u zakotvené teorie, </a:t>
            </a:r>
            <a:r>
              <a:rPr lang="cs-CZ" dirty="0"/>
              <a:t>SEM)</a:t>
            </a:r>
          </a:p>
          <a:p>
            <a:endParaRPr lang="cs-CZ" dirty="0"/>
          </a:p>
        </p:txBody>
      </p:sp>
    </p:spTree>
    <p:extLst>
      <p:ext uri="{BB962C8B-B14F-4D97-AF65-F5344CB8AC3E}">
        <p14:creationId xmlns:p14="http://schemas.microsoft.com/office/powerpoint/2010/main" val="27380900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Výsledky</a:t>
            </a:r>
            <a:endParaRPr lang="cs-CZ" dirty="0"/>
          </a:p>
        </p:txBody>
      </p:sp>
      <p:sp>
        <p:nvSpPr>
          <p:cNvPr id="3" name="Zástupný symbol pro obsah 2"/>
          <p:cNvSpPr>
            <a:spLocks noGrp="1"/>
          </p:cNvSpPr>
          <p:nvPr>
            <p:ph sz="quarter" idx="1"/>
          </p:nvPr>
        </p:nvSpPr>
        <p:spPr/>
        <p:txBody>
          <a:bodyPr/>
          <a:lstStyle/>
          <a:p>
            <a:r>
              <a:rPr lang="cs-CZ" dirty="0" smtClean="0"/>
              <a:t>Jak výsledky zkrátit…</a:t>
            </a:r>
          </a:p>
          <a:p>
            <a:r>
              <a:rPr lang="cs-CZ" dirty="0" smtClean="0"/>
              <a:t>Dát informace do přílohy (nebo je nechat dostupné u autora)</a:t>
            </a:r>
          </a:p>
          <a:p>
            <a:pPr lvl="1"/>
            <a:r>
              <a:rPr lang="cs-CZ" dirty="0" smtClean="0"/>
              <a:t>Například u komplikovanějších statistických analýz, přepisy rozhovorů…</a:t>
            </a:r>
          </a:p>
          <a:p>
            <a:pPr marL="0" indent="0">
              <a:buNone/>
            </a:pPr>
            <a:endParaRPr lang="cs-CZ" dirty="0" smtClean="0"/>
          </a:p>
          <a:p>
            <a:endParaRPr lang="cs-CZ" dirty="0"/>
          </a:p>
        </p:txBody>
      </p:sp>
    </p:spTree>
    <p:extLst>
      <p:ext uri="{BB962C8B-B14F-4D97-AF65-F5344CB8AC3E}">
        <p14:creationId xmlns:p14="http://schemas.microsoft.com/office/powerpoint/2010/main" val="42860634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Diskuse</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Je zřejmě nejdůležitější část článku. Věnujte jí dostatek pozornosti, i když už jste na konci s energií</a:t>
            </a:r>
            <a:r>
              <a:rPr lang="cs-CZ" dirty="0" smtClean="0">
                <a:sym typeface="Wingdings" pitchFamily="2" charset="2"/>
              </a:rPr>
              <a:t></a:t>
            </a:r>
          </a:p>
          <a:p>
            <a:r>
              <a:rPr lang="cs-CZ" dirty="0" smtClean="0">
                <a:sym typeface="Wingdings" pitchFamily="2" charset="2"/>
              </a:rPr>
              <a:t>Zhodnocení výsledků, hlavně ve vztahu k Vašim otázkám a teorii</a:t>
            </a:r>
          </a:p>
          <a:p>
            <a:r>
              <a:rPr lang="cs-CZ" dirty="0" smtClean="0">
                <a:sym typeface="Wingdings" pitchFamily="2" charset="2"/>
              </a:rPr>
              <a:t>Ale také další vysvětlení: </a:t>
            </a:r>
          </a:p>
          <a:p>
            <a:pPr lvl="1"/>
            <a:r>
              <a:rPr lang="cs-CZ" dirty="0" smtClean="0">
                <a:sym typeface="Wingdings" pitchFamily="2" charset="2"/>
              </a:rPr>
              <a:t>Proč něco co vyšlo stejně/jinak? </a:t>
            </a:r>
          </a:p>
          <a:p>
            <a:pPr lvl="1"/>
            <a:r>
              <a:rPr lang="cs-CZ" dirty="0" smtClean="0">
                <a:sym typeface="Wingdings" pitchFamily="2" charset="2"/>
              </a:rPr>
              <a:t>Proč se výsledek liší od Smith a kol.?</a:t>
            </a:r>
          </a:p>
          <a:p>
            <a:r>
              <a:rPr lang="cs-CZ" dirty="0" smtClean="0">
                <a:sym typeface="Wingdings" pitchFamily="2" charset="2"/>
              </a:rPr>
              <a:t>Začněte jasně tím, co jste prokázali (ve vztahu k tomu, co jste očekávali)</a:t>
            </a:r>
          </a:p>
          <a:p>
            <a:r>
              <a:rPr lang="cs-CZ" dirty="0" smtClean="0">
                <a:sym typeface="Wingdings" pitchFamily="2" charset="2"/>
              </a:rPr>
              <a:t>Dost prostoru věnujte především těm zajímavým zjištěním, nesnažte se stejnoměrně diskutovat úplně vše.</a:t>
            </a:r>
          </a:p>
          <a:p>
            <a:endParaRPr lang="cs-CZ" dirty="0" smtClean="0">
              <a:sym typeface="Wingdings" pitchFamily="2" charset="2"/>
            </a:endParaRPr>
          </a:p>
          <a:p>
            <a:endParaRPr lang="cs-CZ" dirty="0" smtClean="0">
              <a:sym typeface="Wingdings" pitchFamily="2" charset="2"/>
            </a:endParaRPr>
          </a:p>
          <a:p>
            <a:endParaRPr lang="cs-CZ" dirty="0"/>
          </a:p>
        </p:txBody>
      </p:sp>
    </p:spTree>
    <p:extLst>
      <p:ext uri="{BB962C8B-B14F-4D97-AF65-F5344CB8AC3E}">
        <p14:creationId xmlns:p14="http://schemas.microsoft.com/office/powerpoint/2010/main" val="39627683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Diskuse</a:t>
            </a:r>
            <a:endParaRPr lang="cs-CZ" dirty="0"/>
          </a:p>
        </p:txBody>
      </p:sp>
      <p:sp>
        <p:nvSpPr>
          <p:cNvPr id="3" name="Zástupný symbol pro obsah 2"/>
          <p:cNvSpPr>
            <a:spLocks noGrp="1"/>
          </p:cNvSpPr>
          <p:nvPr>
            <p:ph sz="quarter" idx="1"/>
          </p:nvPr>
        </p:nvSpPr>
        <p:spPr/>
        <p:txBody>
          <a:bodyPr/>
          <a:lstStyle/>
          <a:p>
            <a:r>
              <a:rPr lang="cs-CZ" dirty="0"/>
              <a:t>Neopakujte pouze to, co už zaznělo v teorii a ve výsledcích – diskuse </a:t>
            </a:r>
            <a:r>
              <a:rPr lang="cs-CZ" dirty="0" smtClean="0"/>
              <a:t>musí přinést něco </a:t>
            </a:r>
            <a:r>
              <a:rPr lang="cs-CZ" dirty="0"/>
              <a:t>nového</a:t>
            </a:r>
            <a:r>
              <a:rPr lang="cs-CZ" dirty="0" smtClean="0"/>
              <a:t>.</a:t>
            </a:r>
          </a:p>
          <a:p>
            <a:r>
              <a:rPr lang="cs-CZ" dirty="0" smtClean="0"/>
              <a:t>Nezůstávejte jen u ne/potvrzení předchozích zjištění, nabídněte vysvětlení proč se tak stalo.</a:t>
            </a:r>
            <a:endParaRPr lang="cs-CZ" dirty="0"/>
          </a:p>
          <a:p>
            <a:r>
              <a:rPr lang="cs-CZ" dirty="0" smtClean="0"/>
              <a:t>Především na </a:t>
            </a:r>
            <a:r>
              <a:rPr lang="cs-CZ" dirty="0"/>
              <a:t>konci pak uveďte širší implikace, nové otázky, obecnější zamyšlení</a:t>
            </a:r>
            <a:r>
              <a:rPr lang="cs-CZ" dirty="0" smtClean="0"/>
              <a:t>.</a:t>
            </a:r>
          </a:p>
          <a:p>
            <a:r>
              <a:rPr lang="cs-CZ" dirty="0" smtClean="0"/>
              <a:t>Diskuse se zabývá více zjištěními, měla by ale mít určitou strukturu, kterou lze sledovat</a:t>
            </a:r>
          </a:p>
          <a:p>
            <a:pPr lvl="1"/>
            <a:r>
              <a:rPr lang="cs-CZ" dirty="0" smtClean="0"/>
              <a:t>Např. postupně diskutujete výsledky s ohledem na skupiny anebo na proměnné</a:t>
            </a:r>
          </a:p>
          <a:p>
            <a:pPr lvl="1"/>
            <a:endParaRPr lang="cs-CZ" dirty="0"/>
          </a:p>
          <a:p>
            <a:endParaRPr lang="cs-CZ" dirty="0"/>
          </a:p>
        </p:txBody>
      </p:sp>
    </p:spTree>
    <p:extLst>
      <p:ext uri="{BB962C8B-B14F-4D97-AF65-F5344CB8AC3E}">
        <p14:creationId xmlns:p14="http://schemas.microsoft.com/office/powerpoint/2010/main" val="33225802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Diskuse</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V diskusi uveďte významné limity </a:t>
            </a:r>
            <a:endParaRPr lang="cs-CZ" dirty="0"/>
          </a:p>
          <a:p>
            <a:pPr lvl="1"/>
            <a:r>
              <a:rPr lang="cs-CZ" dirty="0" smtClean="0"/>
              <a:t>specifický vzorek, nízká síla testu, omezení měrných nástrojů</a:t>
            </a:r>
          </a:p>
          <a:p>
            <a:r>
              <a:rPr lang="cs-CZ" dirty="0" smtClean="0"/>
              <a:t>Také přesně uveďte, proč jsou pro vaši studii limitující.</a:t>
            </a:r>
          </a:p>
          <a:p>
            <a:r>
              <a:rPr lang="cs-CZ" dirty="0"/>
              <a:t>Ale </a:t>
            </a:r>
            <a:r>
              <a:rPr lang="cs-CZ" dirty="0" smtClean="0"/>
              <a:t>celkově buďte </a:t>
            </a:r>
            <a:r>
              <a:rPr lang="cs-CZ" dirty="0"/>
              <a:t>pozitivní ohledně vlastní práce</a:t>
            </a:r>
            <a:r>
              <a:rPr lang="cs-CZ" dirty="0" smtClean="0"/>
              <a:t>!</a:t>
            </a:r>
          </a:p>
          <a:p>
            <a:pPr lvl="1"/>
            <a:r>
              <a:rPr lang="cs-CZ" dirty="0" smtClean="0"/>
              <a:t>První věta </a:t>
            </a:r>
            <a:r>
              <a:rPr lang="cs-CZ" dirty="0"/>
              <a:t>z diskuse jedné bakalářské práce:</a:t>
            </a:r>
          </a:p>
          <a:p>
            <a:pPr lvl="1"/>
            <a:r>
              <a:rPr lang="cs-CZ" dirty="0" smtClean="0"/>
              <a:t>„Příliš </a:t>
            </a:r>
            <a:r>
              <a:rPr lang="cs-CZ" dirty="0"/>
              <a:t>nízká vnitřní reliabilita a celkový rozpad škály sebe-otevírání způsobil značné komplikace v možnostech analýzy a ověřování </a:t>
            </a:r>
            <a:r>
              <a:rPr lang="cs-CZ" dirty="0" smtClean="0"/>
              <a:t>hypotéz</a:t>
            </a:r>
            <a:r>
              <a:rPr lang="cs-CZ" dirty="0" smtClean="0"/>
              <a:t>.“</a:t>
            </a:r>
          </a:p>
          <a:p>
            <a:pPr lvl="1"/>
            <a:r>
              <a:rPr lang="cs-CZ" dirty="0" smtClean="0"/>
              <a:t>A věta ze závěru</a:t>
            </a:r>
            <a:endParaRPr lang="cs-CZ" dirty="0" smtClean="0"/>
          </a:p>
          <a:p>
            <a:pPr lvl="1"/>
            <a:r>
              <a:rPr lang="cs-CZ" dirty="0" smtClean="0"/>
              <a:t>„Pohlaví</a:t>
            </a:r>
            <a:r>
              <a:rPr lang="cs-CZ" dirty="0"/>
              <a:t>, vliv ostatních sledovaných proměnných vedl buď k jinému efektu, než jsem původně předpokládala, nebo se tento vliv nepodařilo dokázat. Hodnota této práce tak spočívá především ve zjištění, kudy cesta </a:t>
            </a:r>
            <a:r>
              <a:rPr lang="cs-CZ" dirty="0" smtClean="0"/>
              <a:t>nevede.“</a:t>
            </a:r>
            <a:endParaRPr lang="cs-CZ" dirty="0" smtClean="0"/>
          </a:p>
          <a:p>
            <a:endParaRPr lang="cs-CZ" dirty="0"/>
          </a:p>
        </p:txBody>
      </p:sp>
    </p:spTree>
    <p:extLst>
      <p:ext uri="{BB962C8B-B14F-4D97-AF65-F5344CB8AC3E}">
        <p14:creationId xmlns:p14="http://schemas.microsoft.com/office/powerpoint/2010/main" val="2958829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a:t>
            </a:r>
            <a:endParaRPr lang="cs-CZ"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44624"/>
            <a:ext cx="4392488" cy="68115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álný popisek 3"/>
          <p:cNvSpPr/>
          <p:nvPr/>
        </p:nvSpPr>
        <p:spPr>
          <a:xfrm>
            <a:off x="611560" y="2229358"/>
            <a:ext cx="2329408" cy="1221035"/>
          </a:xfrm>
          <a:prstGeom prst="wedgeEllipseCallout">
            <a:avLst>
              <a:gd name="adj1" fmla="val 106351"/>
              <a:gd name="adj2" fmla="val 94379"/>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Metoda</a:t>
            </a:r>
            <a:endParaRPr lang="cs-CZ" dirty="0">
              <a:solidFill>
                <a:schemeClr val="tx1"/>
              </a:solidFill>
            </a:endParaRPr>
          </a:p>
        </p:txBody>
      </p:sp>
      <p:sp>
        <p:nvSpPr>
          <p:cNvPr id="5" name="Oválný popisek 4"/>
          <p:cNvSpPr/>
          <p:nvPr/>
        </p:nvSpPr>
        <p:spPr>
          <a:xfrm>
            <a:off x="6732240" y="2376743"/>
            <a:ext cx="2195736" cy="1365051"/>
          </a:xfrm>
          <a:prstGeom prst="wedgeEllipseCallout">
            <a:avLst>
              <a:gd name="adj1" fmla="val -58720"/>
              <a:gd name="adj2" fmla="val 65524"/>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chemeClr val="tx1"/>
                </a:solidFill>
              </a:rPr>
              <a:t>Výsledky</a:t>
            </a:r>
            <a:endParaRPr lang="cs-CZ" dirty="0">
              <a:solidFill>
                <a:schemeClr val="tx1"/>
              </a:solidFill>
            </a:endParaRPr>
          </a:p>
        </p:txBody>
      </p:sp>
    </p:spTree>
    <p:extLst>
      <p:ext uri="{BB962C8B-B14F-4D97-AF65-F5344CB8AC3E}">
        <p14:creationId xmlns:p14="http://schemas.microsoft.com/office/powerpoint/2010/main" val="2092966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a:t>
            </a:r>
            <a:endParaRPr lang="cs-CZ"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44624"/>
            <a:ext cx="4392488" cy="68115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Zaoblený obdélník 3"/>
          <p:cNvSpPr/>
          <p:nvPr/>
        </p:nvSpPr>
        <p:spPr>
          <a:xfrm>
            <a:off x="4042304" y="5661248"/>
            <a:ext cx="3168352" cy="14911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rstTxWarp prst="textArchUpPour">
              <a:avLst/>
            </a:prstTxWarp>
            <a:scene3d>
              <a:camera prst="orthographicFront"/>
              <a:lightRig rig="threePt" dir="t"/>
            </a:scene3d>
            <a:sp3d>
              <a:bevelT w="0"/>
            </a:sp3d>
          </a:bodyPr>
          <a:lstStyle/>
          <a:p>
            <a:pPr algn="ctr"/>
            <a:r>
              <a:rPr lang="cs-CZ" b="1" dirty="0" smtClean="0">
                <a:solidFill>
                  <a:srgbClr val="FF0000"/>
                </a:solidFill>
              </a:rPr>
              <a:t>Diskuse</a:t>
            </a:r>
            <a:endParaRPr lang="cs-CZ" b="1" dirty="0">
              <a:solidFill>
                <a:srgbClr val="FF0000"/>
              </a:solidFill>
            </a:endParaRPr>
          </a:p>
        </p:txBody>
      </p:sp>
    </p:spTree>
    <p:extLst>
      <p:ext uri="{BB962C8B-B14F-4D97-AF65-F5344CB8AC3E}">
        <p14:creationId xmlns:p14="http://schemas.microsoft.com/office/powerpoint/2010/main" val="3366570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Struktura</a:t>
            </a:r>
            <a:endParaRPr lang="cs-CZ" dirty="0"/>
          </a:p>
        </p:txBody>
      </p:sp>
      <p:sp>
        <p:nvSpPr>
          <p:cNvPr id="3" name="Zástupný symbol pro obsah 2"/>
          <p:cNvSpPr>
            <a:spLocks noGrp="1"/>
          </p:cNvSpPr>
          <p:nvPr>
            <p:ph sz="quarter" idx="1"/>
          </p:nvPr>
        </p:nvSpPr>
        <p:spPr/>
        <p:txBody>
          <a:bodyPr/>
          <a:lstStyle/>
          <a:p>
            <a:r>
              <a:rPr lang="cs-CZ" dirty="0" smtClean="0"/>
              <a:t>Teorie (</a:t>
            </a:r>
            <a:r>
              <a:rPr lang="cs-CZ" dirty="0" err="1" smtClean="0"/>
              <a:t>introduction</a:t>
            </a:r>
            <a:r>
              <a:rPr lang="cs-CZ" dirty="0" smtClean="0"/>
              <a:t>)</a:t>
            </a:r>
          </a:p>
          <a:p>
            <a:r>
              <a:rPr lang="cs-CZ" dirty="0" smtClean="0"/>
              <a:t>Metoda + výsledky (</a:t>
            </a:r>
            <a:r>
              <a:rPr lang="cs-CZ" dirty="0" err="1" smtClean="0"/>
              <a:t>methods</a:t>
            </a:r>
            <a:r>
              <a:rPr lang="cs-CZ" dirty="0" smtClean="0"/>
              <a:t> + </a:t>
            </a:r>
            <a:r>
              <a:rPr lang="cs-CZ" dirty="0" err="1" smtClean="0"/>
              <a:t>results</a:t>
            </a:r>
            <a:r>
              <a:rPr lang="cs-CZ" dirty="0" smtClean="0"/>
              <a:t>)</a:t>
            </a:r>
          </a:p>
          <a:p>
            <a:r>
              <a:rPr lang="cs-CZ" dirty="0" smtClean="0"/>
              <a:t>Diskuse (</a:t>
            </a:r>
            <a:r>
              <a:rPr lang="cs-CZ" dirty="0" err="1"/>
              <a:t>d</a:t>
            </a:r>
            <a:r>
              <a:rPr lang="cs-CZ" dirty="0" err="1" smtClean="0"/>
              <a:t>iscussion</a:t>
            </a:r>
            <a:r>
              <a:rPr lang="cs-CZ" dirty="0" smtClean="0"/>
              <a:t>)</a:t>
            </a:r>
          </a:p>
          <a:p>
            <a:r>
              <a:rPr lang="cs-CZ" dirty="0" smtClean="0"/>
              <a:t>Projdeme postupně každou z nich</a:t>
            </a:r>
          </a:p>
          <a:p>
            <a:r>
              <a:rPr lang="cs-CZ" dirty="0" smtClean="0"/>
              <a:t>Nejdříve ale několik základních jazykových doporučení, které se vztahují především k teorii a diskusi</a:t>
            </a:r>
            <a:endParaRPr lang="cs-CZ" dirty="0"/>
          </a:p>
        </p:txBody>
      </p:sp>
    </p:spTree>
    <p:extLst>
      <p:ext uri="{BB962C8B-B14F-4D97-AF65-F5344CB8AC3E}">
        <p14:creationId xmlns:p14="http://schemas.microsoft.com/office/powerpoint/2010/main" val="2505807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„Z většiny“ se snažit psát o lidech</a:t>
            </a:r>
          </a:p>
          <a:p>
            <a:r>
              <a:rPr lang="cs-CZ" dirty="0" smtClean="0"/>
              <a:t>Přece </a:t>
            </a:r>
            <a:r>
              <a:rPr lang="cs-CZ" dirty="0"/>
              <a:t>jen jsme </a:t>
            </a:r>
            <a:r>
              <a:rPr lang="cs-CZ" dirty="0" smtClean="0"/>
              <a:t>psychologové a zabýváme se v první řadě lidmi</a:t>
            </a:r>
          </a:p>
          <a:p>
            <a:pPr marL="548640" lvl="2">
              <a:spcBef>
                <a:spcPts val="600"/>
              </a:spcBef>
              <a:buSzPct val="70000"/>
            </a:pPr>
            <a:endParaRPr lang="cs-CZ" dirty="0" smtClean="0"/>
          </a:p>
          <a:p>
            <a:pPr marL="548640" lvl="2">
              <a:spcBef>
                <a:spcPts val="600"/>
              </a:spcBef>
              <a:buSzPct val="70000"/>
            </a:pPr>
            <a:r>
              <a:rPr lang="cs-CZ" dirty="0"/>
              <a:t>Ve své práci chci zjistit, zda děti, které doma zažívají více konfliktů mezi rodiči, mají ve škole horší studijní výsledky. </a:t>
            </a:r>
            <a:endParaRPr lang="cs-CZ" dirty="0" smtClean="0"/>
          </a:p>
          <a:p>
            <a:pPr marL="365760" lvl="2" indent="0">
              <a:spcBef>
                <a:spcPts val="600"/>
              </a:spcBef>
              <a:buSzPct val="70000"/>
              <a:buNone/>
            </a:pPr>
            <a:r>
              <a:rPr lang="cs-CZ" dirty="0" smtClean="0"/>
              <a:t>X</a:t>
            </a:r>
            <a:endParaRPr lang="cs-CZ" dirty="0"/>
          </a:p>
          <a:p>
            <a:pPr marL="548640" lvl="2">
              <a:spcBef>
                <a:spcPts val="600"/>
              </a:spcBef>
              <a:buSzPct val="70000"/>
            </a:pPr>
            <a:r>
              <a:rPr lang="cs-CZ" dirty="0"/>
              <a:t>Ve své práci chci zjistit, zda úroveň </a:t>
            </a:r>
            <a:r>
              <a:rPr lang="cs-CZ" dirty="0" err="1"/>
              <a:t>mezirodičovského</a:t>
            </a:r>
            <a:r>
              <a:rPr lang="cs-CZ" dirty="0"/>
              <a:t> konfliktu v rodinách subjektů predikuje horší studijní výsledky ve školním prostředí</a:t>
            </a:r>
            <a:r>
              <a:rPr lang="cs-CZ" dirty="0" smtClean="0"/>
              <a:t>.</a:t>
            </a:r>
            <a:endParaRPr lang="cs-CZ" dirty="0"/>
          </a:p>
          <a:p>
            <a:pPr marL="548640" lvl="2">
              <a:spcBef>
                <a:spcPts val="600"/>
              </a:spcBef>
              <a:buSzPct val="70000"/>
            </a:pPr>
            <a:endParaRPr lang="cs-CZ" dirty="0" smtClean="0"/>
          </a:p>
          <a:p>
            <a:r>
              <a:rPr lang="cs-CZ" dirty="0" smtClean="0"/>
              <a:t>O proměnných (faktorech, prediktorech, atd.) mluvíme také, ale především v metodách a výsledcích</a:t>
            </a:r>
          </a:p>
          <a:p>
            <a:endParaRPr lang="cs-CZ" dirty="0" smtClean="0"/>
          </a:p>
          <a:p>
            <a:endParaRPr lang="cs-CZ" dirty="0"/>
          </a:p>
          <a:p>
            <a:endParaRPr lang="cs-CZ" dirty="0" smtClean="0"/>
          </a:p>
        </p:txBody>
      </p:sp>
    </p:spTree>
    <p:extLst>
      <p:ext uri="{BB962C8B-B14F-4D97-AF65-F5344CB8AC3E}">
        <p14:creationId xmlns:p14="http://schemas.microsoft.com/office/powerpoint/2010/main" val="1868212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sz="quarter" idx="1"/>
          </p:nvPr>
        </p:nvSpPr>
        <p:spPr/>
        <p:txBody>
          <a:bodyPr>
            <a:normAutofit/>
          </a:bodyPr>
          <a:lstStyle/>
          <a:p>
            <a:endParaRPr lang="cs-CZ" dirty="0"/>
          </a:p>
          <a:p>
            <a:endParaRPr lang="cs-CZ"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7864" y="2230226"/>
            <a:ext cx="2727126" cy="2727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ál 5"/>
          <p:cNvSpPr/>
          <p:nvPr/>
        </p:nvSpPr>
        <p:spPr>
          <a:xfrm>
            <a:off x="107505" y="2515764"/>
            <a:ext cx="3359012" cy="22989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err="1"/>
              <a:t>operacionalizační</a:t>
            </a:r>
            <a:r>
              <a:rPr lang="cs-CZ" b="1" dirty="0"/>
              <a:t> rovina</a:t>
            </a:r>
          </a:p>
          <a:p>
            <a:pPr algn="ctr"/>
            <a:r>
              <a:rPr lang="cs-CZ" sz="1400" dirty="0" smtClean="0"/>
              <a:t>faktory</a:t>
            </a:r>
            <a:r>
              <a:rPr lang="cs-CZ" sz="1400" dirty="0"/>
              <a:t>, mechanismy, prediktory, proměnné</a:t>
            </a:r>
          </a:p>
        </p:txBody>
      </p:sp>
      <p:sp>
        <p:nvSpPr>
          <p:cNvPr id="7" name="Ovál 6"/>
          <p:cNvSpPr/>
          <p:nvPr/>
        </p:nvSpPr>
        <p:spPr>
          <a:xfrm>
            <a:off x="6372200" y="2756170"/>
            <a:ext cx="2520280" cy="15121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b="1" dirty="0"/>
              <a:t>konceptuální rovina</a:t>
            </a:r>
          </a:p>
          <a:p>
            <a:pPr algn="ctr"/>
            <a:r>
              <a:rPr lang="cs-CZ" dirty="0" smtClean="0"/>
              <a:t>o </a:t>
            </a:r>
            <a:r>
              <a:rPr lang="cs-CZ" dirty="0"/>
              <a:t>lidech</a:t>
            </a:r>
          </a:p>
        </p:txBody>
      </p:sp>
      <p:sp>
        <p:nvSpPr>
          <p:cNvPr id="10" name="Šipka doprava 9"/>
          <p:cNvSpPr/>
          <p:nvPr/>
        </p:nvSpPr>
        <p:spPr>
          <a:xfrm>
            <a:off x="3466517" y="3374229"/>
            <a:ext cx="792088" cy="5086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leva 10"/>
          <p:cNvSpPr/>
          <p:nvPr/>
        </p:nvSpPr>
        <p:spPr>
          <a:xfrm>
            <a:off x="5585786" y="251385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Šipka doleva 11"/>
          <p:cNvSpPr/>
          <p:nvPr/>
        </p:nvSpPr>
        <p:spPr>
          <a:xfrm>
            <a:off x="5652753" y="4133354"/>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868247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sz="quarter" idx="1"/>
          </p:nvPr>
        </p:nvSpPr>
        <p:spPr/>
        <p:txBody>
          <a:bodyPr>
            <a:normAutofit/>
          </a:bodyPr>
          <a:lstStyle/>
          <a:p>
            <a:r>
              <a:rPr lang="cs-CZ" dirty="0" smtClean="0"/>
              <a:t>Nesnažit se za každou cenu psát „akademicky“</a:t>
            </a:r>
          </a:p>
          <a:p>
            <a:r>
              <a:rPr lang="cs-CZ" dirty="0" smtClean="0"/>
              <a:t>Nic takového neexistuje, ale spousta lidí věří že ano</a:t>
            </a:r>
          </a:p>
          <a:p>
            <a:pPr lvl="1"/>
            <a:r>
              <a:rPr lang="cs-CZ" dirty="0" smtClean="0"/>
              <a:t>Pubescence a adolescence je velmi </a:t>
            </a:r>
            <a:r>
              <a:rPr lang="cs-CZ" dirty="0" err="1" smtClean="0"/>
              <a:t>vulnerabilní</a:t>
            </a:r>
            <a:r>
              <a:rPr lang="cs-CZ" dirty="0" smtClean="0"/>
              <a:t> periodou, v níž se zvyšuje signifikance kvality relačních faktorů.</a:t>
            </a:r>
          </a:p>
          <a:p>
            <a:r>
              <a:rPr lang="cs-CZ" dirty="0" smtClean="0"/>
              <a:t>Výsledný </a:t>
            </a:r>
            <a:r>
              <a:rPr lang="cs-CZ" dirty="0"/>
              <a:t>efekt je často opačný než člověk zamýšlí</a:t>
            </a:r>
          </a:p>
          <a:p>
            <a:r>
              <a:rPr lang="cs-CZ" dirty="0" smtClean="0"/>
              <a:t>Text </a:t>
            </a:r>
            <a:r>
              <a:rPr lang="cs-CZ" dirty="0"/>
              <a:t>již tak obsahuje spoustu komplikovaných konceptů, neztěžujme to čtenáři ještě více </a:t>
            </a:r>
          </a:p>
          <a:p>
            <a:pPr marL="0" indent="0">
              <a:buNone/>
            </a:pPr>
            <a:endParaRPr lang="cs-CZ" dirty="0"/>
          </a:p>
        </p:txBody>
      </p:sp>
    </p:spTree>
    <p:extLst>
      <p:ext uri="{BB962C8B-B14F-4D97-AF65-F5344CB8AC3E}">
        <p14:creationId xmlns:p14="http://schemas.microsoft.com/office/powerpoint/2010/main" val="8624993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1700</TotalTime>
  <Words>2121</Words>
  <Application>Microsoft Office PowerPoint</Application>
  <PresentationFormat>Předvádění na obrazovce (4:3)</PresentationFormat>
  <Paragraphs>247</Paragraphs>
  <Slides>36</Slides>
  <Notes>0</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Arkýř</vt:lpstr>
      <vt:lpstr>PSY 475 Vědecká komunikace Přednáška: Odborná Publikace</vt:lpstr>
      <vt:lpstr>Struktura</vt:lpstr>
      <vt:lpstr>Struktura</vt:lpstr>
      <vt:lpstr>Struktura</vt:lpstr>
      <vt:lpstr>Struktura</vt:lpstr>
      <vt:lpstr>Struktura</vt:lpstr>
      <vt:lpstr>Doporučení</vt:lpstr>
      <vt:lpstr>Doporučení</vt:lpstr>
      <vt:lpstr>Doporučení</vt:lpstr>
      <vt:lpstr>Doporučení</vt:lpstr>
      <vt:lpstr>Doporučení</vt:lpstr>
      <vt:lpstr>Doporučení</vt:lpstr>
      <vt:lpstr>Doporučení</vt:lpstr>
      <vt:lpstr>Doporučení</vt:lpstr>
      <vt:lpstr>Doporučení</vt:lpstr>
      <vt:lpstr>Prezentace aplikace PowerPoint</vt:lpstr>
      <vt:lpstr>Struktura článku</vt:lpstr>
      <vt:lpstr>Teorie</vt:lpstr>
      <vt:lpstr>Teorie</vt:lpstr>
      <vt:lpstr>Teorie</vt:lpstr>
      <vt:lpstr>Teorie</vt:lpstr>
      <vt:lpstr>Metoda</vt:lpstr>
      <vt:lpstr>Metoda</vt:lpstr>
      <vt:lpstr>Metoda</vt:lpstr>
      <vt:lpstr>Metoda</vt:lpstr>
      <vt:lpstr>Metoda</vt:lpstr>
      <vt:lpstr>Metoda</vt:lpstr>
      <vt:lpstr>Metoda</vt:lpstr>
      <vt:lpstr>výsledky</vt:lpstr>
      <vt:lpstr>výsledky</vt:lpstr>
      <vt:lpstr>Prezentace aplikace PowerPoint</vt:lpstr>
      <vt:lpstr>výsledky</vt:lpstr>
      <vt:lpstr>Výsledky</vt:lpstr>
      <vt:lpstr>Diskuse</vt:lpstr>
      <vt:lpstr>Diskuse</vt:lpstr>
      <vt:lpstr>Diskuse</vt:lpstr>
    </vt:vector>
  </TitlesOfParts>
  <Company>CIKT FSS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 475 Vědecká komunikace</dc:title>
  <dc:creator>Hana Macháčková</dc:creator>
  <cp:lastModifiedBy>Hana Macháčková</cp:lastModifiedBy>
  <cp:revision>169</cp:revision>
  <dcterms:created xsi:type="dcterms:W3CDTF">2013-02-24T09:24:17Z</dcterms:created>
  <dcterms:modified xsi:type="dcterms:W3CDTF">2013-03-14T14:51:15Z</dcterms:modified>
</cp:coreProperties>
</file>