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83" r:id="rId5"/>
    <p:sldId id="270" r:id="rId6"/>
    <p:sldId id="273" r:id="rId7"/>
    <p:sldId id="274" r:id="rId8"/>
    <p:sldId id="276" r:id="rId9"/>
    <p:sldId id="278" r:id="rId10"/>
    <p:sldId id="277" r:id="rId11"/>
    <p:sldId id="280" r:id="rId12"/>
    <p:sldId id="275" r:id="rId13"/>
    <p:sldId id="279" r:id="rId14"/>
    <p:sldId id="272" r:id="rId15"/>
    <p:sldId id="271" r:id="rId16"/>
    <p:sldId id="264" r:id="rId17"/>
    <p:sldId id="269" r:id="rId18"/>
    <p:sldId id="257" r:id="rId19"/>
    <p:sldId id="284" r:id="rId20"/>
    <p:sldId id="285" r:id="rId21"/>
    <p:sldId id="290" r:id="rId22"/>
    <p:sldId id="289" r:id="rId23"/>
    <p:sldId id="291" r:id="rId24"/>
    <p:sldId id="288" r:id="rId25"/>
    <p:sldId id="287" r:id="rId26"/>
    <p:sldId id="286" r:id="rId27"/>
    <p:sldId id="292" r:id="rId28"/>
    <p:sldId id="259" r:id="rId29"/>
    <p:sldId id="310" r:id="rId30"/>
    <p:sldId id="298" r:id="rId31"/>
    <p:sldId id="299" r:id="rId32"/>
    <p:sldId id="311" r:id="rId33"/>
    <p:sldId id="295" r:id="rId34"/>
    <p:sldId id="301" r:id="rId35"/>
    <p:sldId id="296" r:id="rId36"/>
    <p:sldId id="302" r:id="rId37"/>
    <p:sldId id="312" r:id="rId38"/>
    <p:sldId id="303" r:id="rId39"/>
    <p:sldId id="305" r:id="rId40"/>
    <p:sldId id="294" r:id="rId41"/>
    <p:sldId id="306" r:id="rId42"/>
    <p:sldId id="307" r:id="rId43"/>
    <p:sldId id="313" r:id="rId44"/>
    <p:sldId id="297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44CF-2DC7-4935-BA22-F7518D57E01C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grantových žádostí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25. 4. 2013</a:t>
            </a:r>
          </a:p>
          <a:p>
            <a:r>
              <a:rPr lang="cs-CZ" dirty="0" smtClean="0"/>
              <a:t>Vědecká komunikace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28184" y="3789040"/>
            <a:ext cx="18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Obdržení celkového hodnocení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28184" y="3789040"/>
            <a:ext cx="18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Obdržení celkového hodnocení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 rot="4601060">
            <a:off x="4090275" y="3134828"/>
            <a:ext cx="661217" cy="3232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program rektora MU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podpora vynikajících diplomových prací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a podpora tvorby studentských časopisů</a:t>
            </a:r>
          </a:p>
          <a:p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projekty specifického výzkumu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výzkumné projekty s požadovanou</a:t>
            </a:r>
            <a:br>
              <a:rPr lang="cs-CZ" sz="2400" dirty="0" smtClean="0"/>
            </a:br>
            <a:r>
              <a:rPr lang="cs-CZ" sz="2400" dirty="0" smtClean="0"/>
              <a:t>	účastí studentů</a:t>
            </a:r>
          </a:p>
          <a:p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r>
              <a:rPr lang="cs-CZ" dirty="0" smtClean="0"/>
              <a:t>univerzita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4221088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Grantová agentura České republiky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Technologická agentura České republiky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Ministerstva (například MŠMT)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Kraje	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cs-CZ" dirty="0" smtClean="0"/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zahraniční poskytovatelé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4221088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Rámcové programy Evropské unie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Visegrádský fond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Další nadace (například </a:t>
            </a:r>
            <a:r>
              <a:rPr lang="cs-CZ" sz="2400" dirty="0" err="1" smtClean="0">
                <a:solidFill>
                  <a:srgbClr val="C00000"/>
                </a:solidFill>
              </a:rPr>
              <a:t>Jacobs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</a:rPr>
              <a:t>Foundation</a:t>
            </a:r>
            <a:r>
              <a:rPr lang="cs-CZ" sz="2400" dirty="0" smtClean="0">
                <a:solidFill>
                  <a:srgbClr val="C00000"/>
                </a:solidFill>
              </a:rPr>
              <a:t>)	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granty v akademickém prostředí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hlavní poskytovatelé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zásady psaní grantových žádostí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Shrnutí dosavadního poznání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212976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Identifikace problému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78904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Návrh výzkumu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77272" y="4941168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Literatura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4365104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Očekávané přínosy</a:t>
            </a:r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Stručnost a věcnost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750131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Ukázat nadšení a upozadit sebekritiku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4686235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přiměřeně specifický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2814027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Dejte najevo přehled o tématu</a:t>
            </a:r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Obvykle v řádu měsíců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414908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realistický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21297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Zapojení jednotlivých členů týmu</a:t>
            </a: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Publikace (počet a typ)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414908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realistický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21297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Konference (počet a název)</a:t>
            </a: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Zde obvykle potřebujete pomoc někoho dalšího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573016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Pracovní úvazky (mzdy a odvody)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4005064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Cestovní náklady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4437112"/>
            <a:ext cx="295232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Materiální náklady (papír, software, knihy …)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5157192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Služby (korektury, překlady)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084168" y="5622339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Obvykle vyžadováno podrobné zdůvodnění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Předchozí granty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285293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Dosavadní publikace a jejich významnost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789040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Kvalifikace pro řešení daného problému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granty jsou klíčovým zdrojem financování výzkumu na univerzitách i mimo ně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 smtClean="0">
                <a:solidFill>
                  <a:srgbClr val="C00000"/>
                </a:solidFill>
              </a:rPr>
              <a:t>zájmy</a:t>
            </a:r>
            <a:r>
              <a:rPr lang="cs-CZ" dirty="0" smtClean="0"/>
              <a:t> poskytovatele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 smtClean="0">
                <a:solidFill>
                  <a:srgbClr val="C00000"/>
                </a:solidFill>
              </a:rPr>
              <a:t>zájmy</a:t>
            </a:r>
            <a:r>
              <a:rPr lang="cs-CZ" dirty="0" smtClean="0"/>
              <a:t> poskytovatele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5949280"/>
            <a:ext cx="8208912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dejte jim, co chtějí …</a:t>
            </a:r>
            <a:endParaRPr lang="cs-CZ" sz="36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části žádosti musí působit jako soudržný celek</a:t>
            </a:r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části žádosti musí působit jako soudržný celek </a:t>
            </a:r>
          </a:p>
          <a:p>
            <a:pPr lvl="1"/>
            <a:r>
              <a:rPr lang="cs-CZ" dirty="0" smtClean="0"/>
              <a:t>literatura </a:t>
            </a:r>
            <a:r>
              <a:rPr lang="cs-CZ" dirty="0" smtClean="0">
                <a:sym typeface="Wingdings" pitchFamily="2" charset="2"/>
              </a:rPr>
              <a:t> problém  návrh výzkumného řešení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rozpočet odpovídá navrhovanému výzkumu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tým odpovídá navrhovanému výzkumu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výstupů je reálné dosáhnout v rámci navrženého časového plánu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atd.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zacházet do detailů (na druhou stranu nebuďte příliš obecní)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zacházet do detailů (na druhou stranu nebuďte příliš obecní)</a:t>
            </a:r>
          </a:p>
          <a:p>
            <a:pPr lvl="2">
              <a:buNone/>
            </a:pPr>
            <a:r>
              <a:rPr lang="cs-CZ" dirty="0" smtClean="0">
                <a:solidFill>
                  <a:srgbClr val="C00000"/>
                </a:solidFill>
                <a:sym typeface="Wingdings" pitchFamily="2" charset="2"/>
              </a:rPr>
              <a:t>ideálně by měl návrh vyvolat dojem, že přesně víte, co chcete zkoumat, ale nemáte prostor to tam všechno vypisovat 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granty jsou klíčovým zdrojem financování výzkumu na univerzitách i mimo ně</a:t>
            </a:r>
          </a:p>
          <a:p>
            <a:r>
              <a:rPr lang="cs-CZ" dirty="0" smtClean="0"/>
              <a:t>psaní grantových žádostí je neviditelnou, ale důležitou náplní práce většiny akademiků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  <a:p>
            <a:r>
              <a:rPr lang="cs-CZ" dirty="0" smtClean="0"/>
              <a:t>podstatu vašeho výzkumu musí být možné vyjádřit v jedné smysluplné větě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  <a:p>
            <a:r>
              <a:rPr lang="cs-CZ" dirty="0" smtClean="0"/>
              <a:t>podstatu vašeho výzkumu musí být možné vyjádřit v jedné smysluplné větě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… a věnujte zvláštní pozornost abstraktu!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odmítnutí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grantová žádost není publikace:</a:t>
            </a:r>
            <a:r>
              <a:rPr lang="cs-CZ" dirty="0" smtClean="0"/>
              <a:t> upravte ji s ohledem na poskytovatele a žádejte jinde nebo jindy 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odmítnutí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grantová žádost není publikace:</a:t>
            </a:r>
            <a:r>
              <a:rPr lang="cs-CZ" dirty="0" smtClean="0"/>
              <a:t> upravte ji s ohledem na poskytovatele a žádejte jinde nebo jindy</a:t>
            </a:r>
          </a:p>
          <a:p>
            <a:pPr lvl="1"/>
            <a:r>
              <a:rPr lang="cs-CZ" dirty="0" smtClean="0"/>
              <a:t>obvykle jsou na vyžádání </a:t>
            </a:r>
            <a:r>
              <a:rPr lang="cs-CZ" dirty="0" smtClean="0">
                <a:solidFill>
                  <a:srgbClr val="C00000"/>
                </a:solidFill>
              </a:rPr>
              <a:t>k dispozici posudky </a:t>
            </a:r>
            <a:r>
              <a:rPr lang="cs-CZ" dirty="0" smtClean="0"/>
              <a:t>na vaši práci – inspirujte se jimi, zvlášť pokud se chystáte opakovaně žádat stejného poskytovatele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15816" y="450912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rozdíl od recenzního řízení v časopisech nejde pouze o kvalitu vašeho návrhu, ale rovněž o kvalitu vás a vašeho týmu (dosavadní publikace, předchozí projekty)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1462</Words>
  <Application>Microsoft Office PowerPoint</Application>
  <PresentationFormat>Předvádění na obrazovce (4:3)</PresentationFormat>
  <Paragraphs>293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sady Office</vt:lpstr>
      <vt:lpstr>Psaní grantových žádostí</vt:lpstr>
      <vt:lpstr>Program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Hlavní poskytovatelé</vt:lpstr>
      <vt:lpstr>Hlavní poskytovatelé</vt:lpstr>
      <vt:lpstr>Hlavní poskytovatelé</vt:lpstr>
      <vt:lpstr>Hlavní poskytovatelé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Hana Macháčková</cp:lastModifiedBy>
  <cp:revision>27</cp:revision>
  <dcterms:created xsi:type="dcterms:W3CDTF">2013-04-22T11:00:22Z</dcterms:created>
  <dcterms:modified xsi:type="dcterms:W3CDTF">2013-04-25T13:12:22Z</dcterms:modified>
</cp:coreProperties>
</file>