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6" r:id="rId4"/>
    <p:sldId id="264" r:id="rId5"/>
    <p:sldId id="273" r:id="rId6"/>
    <p:sldId id="278" r:id="rId7"/>
    <p:sldId id="306" r:id="rId8"/>
    <p:sldId id="265" r:id="rId9"/>
    <p:sldId id="287" r:id="rId10"/>
    <p:sldId id="288" r:id="rId11"/>
    <p:sldId id="269" r:id="rId12"/>
    <p:sldId id="294" r:id="rId13"/>
    <p:sldId id="279" r:id="rId14"/>
    <p:sldId id="270" r:id="rId15"/>
    <p:sldId id="307" r:id="rId16"/>
    <p:sldId id="271" r:id="rId17"/>
    <p:sldId id="292" r:id="rId18"/>
    <p:sldId id="283" r:id="rId19"/>
    <p:sldId id="272" r:id="rId20"/>
    <p:sldId id="293" r:id="rId21"/>
    <p:sldId id="295" r:id="rId22"/>
    <p:sldId id="267" r:id="rId23"/>
    <p:sldId id="275" r:id="rId24"/>
    <p:sldId id="277" r:id="rId25"/>
    <p:sldId id="263" r:id="rId26"/>
    <p:sldId id="274" r:id="rId27"/>
    <p:sldId id="282" r:id="rId28"/>
    <p:sldId id="300" r:id="rId29"/>
    <p:sldId id="297" r:id="rId30"/>
    <p:sldId id="302" r:id="rId31"/>
    <p:sldId id="301" r:id="rId32"/>
    <p:sldId id="303" r:id="rId33"/>
    <p:sldId id="299" r:id="rId34"/>
    <p:sldId id="298" r:id="rId35"/>
    <p:sldId id="304" r:id="rId36"/>
    <p:sldId id="285"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Kliknutím lze upravit styl.</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831246C9-A9A1-4A41-A8AC-785E4AAFF4B4}" type="datetimeFigureOut">
              <a:rPr lang="cs-CZ" smtClean="0"/>
              <a:t>28.2.2013</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nic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nic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nic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D33010F4-76B6-4C2C-87CB-329D6638B220}"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31246C9-A9A1-4A41-A8AC-785E4AAFF4B4}" type="datetimeFigureOut">
              <a:rPr lang="cs-CZ" smtClean="0"/>
              <a:t>28.2.2013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3010F4-76B6-4C2C-87CB-329D6638B22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31246C9-A9A1-4A41-A8AC-785E4AAFF4B4}" type="datetimeFigureOut">
              <a:rPr lang="cs-CZ" smtClean="0"/>
              <a:t>28.2.2013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3010F4-76B6-4C2C-87CB-329D6638B22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831246C9-A9A1-4A41-A8AC-785E4AAFF4B4}" type="datetimeFigureOut">
              <a:rPr lang="cs-CZ" smtClean="0"/>
              <a:t>28.2.2013</a:t>
            </a:fld>
            <a:endParaRPr lang="cs-CZ"/>
          </a:p>
        </p:txBody>
      </p:sp>
      <p:sp>
        <p:nvSpPr>
          <p:cNvPr id="9" name="Zástupný symbol pro číslo snímku 8"/>
          <p:cNvSpPr>
            <a:spLocks noGrp="1"/>
          </p:cNvSpPr>
          <p:nvPr>
            <p:ph type="sldNum" sz="quarter" idx="15"/>
          </p:nvPr>
        </p:nvSpPr>
        <p:spPr/>
        <p:txBody>
          <a:bodyPr rtlCol="0"/>
          <a:lstStyle/>
          <a:p>
            <a:fld id="{D33010F4-76B6-4C2C-87CB-329D6638B220}" type="slidenum">
              <a:rPr lang="cs-CZ" smtClean="0"/>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831246C9-A9A1-4A41-A8AC-785E4AAFF4B4}" type="datetimeFigureOut">
              <a:rPr lang="cs-CZ" smtClean="0"/>
              <a:t>28.2.2013</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nic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nic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nic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D33010F4-76B6-4C2C-87CB-329D6638B220}"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831246C9-A9A1-4A41-A8AC-785E4AAFF4B4}" type="datetimeFigureOut">
              <a:rPr lang="cs-CZ" smtClean="0"/>
              <a:t>28.2.2013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33010F4-76B6-4C2C-87CB-329D6638B220}" type="slidenum">
              <a:rPr lang="cs-CZ" smtClean="0"/>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Kliknutím lze upravit styl.</a:t>
            </a:r>
            <a:endParaRPr kumimoji="0" lang="en-US"/>
          </a:p>
        </p:txBody>
      </p:sp>
      <p:sp>
        <p:nvSpPr>
          <p:cNvPr id="7" name="Zástupný symbol pro datum 6"/>
          <p:cNvSpPr>
            <a:spLocks noGrp="1"/>
          </p:cNvSpPr>
          <p:nvPr>
            <p:ph type="dt" sz="half" idx="10"/>
          </p:nvPr>
        </p:nvSpPr>
        <p:spPr/>
        <p:txBody>
          <a:bodyPr/>
          <a:lstStyle/>
          <a:p>
            <a:fld id="{831246C9-A9A1-4A41-A8AC-785E4AAFF4B4}" type="datetimeFigureOut">
              <a:rPr lang="cs-CZ" smtClean="0"/>
              <a:t>28.2.2013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33010F4-76B6-4C2C-87CB-329D6638B220}" type="slidenum">
              <a:rPr lang="cs-CZ" smtClean="0"/>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6" name="Zástupný symbol pro datum 5"/>
          <p:cNvSpPr>
            <a:spLocks noGrp="1"/>
          </p:cNvSpPr>
          <p:nvPr>
            <p:ph type="dt" sz="half" idx="10"/>
          </p:nvPr>
        </p:nvSpPr>
        <p:spPr/>
        <p:txBody>
          <a:bodyPr rtlCol="0"/>
          <a:lstStyle/>
          <a:p>
            <a:fld id="{831246C9-A9A1-4A41-A8AC-785E4AAFF4B4}" type="datetimeFigureOut">
              <a:rPr lang="cs-CZ" smtClean="0"/>
              <a:t>28.2.2013</a:t>
            </a:fld>
            <a:endParaRPr lang="cs-CZ"/>
          </a:p>
        </p:txBody>
      </p:sp>
      <p:sp>
        <p:nvSpPr>
          <p:cNvPr id="7" name="Zástupný symbol pro číslo snímku 6"/>
          <p:cNvSpPr>
            <a:spLocks noGrp="1"/>
          </p:cNvSpPr>
          <p:nvPr>
            <p:ph type="sldNum" sz="quarter" idx="11"/>
          </p:nvPr>
        </p:nvSpPr>
        <p:spPr/>
        <p:txBody>
          <a:bodyPr rtlCol="0"/>
          <a:lstStyle/>
          <a:p>
            <a:fld id="{D33010F4-76B6-4C2C-87CB-329D6638B220}" type="slidenum">
              <a:rPr lang="cs-CZ" smtClean="0"/>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31246C9-A9A1-4A41-A8AC-785E4AAFF4B4}" type="datetimeFigureOut">
              <a:rPr lang="cs-CZ" smtClean="0"/>
              <a:t>28.2.2013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33010F4-76B6-4C2C-87CB-329D6638B22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Přímá spojnic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nic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831246C9-A9A1-4A41-A8AC-785E4AAFF4B4}" type="datetimeFigureOut">
              <a:rPr lang="cs-CZ" smtClean="0"/>
              <a:t>28.2.2013</a:t>
            </a:fld>
            <a:endParaRPr lang="cs-CZ"/>
          </a:p>
        </p:txBody>
      </p:sp>
      <p:sp>
        <p:nvSpPr>
          <p:cNvPr id="22" name="Zástupný symbol pro číslo snímku 21"/>
          <p:cNvSpPr>
            <a:spLocks noGrp="1"/>
          </p:cNvSpPr>
          <p:nvPr>
            <p:ph type="sldNum" sz="quarter" idx="15"/>
          </p:nvPr>
        </p:nvSpPr>
        <p:spPr/>
        <p:txBody>
          <a:bodyPr rtlCol="0"/>
          <a:lstStyle/>
          <a:p>
            <a:fld id="{D33010F4-76B6-4C2C-87CB-329D6638B220}" type="slidenum">
              <a:rPr lang="cs-CZ" smtClean="0"/>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10" name="Přímá spojnic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nic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nic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831246C9-A9A1-4A41-A8AC-785E4AAFF4B4}" type="datetimeFigureOut">
              <a:rPr lang="cs-CZ" smtClean="0"/>
              <a:t>28.2.2013</a:t>
            </a:fld>
            <a:endParaRPr lang="cs-CZ"/>
          </a:p>
        </p:txBody>
      </p:sp>
      <p:sp>
        <p:nvSpPr>
          <p:cNvPr id="18" name="Zástupný symbol pro číslo snímku 17"/>
          <p:cNvSpPr>
            <a:spLocks noGrp="1"/>
          </p:cNvSpPr>
          <p:nvPr>
            <p:ph type="sldNum" sz="quarter" idx="11"/>
          </p:nvPr>
        </p:nvSpPr>
        <p:spPr/>
        <p:txBody>
          <a:bodyPr rtlCol="0"/>
          <a:lstStyle/>
          <a:p>
            <a:fld id="{D33010F4-76B6-4C2C-87CB-329D6638B220}" type="slidenum">
              <a:rPr lang="cs-CZ" smtClean="0"/>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31246C9-A9A1-4A41-A8AC-785E4AAFF4B4}" type="datetimeFigureOut">
              <a:rPr lang="cs-CZ" smtClean="0"/>
              <a:t>28.2.2013</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nic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3010F4-76B6-4C2C-87CB-329D6638B22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195736" y="1844824"/>
            <a:ext cx="6172200" cy="1894362"/>
          </a:xfrm>
        </p:spPr>
        <p:txBody>
          <a:bodyPr/>
          <a:lstStyle/>
          <a:p>
            <a:r>
              <a:rPr lang="cs-CZ" dirty="0" smtClean="0"/>
              <a:t>PSY 475 Vědecká komunikace</a:t>
            </a:r>
            <a:br>
              <a:rPr lang="cs-CZ" dirty="0" smtClean="0"/>
            </a:br>
            <a:r>
              <a:rPr lang="cs-CZ" dirty="0" smtClean="0"/>
              <a:t>Přednáška: Psaní abstraktů</a:t>
            </a:r>
            <a:endParaRPr lang="cs-CZ" dirty="0"/>
          </a:p>
        </p:txBody>
      </p:sp>
      <p:sp>
        <p:nvSpPr>
          <p:cNvPr id="3" name="Podnadpis 2"/>
          <p:cNvSpPr>
            <a:spLocks noGrp="1"/>
          </p:cNvSpPr>
          <p:nvPr>
            <p:ph type="subTitle" idx="1"/>
          </p:nvPr>
        </p:nvSpPr>
        <p:spPr/>
        <p:txBody>
          <a:bodyPr>
            <a:normAutofit lnSpcReduction="10000"/>
          </a:bodyPr>
          <a:lstStyle/>
          <a:p>
            <a:r>
              <a:rPr lang="cs-CZ" dirty="0" smtClean="0"/>
              <a:t>Hana Macháčková</a:t>
            </a:r>
          </a:p>
          <a:p>
            <a:r>
              <a:rPr lang="cs-CZ" dirty="0" smtClean="0"/>
              <a:t>Lenka Dědková</a:t>
            </a:r>
          </a:p>
          <a:p>
            <a:r>
              <a:rPr lang="cs-CZ" dirty="0" smtClean="0"/>
              <a:t>Věra </a:t>
            </a:r>
            <a:r>
              <a:rPr lang="cs-CZ" dirty="0" err="1" smtClean="0"/>
              <a:t>Kontríková</a:t>
            </a:r>
            <a:endParaRPr lang="cs-CZ" dirty="0" smtClean="0"/>
          </a:p>
          <a:p>
            <a:r>
              <a:rPr lang="cs-CZ" dirty="0" smtClean="0"/>
              <a:t>Jan Šerek</a:t>
            </a:r>
            <a:endParaRPr lang="cs-CZ" dirty="0"/>
          </a:p>
        </p:txBody>
      </p:sp>
    </p:spTree>
    <p:extLst>
      <p:ext uri="{BB962C8B-B14F-4D97-AF65-F5344CB8AC3E}">
        <p14:creationId xmlns:p14="http://schemas.microsoft.com/office/powerpoint/2010/main" val="3423397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70000" lnSpcReduction="20000"/>
          </a:bodyPr>
          <a:lstStyle/>
          <a:p>
            <a:r>
              <a:rPr lang="en-US" i="1" dirty="0"/>
              <a:t>Interrelatedness of marital relations and parent-child relations: A meta-analytic review.</a:t>
            </a:r>
          </a:p>
          <a:p>
            <a:r>
              <a:rPr lang="en-US" b="1" dirty="0">
                <a:solidFill>
                  <a:schemeClr val="accent3"/>
                </a:solidFill>
              </a:rPr>
              <a:t>It is widely assumed that a linkage, crucial to the understanding of child behavior, exists between marital and parent–child relationship quality. </a:t>
            </a:r>
            <a:r>
              <a:rPr lang="en-US" dirty="0"/>
              <a:t>A meta-analysis of 68 studies was conducted</a:t>
            </a:r>
            <a:r>
              <a:rPr lang="en-US" b="1" dirty="0">
                <a:solidFill>
                  <a:srgbClr val="00B050"/>
                </a:solidFill>
              </a:rPr>
              <a:t> </a:t>
            </a:r>
            <a:r>
              <a:rPr lang="en-US" b="1" dirty="0">
                <a:solidFill>
                  <a:schemeClr val="accent3"/>
                </a:solidFill>
              </a:rPr>
              <a:t>to determine whether this linkage exists and, if so, whether the linkage is positive (as suggested by the spillover hypothesis) or negative (as suggested by the compensatory hypothesis). </a:t>
            </a:r>
            <a:r>
              <a:rPr lang="en-US" dirty="0"/>
              <a:t>Results supported the spillover hypothesis; a positive and nonhomogeneous effect size of moderate magnitude was found (d = 0.46). This suggests that research in this area can move beyond the question of whether a positive or negative association exists to identifying moderators of the association. Examination of the impact of 13 potential moderators did not support the existence of any of these variables that could be adequately examined. This suggests that the link between marital and parent–child relations functions as a more stable force than previously thought.</a:t>
            </a:r>
          </a:p>
          <a:p>
            <a:r>
              <a:rPr lang="en-US" sz="1700" dirty="0"/>
              <a:t>Psychological Bulletin, 1995</a:t>
            </a:r>
            <a:endParaRPr lang="cs-CZ" sz="1700" dirty="0"/>
          </a:p>
          <a:p>
            <a:endParaRPr lang="cs-CZ" dirty="0"/>
          </a:p>
        </p:txBody>
      </p:sp>
    </p:spTree>
    <p:extLst>
      <p:ext uri="{BB962C8B-B14F-4D97-AF65-F5344CB8AC3E}">
        <p14:creationId xmlns:p14="http://schemas.microsoft.com/office/powerpoint/2010/main" val="3017956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lstStyle/>
          <a:p>
            <a:r>
              <a:rPr lang="cs-CZ" dirty="0"/>
              <a:t>Vzorek – a) významné charakteristiky, b) počet lidí (subjektů)</a:t>
            </a:r>
          </a:p>
          <a:p>
            <a:r>
              <a:rPr lang="cs-CZ" dirty="0"/>
              <a:t>a) Základ: věk, pohlaví, etnicita/národnost. </a:t>
            </a:r>
            <a:endParaRPr lang="cs-CZ" dirty="0" smtClean="0"/>
          </a:p>
          <a:p>
            <a:r>
              <a:rPr lang="cs-CZ" dirty="0"/>
              <a:t>a</a:t>
            </a:r>
            <a:r>
              <a:rPr lang="cs-CZ" dirty="0" smtClean="0"/>
              <a:t>) Dále </a:t>
            </a:r>
            <a:r>
              <a:rPr lang="cs-CZ" dirty="0"/>
              <a:t>vše co ovlivňuje interpretaci výsledků: student/pracující, lidé s postižením, nadané děti, lidé se stejným traumatem...</a:t>
            </a:r>
          </a:p>
          <a:p>
            <a:r>
              <a:rPr lang="cs-CZ" dirty="0"/>
              <a:t>b) Důležitý pro odhad aplikace výsledků, možného </a:t>
            </a:r>
            <a:r>
              <a:rPr lang="cs-CZ" dirty="0" smtClean="0"/>
              <a:t>srovnání, generalizace, specifičnosti.</a:t>
            </a:r>
            <a:endParaRPr lang="cs-CZ" dirty="0"/>
          </a:p>
          <a:p>
            <a:pPr lvl="1"/>
            <a:r>
              <a:rPr lang="cs-CZ" dirty="0"/>
              <a:t>Na jak velkém vzorku ověřeno? Kolik komunit jsme navštívili</a:t>
            </a:r>
            <a:r>
              <a:rPr lang="cs-CZ" dirty="0" smtClean="0"/>
              <a:t>? </a:t>
            </a:r>
            <a:endParaRPr lang="cs-CZ" dirty="0"/>
          </a:p>
          <a:p>
            <a:endParaRPr lang="cs-CZ" dirty="0"/>
          </a:p>
        </p:txBody>
      </p:sp>
    </p:spTree>
    <p:extLst>
      <p:ext uri="{BB962C8B-B14F-4D97-AF65-F5344CB8AC3E}">
        <p14:creationId xmlns:p14="http://schemas.microsoft.com/office/powerpoint/2010/main" val="2799047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77500" lnSpcReduction="20000"/>
          </a:bodyPr>
          <a:lstStyle/>
          <a:p>
            <a:r>
              <a:rPr lang="en-US" i="1" dirty="0"/>
              <a:t>Interrelatedness of marital relations and parent-child relations: A meta-analytic review.</a:t>
            </a:r>
          </a:p>
          <a:p>
            <a:r>
              <a:rPr lang="en-US" dirty="0"/>
              <a:t>It is widely assumed that a linkage, crucial to the understanding of child behavior, exists between marital and parent–child relationship quality. </a:t>
            </a:r>
            <a:r>
              <a:rPr lang="en-US" b="1" dirty="0">
                <a:solidFill>
                  <a:srgbClr val="0070C0"/>
                </a:solidFill>
              </a:rPr>
              <a:t>A meta-analysis of 68 studies was conducted</a:t>
            </a:r>
            <a:r>
              <a:rPr lang="en-US" dirty="0">
                <a:solidFill>
                  <a:srgbClr val="0070C0"/>
                </a:solidFill>
              </a:rPr>
              <a:t> </a:t>
            </a:r>
            <a:r>
              <a:rPr lang="en-US" dirty="0"/>
              <a:t>to determine whether this linkage exists and, if so, whether the linkage is positive (as suggested by the spillover hypothesis) or negative (as suggested by the compensatory hypothesis). Results supported the spillover hypothesis; a positive and nonhomogeneous effect size of moderate magnitude was found (d = 0.46). This suggests that research in this area can move beyond the question of whether a positive or negative association exists to identifying moderators of the association. Examination of the impact of 13 potential moderators did not support the existence of any of these variables that could be adequately examined. This suggests that the link between marital and parent–child relations functions as a more stable force than previously thought.</a:t>
            </a:r>
          </a:p>
          <a:p>
            <a:r>
              <a:rPr lang="en-US" sz="1700" dirty="0"/>
              <a:t>Psychological Bulletin, 1995</a:t>
            </a:r>
            <a:endParaRPr lang="cs-CZ" sz="1700" dirty="0"/>
          </a:p>
          <a:p>
            <a:endParaRPr lang="cs-CZ" dirty="0"/>
          </a:p>
        </p:txBody>
      </p:sp>
    </p:spTree>
    <p:extLst>
      <p:ext uri="{BB962C8B-B14F-4D97-AF65-F5344CB8AC3E}">
        <p14:creationId xmlns:p14="http://schemas.microsoft.com/office/powerpoint/2010/main" val="1899958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normAutofit fontScale="70000" lnSpcReduction="20000"/>
          </a:bodyPr>
          <a:lstStyle/>
          <a:p>
            <a:r>
              <a:rPr lang="en-US" i="1" dirty="0"/>
              <a:t>Patterns of Interaction in Family Relationships and the Development of Identity Exploration in Adolescence</a:t>
            </a:r>
          </a:p>
          <a:p>
            <a:r>
              <a:rPr lang="en-US" dirty="0" smtClean="0"/>
              <a:t>Child Development</a:t>
            </a:r>
            <a:r>
              <a:rPr lang="cs-CZ" dirty="0" smtClean="0"/>
              <a:t> (</a:t>
            </a:r>
            <a:r>
              <a:rPr lang="en-US" dirty="0" smtClean="0"/>
              <a:t>1985</a:t>
            </a:r>
            <a:r>
              <a:rPr lang="en-US" dirty="0"/>
              <a:t>)</a:t>
            </a:r>
          </a:p>
          <a:p>
            <a:pPr marL="0" indent="0">
              <a:buNone/>
            </a:pPr>
            <a:endParaRPr lang="en-US" dirty="0"/>
          </a:p>
          <a:p>
            <a:r>
              <a:rPr lang="en-US" dirty="0"/>
              <a:t>The purpose of this research was to develop a model of individuation in family relationships that focuses on communication processes, and to assess the links between them and adolescent identity exploration. Expressions of the 4 dimensions of the model-self-assertion, separateness, permeability, and mutuality-were predicted to be positively associated with identity exploration in adolescents</a:t>
            </a:r>
            <a:r>
              <a:rPr lang="en-US" dirty="0">
                <a:solidFill>
                  <a:srgbClr val="FF0000"/>
                </a:solidFill>
              </a:rPr>
              <a:t>. </a:t>
            </a:r>
            <a:r>
              <a:rPr lang="en-US" b="1" dirty="0">
                <a:solidFill>
                  <a:srgbClr val="0070C0"/>
                </a:solidFill>
              </a:rPr>
              <a:t>A sample of 84 Caucasian, middle-class, 2-parent families, each including an adolescent and 1 or 2 siblings, </a:t>
            </a:r>
            <a:r>
              <a:rPr lang="en-US" dirty="0"/>
              <a:t>was observed in a Family Interaction Task designed to elicit the expression and coordination of a variety of points of view. Multiple regression analyses revealed differentiated results concerning father-son, father-daughter, mother-son, mother-daughter, and marital relationships as well as both positive and negative contributions of communication variables to identity exploration when verbal ability and sociability were controlled. Results are discussed in terms of recent formulations of the progressive redefinition of the parent-child relationship during </a:t>
            </a:r>
            <a:r>
              <a:rPr lang="en-US" dirty="0" smtClean="0"/>
              <a:t>adolescence</a:t>
            </a:r>
            <a:endParaRPr lang="en-US" dirty="0"/>
          </a:p>
        </p:txBody>
      </p:sp>
    </p:spTree>
    <p:extLst>
      <p:ext uri="{BB962C8B-B14F-4D97-AF65-F5344CB8AC3E}">
        <p14:creationId xmlns:p14="http://schemas.microsoft.com/office/powerpoint/2010/main" val="999432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lstStyle/>
          <a:p>
            <a:r>
              <a:rPr lang="cs-CZ" dirty="0"/>
              <a:t>Metoda</a:t>
            </a:r>
          </a:p>
          <a:p>
            <a:r>
              <a:rPr lang="cs-CZ" dirty="0"/>
              <a:t>a) sběr dat – </a:t>
            </a:r>
            <a:r>
              <a:rPr lang="cs-CZ" dirty="0" smtClean="0"/>
              <a:t>většinou nutný </a:t>
            </a:r>
            <a:r>
              <a:rPr lang="cs-CZ" dirty="0"/>
              <a:t>(</a:t>
            </a:r>
            <a:r>
              <a:rPr lang="cs-CZ" dirty="0" smtClean="0"/>
              <a:t>dotazník, rozhovor, experiment) – ale stačí velmi krátce</a:t>
            </a:r>
          </a:p>
          <a:p>
            <a:pPr lvl="1"/>
            <a:r>
              <a:rPr lang="cs-CZ" dirty="0" smtClean="0"/>
              <a:t>„data </a:t>
            </a:r>
            <a:r>
              <a:rPr lang="cs-CZ" dirty="0" err="1" smtClean="0"/>
              <a:t>from</a:t>
            </a:r>
            <a:r>
              <a:rPr lang="cs-CZ" dirty="0" smtClean="0"/>
              <a:t> </a:t>
            </a:r>
            <a:r>
              <a:rPr lang="cs-CZ" dirty="0" err="1" smtClean="0"/>
              <a:t>survey</a:t>
            </a:r>
            <a:r>
              <a:rPr lang="cs-CZ" dirty="0" smtClean="0"/>
              <a:t>/</a:t>
            </a:r>
            <a:r>
              <a:rPr lang="cs-CZ" dirty="0" err="1" smtClean="0"/>
              <a:t>interviews</a:t>
            </a:r>
            <a:r>
              <a:rPr lang="cs-CZ" dirty="0" smtClean="0"/>
              <a:t>…“</a:t>
            </a:r>
          </a:p>
          <a:p>
            <a:pPr lvl="1"/>
            <a:r>
              <a:rPr lang="cs-CZ" dirty="0" smtClean="0"/>
              <a:t>„ </a:t>
            </a:r>
            <a:r>
              <a:rPr lang="cs-CZ" dirty="0" err="1" smtClean="0"/>
              <a:t>Ethnographic</a:t>
            </a:r>
            <a:r>
              <a:rPr lang="cs-CZ" dirty="0" smtClean="0"/>
              <a:t> study </a:t>
            </a:r>
            <a:r>
              <a:rPr lang="cs-CZ" dirty="0" err="1" smtClean="0"/>
              <a:t>was</a:t>
            </a:r>
            <a:r>
              <a:rPr lang="cs-CZ" dirty="0" smtClean="0"/>
              <a:t> </a:t>
            </a:r>
            <a:r>
              <a:rPr lang="cs-CZ" dirty="0" err="1" smtClean="0"/>
              <a:t>conducted</a:t>
            </a:r>
            <a:r>
              <a:rPr lang="cs-CZ" dirty="0" smtClean="0"/>
              <a:t>…“</a:t>
            </a:r>
            <a:endParaRPr lang="cs-CZ" dirty="0"/>
          </a:p>
          <a:p>
            <a:r>
              <a:rPr lang="cs-CZ" dirty="0"/>
              <a:t>b) analýza dat – užitečné vědět, ale </a:t>
            </a:r>
            <a:r>
              <a:rPr lang="cs-CZ" dirty="0" smtClean="0"/>
              <a:t>nutné spíše </a:t>
            </a:r>
            <a:r>
              <a:rPr lang="cs-CZ" dirty="0"/>
              <a:t>v případě, kdy má použitá metoda významný vliv na výsledky, nebo jde-li o neobvyklou </a:t>
            </a:r>
            <a:r>
              <a:rPr lang="cs-CZ" dirty="0" smtClean="0"/>
              <a:t>metodu.</a:t>
            </a:r>
          </a:p>
          <a:p>
            <a:pPr lvl="1"/>
            <a:r>
              <a:rPr lang="cs-CZ" dirty="0" smtClean="0"/>
              <a:t>Větší význam u kvalitativních metod, u kvantitativních pokud metoda není příliš známá, užívaná (DFA </a:t>
            </a:r>
            <a:r>
              <a:rPr lang="cs-CZ" dirty="0" err="1" smtClean="0"/>
              <a:t>vs</a:t>
            </a:r>
            <a:r>
              <a:rPr lang="cs-CZ" dirty="0" smtClean="0"/>
              <a:t> regrese)</a:t>
            </a:r>
            <a:endParaRPr lang="cs-CZ" dirty="0"/>
          </a:p>
          <a:p>
            <a:endParaRPr lang="cs-CZ" dirty="0"/>
          </a:p>
        </p:txBody>
      </p:sp>
    </p:spTree>
    <p:extLst>
      <p:ext uri="{BB962C8B-B14F-4D97-AF65-F5344CB8AC3E}">
        <p14:creationId xmlns:p14="http://schemas.microsoft.com/office/powerpoint/2010/main" val="2799047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normAutofit fontScale="70000" lnSpcReduction="20000"/>
          </a:bodyPr>
          <a:lstStyle/>
          <a:p>
            <a:r>
              <a:rPr lang="en-US" i="1" dirty="0"/>
              <a:t>Patterns of Interaction in Family Relationships and the Development of Identity Exploration in Adolescence</a:t>
            </a:r>
          </a:p>
          <a:p>
            <a:r>
              <a:rPr lang="en-US" dirty="0" smtClean="0"/>
              <a:t>Child Development</a:t>
            </a:r>
            <a:r>
              <a:rPr lang="cs-CZ" dirty="0" smtClean="0"/>
              <a:t> (</a:t>
            </a:r>
            <a:r>
              <a:rPr lang="en-US" dirty="0" smtClean="0"/>
              <a:t>1985</a:t>
            </a:r>
            <a:r>
              <a:rPr lang="en-US" dirty="0"/>
              <a:t>)</a:t>
            </a:r>
          </a:p>
          <a:p>
            <a:pPr marL="0" indent="0">
              <a:buNone/>
            </a:pPr>
            <a:endParaRPr lang="en-US" dirty="0"/>
          </a:p>
          <a:p>
            <a:r>
              <a:rPr lang="en-US" dirty="0"/>
              <a:t>The purpose of this research was to develop a model of individuation in family relationships that focuses on communication processes, and to assess the links between them and adolescent identity exploration. Expressions of the 4 dimensions of the model-self-assertion, separateness, permeability, and mutuality-were predicted to be positively associated with identity exploration in adolescents. A sample of 84 Caucasian, middle-class, 2-parent families, each including an adolescent and 1 or 2 siblings, was </a:t>
            </a:r>
            <a:r>
              <a:rPr lang="en-US" b="1" dirty="0">
                <a:solidFill>
                  <a:srgbClr val="0070C0"/>
                </a:solidFill>
              </a:rPr>
              <a:t>observed in a Family Interaction Task designed to elicit the expression and coordination of a variety of points of view. Multiple regression analyses revealed </a:t>
            </a:r>
            <a:r>
              <a:rPr lang="en-US" dirty="0"/>
              <a:t>differentiated results concerning father-son, father-daughter, mother-son, mother-daughter, and marital relationships as well as both positive and negative contributions of communication variables to identity exploration when verbal ability and sociability were controlled. Results are discussed in terms of recent formulations of the progressive redefinition of the parent-child relationship during </a:t>
            </a:r>
            <a:r>
              <a:rPr lang="en-US" dirty="0" smtClean="0"/>
              <a:t>adolescence</a:t>
            </a:r>
            <a:endParaRPr lang="en-US" dirty="0"/>
          </a:p>
        </p:txBody>
      </p:sp>
    </p:spTree>
    <p:extLst>
      <p:ext uri="{BB962C8B-B14F-4D97-AF65-F5344CB8AC3E}">
        <p14:creationId xmlns:p14="http://schemas.microsoft.com/office/powerpoint/2010/main" val="1152925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lstStyle/>
          <a:p>
            <a:r>
              <a:rPr lang="cs-CZ" dirty="0"/>
              <a:t>Výsledky – popis hlavních zjištění, těch nejzajímavějších/nejpřínosnějších. </a:t>
            </a:r>
            <a:endParaRPr lang="cs-CZ" dirty="0" smtClean="0"/>
          </a:p>
          <a:p>
            <a:r>
              <a:rPr lang="cs-CZ" dirty="0" smtClean="0"/>
              <a:t>Mnoho lidí bude s článkem dále pracovat právě na základě toho, co jste zjistili a uvedli v abstraktu!</a:t>
            </a:r>
          </a:p>
          <a:p>
            <a:r>
              <a:rPr lang="cs-CZ" dirty="0" smtClean="0"/>
              <a:t>Srovnání název článku a hlavní zjištění - název někdy může být příliš obecný, abstrakt musí vypovídat o tom, co bylo konkrétně zjištěno</a:t>
            </a:r>
            <a:r>
              <a:rPr lang="cs-CZ" dirty="0" smtClean="0"/>
              <a:t>.</a:t>
            </a:r>
          </a:p>
          <a:p>
            <a:r>
              <a:rPr lang="cs-CZ" dirty="0" smtClean="0"/>
              <a:t>Nesnažte se ale uvést úplně vše!</a:t>
            </a:r>
            <a:endParaRPr lang="cs-CZ" dirty="0" smtClean="0"/>
          </a:p>
          <a:p>
            <a:pPr marL="365760" lvl="1" indent="0">
              <a:buNone/>
            </a:pPr>
            <a:endParaRPr lang="cs-CZ" dirty="0"/>
          </a:p>
          <a:p>
            <a:endParaRPr lang="cs-CZ" dirty="0"/>
          </a:p>
        </p:txBody>
      </p:sp>
    </p:spTree>
    <p:extLst>
      <p:ext uri="{BB962C8B-B14F-4D97-AF65-F5344CB8AC3E}">
        <p14:creationId xmlns:p14="http://schemas.microsoft.com/office/powerpoint/2010/main" val="2799047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normAutofit fontScale="70000" lnSpcReduction="20000"/>
          </a:bodyPr>
          <a:lstStyle/>
          <a:p>
            <a:r>
              <a:rPr lang="en-US" i="1" dirty="0"/>
              <a:t>Patterns of Interaction in Family Relationships and the Development of Identity Exploration in Adolescence</a:t>
            </a:r>
          </a:p>
          <a:p>
            <a:r>
              <a:rPr lang="en-US" dirty="0" smtClean="0"/>
              <a:t>Child Development</a:t>
            </a:r>
            <a:r>
              <a:rPr lang="cs-CZ" dirty="0" smtClean="0"/>
              <a:t> (</a:t>
            </a:r>
            <a:r>
              <a:rPr lang="en-US" dirty="0" smtClean="0"/>
              <a:t>1985</a:t>
            </a:r>
            <a:r>
              <a:rPr lang="en-US" dirty="0"/>
              <a:t>)</a:t>
            </a:r>
          </a:p>
          <a:p>
            <a:pPr marL="0" indent="0">
              <a:buNone/>
            </a:pPr>
            <a:endParaRPr lang="en-US" dirty="0"/>
          </a:p>
          <a:p>
            <a:r>
              <a:rPr lang="en-US" dirty="0"/>
              <a:t>The purpose of this research was to develop a model of individuation in family relationships that focuses on communication processes, and to assess the links between them and adolescent identity exploration. Expressions of the 4 dimensions of the model-self-assertion, separateness, permeability, and mutuality-were predicted to be positively associated with identity exploration in adolescents</a:t>
            </a:r>
            <a:r>
              <a:rPr lang="en-US" dirty="0">
                <a:solidFill>
                  <a:srgbClr val="FF0000"/>
                </a:solidFill>
              </a:rPr>
              <a:t>. </a:t>
            </a:r>
            <a:r>
              <a:rPr lang="en-US" dirty="0"/>
              <a:t>A sample of 84 Caucasian, middle-class, 2-parent families, each including an adolescent and 1 or 2 siblings,</a:t>
            </a:r>
            <a:r>
              <a:rPr lang="en-US" dirty="0">
                <a:solidFill>
                  <a:srgbClr val="FF0000"/>
                </a:solidFill>
              </a:rPr>
              <a:t> </a:t>
            </a:r>
            <a:r>
              <a:rPr lang="en-US" dirty="0"/>
              <a:t>was observed in a Family Interaction Task designed to elicit the expression and coordination of a variety of points of view. Multiple regression analyses revealed </a:t>
            </a:r>
            <a:r>
              <a:rPr lang="en-US" b="1" dirty="0">
                <a:solidFill>
                  <a:srgbClr val="00B050"/>
                </a:solidFill>
              </a:rPr>
              <a:t>differentiated results concerning father-son, father-daughter, mother-son, mother-daughter, and marital relationships as well as both positive and negative contributions of communication variables to identity exploration when verbal ability and sociability were controlled. </a:t>
            </a:r>
            <a:r>
              <a:rPr lang="en-US" dirty="0"/>
              <a:t>Results are discussed in terms of recent formulations of the progressive redefinition of the parent-child relationship during </a:t>
            </a:r>
            <a:r>
              <a:rPr lang="en-US" dirty="0" smtClean="0"/>
              <a:t>adolescence</a:t>
            </a:r>
            <a:endParaRPr lang="en-US" dirty="0"/>
          </a:p>
        </p:txBody>
      </p:sp>
    </p:spTree>
    <p:extLst>
      <p:ext uri="{BB962C8B-B14F-4D97-AF65-F5344CB8AC3E}">
        <p14:creationId xmlns:p14="http://schemas.microsoft.com/office/powerpoint/2010/main" val="19446921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85000" lnSpcReduction="10000"/>
          </a:bodyPr>
          <a:lstStyle/>
          <a:p>
            <a:r>
              <a:rPr lang="en-US" i="1" dirty="0"/>
              <a:t>Relationships between anxiety, fear, self-esteem, and coping strategies in adolescence.</a:t>
            </a:r>
          </a:p>
          <a:p>
            <a:r>
              <a:rPr lang="en-US" dirty="0"/>
              <a:t>This study investigated the relationships between anxiety, fear, self-esteem, and coping strategies in a sample of 224 </a:t>
            </a:r>
            <a:r>
              <a:rPr lang="en-US" dirty="0" err="1"/>
              <a:t>postprimary</a:t>
            </a:r>
            <a:r>
              <a:rPr lang="en-US" dirty="0"/>
              <a:t> students (years 7, 9, and 12) in Australia. In particular, it sought to determine whether there were any significant changes between years 7 and 12 and, if so, whether these changes were gender specific. </a:t>
            </a:r>
            <a:r>
              <a:rPr lang="en-US" b="1" dirty="0">
                <a:solidFill>
                  <a:srgbClr val="00B050"/>
                </a:solidFill>
              </a:rPr>
              <a:t>The results indicated that the girls had consistently low levels of self-esteem. The boys showed a significant decrease in both anxiety and fear by year 12. </a:t>
            </a:r>
            <a:r>
              <a:rPr lang="en-US" b="1" dirty="0">
                <a:solidFill>
                  <a:srgbClr val="FF0000"/>
                </a:solidFill>
              </a:rPr>
              <a:t>For the coping strategies, a three-factor solution accounted for 64.2% of the variance. </a:t>
            </a:r>
            <a:r>
              <a:rPr lang="en-US" b="1" dirty="0">
                <a:solidFill>
                  <a:srgbClr val="00B050"/>
                </a:solidFill>
              </a:rPr>
              <a:t>Finally, the findings suggested that, by year 12, boys and girls were using different coping strategies, with boys more successfully reducing both fear and anxiety.</a:t>
            </a:r>
            <a:endParaRPr lang="cs-CZ" b="1" dirty="0">
              <a:solidFill>
                <a:srgbClr val="00B050"/>
              </a:solidFill>
            </a:endParaRPr>
          </a:p>
        </p:txBody>
      </p:sp>
    </p:spTree>
    <p:extLst>
      <p:ext uri="{BB962C8B-B14F-4D97-AF65-F5344CB8AC3E}">
        <p14:creationId xmlns:p14="http://schemas.microsoft.com/office/powerpoint/2010/main" val="1439118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Diskuse </a:t>
            </a:r>
            <a:r>
              <a:rPr lang="cs-CZ" dirty="0"/>
              <a:t>a </a:t>
            </a:r>
            <a:r>
              <a:rPr lang="cs-CZ" dirty="0" smtClean="0"/>
              <a:t>implikace. </a:t>
            </a:r>
            <a:endParaRPr lang="cs-CZ" dirty="0"/>
          </a:p>
          <a:p>
            <a:r>
              <a:rPr lang="cs-CZ" dirty="0" smtClean="0"/>
              <a:t>Může </a:t>
            </a:r>
            <a:r>
              <a:rPr lang="cs-CZ" dirty="0"/>
              <a:t>být užitečné pro specifickou skupinu čtenářů (záleží i na zaměření časopisu</a:t>
            </a:r>
            <a:r>
              <a:rPr lang="cs-CZ" dirty="0" smtClean="0"/>
              <a:t>).</a:t>
            </a:r>
          </a:p>
          <a:p>
            <a:pPr lvl="1"/>
            <a:r>
              <a:rPr lang="cs-CZ" dirty="0" smtClean="0"/>
              <a:t>Např. praktické implikace (a pro koho), nebo možný přínos v dané oblasti.</a:t>
            </a:r>
            <a:endParaRPr lang="cs-CZ" dirty="0"/>
          </a:p>
          <a:p>
            <a:r>
              <a:rPr lang="cs-CZ" dirty="0" smtClean="0"/>
              <a:t>Často mnohem více problémů než u uvádění výsledků – implikace bývají rozsáhlé, jsou napojeny na více výsledků studie, jsou velmi obecné (nebo naopak velmi specifické, a pak je tendence je neuvádět)</a:t>
            </a:r>
          </a:p>
          <a:p>
            <a:r>
              <a:rPr lang="cs-CZ" dirty="0" smtClean="0"/>
              <a:t>Může vést k poměrně vágním tvrzením</a:t>
            </a:r>
            <a:endParaRPr lang="cs-CZ" dirty="0" smtClean="0"/>
          </a:p>
          <a:p>
            <a:pPr lvl="1"/>
            <a:r>
              <a:rPr lang="cs-CZ" dirty="0" smtClean="0"/>
              <a:t>(…“</a:t>
            </a:r>
            <a:r>
              <a:rPr lang="en-US" dirty="0"/>
              <a:t>includes discussion of the new results and suggestions for future conceptual and empirical </a:t>
            </a:r>
            <a:r>
              <a:rPr lang="en-US" dirty="0" smtClean="0"/>
              <a:t>work</a:t>
            </a:r>
            <a:r>
              <a:rPr lang="cs-CZ" dirty="0" smtClean="0"/>
              <a:t>.“).</a:t>
            </a:r>
            <a:endParaRPr lang="cs-CZ" dirty="0"/>
          </a:p>
        </p:txBody>
      </p:sp>
    </p:spTree>
    <p:extLst>
      <p:ext uri="{BB962C8B-B14F-4D97-AF65-F5344CB8AC3E}">
        <p14:creationId xmlns:p14="http://schemas.microsoft.com/office/powerpoint/2010/main" val="2799047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Abstrakt</a:t>
            </a:r>
            <a:endParaRPr lang="cs-CZ" dirty="0"/>
          </a:p>
        </p:txBody>
      </p:sp>
      <p:sp>
        <p:nvSpPr>
          <p:cNvPr id="3" name="Zástupný symbol pro obsah 2"/>
          <p:cNvSpPr>
            <a:spLocks noGrp="1"/>
          </p:cNvSpPr>
          <p:nvPr>
            <p:ph sz="quarter" idx="1"/>
          </p:nvPr>
        </p:nvSpPr>
        <p:spPr/>
        <p:txBody>
          <a:bodyPr/>
          <a:lstStyle/>
          <a:p>
            <a:r>
              <a:rPr lang="cs-CZ" dirty="0"/>
              <a:t>„Text v kostce</a:t>
            </a:r>
            <a:r>
              <a:rPr lang="cs-CZ" dirty="0" smtClean="0"/>
              <a:t>“</a:t>
            </a:r>
          </a:p>
          <a:p>
            <a:r>
              <a:rPr lang="cs-CZ" dirty="0" smtClean="0"/>
              <a:t>Na jeho základě se rozhodujeme, zda si článek přečteme (nebo zda bude přijat do recenze)</a:t>
            </a:r>
          </a:p>
          <a:p>
            <a:r>
              <a:rPr lang="cs-CZ" dirty="0" smtClean="0"/>
              <a:t>Je samostatným textovým útvarem – musí fungovat i bez článku.</a:t>
            </a:r>
            <a:endParaRPr lang="cs-CZ" dirty="0"/>
          </a:p>
          <a:p>
            <a:pPr marL="0" indent="0">
              <a:buNone/>
            </a:pPr>
            <a:endParaRPr lang="cs-CZ" dirty="0"/>
          </a:p>
        </p:txBody>
      </p:sp>
    </p:spTree>
    <p:extLst>
      <p:ext uri="{BB962C8B-B14F-4D97-AF65-F5344CB8AC3E}">
        <p14:creationId xmlns:p14="http://schemas.microsoft.com/office/powerpoint/2010/main" val="2055472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normAutofit fontScale="70000" lnSpcReduction="20000"/>
          </a:bodyPr>
          <a:lstStyle/>
          <a:p>
            <a:r>
              <a:rPr lang="en-US" i="1" dirty="0"/>
              <a:t>Patterns of Interaction in Family Relationships and the Development of Identity Exploration in Adolescence</a:t>
            </a:r>
          </a:p>
          <a:p>
            <a:r>
              <a:rPr lang="en-US" dirty="0" smtClean="0"/>
              <a:t>Child Development</a:t>
            </a:r>
            <a:r>
              <a:rPr lang="cs-CZ" dirty="0" smtClean="0"/>
              <a:t> (</a:t>
            </a:r>
            <a:r>
              <a:rPr lang="en-US" dirty="0" smtClean="0"/>
              <a:t>1985</a:t>
            </a:r>
            <a:r>
              <a:rPr lang="en-US" dirty="0"/>
              <a:t>)</a:t>
            </a:r>
          </a:p>
          <a:p>
            <a:pPr marL="0" indent="0">
              <a:buNone/>
            </a:pPr>
            <a:endParaRPr lang="en-US" dirty="0"/>
          </a:p>
          <a:p>
            <a:r>
              <a:rPr lang="en-US" dirty="0"/>
              <a:t>The purpose of this research was to develop a model of individuation in family relationships that focuses on communication processes, and to assess the links between them and adolescent identity exploration. Expressions of the 4 dimensions of the model-self-assertion, separateness, permeability, and mutuality-were predicted to be positively associated with identity exploration in adolescents</a:t>
            </a:r>
            <a:r>
              <a:rPr lang="en-US" dirty="0">
                <a:solidFill>
                  <a:srgbClr val="FF0000"/>
                </a:solidFill>
              </a:rPr>
              <a:t>. </a:t>
            </a:r>
            <a:r>
              <a:rPr lang="en-US" dirty="0"/>
              <a:t>A sample of 84 Caucasian, middle-class, 2-parent families, each including an adolescent and 1 or 2 siblings, was observed in a Family Interaction Task designed to elicit the expression and coordination of a variety of points of view. Multiple regression analyses revealed differentiated results concerning father-son, father-daughter, mother-son, mother-daughter, and marital relationships as well as both positive and negative contributions of communication variables to identity exploration when verbal ability and sociability were controlled.</a:t>
            </a:r>
            <a:r>
              <a:rPr lang="en-US" b="1" dirty="0"/>
              <a:t> </a:t>
            </a:r>
            <a:r>
              <a:rPr lang="en-US" b="1" dirty="0">
                <a:solidFill>
                  <a:schemeClr val="accent1"/>
                </a:solidFill>
              </a:rPr>
              <a:t>Results are discussed in terms of recent formulations of the progressive redefinition of the parent-child relationship during </a:t>
            </a:r>
            <a:r>
              <a:rPr lang="en-US" b="1" dirty="0" smtClean="0">
                <a:solidFill>
                  <a:schemeClr val="accent1"/>
                </a:solidFill>
              </a:rPr>
              <a:t>adolescence</a:t>
            </a:r>
            <a:r>
              <a:rPr lang="cs-CZ" b="1" dirty="0" smtClean="0">
                <a:solidFill>
                  <a:schemeClr val="accent1"/>
                </a:solidFill>
              </a:rPr>
              <a:t>.</a:t>
            </a:r>
            <a:endParaRPr lang="en-US" b="1" dirty="0">
              <a:solidFill>
                <a:schemeClr val="accent1"/>
              </a:solidFill>
            </a:endParaRPr>
          </a:p>
        </p:txBody>
      </p:sp>
    </p:spTree>
    <p:extLst>
      <p:ext uri="{BB962C8B-B14F-4D97-AF65-F5344CB8AC3E}">
        <p14:creationId xmlns:p14="http://schemas.microsoft.com/office/powerpoint/2010/main" val="2962950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77500" lnSpcReduction="20000"/>
          </a:bodyPr>
          <a:lstStyle/>
          <a:p>
            <a:r>
              <a:rPr lang="en-US" dirty="0" smtClean="0"/>
              <a:t>This </a:t>
            </a:r>
            <a:r>
              <a:rPr lang="en-US" dirty="0"/>
              <a:t>study examined factors that increase or decrease the support a bystander offered to a victim of cyberbullying. Possible determinants of supportive </a:t>
            </a:r>
            <a:r>
              <a:rPr lang="en-US" dirty="0" err="1"/>
              <a:t>behaviour</a:t>
            </a:r>
            <a:r>
              <a:rPr lang="en-US" dirty="0"/>
              <a:t> were analyzed using a four-step hierarchical regression analysis on data from 156 Czech children (12–18 years old; M = 15.1; 54% females) who witnessed their schoolmates being victims of cyberbullying. Among individual characteristics, only a general tendency toward </a:t>
            </a:r>
            <a:r>
              <a:rPr lang="en-US" dirty="0" err="1"/>
              <a:t>prosocial</a:t>
            </a:r>
            <a:r>
              <a:rPr lang="en-US" dirty="0"/>
              <a:t> </a:t>
            </a:r>
            <a:r>
              <a:rPr lang="en-US" dirty="0" err="1"/>
              <a:t>behaviour</a:t>
            </a:r>
            <a:r>
              <a:rPr lang="en-US" dirty="0"/>
              <a:t> was a positive predictor of supportive </a:t>
            </a:r>
            <a:r>
              <a:rPr lang="en-US" dirty="0" err="1"/>
              <a:t>behaviour</a:t>
            </a:r>
            <a:r>
              <a:rPr lang="en-US" dirty="0"/>
              <a:t>. Other factors such as age, gender, self-esteem, and problematic relationships with peers had no effect. Among contextual factors, existing relationships with the victim, upset feelings evoked by witnessing victimization, and direct requests for help from the victim triggered supportive </a:t>
            </a:r>
            <a:r>
              <a:rPr lang="en-US" dirty="0" err="1"/>
              <a:t>behaviour</a:t>
            </a:r>
            <a:r>
              <a:rPr lang="en-US" dirty="0"/>
              <a:t>, while strong relationships with the bully inhibited it. Fear of intervening played no role. </a:t>
            </a:r>
            <a:r>
              <a:rPr lang="en-US" b="1" dirty="0">
                <a:solidFill>
                  <a:schemeClr val="accent1"/>
                </a:solidFill>
              </a:rPr>
              <a:t>The practical implications of the findings are discussed with regard to the roles of the emotional response of the bystander and direct requests for help from the victim in cyberbullying </a:t>
            </a:r>
            <a:r>
              <a:rPr lang="en-US" b="1" dirty="0" smtClean="0">
                <a:solidFill>
                  <a:schemeClr val="accent1"/>
                </a:solidFill>
              </a:rPr>
              <a:t>interventions.</a:t>
            </a:r>
            <a:endParaRPr lang="cs-CZ" sz="1700" b="1" dirty="0">
              <a:solidFill>
                <a:schemeClr val="accent1"/>
              </a:solidFill>
            </a:endParaRPr>
          </a:p>
          <a:p>
            <a:endParaRPr lang="cs-CZ" dirty="0"/>
          </a:p>
        </p:txBody>
      </p:sp>
    </p:spTree>
    <p:extLst>
      <p:ext uri="{BB962C8B-B14F-4D97-AF65-F5344CB8AC3E}">
        <p14:creationId xmlns:p14="http://schemas.microsoft.com/office/powerpoint/2010/main" val="40956135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pak samozřejmě další</a:t>
            </a:r>
            <a:r>
              <a:rPr lang="cs-CZ" dirty="0" smtClean="0"/>
              <a:t>:</a:t>
            </a:r>
            <a:endParaRPr lang="cs-CZ" dirty="0"/>
          </a:p>
        </p:txBody>
      </p:sp>
      <p:sp>
        <p:nvSpPr>
          <p:cNvPr id="3" name="Zástupný symbol pro obsah 2"/>
          <p:cNvSpPr>
            <a:spLocks noGrp="1"/>
          </p:cNvSpPr>
          <p:nvPr>
            <p:ph sz="quarter" idx="1"/>
          </p:nvPr>
        </p:nvSpPr>
        <p:spPr/>
        <p:txBody>
          <a:bodyPr/>
          <a:lstStyle/>
          <a:p>
            <a:r>
              <a:rPr lang="cs-CZ" dirty="0"/>
              <a:t>Data z konkrétního projektu (např. sekundární analýza, součást </a:t>
            </a:r>
            <a:r>
              <a:rPr lang="cs-CZ" dirty="0" smtClean="0"/>
              <a:t>významného intervenčního </a:t>
            </a:r>
            <a:r>
              <a:rPr lang="cs-CZ" dirty="0"/>
              <a:t>programu, </a:t>
            </a:r>
            <a:r>
              <a:rPr lang="cs-CZ" dirty="0" smtClean="0"/>
              <a:t>teoretického proudu, teoretické diskuse atd</a:t>
            </a:r>
            <a:r>
              <a:rPr lang="cs-CZ" dirty="0"/>
              <a:t>.).</a:t>
            </a:r>
          </a:p>
          <a:p>
            <a:r>
              <a:rPr lang="cs-CZ" dirty="0"/>
              <a:t>Návaznost na dřívější studii/teorii.</a:t>
            </a:r>
          </a:p>
          <a:p>
            <a:r>
              <a:rPr lang="cs-CZ" dirty="0"/>
              <a:t>Kontext: téma, oblasti, čas sběru (např. po 9/11</a:t>
            </a:r>
            <a:r>
              <a:rPr lang="cs-CZ" dirty="0" smtClean="0"/>
              <a:t>).</a:t>
            </a:r>
          </a:p>
          <a:p>
            <a:endParaRPr lang="cs-CZ" dirty="0" smtClean="0"/>
          </a:p>
          <a:p>
            <a:r>
              <a:rPr lang="cs-CZ" dirty="0" smtClean="0"/>
              <a:t>Záleží na charakteru konkrétní studie. Vždy zvažte, co čtenář opravdu potřebuje vědět, aby mohl s článkem pracovat.</a:t>
            </a:r>
            <a:endParaRPr lang="cs-CZ" dirty="0"/>
          </a:p>
          <a:p>
            <a:endParaRPr lang="cs-CZ" dirty="0"/>
          </a:p>
        </p:txBody>
      </p:sp>
    </p:spTree>
    <p:extLst>
      <p:ext uri="{BB962C8B-B14F-4D97-AF65-F5344CB8AC3E}">
        <p14:creationId xmlns:p14="http://schemas.microsoft.com/office/powerpoint/2010/main" val="4820929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do abstraktu nepatří?</a:t>
            </a:r>
            <a:endParaRPr lang="cs-CZ" dirty="0"/>
          </a:p>
        </p:txBody>
      </p:sp>
      <p:sp>
        <p:nvSpPr>
          <p:cNvPr id="3" name="Zástupný symbol pro obsah 2"/>
          <p:cNvSpPr>
            <a:spLocks noGrp="1"/>
          </p:cNvSpPr>
          <p:nvPr>
            <p:ph sz="quarter" idx="1"/>
          </p:nvPr>
        </p:nvSpPr>
        <p:spPr/>
        <p:txBody>
          <a:bodyPr>
            <a:normAutofit fontScale="92500"/>
          </a:bodyPr>
          <a:lstStyle/>
          <a:p>
            <a:r>
              <a:rPr lang="cs-CZ" dirty="0"/>
              <a:t>Nevkládejte do abstraktu </a:t>
            </a:r>
            <a:r>
              <a:rPr lang="cs-CZ" dirty="0" smtClean="0"/>
              <a:t>reference, nejsou-li opravdu nutné (např. přímá návaznost na konkrétní studii)</a:t>
            </a:r>
          </a:p>
          <a:p>
            <a:r>
              <a:rPr lang="cs-CZ" dirty="0" smtClean="0"/>
              <a:t>Limity studie – jsou v článku; plus každý očekává, že článek není </a:t>
            </a:r>
            <a:r>
              <a:rPr lang="cs-CZ" dirty="0" smtClean="0"/>
              <a:t>dokonalý</a:t>
            </a:r>
          </a:p>
          <a:p>
            <a:pPr lvl="1"/>
            <a:r>
              <a:rPr lang="cs-CZ" dirty="0" smtClean="0"/>
              <a:t>Existují výjimky – viz ukázkový příklad („</a:t>
            </a:r>
            <a:r>
              <a:rPr lang="en-US" dirty="0" smtClean="0"/>
              <a:t>Three-wave </a:t>
            </a:r>
            <a:r>
              <a:rPr lang="en-US" dirty="0"/>
              <a:t>longitudinal data (age 11, 15, and 17) from 1,116 Czech adolescents (of which 346 participated at least in the first and the last wave</a:t>
            </a:r>
            <a:r>
              <a:rPr lang="en-US" dirty="0" smtClean="0"/>
              <a:t>)</a:t>
            </a:r>
            <a:r>
              <a:rPr lang="cs-CZ" dirty="0" smtClean="0"/>
              <a:t>…“</a:t>
            </a:r>
            <a:r>
              <a:rPr lang="en-US" dirty="0" smtClean="0"/>
              <a:t> </a:t>
            </a:r>
            <a:endParaRPr lang="cs-CZ" dirty="0" smtClean="0"/>
          </a:p>
          <a:p>
            <a:r>
              <a:rPr lang="cs-CZ" dirty="0" smtClean="0"/>
              <a:t>Příliš obecná až samozřejmá tvrzení </a:t>
            </a:r>
            <a:endParaRPr lang="cs-CZ" dirty="0"/>
          </a:p>
          <a:p>
            <a:r>
              <a:rPr lang="cs-CZ" dirty="0" smtClean="0"/>
              <a:t>Cokoli, </a:t>
            </a:r>
            <a:r>
              <a:rPr lang="cs-CZ" dirty="0" smtClean="0"/>
              <a:t>co není obsaženo v článku.</a:t>
            </a:r>
          </a:p>
          <a:p>
            <a:r>
              <a:rPr lang="cs-CZ" dirty="0" smtClean="0"/>
              <a:t>Neměl by opakovat název </a:t>
            </a:r>
            <a:r>
              <a:rPr lang="cs-CZ" dirty="0" smtClean="0"/>
              <a:t>článku (některé abstrakty naopak na název přímo navazují – to ale také není úplně dobře).</a:t>
            </a:r>
            <a:endParaRPr lang="cs-CZ" dirty="0"/>
          </a:p>
          <a:p>
            <a:endParaRPr lang="cs-CZ" dirty="0"/>
          </a:p>
        </p:txBody>
      </p:sp>
    </p:spTree>
    <p:extLst>
      <p:ext uri="{BB962C8B-B14F-4D97-AF65-F5344CB8AC3E}">
        <p14:creationId xmlns:p14="http://schemas.microsoft.com/office/powerpoint/2010/main" val="2332618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do abstraktu nepatří?</a:t>
            </a:r>
          </a:p>
        </p:txBody>
      </p:sp>
      <p:sp>
        <p:nvSpPr>
          <p:cNvPr id="3" name="Zástupný symbol pro obsah 2"/>
          <p:cNvSpPr>
            <a:spLocks noGrp="1"/>
          </p:cNvSpPr>
          <p:nvPr>
            <p:ph sz="quarter" idx="1"/>
          </p:nvPr>
        </p:nvSpPr>
        <p:spPr/>
        <p:txBody>
          <a:bodyPr/>
          <a:lstStyle/>
          <a:p>
            <a:r>
              <a:rPr lang="cs-CZ" dirty="0"/>
              <a:t>Nepoužívejte méně známé </a:t>
            </a:r>
            <a:r>
              <a:rPr lang="cs-CZ" dirty="0" smtClean="0"/>
              <a:t>termíny/koncepty. Pokud </a:t>
            </a:r>
            <a:r>
              <a:rPr lang="cs-CZ" dirty="0"/>
              <a:t>musíte, přímo je v abstraktu </a:t>
            </a:r>
            <a:r>
              <a:rPr lang="cs-CZ" dirty="0" smtClean="0"/>
              <a:t>definujte.</a:t>
            </a:r>
            <a:endParaRPr lang="cs-CZ" dirty="0"/>
          </a:p>
          <a:p>
            <a:r>
              <a:rPr lang="cs-CZ" dirty="0" smtClean="0"/>
              <a:t>Také nepoužívejte zkratky (nejsou-li opravdu obecně známé); a pokud musíte, opět je definujte.</a:t>
            </a:r>
          </a:p>
          <a:p>
            <a:r>
              <a:rPr lang="cs-CZ" dirty="0"/>
              <a:t>Vyhněte se slangu, hovorovým </a:t>
            </a:r>
            <a:r>
              <a:rPr lang="cs-CZ" dirty="0" smtClean="0"/>
              <a:t>výrazům. </a:t>
            </a:r>
          </a:p>
          <a:p>
            <a:r>
              <a:rPr lang="cs-CZ" dirty="0" smtClean="0"/>
              <a:t>Nepoužívejte vágní označení („</a:t>
            </a:r>
            <a:r>
              <a:rPr lang="cs-CZ" dirty="0" err="1" smtClean="0"/>
              <a:t>certain</a:t>
            </a:r>
            <a:r>
              <a:rPr lang="cs-CZ" dirty="0" smtClean="0"/>
              <a:t> part“, „</a:t>
            </a:r>
            <a:r>
              <a:rPr lang="cs-CZ" dirty="0" err="1" smtClean="0"/>
              <a:t>quite</a:t>
            </a:r>
            <a:r>
              <a:rPr lang="cs-CZ" dirty="0" smtClean="0"/>
              <a:t> a lot“, „</a:t>
            </a:r>
            <a:r>
              <a:rPr lang="cs-CZ" dirty="0" err="1" smtClean="0"/>
              <a:t>some</a:t>
            </a:r>
            <a:r>
              <a:rPr lang="cs-CZ" dirty="0" smtClean="0"/>
              <a:t> </a:t>
            </a:r>
            <a:r>
              <a:rPr lang="cs-CZ" dirty="0" err="1" smtClean="0"/>
              <a:t>of</a:t>
            </a:r>
            <a:r>
              <a:rPr lang="cs-CZ" dirty="0" smtClean="0"/>
              <a:t>“)</a:t>
            </a:r>
            <a:endParaRPr lang="cs-CZ" dirty="0"/>
          </a:p>
          <a:p>
            <a:endParaRPr lang="cs-CZ" dirty="0"/>
          </a:p>
        </p:txBody>
      </p:sp>
    </p:spTree>
    <p:extLst>
      <p:ext uri="{BB962C8B-B14F-4D97-AF65-F5344CB8AC3E}">
        <p14:creationId xmlns:p14="http://schemas.microsoft.com/office/powerpoint/2010/main" val="8934481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jak jej napsat?</a:t>
            </a:r>
          </a:p>
        </p:txBody>
      </p:sp>
      <p:sp>
        <p:nvSpPr>
          <p:cNvPr id="3" name="Zástupný symbol pro obsah 2"/>
          <p:cNvSpPr>
            <a:spLocks noGrp="1"/>
          </p:cNvSpPr>
          <p:nvPr>
            <p:ph sz="quarter" idx="1"/>
          </p:nvPr>
        </p:nvSpPr>
        <p:spPr/>
        <p:txBody>
          <a:bodyPr/>
          <a:lstStyle/>
          <a:p>
            <a:r>
              <a:rPr lang="cs-CZ" dirty="0" smtClean="0"/>
              <a:t>„Dobrá </a:t>
            </a:r>
            <a:r>
              <a:rPr lang="cs-CZ" dirty="0"/>
              <a:t>zpráva“ - na promyšlené stylistice většinou až tak nezáleží – není na ni místo a nikdo ji </a:t>
            </a:r>
            <a:r>
              <a:rPr lang="cs-CZ" dirty="0" smtClean="0"/>
              <a:t>většinou ani </a:t>
            </a:r>
            <a:r>
              <a:rPr lang="cs-CZ" dirty="0"/>
              <a:t>nečeká. </a:t>
            </a:r>
            <a:endParaRPr lang="cs-CZ" dirty="0" smtClean="0"/>
          </a:p>
          <a:p>
            <a:r>
              <a:rPr lang="cs-CZ" dirty="0" smtClean="0"/>
              <a:t>Stačí </a:t>
            </a:r>
            <a:r>
              <a:rPr lang="cs-CZ" dirty="0"/>
              <a:t>dodržet základní </a:t>
            </a:r>
            <a:r>
              <a:rPr lang="cs-CZ" dirty="0" smtClean="0"/>
              <a:t>pravidla. </a:t>
            </a:r>
          </a:p>
          <a:p>
            <a:r>
              <a:rPr lang="cs-CZ" dirty="0" smtClean="0"/>
              <a:t>Komplikovanější </a:t>
            </a:r>
            <a:r>
              <a:rPr lang="cs-CZ" dirty="0"/>
              <a:t>jazyk je spíše překážkou</a:t>
            </a:r>
            <a:r>
              <a:rPr lang="cs-CZ" dirty="0" smtClean="0"/>
              <a:t>.</a:t>
            </a:r>
          </a:p>
          <a:p>
            <a:pPr marL="0" indent="0">
              <a:buNone/>
            </a:pPr>
            <a:endParaRPr lang="cs-CZ" dirty="0"/>
          </a:p>
        </p:txBody>
      </p:sp>
    </p:spTree>
    <p:extLst>
      <p:ext uri="{BB962C8B-B14F-4D97-AF65-F5344CB8AC3E}">
        <p14:creationId xmlns:p14="http://schemas.microsoft.com/office/powerpoint/2010/main" val="376629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jak jej napsat?</a:t>
            </a:r>
          </a:p>
        </p:txBody>
      </p:sp>
      <p:sp>
        <p:nvSpPr>
          <p:cNvPr id="3" name="Zástupný symbol pro obsah 2"/>
          <p:cNvSpPr>
            <a:spLocks noGrp="1"/>
          </p:cNvSpPr>
          <p:nvPr>
            <p:ph sz="quarter" idx="1"/>
          </p:nvPr>
        </p:nvSpPr>
        <p:spPr/>
        <p:txBody>
          <a:bodyPr/>
          <a:lstStyle/>
          <a:p>
            <a:r>
              <a:rPr lang="cs-CZ" dirty="0" smtClean="0"/>
              <a:t>Šetřete se slovy – pozor na „vycpávky“.</a:t>
            </a:r>
          </a:p>
          <a:p>
            <a:pPr lvl="1"/>
            <a:r>
              <a:rPr lang="cs-CZ" dirty="0" smtClean="0"/>
              <a:t>V našem výzkumu jsme zjistili, že…“</a:t>
            </a:r>
          </a:p>
          <a:p>
            <a:pPr lvl="1"/>
            <a:r>
              <a:rPr lang="cs-CZ" dirty="0" smtClean="0"/>
              <a:t>Navzdory našim očekáváním…“</a:t>
            </a:r>
          </a:p>
          <a:p>
            <a:pPr lvl="1"/>
            <a:r>
              <a:rPr lang="cs-CZ" dirty="0" smtClean="0"/>
              <a:t>Naše studie, která byla zaměřena na…“</a:t>
            </a:r>
          </a:p>
          <a:p>
            <a:r>
              <a:rPr lang="cs-CZ" dirty="0" smtClean="0"/>
              <a:t>V abstraktu mluvíte o článku, ne o Vás</a:t>
            </a:r>
            <a:r>
              <a:rPr lang="cs-CZ" dirty="0"/>
              <a:t> </a:t>
            </a:r>
            <a:r>
              <a:rPr lang="cs-CZ" dirty="0" smtClean="0"/>
              <a:t>– nepoužívejte první osobu (minimálně podle APA).</a:t>
            </a:r>
            <a:endParaRPr lang="cs-CZ" dirty="0" smtClean="0"/>
          </a:p>
          <a:p>
            <a:pPr lvl="1"/>
            <a:r>
              <a:rPr lang="cs-CZ" dirty="0" smtClean="0"/>
              <a:t>„Study </a:t>
            </a:r>
            <a:r>
              <a:rPr lang="cs-CZ" dirty="0" err="1" smtClean="0"/>
              <a:t>focuses</a:t>
            </a:r>
            <a:r>
              <a:rPr lang="cs-CZ" dirty="0" smtClean="0"/>
              <a:t> on“ namísto „I </a:t>
            </a:r>
            <a:r>
              <a:rPr lang="cs-CZ" dirty="0" err="1" smtClean="0"/>
              <a:t>focus</a:t>
            </a:r>
            <a:r>
              <a:rPr lang="cs-CZ" dirty="0" smtClean="0"/>
              <a:t> on“</a:t>
            </a:r>
          </a:p>
          <a:p>
            <a:pPr lvl="1"/>
            <a:r>
              <a:rPr lang="cs-CZ" dirty="0" smtClean="0"/>
              <a:t>„</a:t>
            </a:r>
            <a:r>
              <a:rPr lang="cs-CZ" dirty="0" err="1" smtClean="0"/>
              <a:t>It</a:t>
            </a:r>
            <a:r>
              <a:rPr lang="cs-CZ" dirty="0" smtClean="0"/>
              <a:t> </a:t>
            </a:r>
            <a:r>
              <a:rPr lang="cs-CZ" dirty="0" err="1" smtClean="0"/>
              <a:t>was</a:t>
            </a:r>
            <a:r>
              <a:rPr lang="cs-CZ" dirty="0" smtClean="0"/>
              <a:t> </a:t>
            </a:r>
            <a:r>
              <a:rPr lang="cs-CZ" dirty="0" err="1" smtClean="0"/>
              <a:t>found</a:t>
            </a:r>
            <a:r>
              <a:rPr lang="cs-CZ" dirty="0" smtClean="0"/>
              <a:t>“ namísto „I </a:t>
            </a:r>
            <a:r>
              <a:rPr lang="cs-CZ" dirty="0" err="1" smtClean="0"/>
              <a:t>found</a:t>
            </a:r>
            <a:r>
              <a:rPr lang="cs-CZ" dirty="0" smtClean="0"/>
              <a:t>“ </a:t>
            </a:r>
            <a:endParaRPr lang="cs-CZ" dirty="0" smtClean="0"/>
          </a:p>
          <a:p>
            <a:r>
              <a:rPr lang="cs-CZ" dirty="0" smtClean="0"/>
              <a:t>Ale! </a:t>
            </a:r>
            <a:r>
              <a:rPr lang="cs-CZ" dirty="0" smtClean="0"/>
              <a:t>Nepoužívejte pasivní jazyk</a:t>
            </a:r>
            <a:r>
              <a:rPr lang="cs-CZ" dirty="0" smtClean="0"/>
              <a:t> </a:t>
            </a:r>
            <a:r>
              <a:rPr lang="cs-CZ" dirty="0" smtClean="0"/>
              <a:t>ve vztahu k zkoumaným objektům či subjektům</a:t>
            </a:r>
          </a:p>
          <a:p>
            <a:pPr lvl="1"/>
            <a:r>
              <a:rPr lang="cs-CZ" dirty="0" smtClean="0"/>
              <a:t>Např. „rodiče děti vychovávali“ namísto „děti byly rodiči vychovávány“ </a:t>
            </a:r>
          </a:p>
          <a:p>
            <a:endParaRPr lang="cs-CZ" dirty="0" smtClean="0"/>
          </a:p>
          <a:p>
            <a:endParaRPr lang="cs-CZ" dirty="0"/>
          </a:p>
        </p:txBody>
      </p:sp>
    </p:spTree>
    <p:extLst>
      <p:ext uri="{BB962C8B-B14F-4D97-AF65-F5344CB8AC3E}">
        <p14:creationId xmlns:p14="http://schemas.microsoft.com/office/powerpoint/2010/main" val="38855479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76672"/>
            <a:ext cx="7467600" cy="5997280"/>
          </a:xfrm>
        </p:spPr>
        <p:txBody>
          <a:bodyPr>
            <a:normAutofit fontScale="70000" lnSpcReduction="20000"/>
          </a:bodyPr>
          <a:lstStyle/>
          <a:p>
            <a:r>
              <a:rPr lang="cs-CZ" i="1" dirty="0" smtClean="0"/>
              <a:t>Příklad: </a:t>
            </a:r>
            <a:r>
              <a:rPr lang="cs-CZ" i="1" dirty="0" err="1" smtClean="0"/>
              <a:t>Cognitive</a:t>
            </a:r>
            <a:r>
              <a:rPr lang="cs-CZ" i="1" dirty="0" smtClean="0"/>
              <a:t> </a:t>
            </a:r>
            <a:r>
              <a:rPr lang="cs-CZ" i="1" dirty="0" err="1"/>
              <a:t>coping</a:t>
            </a:r>
            <a:r>
              <a:rPr lang="cs-CZ" i="1" dirty="0"/>
              <a:t> </a:t>
            </a:r>
            <a:r>
              <a:rPr lang="cs-CZ" i="1" dirty="0" err="1"/>
              <a:t>strategies</a:t>
            </a:r>
            <a:r>
              <a:rPr lang="cs-CZ" i="1" dirty="0"/>
              <a:t> and </a:t>
            </a:r>
            <a:r>
              <a:rPr lang="cs-CZ" i="1" dirty="0" err="1"/>
              <a:t>symptoms</a:t>
            </a:r>
            <a:r>
              <a:rPr lang="cs-CZ" i="1" dirty="0"/>
              <a:t> </a:t>
            </a:r>
            <a:r>
              <a:rPr lang="cs-CZ" i="1" dirty="0" err="1"/>
              <a:t>of</a:t>
            </a:r>
            <a:r>
              <a:rPr lang="cs-CZ" i="1" dirty="0"/>
              <a:t> </a:t>
            </a:r>
            <a:r>
              <a:rPr lang="cs-CZ" i="1" dirty="0" err="1"/>
              <a:t>depression</a:t>
            </a:r>
            <a:r>
              <a:rPr lang="cs-CZ" i="1" dirty="0"/>
              <a:t> and </a:t>
            </a:r>
            <a:r>
              <a:rPr lang="cs-CZ" i="1" dirty="0" err="1"/>
              <a:t>anxiety</a:t>
            </a:r>
            <a:r>
              <a:rPr lang="cs-CZ" i="1" dirty="0"/>
              <a:t>: a </a:t>
            </a:r>
            <a:r>
              <a:rPr lang="cs-CZ" i="1" dirty="0" err="1"/>
              <a:t>comparison</a:t>
            </a:r>
            <a:r>
              <a:rPr lang="cs-CZ" i="1" dirty="0"/>
              <a:t> </a:t>
            </a:r>
            <a:r>
              <a:rPr lang="cs-CZ" i="1" dirty="0" err="1"/>
              <a:t>between</a:t>
            </a:r>
            <a:r>
              <a:rPr lang="cs-CZ" i="1" dirty="0"/>
              <a:t> </a:t>
            </a:r>
            <a:r>
              <a:rPr lang="cs-CZ" i="1" dirty="0" err="1"/>
              <a:t>adolescents</a:t>
            </a:r>
            <a:r>
              <a:rPr lang="cs-CZ" i="1" dirty="0"/>
              <a:t> and </a:t>
            </a:r>
            <a:r>
              <a:rPr lang="cs-CZ" i="1" dirty="0" err="1"/>
              <a:t>adults</a:t>
            </a:r>
            <a:endParaRPr lang="cs-CZ" i="1" dirty="0"/>
          </a:p>
          <a:p>
            <a:r>
              <a:rPr lang="cs-CZ" dirty="0" err="1"/>
              <a:t>The</a:t>
            </a:r>
            <a:r>
              <a:rPr lang="cs-CZ" dirty="0"/>
              <a:t> </a:t>
            </a:r>
            <a:r>
              <a:rPr lang="cs-CZ" dirty="0" err="1">
                <a:solidFill>
                  <a:srgbClr val="FF0000"/>
                </a:solidFill>
              </a:rPr>
              <a:t>present</a:t>
            </a:r>
            <a:r>
              <a:rPr lang="cs-CZ" dirty="0">
                <a:solidFill>
                  <a:srgbClr val="FF0000"/>
                </a:solidFill>
              </a:rPr>
              <a:t> </a:t>
            </a:r>
            <a:r>
              <a:rPr lang="cs-CZ" dirty="0"/>
              <a:t>study </a:t>
            </a:r>
            <a:r>
              <a:rPr lang="cs-CZ" dirty="0" err="1"/>
              <a:t>focused</a:t>
            </a:r>
            <a:r>
              <a:rPr lang="cs-CZ" dirty="0"/>
              <a:t> on </a:t>
            </a:r>
            <a:r>
              <a:rPr lang="cs-CZ" dirty="0" err="1"/>
              <a:t>comparability</a:t>
            </a:r>
            <a:r>
              <a:rPr lang="cs-CZ" dirty="0"/>
              <a:t> </a:t>
            </a:r>
            <a:r>
              <a:rPr lang="cs-CZ" dirty="0" err="1"/>
              <a:t>of</a:t>
            </a:r>
            <a:r>
              <a:rPr lang="cs-CZ" dirty="0"/>
              <a:t> </a:t>
            </a:r>
            <a:r>
              <a:rPr lang="cs-CZ" dirty="0" err="1"/>
              <a:t>adolescents</a:t>
            </a:r>
            <a:r>
              <a:rPr lang="cs-CZ" dirty="0"/>
              <a:t> and </a:t>
            </a:r>
            <a:r>
              <a:rPr lang="cs-CZ" dirty="0" err="1"/>
              <a:t>adults</a:t>
            </a:r>
            <a:r>
              <a:rPr lang="cs-CZ" dirty="0"/>
              <a:t> in </a:t>
            </a:r>
            <a:r>
              <a:rPr lang="cs-CZ" dirty="0" err="1"/>
              <a:t>the</a:t>
            </a:r>
            <a:r>
              <a:rPr lang="cs-CZ" dirty="0"/>
              <a:t> reporting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 and </a:t>
            </a:r>
            <a:r>
              <a:rPr lang="cs-CZ" dirty="0" err="1"/>
              <a:t>their</a:t>
            </a:r>
            <a:r>
              <a:rPr lang="cs-CZ" dirty="0"/>
              <a:t> </a:t>
            </a:r>
            <a:r>
              <a:rPr lang="cs-CZ" dirty="0" err="1"/>
              <a:t>relationship</a:t>
            </a:r>
            <a:r>
              <a:rPr lang="cs-CZ" dirty="0"/>
              <a:t> to </a:t>
            </a:r>
            <a:r>
              <a:rPr lang="cs-CZ" dirty="0" err="1"/>
              <a:t>symptoms</a:t>
            </a:r>
            <a:r>
              <a:rPr lang="cs-CZ" dirty="0"/>
              <a:t> </a:t>
            </a:r>
            <a:r>
              <a:rPr lang="cs-CZ" dirty="0" err="1"/>
              <a:t>of</a:t>
            </a:r>
            <a:r>
              <a:rPr lang="cs-CZ" dirty="0"/>
              <a:t> </a:t>
            </a:r>
            <a:r>
              <a:rPr lang="cs-CZ" dirty="0" err="1"/>
              <a:t>depression</a:t>
            </a:r>
            <a:r>
              <a:rPr lang="cs-CZ" dirty="0"/>
              <a:t> and </a:t>
            </a:r>
            <a:r>
              <a:rPr lang="cs-CZ" dirty="0" err="1"/>
              <a:t>anxiety</a:t>
            </a:r>
            <a:r>
              <a:rPr lang="cs-CZ" dirty="0"/>
              <a:t>. </a:t>
            </a:r>
            <a:r>
              <a:rPr lang="cs-CZ" dirty="0" err="1"/>
              <a:t>Two</a:t>
            </a:r>
            <a:r>
              <a:rPr lang="cs-CZ" dirty="0"/>
              <a:t> </a:t>
            </a:r>
            <a:r>
              <a:rPr lang="cs-CZ" dirty="0" err="1"/>
              <a:t>samples</a:t>
            </a:r>
            <a:r>
              <a:rPr lang="cs-CZ" dirty="0"/>
              <a:t> </a:t>
            </a:r>
            <a:r>
              <a:rPr lang="cs-CZ" dirty="0" err="1">
                <a:solidFill>
                  <a:srgbClr val="FF0000"/>
                </a:solidFill>
              </a:rPr>
              <a:t>were</a:t>
            </a:r>
            <a:r>
              <a:rPr lang="cs-CZ" dirty="0">
                <a:solidFill>
                  <a:srgbClr val="FF0000"/>
                </a:solidFill>
              </a:rPr>
              <a:t> </a:t>
            </a:r>
            <a:r>
              <a:rPr lang="cs-CZ" dirty="0" err="1">
                <a:solidFill>
                  <a:srgbClr val="FF0000"/>
                </a:solidFill>
              </a:rPr>
              <a:t>included</a:t>
            </a:r>
            <a:r>
              <a:rPr lang="cs-CZ" dirty="0"/>
              <a:t>: 487 </a:t>
            </a:r>
            <a:r>
              <a:rPr lang="cs-CZ" dirty="0" err="1">
                <a:solidFill>
                  <a:srgbClr val="FF0000"/>
                </a:solidFill>
              </a:rPr>
              <a:t>adolescents</a:t>
            </a:r>
            <a:r>
              <a:rPr lang="cs-CZ" dirty="0">
                <a:solidFill>
                  <a:srgbClr val="FF0000"/>
                </a:solidFill>
              </a:rPr>
              <a:t> </a:t>
            </a:r>
            <a:r>
              <a:rPr lang="cs-CZ" dirty="0" err="1">
                <a:solidFill>
                  <a:srgbClr val="FF0000"/>
                </a:solidFill>
              </a:rPr>
              <a:t>attending</a:t>
            </a:r>
            <a:r>
              <a:rPr lang="cs-CZ" dirty="0">
                <a:solidFill>
                  <a:srgbClr val="FF0000"/>
                </a:solidFill>
              </a:rPr>
              <a:t> a </a:t>
            </a:r>
            <a:r>
              <a:rPr lang="cs-CZ" dirty="0" err="1">
                <a:solidFill>
                  <a:srgbClr val="FF0000"/>
                </a:solidFill>
              </a:rPr>
              <a:t>secondary</a:t>
            </a:r>
            <a:r>
              <a:rPr lang="cs-CZ" dirty="0">
                <a:solidFill>
                  <a:srgbClr val="FF0000"/>
                </a:solidFill>
              </a:rPr>
              <a:t> </a:t>
            </a:r>
            <a:r>
              <a:rPr lang="cs-CZ" dirty="0" err="1">
                <a:solidFill>
                  <a:srgbClr val="FF0000"/>
                </a:solidFill>
              </a:rPr>
              <a:t>school</a:t>
            </a:r>
            <a:r>
              <a:rPr lang="cs-CZ" dirty="0">
                <a:solidFill>
                  <a:srgbClr val="FF0000"/>
                </a:solidFill>
              </a:rPr>
              <a:t> </a:t>
            </a:r>
            <a:r>
              <a:rPr lang="cs-CZ" dirty="0"/>
              <a:t>and 630 </a:t>
            </a:r>
            <a:r>
              <a:rPr lang="cs-CZ" dirty="0" err="1">
                <a:solidFill>
                  <a:srgbClr val="FF0000"/>
                </a:solidFill>
              </a:rPr>
              <a:t>adults</a:t>
            </a:r>
            <a:r>
              <a:rPr lang="cs-CZ" dirty="0">
                <a:solidFill>
                  <a:srgbClr val="FF0000"/>
                </a:solidFill>
              </a:rPr>
              <a:t> </a:t>
            </a:r>
            <a:r>
              <a:rPr lang="cs-CZ" dirty="0" err="1">
                <a:solidFill>
                  <a:srgbClr val="FF0000"/>
                </a:solidFill>
              </a:rPr>
              <a:t>from</a:t>
            </a:r>
            <a:r>
              <a:rPr lang="cs-CZ" dirty="0">
                <a:solidFill>
                  <a:srgbClr val="FF0000"/>
                </a:solidFill>
              </a:rPr>
              <a:t> a </a:t>
            </a:r>
            <a:r>
              <a:rPr lang="cs-CZ" dirty="0" err="1">
                <a:solidFill>
                  <a:srgbClr val="FF0000"/>
                </a:solidFill>
              </a:rPr>
              <a:t>general</a:t>
            </a:r>
            <a:r>
              <a:rPr lang="cs-CZ" dirty="0">
                <a:solidFill>
                  <a:srgbClr val="FF0000"/>
                </a:solidFill>
              </a:rPr>
              <a:t> </a:t>
            </a:r>
            <a:r>
              <a:rPr lang="cs-CZ" dirty="0" err="1">
                <a:solidFill>
                  <a:srgbClr val="FF0000"/>
                </a:solidFill>
              </a:rPr>
              <a:t>practitioners</a:t>
            </a:r>
            <a:r>
              <a:rPr lang="cs-CZ" dirty="0">
                <a:solidFill>
                  <a:srgbClr val="FF0000"/>
                </a:solidFill>
              </a:rPr>
              <a:t> </a:t>
            </a:r>
            <a:r>
              <a:rPr lang="cs-CZ" dirty="0" err="1">
                <a:solidFill>
                  <a:srgbClr val="FF0000"/>
                </a:solidFill>
              </a:rPr>
              <a:t>practice</a:t>
            </a:r>
            <a:r>
              <a:rPr lang="cs-CZ" dirty="0"/>
              <a:t>. Data </a:t>
            </a:r>
            <a:r>
              <a:rPr lang="cs-CZ" dirty="0" err="1"/>
              <a:t>were</a:t>
            </a:r>
            <a:r>
              <a:rPr lang="cs-CZ" dirty="0"/>
              <a:t> </a:t>
            </a:r>
            <a:r>
              <a:rPr lang="cs-CZ" dirty="0" err="1"/>
              <a:t>obtained</a:t>
            </a:r>
            <a:r>
              <a:rPr lang="cs-CZ" dirty="0"/>
              <a:t> on </a:t>
            </a:r>
            <a:r>
              <a:rPr lang="cs-CZ" dirty="0" err="1"/>
              <a:t>symptoms</a:t>
            </a:r>
            <a:r>
              <a:rPr lang="cs-CZ" dirty="0"/>
              <a:t> </a:t>
            </a:r>
            <a:r>
              <a:rPr lang="cs-CZ" dirty="0" err="1"/>
              <a:t>of</a:t>
            </a:r>
            <a:r>
              <a:rPr lang="cs-CZ" dirty="0"/>
              <a:t> </a:t>
            </a:r>
            <a:r>
              <a:rPr lang="cs-CZ" dirty="0" err="1"/>
              <a:t>depression</a:t>
            </a:r>
            <a:r>
              <a:rPr lang="cs-CZ" dirty="0"/>
              <a:t> and </a:t>
            </a:r>
            <a:r>
              <a:rPr lang="cs-CZ" dirty="0" err="1"/>
              <a:t>anxiety</a:t>
            </a:r>
            <a:r>
              <a:rPr lang="cs-CZ" dirty="0"/>
              <a:t> and </a:t>
            </a:r>
            <a:r>
              <a:rPr lang="cs-CZ" dirty="0" err="1"/>
              <a:t>the</a:t>
            </a:r>
            <a:r>
              <a:rPr lang="cs-CZ" dirty="0"/>
              <a:t> use </a:t>
            </a:r>
            <a:r>
              <a:rPr lang="cs-CZ" dirty="0" err="1"/>
              <a:t>of</a:t>
            </a:r>
            <a:r>
              <a:rPr lang="cs-CZ" dirty="0"/>
              <a:t> </a:t>
            </a:r>
            <a:r>
              <a:rPr lang="cs-CZ" dirty="0" err="1"/>
              <a:t>nine</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acceptance</a:t>
            </a:r>
            <a:r>
              <a:rPr lang="cs-CZ" dirty="0"/>
              <a:t>, </a:t>
            </a:r>
            <a:r>
              <a:rPr lang="cs-CZ" dirty="0" err="1"/>
              <a:t>catastrophizing</a:t>
            </a:r>
            <a:r>
              <a:rPr lang="cs-CZ" dirty="0"/>
              <a:t>, </a:t>
            </a:r>
            <a:r>
              <a:rPr lang="cs-CZ" dirty="0" err="1"/>
              <a:t>other-blame</a:t>
            </a:r>
            <a:r>
              <a:rPr lang="cs-CZ" dirty="0"/>
              <a:t>, positive </a:t>
            </a:r>
            <a:r>
              <a:rPr lang="cs-CZ" dirty="0" err="1"/>
              <a:t>reappraisal</a:t>
            </a:r>
            <a:r>
              <a:rPr lang="cs-CZ" dirty="0"/>
              <a:t>, </a:t>
            </a:r>
            <a:r>
              <a:rPr lang="cs-CZ" dirty="0" err="1"/>
              <a:t>putting</a:t>
            </a:r>
            <a:r>
              <a:rPr lang="cs-CZ" dirty="0"/>
              <a:t> </a:t>
            </a:r>
            <a:r>
              <a:rPr lang="cs-CZ" dirty="0" err="1"/>
              <a:t>into</a:t>
            </a:r>
            <a:r>
              <a:rPr lang="cs-CZ" dirty="0"/>
              <a:t> </a:t>
            </a:r>
            <a:r>
              <a:rPr lang="cs-CZ" dirty="0" err="1"/>
              <a:t>perspective</a:t>
            </a:r>
            <a:r>
              <a:rPr lang="cs-CZ" dirty="0"/>
              <a:t>, </a:t>
            </a:r>
            <a:r>
              <a:rPr lang="cs-CZ" dirty="0" err="1"/>
              <a:t>refocus</a:t>
            </a:r>
            <a:r>
              <a:rPr lang="cs-CZ" dirty="0"/>
              <a:t> on </a:t>
            </a:r>
            <a:r>
              <a:rPr lang="cs-CZ" dirty="0" err="1"/>
              <a:t>planning</a:t>
            </a:r>
            <a:r>
              <a:rPr lang="cs-CZ" dirty="0"/>
              <a:t>, positive </a:t>
            </a:r>
            <a:r>
              <a:rPr lang="cs-CZ" dirty="0" err="1"/>
              <a:t>refocusing</a:t>
            </a:r>
            <a:r>
              <a:rPr lang="cs-CZ" dirty="0"/>
              <a:t>, </a:t>
            </a:r>
            <a:r>
              <a:rPr lang="cs-CZ" dirty="0" err="1"/>
              <a:t>rumination</a:t>
            </a:r>
            <a:r>
              <a:rPr lang="cs-CZ" dirty="0"/>
              <a:t> and </a:t>
            </a:r>
            <a:r>
              <a:rPr lang="cs-CZ" dirty="0" err="1" smtClean="0"/>
              <a:t>self-blame</a:t>
            </a:r>
            <a:r>
              <a:rPr lang="cs-CZ" dirty="0" smtClean="0"/>
              <a:t>. </a:t>
            </a:r>
            <a:r>
              <a:rPr lang="cs-CZ" dirty="0" err="1" smtClean="0">
                <a:solidFill>
                  <a:srgbClr val="FF0000"/>
                </a:solidFill>
              </a:rPr>
              <a:t>The</a:t>
            </a:r>
            <a:r>
              <a:rPr lang="cs-CZ" dirty="0" smtClean="0">
                <a:solidFill>
                  <a:srgbClr val="FF0000"/>
                </a:solidFill>
              </a:rPr>
              <a:t> </a:t>
            </a:r>
            <a:r>
              <a:rPr lang="cs-CZ" dirty="0" err="1">
                <a:solidFill>
                  <a:srgbClr val="FF0000"/>
                </a:solidFill>
              </a:rPr>
              <a:t>results</a:t>
            </a:r>
            <a:r>
              <a:rPr lang="cs-CZ" dirty="0">
                <a:solidFill>
                  <a:srgbClr val="FF0000"/>
                </a:solidFill>
              </a:rPr>
              <a:t> </a:t>
            </a:r>
            <a:r>
              <a:rPr lang="cs-CZ" dirty="0" err="1">
                <a:solidFill>
                  <a:srgbClr val="FF0000"/>
                </a:solidFill>
              </a:rPr>
              <a:t>showed</a:t>
            </a:r>
            <a:r>
              <a:rPr lang="cs-CZ" dirty="0">
                <a:solidFill>
                  <a:srgbClr val="FF0000"/>
                </a:solidFill>
              </a:rPr>
              <a:t> </a:t>
            </a:r>
            <a:r>
              <a:rPr lang="cs-CZ" dirty="0" err="1">
                <a:solidFill>
                  <a:srgbClr val="FF0000"/>
                </a:solidFill>
              </a:rPr>
              <a:t>that</a:t>
            </a:r>
            <a:r>
              <a:rPr lang="cs-CZ" dirty="0">
                <a:solidFill>
                  <a:srgbClr val="FF0000"/>
                </a:solidFill>
              </a:rPr>
              <a:t> </a:t>
            </a:r>
            <a:r>
              <a:rPr lang="cs-CZ" dirty="0" err="1"/>
              <a:t>all</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were</a:t>
            </a:r>
            <a:r>
              <a:rPr lang="cs-CZ" dirty="0"/>
              <a:t> </a:t>
            </a:r>
            <a:r>
              <a:rPr lang="cs-CZ" dirty="0" err="1"/>
              <a:t>reported</a:t>
            </a:r>
            <a:r>
              <a:rPr lang="cs-CZ" dirty="0"/>
              <a:t> by </a:t>
            </a:r>
            <a:r>
              <a:rPr lang="cs-CZ" dirty="0" err="1"/>
              <a:t>adolescents</a:t>
            </a:r>
            <a:r>
              <a:rPr lang="cs-CZ" dirty="0"/>
              <a:t> to a </a:t>
            </a:r>
            <a:r>
              <a:rPr lang="cs-CZ" dirty="0" err="1">
                <a:solidFill>
                  <a:srgbClr val="FF0000"/>
                </a:solidFill>
              </a:rPr>
              <a:t>significantly</a:t>
            </a:r>
            <a:r>
              <a:rPr lang="cs-CZ" dirty="0">
                <a:solidFill>
                  <a:srgbClr val="FF0000"/>
                </a:solidFill>
              </a:rPr>
              <a:t> </a:t>
            </a:r>
            <a:r>
              <a:rPr lang="cs-CZ" dirty="0" err="1"/>
              <a:t>lesser</a:t>
            </a:r>
            <a:r>
              <a:rPr lang="cs-CZ" dirty="0"/>
              <a:t> </a:t>
            </a:r>
            <a:r>
              <a:rPr lang="cs-CZ" dirty="0" err="1"/>
              <a:t>extent</a:t>
            </a:r>
            <a:r>
              <a:rPr lang="cs-CZ" dirty="0"/>
              <a:t> </a:t>
            </a:r>
            <a:r>
              <a:rPr lang="cs-CZ" dirty="0" err="1"/>
              <a:t>than</a:t>
            </a:r>
            <a:r>
              <a:rPr lang="cs-CZ" dirty="0"/>
              <a:t> by </a:t>
            </a:r>
            <a:r>
              <a:rPr lang="cs-CZ" dirty="0" err="1"/>
              <a:t>adults</a:t>
            </a:r>
            <a:r>
              <a:rPr lang="cs-CZ" dirty="0"/>
              <a:t>. </a:t>
            </a:r>
            <a:r>
              <a:rPr lang="cs-CZ" dirty="0" err="1">
                <a:solidFill>
                  <a:srgbClr val="FF0000"/>
                </a:solidFill>
              </a:rPr>
              <a:t>Further</a:t>
            </a:r>
            <a:r>
              <a:rPr lang="cs-CZ" dirty="0">
                <a:solidFill>
                  <a:srgbClr val="FF0000"/>
                </a:solidFill>
              </a:rPr>
              <a:t>, </a:t>
            </a:r>
            <a:r>
              <a:rPr lang="cs-CZ" dirty="0" err="1">
                <a:solidFill>
                  <a:srgbClr val="FF0000"/>
                </a:solidFill>
              </a:rPr>
              <a:t>it</a:t>
            </a:r>
            <a:r>
              <a:rPr lang="cs-CZ" dirty="0">
                <a:solidFill>
                  <a:srgbClr val="FF0000"/>
                </a:solidFill>
              </a:rPr>
              <a:t> </a:t>
            </a:r>
            <a:r>
              <a:rPr lang="cs-CZ" dirty="0" err="1">
                <a:solidFill>
                  <a:srgbClr val="FF0000"/>
                </a:solidFill>
              </a:rPr>
              <a:t>was</a:t>
            </a:r>
            <a:r>
              <a:rPr lang="cs-CZ" dirty="0">
                <a:solidFill>
                  <a:srgbClr val="FF0000"/>
                </a:solidFill>
              </a:rPr>
              <a:t> </a:t>
            </a:r>
            <a:r>
              <a:rPr lang="cs-CZ" dirty="0" err="1">
                <a:solidFill>
                  <a:srgbClr val="FF0000"/>
                </a:solidFill>
              </a:rPr>
              <a:t>shown</a:t>
            </a:r>
            <a:r>
              <a:rPr lang="cs-CZ" dirty="0">
                <a:solidFill>
                  <a:srgbClr val="FF0000"/>
                </a:solidFill>
              </a:rPr>
              <a:t> </a:t>
            </a:r>
            <a:r>
              <a:rPr lang="cs-CZ" dirty="0" err="1">
                <a:solidFill>
                  <a:srgbClr val="FF0000"/>
                </a:solidFill>
              </a:rPr>
              <a:t>that</a:t>
            </a:r>
            <a:r>
              <a:rPr lang="cs-CZ" dirty="0"/>
              <a:t> </a:t>
            </a:r>
            <a:r>
              <a:rPr lang="cs-CZ" dirty="0" err="1"/>
              <a:t>both</a:t>
            </a:r>
            <a:r>
              <a:rPr lang="cs-CZ" dirty="0"/>
              <a:t> in </a:t>
            </a:r>
            <a:r>
              <a:rPr lang="cs-CZ" dirty="0" err="1"/>
              <a:t>adolescents</a:t>
            </a:r>
            <a:r>
              <a:rPr lang="cs-CZ" dirty="0"/>
              <a:t> and </a:t>
            </a:r>
            <a:r>
              <a:rPr lang="cs-CZ" dirty="0" err="1"/>
              <a:t>adults</a:t>
            </a:r>
            <a:r>
              <a:rPr lang="cs-CZ" dirty="0"/>
              <a:t> a </a:t>
            </a:r>
            <a:r>
              <a:rPr lang="cs-CZ" b="1" dirty="0" err="1">
                <a:solidFill>
                  <a:srgbClr val="FF0000"/>
                </a:solidFill>
              </a:rPr>
              <a:t>considerable</a:t>
            </a:r>
            <a:r>
              <a:rPr lang="cs-CZ" b="1" dirty="0">
                <a:solidFill>
                  <a:srgbClr val="FF0000"/>
                </a:solidFill>
              </a:rPr>
              <a:t> </a:t>
            </a:r>
            <a:r>
              <a:rPr lang="cs-CZ" b="1" dirty="0" err="1">
                <a:solidFill>
                  <a:srgbClr val="FF0000"/>
                </a:solidFill>
              </a:rPr>
              <a:t>percentage</a:t>
            </a:r>
            <a:r>
              <a:rPr lang="cs-CZ" b="1" dirty="0">
                <a:solidFill>
                  <a:srgbClr val="FF0000"/>
                </a:solidFill>
              </a:rPr>
              <a:t> </a:t>
            </a:r>
            <a:r>
              <a:rPr lang="cs-CZ" dirty="0" err="1"/>
              <a:t>of</a:t>
            </a:r>
            <a:r>
              <a:rPr lang="cs-CZ" dirty="0"/>
              <a:t> </a:t>
            </a:r>
            <a:r>
              <a:rPr lang="cs-CZ" dirty="0" err="1"/>
              <a:t>the</a:t>
            </a:r>
            <a:r>
              <a:rPr lang="cs-CZ" dirty="0"/>
              <a:t> variance in </a:t>
            </a:r>
            <a:r>
              <a:rPr lang="cs-CZ" dirty="0" err="1"/>
              <a:t>symptomatology</a:t>
            </a:r>
            <a:r>
              <a:rPr lang="cs-CZ" dirty="0"/>
              <a:t> </a:t>
            </a:r>
            <a:r>
              <a:rPr lang="cs-CZ" dirty="0" err="1"/>
              <a:t>was</a:t>
            </a:r>
            <a:r>
              <a:rPr lang="cs-CZ" dirty="0"/>
              <a:t> </a:t>
            </a:r>
            <a:r>
              <a:rPr lang="cs-CZ" dirty="0" err="1"/>
              <a:t>explained</a:t>
            </a:r>
            <a:r>
              <a:rPr lang="cs-CZ" dirty="0"/>
              <a:t> by </a:t>
            </a:r>
            <a:r>
              <a:rPr lang="cs-CZ" dirty="0" err="1"/>
              <a:t>the</a:t>
            </a:r>
            <a:r>
              <a:rPr lang="cs-CZ" dirty="0"/>
              <a:t> use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solidFill>
                  <a:srgbClr val="FF0000"/>
                </a:solidFill>
              </a:rPr>
              <a:t>Although</a:t>
            </a:r>
            <a:r>
              <a:rPr lang="cs-CZ" dirty="0">
                <a:solidFill>
                  <a:srgbClr val="FF0000"/>
                </a:solidFill>
              </a:rPr>
              <a:t> </a:t>
            </a:r>
            <a:r>
              <a:rPr lang="cs-CZ" dirty="0" err="1">
                <a:solidFill>
                  <a:srgbClr val="FF0000"/>
                </a:solidFill>
              </a:rPr>
              <a:t>adolescents</a:t>
            </a:r>
            <a:r>
              <a:rPr lang="cs-CZ" dirty="0">
                <a:solidFill>
                  <a:srgbClr val="FF0000"/>
                </a:solidFill>
              </a:rPr>
              <a:t> and </a:t>
            </a:r>
            <a:r>
              <a:rPr lang="cs-CZ" dirty="0" err="1">
                <a:solidFill>
                  <a:srgbClr val="FF0000"/>
                </a:solidFill>
              </a:rPr>
              <a:t>adults</a:t>
            </a:r>
            <a:r>
              <a:rPr lang="cs-CZ" dirty="0">
                <a:solidFill>
                  <a:srgbClr val="FF0000"/>
                </a:solidFill>
              </a:rPr>
              <a:t> </a:t>
            </a:r>
            <a:r>
              <a:rPr lang="cs-CZ" dirty="0" err="1">
                <a:solidFill>
                  <a:srgbClr val="FF0000"/>
                </a:solidFill>
              </a:rPr>
              <a:t>differed</a:t>
            </a:r>
            <a:r>
              <a:rPr lang="cs-CZ" dirty="0">
                <a:solidFill>
                  <a:srgbClr val="FF0000"/>
                </a:solidFill>
              </a:rPr>
              <a:t> in </a:t>
            </a:r>
            <a:r>
              <a:rPr lang="cs-CZ" b="1" dirty="0" err="1">
                <a:solidFill>
                  <a:srgbClr val="FF0000"/>
                </a:solidFill>
              </a:rPr>
              <a:t>relative</a:t>
            </a:r>
            <a:r>
              <a:rPr lang="cs-CZ" b="1" dirty="0">
                <a:solidFill>
                  <a:srgbClr val="FF0000"/>
                </a:solidFill>
              </a:rPr>
              <a:t> </a:t>
            </a:r>
            <a:r>
              <a:rPr lang="cs-CZ" b="1" dirty="0" err="1">
                <a:solidFill>
                  <a:srgbClr val="FF0000"/>
                </a:solidFill>
              </a:rPr>
              <a:t>strength</a:t>
            </a:r>
            <a:r>
              <a:rPr lang="cs-CZ" b="1" dirty="0">
                <a:solidFill>
                  <a:srgbClr val="FF0000"/>
                </a:solidFill>
              </a:rPr>
              <a:t> </a:t>
            </a:r>
            <a:r>
              <a:rPr lang="cs-CZ" dirty="0" err="1">
                <a:solidFill>
                  <a:srgbClr val="FF0000"/>
                </a:solidFill>
              </a:rPr>
              <a:t>of</a:t>
            </a:r>
            <a:r>
              <a:rPr lang="cs-CZ" dirty="0">
                <a:solidFill>
                  <a:srgbClr val="FF0000"/>
                </a:solidFill>
              </a:rPr>
              <a:t> </a:t>
            </a:r>
            <a:r>
              <a:rPr lang="cs-CZ" dirty="0" err="1">
                <a:solidFill>
                  <a:srgbClr val="FF0000"/>
                </a:solidFill>
              </a:rPr>
              <a:t>the</a:t>
            </a:r>
            <a:r>
              <a:rPr lang="cs-CZ" dirty="0">
                <a:solidFill>
                  <a:srgbClr val="FF0000"/>
                </a:solidFill>
              </a:rPr>
              <a:t> </a:t>
            </a:r>
            <a:r>
              <a:rPr lang="cs-CZ" dirty="0" err="1">
                <a:solidFill>
                  <a:srgbClr val="FF0000"/>
                </a:solidFill>
              </a:rPr>
              <a:t>relationships</a:t>
            </a:r>
            <a:r>
              <a:rPr lang="cs-CZ" dirty="0">
                <a:solidFill>
                  <a:srgbClr val="FF0000"/>
                </a:solidFill>
              </a:rPr>
              <a:t>, </a:t>
            </a:r>
            <a:r>
              <a:rPr lang="cs-CZ" dirty="0" err="1">
                <a:solidFill>
                  <a:srgbClr val="FF0000"/>
                </a:solidFill>
              </a:rPr>
              <a:t>generally</a:t>
            </a:r>
            <a:r>
              <a:rPr lang="cs-CZ" dirty="0">
                <a:solidFill>
                  <a:srgbClr val="FF0000"/>
                </a:solidFill>
              </a:rPr>
              <a:t> </a:t>
            </a:r>
            <a:r>
              <a:rPr lang="cs-CZ" dirty="0" err="1">
                <a:solidFill>
                  <a:srgbClr val="FF0000"/>
                </a:solidFill>
              </a:rPr>
              <a:t>speaking</a:t>
            </a:r>
            <a:r>
              <a:rPr lang="cs-CZ" dirty="0">
                <a:solidFill>
                  <a:srgbClr val="FF0000"/>
                </a:solidFill>
              </a:rPr>
              <a:t>, </a:t>
            </a:r>
            <a:r>
              <a:rPr lang="cs-CZ" dirty="0" err="1"/>
              <a:t>conclusions</a:t>
            </a:r>
            <a:r>
              <a:rPr lang="cs-CZ" dirty="0"/>
              <a:t> </a:t>
            </a:r>
            <a:r>
              <a:rPr lang="cs-CZ" dirty="0" err="1"/>
              <a:t>were</a:t>
            </a:r>
            <a:r>
              <a:rPr lang="cs-CZ" dirty="0"/>
              <a:t> </a:t>
            </a:r>
            <a:r>
              <a:rPr lang="cs-CZ" dirty="0" err="1"/>
              <a:t>the</a:t>
            </a:r>
            <a:r>
              <a:rPr lang="cs-CZ" dirty="0"/>
              <a:t> </a:t>
            </a:r>
            <a:r>
              <a:rPr lang="cs-CZ" dirty="0" err="1"/>
              <a:t>same</a:t>
            </a:r>
            <a:r>
              <a:rPr lang="cs-CZ" dirty="0"/>
              <a:t>: in </a:t>
            </a:r>
            <a:r>
              <a:rPr lang="cs-CZ" dirty="0" err="1"/>
              <a:t>both</a:t>
            </a:r>
            <a:r>
              <a:rPr lang="cs-CZ" dirty="0"/>
              <a:t> </a:t>
            </a:r>
            <a:r>
              <a:rPr lang="cs-CZ" dirty="0" err="1"/>
              <a:t>groups</a:t>
            </a:r>
            <a:r>
              <a:rPr lang="cs-CZ" dirty="0"/>
              <a:t>, </a:t>
            </a:r>
            <a:r>
              <a:rPr lang="cs-CZ" dirty="0" err="1">
                <a:solidFill>
                  <a:srgbClr val="FF0000"/>
                </a:solidFill>
              </a:rPr>
              <a:t>the</a:t>
            </a:r>
            <a:r>
              <a:rPr lang="cs-CZ" dirty="0">
                <a:solidFill>
                  <a:srgbClr val="FF0000"/>
                </a:solidFill>
              </a:rPr>
              <a:t> </a:t>
            </a:r>
            <a:r>
              <a:rPr lang="cs-CZ" dirty="0" err="1">
                <a:solidFill>
                  <a:srgbClr val="FF0000"/>
                </a:solidFill>
              </a:rPr>
              <a:t>cognitive</a:t>
            </a:r>
            <a:r>
              <a:rPr lang="cs-CZ" dirty="0">
                <a:solidFill>
                  <a:srgbClr val="FF0000"/>
                </a:solidFill>
              </a:rPr>
              <a:t> </a:t>
            </a:r>
            <a:r>
              <a:rPr lang="cs-CZ" dirty="0" err="1">
                <a:solidFill>
                  <a:srgbClr val="FF0000"/>
                </a:solidFill>
              </a:rPr>
              <a:t>coping</a:t>
            </a:r>
            <a:r>
              <a:rPr lang="cs-CZ" dirty="0">
                <a:solidFill>
                  <a:srgbClr val="FF0000"/>
                </a:solidFill>
              </a:rPr>
              <a:t> </a:t>
            </a:r>
            <a:r>
              <a:rPr lang="cs-CZ" dirty="0" err="1">
                <a:solidFill>
                  <a:srgbClr val="FF0000"/>
                </a:solidFill>
              </a:rPr>
              <a:t>strategies</a:t>
            </a:r>
            <a:r>
              <a:rPr lang="cs-CZ" dirty="0">
                <a:solidFill>
                  <a:srgbClr val="FF0000"/>
                </a:solidFill>
              </a:rPr>
              <a:t> </a:t>
            </a:r>
            <a:r>
              <a:rPr lang="cs-CZ" dirty="0" err="1"/>
              <a:t>self-blame</a:t>
            </a:r>
            <a:r>
              <a:rPr lang="cs-CZ" dirty="0"/>
              <a:t>, </a:t>
            </a:r>
            <a:r>
              <a:rPr lang="cs-CZ" dirty="0" err="1"/>
              <a:t>rumination</a:t>
            </a:r>
            <a:r>
              <a:rPr lang="cs-CZ" dirty="0"/>
              <a:t>, </a:t>
            </a:r>
            <a:r>
              <a:rPr lang="cs-CZ" dirty="0" err="1"/>
              <a:t>catastrophizing</a:t>
            </a:r>
            <a:r>
              <a:rPr lang="cs-CZ" dirty="0"/>
              <a:t> and positive </a:t>
            </a:r>
            <a:r>
              <a:rPr lang="cs-CZ" dirty="0" err="1"/>
              <a:t>reappraisal</a:t>
            </a:r>
            <a:r>
              <a:rPr lang="cs-CZ" dirty="0"/>
              <a:t> </a:t>
            </a:r>
            <a:r>
              <a:rPr lang="cs-CZ" dirty="0" err="1">
                <a:solidFill>
                  <a:srgbClr val="FF0000"/>
                </a:solidFill>
              </a:rPr>
              <a:t>were</a:t>
            </a:r>
            <a:r>
              <a:rPr lang="cs-CZ" dirty="0">
                <a:solidFill>
                  <a:srgbClr val="FF0000"/>
                </a:solidFill>
              </a:rPr>
              <a:t> </a:t>
            </a:r>
            <a:r>
              <a:rPr lang="cs-CZ" dirty="0" err="1">
                <a:solidFill>
                  <a:srgbClr val="FF0000"/>
                </a:solidFill>
              </a:rPr>
              <a:t>shown</a:t>
            </a:r>
            <a:r>
              <a:rPr lang="cs-CZ" dirty="0">
                <a:solidFill>
                  <a:srgbClr val="FF0000"/>
                </a:solidFill>
              </a:rPr>
              <a:t> to play </a:t>
            </a:r>
            <a:r>
              <a:rPr lang="cs-CZ" dirty="0" err="1"/>
              <a:t>the</a:t>
            </a:r>
            <a:r>
              <a:rPr lang="cs-CZ" dirty="0"/>
              <a:t> most </a:t>
            </a:r>
            <a:r>
              <a:rPr lang="cs-CZ" dirty="0" err="1"/>
              <a:t>important</a:t>
            </a:r>
            <a:r>
              <a:rPr lang="cs-CZ" dirty="0"/>
              <a:t> role in </a:t>
            </a:r>
            <a:r>
              <a:rPr lang="cs-CZ" dirty="0" err="1"/>
              <a:t>the</a:t>
            </a:r>
            <a:r>
              <a:rPr lang="cs-CZ" dirty="0"/>
              <a:t> reporting </a:t>
            </a:r>
            <a:r>
              <a:rPr lang="cs-CZ" dirty="0" err="1">
                <a:solidFill>
                  <a:srgbClr val="FF0000"/>
                </a:solidFill>
              </a:rPr>
              <a:t>of</a:t>
            </a:r>
            <a:r>
              <a:rPr lang="cs-CZ" dirty="0">
                <a:solidFill>
                  <a:srgbClr val="FF0000"/>
                </a:solidFill>
              </a:rPr>
              <a:t> </a:t>
            </a:r>
            <a:r>
              <a:rPr lang="cs-CZ" dirty="0" err="1">
                <a:solidFill>
                  <a:srgbClr val="FF0000"/>
                </a:solidFill>
              </a:rPr>
              <a:t>symptoms</a:t>
            </a:r>
            <a:r>
              <a:rPr lang="cs-CZ" dirty="0">
                <a:solidFill>
                  <a:srgbClr val="FF0000"/>
                </a:solidFill>
              </a:rPr>
              <a:t> </a:t>
            </a:r>
            <a:r>
              <a:rPr lang="cs-CZ" dirty="0" err="1">
                <a:solidFill>
                  <a:srgbClr val="FF0000"/>
                </a:solidFill>
              </a:rPr>
              <a:t>of</a:t>
            </a:r>
            <a:r>
              <a:rPr lang="cs-CZ" dirty="0">
                <a:solidFill>
                  <a:srgbClr val="FF0000"/>
                </a:solidFill>
              </a:rPr>
              <a:t> </a:t>
            </a:r>
            <a:r>
              <a:rPr lang="cs-CZ" dirty="0" err="1">
                <a:solidFill>
                  <a:srgbClr val="FF0000"/>
                </a:solidFill>
              </a:rPr>
              <a:t>psychopathology</a:t>
            </a:r>
            <a:r>
              <a:rPr lang="cs-CZ" dirty="0"/>
              <a:t>, </a:t>
            </a:r>
            <a:r>
              <a:rPr lang="cs-CZ" dirty="0" err="1"/>
              <a:t>showing</a:t>
            </a:r>
            <a:r>
              <a:rPr lang="cs-CZ" dirty="0"/>
              <a:t> </a:t>
            </a:r>
            <a:r>
              <a:rPr lang="cs-CZ" dirty="0" err="1"/>
              <a:t>the</a:t>
            </a:r>
            <a:r>
              <a:rPr lang="cs-CZ" dirty="0"/>
              <a:t> </a:t>
            </a:r>
            <a:r>
              <a:rPr lang="cs-CZ" dirty="0" err="1"/>
              <a:t>importance</a:t>
            </a:r>
            <a:r>
              <a:rPr lang="cs-CZ" dirty="0"/>
              <a:t> </a:t>
            </a:r>
            <a:r>
              <a:rPr lang="cs-CZ" dirty="0" err="1"/>
              <a:t>of</a:t>
            </a:r>
            <a:r>
              <a:rPr lang="cs-CZ" dirty="0"/>
              <a:t> </a:t>
            </a:r>
            <a:r>
              <a:rPr lang="cs-CZ" dirty="0" err="1"/>
              <a:t>introducing</a:t>
            </a:r>
            <a:r>
              <a:rPr lang="cs-CZ" dirty="0"/>
              <a:t> </a:t>
            </a:r>
            <a:r>
              <a:rPr lang="cs-CZ" dirty="0" err="1"/>
              <a:t>prevention</a:t>
            </a:r>
            <a:r>
              <a:rPr lang="cs-CZ" dirty="0"/>
              <a:t> and </a:t>
            </a:r>
            <a:r>
              <a:rPr lang="cs-CZ" dirty="0" err="1"/>
              <a:t>intervention</a:t>
            </a:r>
            <a:r>
              <a:rPr lang="cs-CZ" dirty="0"/>
              <a:t> </a:t>
            </a:r>
            <a:r>
              <a:rPr lang="cs-CZ" dirty="0" err="1"/>
              <a:t>programmes</a:t>
            </a:r>
            <a:r>
              <a:rPr lang="cs-CZ" dirty="0"/>
              <a:t> </a:t>
            </a:r>
            <a:r>
              <a:rPr lang="cs-CZ" dirty="0" err="1"/>
              <a:t>at</a:t>
            </a:r>
            <a:r>
              <a:rPr lang="cs-CZ" dirty="0"/>
              <a:t> </a:t>
            </a:r>
            <a:r>
              <a:rPr lang="cs-CZ" dirty="0" err="1"/>
              <a:t>an</a:t>
            </a:r>
            <a:r>
              <a:rPr lang="cs-CZ" dirty="0"/>
              <a:t> early </a:t>
            </a:r>
            <a:r>
              <a:rPr lang="cs-CZ" dirty="0" err="1"/>
              <a:t>stage</a:t>
            </a:r>
            <a:r>
              <a:rPr lang="cs-CZ" dirty="0"/>
              <a:t>.</a:t>
            </a:r>
          </a:p>
          <a:p>
            <a:r>
              <a:rPr lang="cs-CZ" dirty="0" err="1"/>
              <a:t>Journal</a:t>
            </a:r>
            <a:r>
              <a:rPr lang="cs-CZ" dirty="0"/>
              <a:t> </a:t>
            </a:r>
            <a:r>
              <a:rPr lang="cs-CZ" dirty="0" err="1"/>
              <a:t>of</a:t>
            </a:r>
            <a:r>
              <a:rPr lang="cs-CZ" dirty="0"/>
              <a:t> </a:t>
            </a:r>
            <a:r>
              <a:rPr lang="cs-CZ" dirty="0" smtClean="0"/>
              <a:t>Adolescence, 2002, 183 slov</a:t>
            </a:r>
            <a:endParaRPr lang="cs-CZ" dirty="0"/>
          </a:p>
          <a:p>
            <a:endParaRPr lang="cs-CZ" dirty="0"/>
          </a:p>
        </p:txBody>
      </p:sp>
    </p:spTree>
    <p:extLst>
      <p:ext uri="{BB962C8B-B14F-4D97-AF65-F5344CB8AC3E}">
        <p14:creationId xmlns:p14="http://schemas.microsoft.com/office/powerpoint/2010/main" val="10778363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err="1"/>
              <a:t>The</a:t>
            </a:r>
            <a:r>
              <a:rPr lang="cs-CZ" dirty="0"/>
              <a:t> </a:t>
            </a:r>
            <a:r>
              <a:rPr lang="cs-CZ" dirty="0" err="1">
                <a:solidFill>
                  <a:srgbClr val="FF0000"/>
                </a:solidFill>
              </a:rPr>
              <a:t>present</a:t>
            </a:r>
            <a:r>
              <a:rPr lang="cs-CZ" dirty="0">
                <a:solidFill>
                  <a:srgbClr val="FF0000"/>
                </a:solidFill>
              </a:rPr>
              <a:t> </a:t>
            </a:r>
            <a:r>
              <a:rPr lang="cs-CZ" dirty="0"/>
              <a:t>study </a:t>
            </a:r>
            <a:r>
              <a:rPr lang="cs-CZ" dirty="0" err="1"/>
              <a:t>focused</a:t>
            </a:r>
            <a:r>
              <a:rPr lang="cs-CZ" dirty="0"/>
              <a:t> on </a:t>
            </a:r>
            <a:r>
              <a:rPr lang="cs-CZ" dirty="0" err="1"/>
              <a:t>comparability</a:t>
            </a:r>
            <a:r>
              <a:rPr lang="cs-CZ" dirty="0"/>
              <a:t> </a:t>
            </a:r>
            <a:r>
              <a:rPr lang="cs-CZ" dirty="0" err="1"/>
              <a:t>of</a:t>
            </a:r>
            <a:r>
              <a:rPr lang="cs-CZ" dirty="0"/>
              <a:t> </a:t>
            </a:r>
            <a:r>
              <a:rPr lang="cs-CZ" dirty="0" err="1"/>
              <a:t>adolescents</a:t>
            </a:r>
            <a:r>
              <a:rPr lang="cs-CZ" dirty="0"/>
              <a:t> and </a:t>
            </a:r>
            <a:r>
              <a:rPr lang="cs-CZ" dirty="0" err="1"/>
              <a:t>adults</a:t>
            </a:r>
            <a:r>
              <a:rPr lang="cs-CZ" dirty="0"/>
              <a:t> in </a:t>
            </a:r>
            <a:r>
              <a:rPr lang="cs-CZ" dirty="0" err="1"/>
              <a:t>the</a:t>
            </a:r>
            <a:r>
              <a:rPr lang="cs-CZ" dirty="0"/>
              <a:t> reporting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 and </a:t>
            </a:r>
            <a:r>
              <a:rPr lang="cs-CZ" dirty="0" err="1"/>
              <a:t>their</a:t>
            </a:r>
            <a:r>
              <a:rPr lang="cs-CZ" dirty="0"/>
              <a:t> </a:t>
            </a:r>
            <a:r>
              <a:rPr lang="cs-CZ" dirty="0" err="1"/>
              <a:t>relationship</a:t>
            </a:r>
            <a:r>
              <a:rPr lang="cs-CZ" dirty="0"/>
              <a:t> to </a:t>
            </a:r>
            <a:r>
              <a:rPr lang="cs-CZ" dirty="0" err="1"/>
              <a:t>symptoms</a:t>
            </a:r>
            <a:r>
              <a:rPr lang="cs-CZ" dirty="0"/>
              <a:t> </a:t>
            </a:r>
            <a:r>
              <a:rPr lang="cs-CZ" dirty="0" err="1"/>
              <a:t>of</a:t>
            </a:r>
            <a:r>
              <a:rPr lang="cs-CZ" dirty="0"/>
              <a:t> </a:t>
            </a:r>
            <a:r>
              <a:rPr lang="cs-CZ" dirty="0" err="1"/>
              <a:t>depression</a:t>
            </a:r>
            <a:r>
              <a:rPr lang="cs-CZ" dirty="0"/>
              <a:t> and </a:t>
            </a:r>
            <a:r>
              <a:rPr lang="cs-CZ" dirty="0" err="1"/>
              <a:t>anxiety</a:t>
            </a:r>
            <a:r>
              <a:rPr lang="cs-CZ" dirty="0"/>
              <a:t>. </a:t>
            </a:r>
          </a:p>
          <a:p>
            <a:pPr marL="0" indent="0">
              <a:buNone/>
            </a:pPr>
            <a:r>
              <a:rPr lang="cs-CZ" dirty="0"/>
              <a:t>	X</a:t>
            </a:r>
          </a:p>
          <a:p>
            <a:r>
              <a:rPr lang="cs-CZ" dirty="0" err="1"/>
              <a:t>The</a:t>
            </a:r>
            <a:r>
              <a:rPr lang="cs-CZ" dirty="0"/>
              <a:t> study </a:t>
            </a:r>
            <a:r>
              <a:rPr lang="cs-CZ" dirty="0" err="1"/>
              <a:t>focused</a:t>
            </a:r>
            <a:r>
              <a:rPr lang="cs-CZ" dirty="0"/>
              <a:t> on </a:t>
            </a:r>
            <a:r>
              <a:rPr lang="cs-CZ" dirty="0" err="1"/>
              <a:t>comparability</a:t>
            </a:r>
            <a:r>
              <a:rPr lang="cs-CZ" dirty="0"/>
              <a:t> </a:t>
            </a:r>
            <a:r>
              <a:rPr lang="cs-CZ" dirty="0" err="1"/>
              <a:t>of</a:t>
            </a:r>
            <a:r>
              <a:rPr lang="cs-CZ" dirty="0"/>
              <a:t> </a:t>
            </a:r>
            <a:r>
              <a:rPr lang="cs-CZ" dirty="0" err="1" smtClean="0"/>
              <a:t>adolescents</a:t>
            </a:r>
            <a:r>
              <a:rPr lang="cs-CZ" dirty="0" smtClean="0"/>
              <a:t>’ </a:t>
            </a:r>
            <a:r>
              <a:rPr lang="cs-CZ" dirty="0"/>
              <a:t>and </a:t>
            </a:r>
            <a:r>
              <a:rPr lang="cs-CZ" dirty="0" err="1" smtClean="0"/>
              <a:t>adults</a:t>
            </a:r>
            <a:r>
              <a:rPr lang="cs-CZ" dirty="0" smtClean="0"/>
              <a:t>’ </a:t>
            </a:r>
            <a:r>
              <a:rPr lang="cs-CZ" dirty="0" err="1"/>
              <a:t>reports</a:t>
            </a:r>
            <a:r>
              <a:rPr lang="cs-CZ" dirty="0"/>
              <a:t>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 and </a:t>
            </a:r>
            <a:r>
              <a:rPr lang="cs-CZ" dirty="0" err="1"/>
              <a:t>their</a:t>
            </a:r>
            <a:r>
              <a:rPr lang="cs-CZ" dirty="0"/>
              <a:t> </a:t>
            </a:r>
            <a:r>
              <a:rPr lang="cs-CZ" dirty="0" err="1"/>
              <a:t>relationship</a:t>
            </a:r>
            <a:r>
              <a:rPr lang="cs-CZ" dirty="0"/>
              <a:t> to </a:t>
            </a:r>
            <a:r>
              <a:rPr lang="cs-CZ" dirty="0" err="1"/>
              <a:t>symptoms</a:t>
            </a:r>
            <a:r>
              <a:rPr lang="cs-CZ" dirty="0"/>
              <a:t> </a:t>
            </a:r>
            <a:r>
              <a:rPr lang="cs-CZ" dirty="0" err="1"/>
              <a:t>of</a:t>
            </a:r>
            <a:r>
              <a:rPr lang="cs-CZ" dirty="0"/>
              <a:t> </a:t>
            </a:r>
            <a:r>
              <a:rPr lang="cs-CZ" dirty="0" err="1"/>
              <a:t>depression</a:t>
            </a:r>
            <a:r>
              <a:rPr lang="cs-CZ" dirty="0"/>
              <a:t> and </a:t>
            </a:r>
            <a:r>
              <a:rPr lang="cs-CZ" dirty="0" err="1"/>
              <a:t>anxiety</a:t>
            </a:r>
            <a:r>
              <a:rPr lang="cs-CZ" dirty="0"/>
              <a:t>. </a:t>
            </a:r>
          </a:p>
          <a:p>
            <a:endParaRPr lang="cs-CZ" dirty="0"/>
          </a:p>
        </p:txBody>
      </p:sp>
    </p:spTree>
    <p:extLst>
      <p:ext uri="{BB962C8B-B14F-4D97-AF65-F5344CB8AC3E}">
        <p14:creationId xmlns:p14="http://schemas.microsoft.com/office/powerpoint/2010/main" val="15270984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260648"/>
            <a:ext cx="7467600" cy="6213304"/>
          </a:xfrm>
        </p:spPr>
        <p:txBody>
          <a:bodyPr>
            <a:normAutofit/>
          </a:bodyPr>
          <a:lstStyle/>
          <a:p>
            <a:pPr marL="0" indent="0">
              <a:buNone/>
            </a:pPr>
            <a:endParaRPr lang="cs-CZ" dirty="0" smtClean="0"/>
          </a:p>
          <a:p>
            <a:r>
              <a:rPr lang="cs-CZ" dirty="0" err="1"/>
              <a:t>Two</a:t>
            </a:r>
            <a:r>
              <a:rPr lang="cs-CZ" dirty="0"/>
              <a:t> </a:t>
            </a:r>
            <a:r>
              <a:rPr lang="cs-CZ" dirty="0" err="1"/>
              <a:t>samples</a:t>
            </a:r>
            <a:r>
              <a:rPr lang="cs-CZ" dirty="0"/>
              <a:t> </a:t>
            </a:r>
            <a:r>
              <a:rPr lang="cs-CZ" dirty="0" err="1">
                <a:solidFill>
                  <a:srgbClr val="FF0000"/>
                </a:solidFill>
              </a:rPr>
              <a:t>were</a:t>
            </a:r>
            <a:r>
              <a:rPr lang="cs-CZ" dirty="0">
                <a:solidFill>
                  <a:srgbClr val="FF0000"/>
                </a:solidFill>
              </a:rPr>
              <a:t> </a:t>
            </a:r>
            <a:r>
              <a:rPr lang="cs-CZ" dirty="0" err="1">
                <a:solidFill>
                  <a:srgbClr val="FF0000"/>
                </a:solidFill>
              </a:rPr>
              <a:t>included</a:t>
            </a:r>
            <a:r>
              <a:rPr lang="cs-CZ" dirty="0"/>
              <a:t>: 487 </a:t>
            </a:r>
            <a:r>
              <a:rPr lang="cs-CZ" dirty="0" err="1"/>
              <a:t>adolescents</a:t>
            </a:r>
            <a:r>
              <a:rPr lang="cs-CZ" dirty="0"/>
              <a:t> </a:t>
            </a:r>
            <a:r>
              <a:rPr lang="cs-CZ" dirty="0" err="1"/>
              <a:t>attending</a:t>
            </a:r>
            <a:r>
              <a:rPr lang="cs-CZ" dirty="0"/>
              <a:t> a </a:t>
            </a:r>
            <a:r>
              <a:rPr lang="cs-CZ" dirty="0" err="1"/>
              <a:t>secondary</a:t>
            </a:r>
            <a:r>
              <a:rPr lang="cs-CZ" dirty="0"/>
              <a:t> </a:t>
            </a:r>
            <a:r>
              <a:rPr lang="cs-CZ" dirty="0" err="1"/>
              <a:t>school</a:t>
            </a:r>
            <a:r>
              <a:rPr lang="cs-CZ" dirty="0"/>
              <a:t> and 630 </a:t>
            </a:r>
            <a:r>
              <a:rPr lang="cs-CZ" dirty="0" err="1"/>
              <a:t>adults</a:t>
            </a:r>
            <a:r>
              <a:rPr lang="cs-CZ" dirty="0"/>
              <a:t> </a:t>
            </a:r>
            <a:r>
              <a:rPr lang="cs-CZ" dirty="0" err="1"/>
              <a:t>from</a:t>
            </a:r>
            <a:r>
              <a:rPr lang="cs-CZ" dirty="0"/>
              <a:t> a </a:t>
            </a:r>
            <a:r>
              <a:rPr lang="cs-CZ" dirty="0" err="1"/>
              <a:t>general</a:t>
            </a:r>
            <a:r>
              <a:rPr lang="cs-CZ" dirty="0"/>
              <a:t> </a:t>
            </a:r>
            <a:r>
              <a:rPr lang="cs-CZ" dirty="0" err="1"/>
              <a:t>practitioners</a:t>
            </a:r>
            <a:r>
              <a:rPr lang="cs-CZ" dirty="0"/>
              <a:t> </a:t>
            </a:r>
            <a:r>
              <a:rPr lang="cs-CZ" dirty="0" err="1" smtClean="0"/>
              <a:t>practice</a:t>
            </a:r>
            <a:r>
              <a:rPr lang="cs-CZ" dirty="0" smtClean="0"/>
              <a:t>.</a:t>
            </a:r>
            <a:r>
              <a:rPr lang="cs-CZ" dirty="0"/>
              <a:t> </a:t>
            </a:r>
            <a:endParaRPr lang="cs-CZ" dirty="0" smtClean="0"/>
          </a:p>
          <a:p>
            <a:pPr marL="0" indent="0">
              <a:buNone/>
            </a:pPr>
            <a:r>
              <a:rPr lang="cs-CZ" dirty="0" smtClean="0"/>
              <a:t>	X</a:t>
            </a:r>
          </a:p>
          <a:p>
            <a:r>
              <a:rPr lang="cs-CZ" dirty="0" err="1"/>
              <a:t>Two</a:t>
            </a:r>
            <a:r>
              <a:rPr lang="cs-CZ" dirty="0"/>
              <a:t> </a:t>
            </a:r>
            <a:r>
              <a:rPr lang="cs-CZ" dirty="0" err="1"/>
              <a:t>samples</a:t>
            </a:r>
            <a:r>
              <a:rPr lang="cs-CZ" dirty="0"/>
              <a:t> </a:t>
            </a:r>
            <a:r>
              <a:rPr lang="cs-CZ" dirty="0" err="1" smtClean="0"/>
              <a:t>included</a:t>
            </a:r>
            <a:r>
              <a:rPr lang="cs-CZ" dirty="0" smtClean="0"/>
              <a:t> </a:t>
            </a:r>
            <a:r>
              <a:rPr lang="cs-CZ" dirty="0"/>
              <a:t>487 </a:t>
            </a:r>
            <a:r>
              <a:rPr lang="cs-CZ" dirty="0" err="1" smtClean="0"/>
              <a:t>secondary</a:t>
            </a:r>
            <a:r>
              <a:rPr lang="cs-CZ" dirty="0" smtClean="0"/>
              <a:t> </a:t>
            </a:r>
            <a:r>
              <a:rPr lang="cs-CZ" dirty="0" err="1"/>
              <a:t>school</a:t>
            </a:r>
            <a:r>
              <a:rPr lang="cs-CZ" dirty="0"/>
              <a:t> </a:t>
            </a:r>
            <a:r>
              <a:rPr lang="cs-CZ" dirty="0" err="1"/>
              <a:t>adolescents</a:t>
            </a:r>
            <a:r>
              <a:rPr lang="cs-CZ" dirty="0"/>
              <a:t> </a:t>
            </a:r>
            <a:r>
              <a:rPr lang="cs-CZ" dirty="0" smtClean="0"/>
              <a:t>and </a:t>
            </a:r>
            <a:r>
              <a:rPr lang="cs-CZ" dirty="0"/>
              <a:t>630 </a:t>
            </a:r>
            <a:r>
              <a:rPr lang="cs-CZ" dirty="0" err="1" smtClean="0"/>
              <a:t>adult</a:t>
            </a:r>
            <a:r>
              <a:rPr lang="cs-CZ" dirty="0" smtClean="0"/>
              <a:t> </a:t>
            </a:r>
            <a:r>
              <a:rPr lang="cs-CZ" dirty="0" err="1" smtClean="0"/>
              <a:t>general</a:t>
            </a:r>
            <a:r>
              <a:rPr lang="cs-CZ" dirty="0" smtClean="0"/>
              <a:t> </a:t>
            </a:r>
            <a:r>
              <a:rPr lang="cs-CZ" dirty="0" err="1" smtClean="0"/>
              <a:t>practitioners</a:t>
            </a:r>
            <a:r>
              <a:rPr lang="cs-CZ" dirty="0" smtClean="0"/>
              <a:t>. </a:t>
            </a:r>
          </a:p>
          <a:p>
            <a:pPr marL="0" indent="0">
              <a:buNone/>
            </a:pPr>
            <a:r>
              <a:rPr lang="cs-CZ" dirty="0"/>
              <a:t>	</a:t>
            </a:r>
            <a:endParaRPr lang="cs-CZ" dirty="0" smtClean="0"/>
          </a:p>
          <a:p>
            <a:endParaRPr lang="cs-CZ" dirty="0" smtClean="0">
              <a:solidFill>
                <a:srgbClr val="00B050"/>
              </a:solidFill>
            </a:endParaRPr>
          </a:p>
        </p:txBody>
      </p:sp>
    </p:spTree>
    <p:extLst>
      <p:ext uri="{BB962C8B-B14F-4D97-AF65-F5344CB8AC3E}">
        <p14:creationId xmlns:p14="http://schemas.microsoft.com/office/powerpoint/2010/main" val="3396868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Abstrakt</a:t>
            </a:r>
            <a:endParaRPr lang="cs-CZ" dirty="0"/>
          </a:p>
        </p:txBody>
      </p:sp>
      <p:sp>
        <p:nvSpPr>
          <p:cNvPr id="3" name="Zástupný symbol pro obsah 2"/>
          <p:cNvSpPr>
            <a:spLocks noGrp="1"/>
          </p:cNvSpPr>
          <p:nvPr>
            <p:ph sz="quarter" idx="1"/>
          </p:nvPr>
        </p:nvSpPr>
        <p:spPr/>
        <p:txBody>
          <a:bodyPr/>
          <a:lstStyle/>
          <a:p>
            <a:r>
              <a:rPr lang="cs-CZ" dirty="0"/>
              <a:t>Velmi často dost omezen – výzva natěsnat celou studii do pár vět.</a:t>
            </a:r>
          </a:p>
          <a:p>
            <a:r>
              <a:rPr lang="cs-CZ" dirty="0"/>
              <a:t>Nejčastěji </a:t>
            </a:r>
            <a:r>
              <a:rPr lang="cs-CZ" dirty="0" smtClean="0"/>
              <a:t>100-300 </a:t>
            </a:r>
            <a:r>
              <a:rPr lang="cs-CZ" dirty="0"/>
              <a:t>slov.</a:t>
            </a:r>
          </a:p>
          <a:p>
            <a:r>
              <a:rPr lang="cs-CZ" dirty="0"/>
              <a:t>Potřeba sdělit to nejnutnější, nevynechat řádnou podstatnou skutečnost, přitom ale zůstat v daném limitu.</a:t>
            </a:r>
          </a:p>
          <a:p>
            <a:r>
              <a:rPr lang="cs-CZ" dirty="0"/>
              <a:t>Je krátký, ale musí obsahovat vše nutné pro akademický text.</a:t>
            </a:r>
          </a:p>
          <a:p>
            <a:r>
              <a:rPr lang="cs-CZ" dirty="0"/>
              <a:t>Problém – co do abstraktu patří, co ne? Jak má vypadat?</a:t>
            </a:r>
          </a:p>
          <a:p>
            <a:endParaRPr lang="cs-CZ" dirty="0"/>
          </a:p>
        </p:txBody>
      </p:sp>
    </p:spTree>
    <p:extLst>
      <p:ext uri="{BB962C8B-B14F-4D97-AF65-F5344CB8AC3E}">
        <p14:creationId xmlns:p14="http://schemas.microsoft.com/office/powerpoint/2010/main" val="11449261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Data </a:t>
            </a:r>
            <a:r>
              <a:rPr lang="cs-CZ" dirty="0" err="1"/>
              <a:t>were</a:t>
            </a:r>
            <a:r>
              <a:rPr lang="cs-CZ" dirty="0"/>
              <a:t> </a:t>
            </a:r>
            <a:r>
              <a:rPr lang="cs-CZ" dirty="0" err="1"/>
              <a:t>obtained</a:t>
            </a:r>
            <a:r>
              <a:rPr lang="cs-CZ" dirty="0"/>
              <a:t> on </a:t>
            </a:r>
            <a:r>
              <a:rPr lang="cs-CZ" dirty="0" err="1"/>
              <a:t>symptoms</a:t>
            </a:r>
            <a:r>
              <a:rPr lang="cs-CZ" dirty="0"/>
              <a:t> </a:t>
            </a:r>
            <a:r>
              <a:rPr lang="cs-CZ" dirty="0" err="1"/>
              <a:t>of</a:t>
            </a:r>
            <a:r>
              <a:rPr lang="cs-CZ" dirty="0"/>
              <a:t> </a:t>
            </a:r>
            <a:r>
              <a:rPr lang="cs-CZ" dirty="0" err="1"/>
              <a:t>depression</a:t>
            </a:r>
            <a:r>
              <a:rPr lang="cs-CZ" dirty="0"/>
              <a:t> and </a:t>
            </a:r>
            <a:r>
              <a:rPr lang="cs-CZ" dirty="0" err="1"/>
              <a:t>anxiety</a:t>
            </a:r>
            <a:r>
              <a:rPr lang="cs-CZ" dirty="0"/>
              <a:t> and </a:t>
            </a:r>
            <a:r>
              <a:rPr lang="cs-CZ" dirty="0" err="1"/>
              <a:t>the</a:t>
            </a:r>
            <a:r>
              <a:rPr lang="cs-CZ" dirty="0"/>
              <a:t> use </a:t>
            </a:r>
            <a:r>
              <a:rPr lang="cs-CZ" dirty="0" err="1"/>
              <a:t>of</a:t>
            </a:r>
            <a:r>
              <a:rPr lang="cs-CZ" dirty="0"/>
              <a:t> </a:t>
            </a:r>
            <a:r>
              <a:rPr lang="cs-CZ" dirty="0" err="1"/>
              <a:t>nine</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acceptance</a:t>
            </a:r>
            <a:r>
              <a:rPr lang="cs-CZ" dirty="0"/>
              <a:t>, </a:t>
            </a:r>
            <a:r>
              <a:rPr lang="cs-CZ" dirty="0" err="1"/>
              <a:t>catastrophizing</a:t>
            </a:r>
            <a:r>
              <a:rPr lang="cs-CZ" dirty="0"/>
              <a:t>, </a:t>
            </a:r>
            <a:r>
              <a:rPr lang="cs-CZ" dirty="0" err="1"/>
              <a:t>other-blame</a:t>
            </a:r>
            <a:r>
              <a:rPr lang="cs-CZ" dirty="0"/>
              <a:t>, positive </a:t>
            </a:r>
            <a:r>
              <a:rPr lang="cs-CZ" dirty="0" err="1"/>
              <a:t>reappraisal</a:t>
            </a:r>
            <a:r>
              <a:rPr lang="cs-CZ" dirty="0"/>
              <a:t>, </a:t>
            </a:r>
            <a:r>
              <a:rPr lang="cs-CZ" dirty="0" err="1"/>
              <a:t>putting</a:t>
            </a:r>
            <a:r>
              <a:rPr lang="cs-CZ" dirty="0"/>
              <a:t> </a:t>
            </a:r>
            <a:r>
              <a:rPr lang="cs-CZ" dirty="0" err="1"/>
              <a:t>into</a:t>
            </a:r>
            <a:r>
              <a:rPr lang="cs-CZ" dirty="0"/>
              <a:t> </a:t>
            </a:r>
            <a:r>
              <a:rPr lang="cs-CZ" dirty="0" err="1"/>
              <a:t>perspective</a:t>
            </a:r>
            <a:r>
              <a:rPr lang="cs-CZ" dirty="0"/>
              <a:t>, </a:t>
            </a:r>
            <a:r>
              <a:rPr lang="cs-CZ" dirty="0" err="1"/>
              <a:t>refocus</a:t>
            </a:r>
            <a:r>
              <a:rPr lang="cs-CZ" dirty="0"/>
              <a:t> on </a:t>
            </a:r>
            <a:r>
              <a:rPr lang="cs-CZ" dirty="0" err="1"/>
              <a:t>planning</a:t>
            </a:r>
            <a:r>
              <a:rPr lang="cs-CZ" dirty="0"/>
              <a:t>, positive </a:t>
            </a:r>
            <a:r>
              <a:rPr lang="cs-CZ" dirty="0" err="1"/>
              <a:t>refocusing</a:t>
            </a:r>
            <a:r>
              <a:rPr lang="cs-CZ" dirty="0"/>
              <a:t>, </a:t>
            </a:r>
            <a:r>
              <a:rPr lang="cs-CZ" dirty="0" err="1"/>
              <a:t>rumination</a:t>
            </a:r>
            <a:r>
              <a:rPr lang="cs-CZ" dirty="0"/>
              <a:t> and </a:t>
            </a:r>
            <a:r>
              <a:rPr lang="cs-CZ" dirty="0" err="1"/>
              <a:t>self-blame</a:t>
            </a:r>
            <a:r>
              <a:rPr lang="cs-CZ" dirty="0"/>
              <a:t>. </a:t>
            </a:r>
          </a:p>
          <a:p>
            <a:endParaRPr lang="cs-CZ" dirty="0"/>
          </a:p>
        </p:txBody>
      </p:sp>
    </p:spTree>
    <p:extLst>
      <p:ext uri="{BB962C8B-B14F-4D97-AF65-F5344CB8AC3E}">
        <p14:creationId xmlns:p14="http://schemas.microsoft.com/office/powerpoint/2010/main" val="1592482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err="1">
                <a:solidFill>
                  <a:srgbClr val="FF0000"/>
                </a:solidFill>
              </a:rPr>
              <a:t>The</a:t>
            </a:r>
            <a:r>
              <a:rPr lang="cs-CZ" dirty="0">
                <a:solidFill>
                  <a:srgbClr val="FF0000"/>
                </a:solidFill>
              </a:rPr>
              <a:t> </a:t>
            </a:r>
            <a:r>
              <a:rPr lang="cs-CZ" dirty="0" err="1">
                <a:solidFill>
                  <a:srgbClr val="FF0000"/>
                </a:solidFill>
              </a:rPr>
              <a:t>results</a:t>
            </a:r>
            <a:r>
              <a:rPr lang="cs-CZ" dirty="0">
                <a:solidFill>
                  <a:srgbClr val="FF0000"/>
                </a:solidFill>
              </a:rPr>
              <a:t> </a:t>
            </a:r>
            <a:r>
              <a:rPr lang="cs-CZ" dirty="0" err="1">
                <a:solidFill>
                  <a:srgbClr val="FF0000"/>
                </a:solidFill>
              </a:rPr>
              <a:t>showed</a:t>
            </a:r>
            <a:r>
              <a:rPr lang="cs-CZ" dirty="0">
                <a:solidFill>
                  <a:srgbClr val="FF0000"/>
                </a:solidFill>
              </a:rPr>
              <a:t> </a:t>
            </a:r>
            <a:r>
              <a:rPr lang="cs-CZ" dirty="0" err="1">
                <a:solidFill>
                  <a:srgbClr val="FF0000"/>
                </a:solidFill>
              </a:rPr>
              <a:t>that</a:t>
            </a:r>
            <a:r>
              <a:rPr lang="cs-CZ" dirty="0">
                <a:solidFill>
                  <a:srgbClr val="FF0000"/>
                </a:solidFill>
              </a:rPr>
              <a:t> </a:t>
            </a:r>
            <a:r>
              <a:rPr lang="cs-CZ" dirty="0" err="1"/>
              <a:t>all</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were</a:t>
            </a:r>
            <a:r>
              <a:rPr lang="cs-CZ" dirty="0"/>
              <a:t> </a:t>
            </a:r>
            <a:r>
              <a:rPr lang="cs-CZ" dirty="0" err="1"/>
              <a:t>reported</a:t>
            </a:r>
            <a:r>
              <a:rPr lang="cs-CZ" dirty="0"/>
              <a:t> by </a:t>
            </a:r>
            <a:r>
              <a:rPr lang="cs-CZ" dirty="0" err="1"/>
              <a:t>adolescents</a:t>
            </a:r>
            <a:r>
              <a:rPr lang="cs-CZ" dirty="0"/>
              <a:t> to a </a:t>
            </a:r>
            <a:r>
              <a:rPr lang="cs-CZ" dirty="0" err="1">
                <a:solidFill>
                  <a:srgbClr val="FF0000"/>
                </a:solidFill>
              </a:rPr>
              <a:t>significantly</a:t>
            </a:r>
            <a:r>
              <a:rPr lang="cs-CZ" dirty="0">
                <a:solidFill>
                  <a:srgbClr val="FF0000"/>
                </a:solidFill>
              </a:rPr>
              <a:t> </a:t>
            </a:r>
            <a:r>
              <a:rPr lang="cs-CZ" dirty="0" err="1"/>
              <a:t>lesser</a:t>
            </a:r>
            <a:r>
              <a:rPr lang="cs-CZ" dirty="0"/>
              <a:t> </a:t>
            </a:r>
            <a:r>
              <a:rPr lang="cs-CZ" dirty="0" err="1"/>
              <a:t>extent</a:t>
            </a:r>
            <a:r>
              <a:rPr lang="cs-CZ" dirty="0"/>
              <a:t> </a:t>
            </a:r>
            <a:r>
              <a:rPr lang="cs-CZ" dirty="0" err="1"/>
              <a:t>than</a:t>
            </a:r>
            <a:r>
              <a:rPr lang="cs-CZ" dirty="0"/>
              <a:t> by </a:t>
            </a:r>
            <a:r>
              <a:rPr lang="cs-CZ" dirty="0" err="1"/>
              <a:t>adults</a:t>
            </a:r>
            <a:r>
              <a:rPr lang="cs-CZ" dirty="0"/>
              <a:t>.</a:t>
            </a:r>
          </a:p>
          <a:p>
            <a:pPr marL="0" indent="0">
              <a:buNone/>
            </a:pPr>
            <a:r>
              <a:rPr lang="cs-CZ" dirty="0"/>
              <a:t>	X</a:t>
            </a:r>
          </a:p>
          <a:p>
            <a:r>
              <a:rPr lang="cs-CZ" dirty="0" err="1"/>
              <a:t>All</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were</a:t>
            </a:r>
            <a:r>
              <a:rPr lang="cs-CZ" dirty="0"/>
              <a:t> </a:t>
            </a:r>
            <a:r>
              <a:rPr lang="cs-CZ" dirty="0" err="1"/>
              <a:t>reported</a:t>
            </a:r>
            <a:r>
              <a:rPr lang="cs-CZ" dirty="0"/>
              <a:t> </a:t>
            </a:r>
            <a:r>
              <a:rPr lang="cs-CZ" dirty="0" smtClean="0"/>
              <a:t>to </a:t>
            </a:r>
            <a:r>
              <a:rPr lang="cs-CZ" dirty="0"/>
              <a:t>a </a:t>
            </a:r>
            <a:r>
              <a:rPr lang="cs-CZ" dirty="0" err="1"/>
              <a:t>lesser</a:t>
            </a:r>
            <a:r>
              <a:rPr lang="cs-CZ" dirty="0"/>
              <a:t> </a:t>
            </a:r>
            <a:r>
              <a:rPr lang="cs-CZ" dirty="0" err="1"/>
              <a:t>extent</a:t>
            </a:r>
            <a:r>
              <a:rPr lang="cs-CZ" dirty="0"/>
              <a:t> by </a:t>
            </a:r>
            <a:r>
              <a:rPr lang="cs-CZ" dirty="0" err="1"/>
              <a:t>adolescents</a:t>
            </a:r>
            <a:r>
              <a:rPr lang="cs-CZ" dirty="0"/>
              <a:t>. </a:t>
            </a:r>
          </a:p>
          <a:p>
            <a:endParaRPr lang="cs-CZ" dirty="0"/>
          </a:p>
        </p:txBody>
      </p:sp>
    </p:spTree>
    <p:extLst>
      <p:ext uri="{BB962C8B-B14F-4D97-AF65-F5344CB8AC3E}">
        <p14:creationId xmlns:p14="http://schemas.microsoft.com/office/powerpoint/2010/main" val="16657598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err="1">
                <a:solidFill>
                  <a:srgbClr val="FF0000"/>
                </a:solidFill>
              </a:rPr>
              <a:t>Further</a:t>
            </a:r>
            <a:r>
              <a:rPr lang="cs-CZ" dirty="0">
                <a:solidFill>
                  <a:srgbClr val="FF0000"/>
                </a:solidFill>
              </a:rPr>
              <a:t>, </a:t>
            </a:r>
            <a:r>
              <a:rPr lang="cs-CZ" dirty="0" err="1">
                <a:solidFill>
                  <a:srgbClr val="FF0000"/>
                </a:solidFill>
              </a:rPr>
              <a:t>it</a:t>
            </a:r>
            <a:r>
              <a:rPr lang="cs-CZ" dirty="0">
                <a:solidFill>
                  <a:srgbClr val="FF0000"/>
                </a:solidFill>
              </a:rPr>
              <a:t> </a:t>
            </a:r>
            <a:r>
              <a:rPr lang="cs-CZ" dirty="0" err="1">
                <a:solidFill>
                  <a:srgbClr val="FF0000"/>
                </a:solidFill>
              </a:rPr>
              <a:t>was</a:t>
            </a:r>
            <a:r>
              <a:rPr lang="cs-CZ" dirty="0">
                <a:solidFill>
                  <a:srgbClr val="FF0000"/>
                </a:solidFill>
              </a:rPr>
              <a:t> </a:t>
            </a:r>
            <a:r>
              <a:rPr lang="cs-CZ" dirty="0" err="1">
                <a:solidFill>
                  <a:srgbClr val="FF0000"/>
                </a:solidFill>
              </a:rPr>
              <a:t>shown</a:t>
            </a:r>
            <a:r>
              <a:rPr lang="cs-CZ" dirty="0">
                <a:solidFill>
                  <a:srgbClr val="FF0000"/>
                </a:solidFill>
              </a:rPr>
              <a:t> </a:t>
            </a:r>
            <a:r>
              <a:rPr lang="cs-CZ" dirty="0" err="1">
                <a:solidFill>
                  <a:srgbClr val="FF0000"/>
                </a:solidFill>
              </a:rPr>
              <a:t>that</a:t>
            </a:r>
            <a:r>
              <a:rPr lang="cs-CZ" dirty="0"/>
              <a:t> </a:t>
            </a:r>
            <a:r>
              <a:rPr lang="cs-CZ" dirty="0" err="1"/>
              <a:t>both</a:t>
            </a:r>
            <a:r>
              <a:rPr lang="cs-CZ" dirty="0"/>
              <a:t> in </a:t>
            </a:r>
            <a:r>
              <a:rPr lang="cs-CZ" dirty="0" err="1"/>
              <a:t>adolescents</a:t>
            </a:r>
            <a:r>
              <a:rPr lang="cs-CZ" dirty="0"/>
              <a:t> and </a:t>
            </a:r>
            <a:r>
              <a:rPr lang="cs-CZ" dirty="0" err="1"/>
              <a:t>adults</a:t>
            </a:r>
            <a:r>
              <a:rPr lang="cs-CZ" dirty="0"/>
              <a:t> a </a:t>
            </a:r>
            <a:r>
              <a:rPr lang="cs-CZ" b="1" dirty="0" err="1">
                <a:solidFill>
                  <a:srgbClr val="FF0000"/>
                </a:solidFill>
              </a:rPr>
              <a:t>considerable</a:t>
            </a:r>
            <a:r>
              <a:rPr lang="cs-CZ" b="1" dirty="0">
                <a:solidFill>
                  <a:srgbClr val="FF0000"/>
                </a:solidFill>
              </a:rPr>
              <a:t> </a:t>
            </a:r>
            <a:r>
              <a:rPr lang="cs-CZ" b="1" dirty="0" err="1">
                <a:solidFill>
                  <a:srgbClr val="FF0000"/>
                </a:solidFill>
              </a:rPr>
              <a:t>percentage</a:t>
            </a:r>
            <a:r>
              <a:rPr lang="cs-CZ" b="1" dirty="0">
                <a:solidFill>
                  <a:srgbClr val="FF0000"/>
                </a:solidFill>
              </a:rPr>
              <a:t> </a:t>
            </a:r>
            <a:r>
              <a:rPr lang="cs-CZ" dirty="0" err="1"/>
              <a:t>of</a:t>
            </a:r>
            <a:r>
              <a:rPr lang="cs-CZ" dirty="0"/>
              <a:t> </a:t>
            </a:r>
            <a:r>
              <a:rPr lang="cs-CZ" dirty="0" err="1"/>
              <a:t>the</a:t>
            </a:r>
            <a:r>
              <a:rPr lang="cs-CZ" dirty="0"/>
              <a:t> variance in </a:t>
            </a:r>
            <a:r>
              <a:rPr lang="cs-CZ" dirty="0" err="1"/>
              <a:t>symptomatology</a:t>
            </a:r>
            <a:r>
              <a:rPr lang="cs-CZ" dirty="0"/>
              <a:t> </a:t>
            </a:r>
            <a:r>
              <a:rPr lang="cs-CZ" dirty="0" err="1"/>
              <a:t>was</a:t>
            </a:r>
            <a:r>
              <a:rPr lang="cs-CZ" dirty="0"/>
              <a:t> </a:t>
            </a:r>
            <a:r>
              <a:rPr lang="cs-CZ" dirty="0" err="1"/>
              <a:t>explained</a:t>
            </a:r>
            <a:r>
              <a:rPr lang="cs-CZ" dirty="0"/>
              <a:t> by </a:t>
            </a:r>
            <a:r>
              <a:rPr lang="cs-CZ" dirty="0" err="1"/>
              <a:t>the</a:t>
            </a:r>
            <a:r>
              <a:rPr lang="cs-CZ" dirty="0"/>
              <a:t> use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a:t>
            </a:r>
          </a:p>
          <a:p>
            <a:pPr marL="0" indent="0">
              <a:buNone/>
            </a:pPr>
            <a:r>
              <a:rPr lang="cs-CZ" dirty="0"/>
              <a:t>	X</a:t>
            </a:r>
          </a:p>
          <a:p>
            <a:r>
              <a:rPr lang="cs-CZ" dirty="0" err="1"/>
              <a:t>Both</a:t>
            </a:r>
            <a:r>
              <a:rPr lang="cs-CZ" dirty="0"/>
              <a:t> in </a:t>
            </a:r>
            <a:r>
              <a:rPr lang="cs-CZ" dirty="0" err="1"/>
              <a:t>adolescents</a:t>
            </a:r>
            <a:r>
              <a:rPr lang="cs-CZ" dirty="0"/>
              <a:t> and </a:t>
            </a:r>
            <a:r>
              <a:rPr lang="cs-CZ" dirty="0" err="1"/>
              <a:t>adults</a:t>
            </a:r>
            <a:r>
              <a:rPr lang="cs-CZ" dirty="0"/>
              <a:t> a </a:t>
            </a:r>
            <a:r>
              <a:rPr lang="cs-CZ" b="1" dirty="0"/>
              <a:t>XY% </a:t>
            </a:r>
            <a:r>
              <a:rPr lang="cs-CZ" dirty="0" err="1"/>
              <a:t>of</a:t>
            </a:r>
            <a:r>
              <a:rPr lang="cs-CZ" dirty="0"/>
              <a:t> </a:t>
            </a:r>
            <a:r>
              <a:rPr lang="cs-CZ" dirty="0" err="1"/>
              <a:t>the</a:t>
            </a:r>
            <a:r>
              <a:rPr lang="cs-CZ" dirty="0"/>
              <a:t> variance in </a:t>
            </a:r>
            <a:r>
              <a:rPr lang="cs-CZ" dirty="0" err="1"/>
              <a:t>symptomatology</a:t>
            </a:r>
            <a:r>
              <a:rPr lang="cs-CZ" dirty="0"/>
              <a:t> </a:t>
            </a:r>
            <a:r>
              <a:rPr lang="cs-CZ" dirty="0" err="1"/>
              <a:t>was</a:t>
            </a:r>
            <a:r>
              <a:rPr lang="cs-CZ" dirty="0"/>
              <a:t> </a:t>
            </a:r>
            <a:r>
              <a:rPr lang="cs-CZ" dirty="0" err="1"/>
              <a:t>explained</a:t>
            </a:r>
            <a:r>
              <a:rPr lang="cs-CZ" dirty="0"/>
              <a:t> by </a:t>
            </a:r>
            <a:r>
              <a:rPr lang="cs-CZ" dirty="0" err="1"/>
              <a:t>the</a:t>
            </a:r>
            <a:r>
              <a:rPr lang="cs-CZ" dirty="0"/>
              <a:t> use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 </a:t>
            </a:r>
          </a:p>
          <a:p>
            <a:endParaRPr lang="cs-CZ" dirty="0"/>
          </a:p>
        </p:txBody>
      </p:sp>
    </p:spTree>
    <p:extLst>
      <p:ext uri="{BB962C8B-B14F-4D97-AF65-F5344CB8AC3E}">
        <p14:creationId xmlns:p14="http://schemas.microsoft.com/office/powerpoint/2010/main" val="11474319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04664"/>
            <a:ext cx="7467600" cy="6069288"/>
          </a:xfrm>
        </p:spPr>
        <p:txBody>
          <a:bodyPr>
            <a:normAutofit fontScale="92500"/>
          </a:bodyPr>
          <a:lstStyle/>
          <a:p>
            <a:r>
              <a:rPr lang="cs-CZ" dirty="0" err="1" smtClean="0">
                <a:solidFill>
                  <a:srgbClr val="FF0000"/>
                </a:solidFill>
              </a:rPr>
              <a:t>Although</a:t>
            </a:r>
            <a:r>
              <a:rPr lang="cs-CZ" dirty="0" smtClean="0">
                <a:solidFill>
                  <a:srgbClr val="FF0000"/>
                </a:solidFill>
              </a:rPr>
              <a:t> </a:t>
            </a:r>
            <a:r>
              <a:rPr lang="cs-CZ" dirty="0" err="1">
                <a:solidFill>
                  <a:srgbClr val="FF0000"/>
                </a:solidFill>
              </a:rPr>
              <a:t>adolescents</a:t>
            </a:r>
            <a:r>
              <a:rPr lang="cs-CZ" dirty="0">
                <a:solidFill>
                  <a:srgbClr val="FF0000"/>
                </a:solidFill>
              </a:rPr>
              <a:t> and </a:t>
            </a:r>
            <a:r>
              <a:rPr lang="cs-CZ" dirty="0" err="1">
                <a:solidFill>
                  <a:srgbClr val="FF0000"/>
                </a:solidFill>
              </a:rPr>
              <a:t>adults</a:t>
            </a:r>
            <a:r>
              <a:rPr lang="cs-CZ" dirty="0">
                <a:solidFill>
                  <a:srgbClr val="FF0000"/>
                </a:solidFill>
              </a:rPr>
              <a:t> </a:t>
            </a:r>
            <a:r>
              <a:rPr lang="cs-CZ" dirty="0" err="1">
                <a:solidFill>
                  <a:srgbClr val="FF0000"/>
                </a:solidFill>
              </a:rPr>
              <a:t>differed</a:t>
            </a:r>
            <a:r>
              <a:rPr lang="cs-CZ" dirty="0">
                <a:solidFill>
                  <a:srgbClr val="FF0000"/>
                </a:solidFill>
              </a:rPr>
              <a:t> in </a:t>
            </a:r>
            <a:r>
              <a:rPr lang="cs-CZ" b="1" dirty="0" err="1">
                <a:solidFill>
                  <a:srgbClr val="FF0000"/>
                </a:solidFill>
              </a:rPr>
              <a:t>relative</a:t>
            </a:r>
            <a:r>
              <a:rPr lang="cs-CZ" b="1" dirty="0">
                <a:solidFill>
                  <a:srgbClr val="FF0000"/>
                </a:solidFill>
              </a:rPr>
              <a:t> </a:t>
            </a:r>
            <a:r>
              <a:rPr lang="cs-CZ" b="1" dirty="0" err="1">
                <a:solidFill>
                  <a:srgbClr val="FF0000"/>
                </a:solidFill>
              </a:rPr>
              <a:t>strength</a:t>
            </a:r>
            <a:r>
              <a:rPr lang="cs-CZ" b="1" dirty="0">
                <a:solidFill>
                  <a:srgbClr val="FF0000"/>
                </a:solidFill>
              </a:rPr>
              <a:t> </a:t>
            </a:r>
            <a:r>
              <a:rPr lang="cs-CZ" dirty="0" err="1">
                <a:solidFill>
                  <a:srgbClr val="FF0000"/>
                </a:solidFill>
              </a:rPr>
              <a:t>of</a:t>
            </a:r>
            <a:r>
              <a:rPr lang="cs-CZ" dirty="0">
                <a:solidFill>
                  <a:srgbClr val="FF0000"/>
                </a:solidFill>
              </a:rPr>
              <a:t> </a:t>
            </a:r>
            <a:r>
              <a:rPr lang="cs-CZ" dirty="0" err="1">
                <a:solidFill>
                  <a:srgbClr val="FF0000"/>
                </a:solidFill>
              </a:rPr>
              <a:t>the</a:t>
            </a:r>
            <a:r>
              <a:rPr lang="cs-CZ" dirty="0">
                <a:solidFill>
                  <a:srgbClr val="FF0000"/>
                </a:solidFill>
              </a:rPr>
              <a:t> </a:t>
            </a:r>
            <a:r>
              <a:rPr lang="cs-CZ" dirty="0" err="1">
                <a:solidFill>
                  <a:srgbClr val="FF0000"/>
                </a:solidFill>
              </a:rPr>
              <a:t>relationships</a:t>
            </a:r>
            <a:r>
              <a:rPr lang="cs-CZ" dirty="0">
                <a:solidFill>
                  <a:srgbClr val="FF0000"/>
                </a:solidFill>
              </a:rPr>
              <a:t>, </a:t>
            </a:r>
            <a:r>
              <a:rPr lang="cs-CZ" dirty="0" err="1">
                <a:solidFill>
                  <a:srgbClr val="FF0000"/>
                </a:solidFill>
              </a:rPr>
              <a:t>generally</a:t>
            </a:r>
            <a:r>
              <a:rPr lang="cs-CZ" dirty="0">
                <a:solidFill>
                  <a:srgbClr val="FF0000"/>
                </a:solidFill>
              </a:rPr>
              <a:t> </a:t>
            </a:r>
            <a:r>
              <a:rPr lang="cs-CZ" dirty="0" err="1">
                <a:solidFill>
                  <a:srgbClr val="FF0000"/>
                </a:solidFill>
              </a:rPr>
              <a:t>speaking</a:t>
            </a:r>
            <a:r>
              <a:rPr lang="cs-CZ" dirty="0">
                <a:solidFill>
                  <a:srgbClr val="FF0000"/>
                </a:solidFill>
              </a:rPr>
              <a:t>, </a:t>
            </a:r>
            <a:r>
              <a:rPr lang="cs-CZ" dirty="0" err="1"/>
              <a:t>conclusions</a:t>
            </a:r>
            <a:r>
              <a:rPr lang="cs-CZ" dirty="0"/>
              <a:t> </a:t>
            </a:r>
            <a:r>
              <a:rPr lang="cs-CZ" dirty="0" err="1"/>
              <a:t>were</a:t>
            </a:r>
            <a:r>
              <a:rPr lang="cs-CZ" dirty="0"/>
              <a:t> </a:t>
            </a:r>
            <a:r>
              <a:rPr lang="cs-CZ" dirty="0" err="1"/>
              <a:t>the</a:t>
            </a:r>
            <a:r>
              <a:rPr lang="cs-CZ" dirty="0"/>
              <a:t> </a:t>
            </a:r>
            <a:r>
              <a:rPr lang="cs-CZ" dirty="0" err="1"/>
              <a:t>same</a:t>
            </a:r>
            <a:r>
              <a:rPr lang="cs-CZ" dirty="0"/>
              <a:t>: in </a:t>
            </a:r>
            <a:r>
              <a:rPr lang="cs-CZ" dirty="0" err="1"/>
              <a:t>both</a:t>
            </a:r>
            <a:r>
              <a:rPr lang="cs-CZ" dirty="0"/>
              <a:t> </a:t>
            </a:r>
            <a:r>
              <a:rPr lang="cs-CZ" dirty="0" err="1"/>
              <a:t>groups</a:t>
            </a:r>
            <a:r>
              <a:rPr lang="cs-CZ" dirty="0"/>
              <a:t>, </a:t>
            </a:r>
            <a:r>
              <a:rPr lang="cs-CZ" dirty="0" err="1">
                <a:solidFill>
                  <a:srgbClr val="FF0000"/>
                </a:solidFill>
              </a:rPr>
              <a:t>the</a:t>
            </a:r>
            <a:r>
              <a:rPr lang="cs-CZ" dirty="0">
                <a:solidFill>
                  <a:srgbClr val="FF0000"/>
                </a:solidFill>
              </a:rPr>
              <a:t> </a:t>
            </a:r>
            <a:r>
              <a:rPr lang="cs-CZ" dirty="0" err="1">
                <a:solidFill>
                  <a:srgbClr val="FF0000"/>
                </a:solidFill>
              </a:rPr>
              <a:t>cognitive</a:t>
            </a:r>
            <a:r>
              <a:rPr lang="cs-CZ" dirty="0">
                <a:solidFill>
                  <a:srgbClr val="FF0000"/>
                </a:solidFill>
              </a:rPr>
              <a:t> </a:t>
            </a:r>
            <a:r>
              <a:rPr lang="cs-CZ" dirty="0" err="1">
                <a:solidFill>
                  <a:srgbClr val="FF0000"/>
                </a:solidFill>
              </a:rPr>
              <a:t>coping</a:t>
            </a:r>
            <a:r>
              <a:rPr lang="cs-CZ" dirty="0">
                <a:solidFill>
                  <a:srgbClr val="FF0000"/>
                </a:solidFill>
              </a:rPr>
              <a:t> </a:t>
            </a:r>
            <a:r>
              <a:rPr lang="cs-CZ" dirty="0" err="1">
                <a:solidFill>
                  <a:srgbClr val="FF0000"/>
                </a:solidFill>
              </a:rPr>
              <a:t>strategies</a:t>
            </a:r>
            <a:r>
              <a:rPr lang="cs-CZ" dirty="0">
                <a:solidFill>
                  <a:srgbClr val="FF0000"/>
                </a:solidFill>
              </a:rPr>
              <a:t> </a:t>
            </a:r>
            <a:r>
              <a:rPr lang="cs-CZ" dirty="0" err="1"/>
              <a:t>self-blame</a:t>
            </a:r>
            <a:r>
              <a:rPr lang="cs-CZ" dirty="0"/>
              <a:t>, </a:t>
            </a:r>
            <a:r>
              <a:rPr lang="cs-CZ" dirty="0" err="1"/>
              <a:t>rumination</a:t>
            </a:r>
            <a:r>
              <a:rPr lang="cs-CZ" dirty="0"/>
              <a:t>, </a:t>
            </a:r>
            <a:r>
              <a:rPr lang="cs-CZ" dirty="0" err="1"/>
              <a:t>catastrophizing</a:t>
            </a:r>
            <a:r>
              <a:rPr lang="cs-CZ" dirty="0"/>
              <a:t> and positive </a:t>
            </a:r>
            <a:r>
              <a:rPr lang="cs-CZ" dirty="0" err="1"/>
              <a:t>reappraisal</a:t>
            </a:r>
            <a:r>
              <a:rPr lang="cs-CZ" dirty="0"/>
              <a:t> </a:t>
            </a:r>
            <a:r>
              <a:rPr lang="cs-CZ" dirty="0" err="1">
                <a:solidFill>
                  <a:srgbClr val="FF0000"/>
                </a:solidFill>
              </a:rPr>
              <a:t>were</a:t>
            </a:r>
            <a:r>
              <a:rPr lang="cs-CZ" dirty="0">
                <a:solidFill>
                  <a:srgbClr val="FF0000"/>
                </a:solidFill>
              </a:rPr>
              <a:t> </a:t>
            </a:r>
            <a:r>
              <a:rPr lang="cs-CZ" dirty="0" err="1">
                <a:solidFill>
                  <a:srgbClr val="FF0000"/>
                </a:solidFill>
              </a:rPr>
              <a:t>shown</a:t>
            </a:r>
            <a:r>
              <a:rPr lang="cs-CZ" dirty="0">
                <a:solidFill>
                  <a:srgbClr val="FF0000"/>
                </a:solidFill>
              </a:rPr>
              <a:t> to play </a:t>
            </a:r>
            <a:r>
              <a:rPr lang="cs-CZ" dirty="0" err="1"/>
              <a:t>the</a:t>
            </a:r>
            <a:r>
              <a:rPr lang="cs-CZ" dirty="0"/>
              <a:t> most </a:t>
            </a:r>
            <a:r>
              <a:rPr lang="cs-CZ" dirty="0" err="1"/>
              <a:t>important</a:t>
            </a:r>
            <a:r>
              <a:rPr lang="cs-CZ" dirty="0"/>
              <a:t> role in </a:t>
            </a:r>
            <a:r>
              <a:rPr lang="cs-CZ" dirty="0" err="1"/>
              <a:t>the</a:t>
            </a:r>
            <a:r>
              <a:rPr lang="cs-CZ" dirty="0"/>
              <a:t> reporting </a:t>
            </a:r>
            <a:r>
              <a:rPr lang="cs-CZ" dirty="0" err="1">
                <a:solidFill>
                  <a:srgbClr val="FF0000"/>
                </a:solidFill>
              </a:rPr>
              <a:t>of</a:t>
            </a:r>
            <a:r>
              <a:rPr lang="cs-CZ" dirty="0">
                <a:solidFill>
                  <a:srgbClr val="FF0000"/>
                </a:solidFill>
              </a:rPr>
              <a:t> </a:t>
            </a:r>
            <a:r>
              <a:rPr lang="cs-CZ" dirty="0" err="1">
                <a:solidFill>
                  <a:srgbClr val="FF0000"/>
                </a:solidFill>
              </a:rPr>
              <a:t>symptoms</a:t>
            </a:r>
            <a:r>
              <a:rPr lang="cs-CZ" dirty="0">
                <a:solidFill>
                  <a:srgbClr val="FF0000"/>
                </a:solidFill>
              </a:rPr>
              <a:t> </a:t>
            </a:r>
            <a:r>
              <a:rPr lang="cs-CZ" dirty="0" err="1">
                <a:solidFill>
                  <a:srgbClr val="FF0000"/>
                </a:solidFill>
              </a:rPr>
              <a:t>of</a:t>
            </a:r>
            <a:r>
              <a:rPr lang="cs-CZ" dirty="0">
                <a:solidFill>
                  <a:srgbClr val="FF0000"/>
                </a:solidFill>
              </a:rPr>
              <a:t> </a:t>
            </a:r>
            <a:r>
              <a:rPr lang="cs-CZ" dirty="0" err="1">
                <a:solidFill>
                  <a:srgbClr val="FF0000"/>
                </a:solidFill>
              </a:rPr>
              <a:t>psychopathology</a:t>
            </a:r>
            <a:r>
              <a:rPr lang="cs-CZ" dirty="0"/>
              <a:t>, </a:t>
            </a:r>
            <a:r>
              <a:rPr lang="cs-CZ" dirty="0" err="1"/>
              <a:t>showing</a:t>
            </a:r>
            <a:r>
              <a:rPr lang="cs-CZ" dirty="0"/>
              <a:t> </a:t>
            </a:r>
            <a:r>
              <a:rPr lang="cs-CZ" dirty="0" err="1"/>
              <a:t>the</a:t>
            </a:r>
            <a:r>
              <a:rPr lang="cs-CZ" dirty="0"/>
              <a:t> </a:t>
            </a:r>
            <a:r>
              <a:rPr lang="cs-CZ" dirty="0" err="1"/>
              <a:t>importance</a:t>
            </a:r>
            <a:r>
              <a:rPr lang="cs-CZ" dirty="0"/>
              <a:t> </a:t>
            </a:r>
            <a:r>
              <a:rPr lang="cs-CZ" dirty="0" err="1"/>
              <a:t>of</a:t>
            </a:r>
            <a:r>
              <a:rPr lang="cs-CZ" dirty="0"/>
              <a:t> </a:t>
            </a:r>
            <a:r>
              <a:rPr lang="cs-CZ" dirty="0" err="1"/>
              <a:t>introducing</a:t>
            </a:r>
            <a:r>
              <a:rPr lang="cs-CZ" dirty="0"/>
              <a:t> </a:t>
            </a:r>
            <a:r>
              <a:rPr lang="cs-CZ" dirty="0" err="1"/>
              <a:t>prevention</a:t>
            </a:r>
            <a:r>
              <a:rPr lang="cs-CZ" dirty="0"/>
              <a:t> and </a:t>
            </a:r>
            <a:r>
              <a:rPr lang="cs-CZ" dirty="0" err="1"/>
              <a:t>intervention</a:t>
            </a:r>
            <a:r>
              <a:rPr lang="cs-CZ" dirty="0"/>
              <a:t> </a:t>
            </a:r>
            <a:r>
              <a:rPr lang="cs-CZ" dirty="0" err="1"/>
              <a:t>programmes</a:t>
            </a:r>
            <a:r>
              <a:rPr lang="cs-CZ" dirty="0"/>
              <a:t> </a:t>
            </a:r>
            <a:r>
              <a:rPr lang="cs-CZ" dirty="0" err="1"/>
              <a:t>at</a:t>
            </a:r>
            <a:r>
              <a:rPr lang="cs-CZ" dirty="0"/>
              <a:t> </a:t>
            </a:r>
            <a:r>
              <a:rPr lang="cs-CZ" dirty="0" err="1"/>
              <a:t>an</a:t>
            </a:r>
            <a:r>
              <a:rPr lang="cs-CZ" dirty="0"/>
              <a:t> early </a:t>
            </a:r>
            <a:r>
              <a:rPr lang="cs-CZ" dirty="0" err="1"/>
              <a:t>stage</a:t>
            </a:r>
            <a:r>
              <a:rPr lang="cs-CZ" dirty="0" smtClean="0"/>
              <a:t>.</a:t>
            </a:r>
          </a:p>
          <a:p>
            <a:pPr marL="0" indent="0">
              <a:buNone/>
            </a:pPr>
            <a:r>
              <a:rPr lang="cs-CZ" dirty="0"/>
              <a:t>	</a:t>
            </a:r>
            <a:r>
              <a:rPr lang="cs-CZ" dirty="0" smtClean="0"/>
              <a:t>X</a:t>
            </a:r>
            <a:endParaRPr lang="cs-CZ" dirty="0"/>
          </a:p>
          <a:p>
            <a:r>
              <a:rPr lang="cs-CZ" dirty="0" err="1"/>
              <a:t>Despite</a:t>
            </a:r>
            <a:r>
              <a:rPr lang="cs-CZ" dirty="0"/>
              <a:t> </a:t>
            </a:r>
            <a:r>
              <a:rPr lang="cs-CZ" dirty="0" err="1"/>
              <a:t>differences</a:t>
            </a:r>
            <a:r>
              <a:rPr lang="cs-CZ" dirty="0"/>
              <a:t> in </a:t>
            </a:r>
            <a:r>
              <a:rPr lang="cs-CZ" dirty="0" err="1"/>
              <a:t>strength</a:t>
            </a:r>
            <a:r>
              <a:rPr lang="cs-CZ" b="1" dirty="0"/>
              <a:t> </a:t>
            </a:r>
            <a:r>
              <a:rPr lang="cs-CZ" dirty="0" err="1"/>
              <a:t>of</a:t>
            </a:r>
            <a:r>
              <a:rPr lang="cs-CZ" dirty="0"/>
              <a:t> </a:t>
            </a:r>
            <a:r>
              <a:rPr lang="cs-CZ" dirty="0" err="1"/>
              <a:t>the</a:t>
            </a:r>
            <a:r>
              <a:rPr lang="cs-CZ" dirty="0"/>
              <a:t> </a:t>
            </a:r>
            <a:r>
              <a:rPr lang="cs-CZ" dirty="0" err="1"/>
              <a:t>relationships</a:t>
            </a:r>
            <a:r>
              <a:rPr lang="cs-CZ" dirty="0"/>
              <a:t>, </a:t>
            </a:r>
            <a:r>
              <a:rPr lang="cs-CZ" dirty="0" err="1"/>
              <a:t>conclusions</a:t>
            </a:r>
            <a:r>
              <a:rPr lang="cs-CZ" dirty="0"/>
              <a:t> </a:t>
            </a:r>
            <a:r>
              <a:rPr lang="cs-CZ" dirty="0" err="1"/>
              <a:t>were</a:t>
            </a:r>
            <a:r>
              <a:rPr lang="cs-CZ" dirty="0"/>
              <a:t> </a:t>
            </a:r>
            <a:r>
              <a:rPr lang="cs-CZ" dirty="0" err="1"/>
              <a:t>the</a:t>
            </a:r>
            <a:r>
              <a:rPr lang="cs-CZ" dirty="0"/>
              <a:t> </a:t>
            </a:r>
            <a:r>
              <a:rPr lang="cs-CZ" dirty="0" err="1"/>
              <a:t>same</a:t>
            </a:r>
            <a:r>
              <a:rPr lang="cs-CZ" dirty="0"/>
              <a:t> </a:t>
            </a:r>
            <a:r>
              <a:rPr lang="cs-CZ" dirty="0" err="1"/>
              <a:t>for</a:t>
            </a:r>
            <a:r>
              <a:rPr lang="cs-CZ" dirty="0"/>
              <a:t> </a:t>
            </a:r>
            <a:r>
              <a:rPr lang="cs-CZ" dirty="0" err="1"/>
              <a:t>both</a:t>
            </a:r>
            <a:r>
              <a:rPr lang="cs-CZ" dirty="0"/>
              <a:t> </a:t>
            </a:r>
            <a:r>
              <a:rPr lang="cs-CZ" dirty="0" err="1"/>
              <a:t>groups</a:t>
            </a:r>
            <a:r>
              <a:rPr lang="cs-CZ" dirty="0"/>
              <a:t>: </a:t>
            </a:r>
            <a:r>
              <a:rPr lang="cs-CZ" dirty="0" err="1"/>
              <a:t>self-blame</a:t>
            </a:r>
            <a:r>
              <a:rPr lang="cs-CZ" dirty="0"/>
              <a:t>, </a:t>
            </a:r>
            <a:r>
              <a:rPr lang="cs-CZ" dirty="0" err="1"/>
              <a:t>rumination</a:t>
            </a:r>
            <a:r>
              <a:rPr lang="cs-CZ" dirty="0"/>
              <a:t>, </a:t>
            </a:r>
            <a:r>
              <a:rPr lang="cs-CZ" dirty="0" err="1"/>
              <a:t>catastrophizing</a:t>
            </a:r>
            <a:r>
              <a:rPr lang="cs-CZ" dirty="0"/>
              <a:t> and positive </a:t>
            </a:r>
            <a:r>
              <a:rPr lang="cs-CZ" dirty="0" err="1"/>
              <a:t>reappraisal</a:t>
            </a:r>
            <a:r>
              <a:rPr lang="cs-CZ" dirty="0"/>
              <a:t> had </a:t>
            </a:r>
            <a:r>
              <a:rPr lang="cs-CZ" dirty="0" err="1"/>
              <a:t>the</a:t>
            </a:r>
            <a:r>
              <a:rPr lang="cs-CZ" dirty="0"/>
              <a:t> most </a:t>
            </a:r>
            <a:r>
              <a:rPr lang="cs-CZ" dirty="0" err="1"/>
              <a:t>important</a:t>
            </a:r>
            <a:r>
              <a:rPr lang="cs-CZ" dirty="0"/>
              <a:t> role in </a:t>
            </a:r>
            <a:r>
              <a:rPr lang="cs-CZ" dirty="0" err="1"/>
              <a:t>the</a:t>
            </a:r>
            <a:r>
              <a:rPr lang="cs-CZ" dirty="0"/>
              <a:t> reporting </a:t>
            </a:r>
            <a:r>
              <a:rPr lang="cs-CZ" dirty="0" err="1"/>
              <a:t>of</a:t>
            </a:r>
            <a:r>
              <a:rPr lang="cs-CZ" dirty="0"/>
              <a:t> </a:t>
            </a:r>
            <a:r>
              <a:rPr lang="cs-CZ" dirty="0" err="1"/>
              <a:t>measured</a:t>
            </a:r>
            <a:r>
              <a:rPr lang="cs-CZ" dirty="0"/>
              <a:t> </a:t>
            </a:r>
            <a:r>
              <a:rPr lang="cs-CZ" dirty="0" err="1"/>
              <a:t>symptoms</a:t>
            </a:r>
            <a:r>
              <a:rPr lang="cs-CZ" dirty="0"/>
              <a:t>, </a:t>
            </a:r>
            <a:r>
              <a:rPr lang="cs-CZ" dirty="0" err="1"/>
              <a:t>showing</a:t>
            </a:r>
            <a:r>
              <a:rPr lang="cs-CZ" dirty="0"/>
              <a:t> </a:t>
            </a:r>
            <a:r>
              <a:rPr lang="cs-CZ" dirty="0" err="1"/>
              <a:t>the</a:t>
            </a:r>
            <a:r>
              <a:rPr lang="cs-CZ" dirty="0"/>
              <a:t> </a:t>
            </a:r>
            <a:r>
              <a:rPr lang="cs-CZ" dirty="0" err="1"/>
              <a:t>importance</a:t>
            </a:r>
            <a:r>
              <a:rPr lang="cs-CZ" dirty="0"/>
              <a:t> </a:t>
            </a:r>
            <a:r>
              <a:rPr lang="cs-CZ" dirty="0" err="1"/>
              <a:t>of</a:t>
            </a:r>
            <a:r>
              <a:rPr lang="cs-CZ" dirty="0"/>
              <a:t> </a:t>
            </a:r>
            <a:r>
              <a:rPr lang="cs-CZ" dirty="0" err="1"/>
              <a:t>introducing</a:t>
            </a:r>
            <a:r>
              <a:rPr lang="cs-CZ" dirty="0"/>
              <a:t> </a:t>
            </a:r>
            <a:r>
              <a:rPr lang="cs-CZ" dirty="0" err="1"/>
              <a:t>prevention</a:t>
            </a:r>
            <a:r>
              <a:rPr lang="cs-CZ" dirty="0"/>
              <a:t> and </a:t>
            </a:r>
            <a:r>
              <a:rPr lang="cs-CZ" dirty="0" err="1"/>
              <a:t>intervention</a:t>
            </a:r>
            <a:r>
              <a:rPr lang="cs-CZ" dirty="0"/>
              <a:t> </a:t>
            </a:r>
            <a:r>
              <a:rPr lang="cs-CZ" dirty="0" err="1"/>
              <a:t>programmes</a:t>
            </a:r>
            <a:r>
              <a:rPr lang="cs-CZ" dirty="0"/>
              <a:t> </a:t>
            </a:r>
            <a:r>
              <a:rPr lang="cs-CZ" dirty="0" err="1"/>
              <a:t>at</a:t>
            </a:r>
            <a:r>
              <a:rPr lang="cs-CZ" dirty="0"/>
              <a:t> </a:t>
            </a:r>
            <a:r>
              <a:rPr lang="cs-CZ" dirty="0" err="1"/>
              <a:t>an</a:t>
            </a:r>
            <a:r>
              <a:rPr lang="cs-CZ" dirty="0"/>
              <a:t> early </a:t>
            </a:r>
            <a:r>
              <a:rPr lang="cs-CZ" dirty="0" err="1"/>
              <a:t>stage</a:t>
            </a:r>
            <a:r>
              <a:rPr lang="cs-CZ" dirty="0" smtClean="0"/>
              <a:t>.</a:t>
            </a:r>
            <a:endParaRPr lang="cs-CZ" dirty="0"/>
          </a:p>
          <a:p>
            <a:endParaRPr lang="cs-CZ" dirty="0"/>
          </a:p>
        </p:txBody>
      </p:sp>
    </p:spTree>
    <p:extLst>
      <p:ext uri="{BB962C8B-B14F-4D97-AF65-F5344CB8AC3E}">
        <p14:creationId xmlns:p14="http://schemas.microsoft.com/office/powerpoint/2010/main" val="34648436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76672"/>
            <a:ext cx="7467600" cy="5997280"/>
          </a:xfrm>
        </p:spPr>
        <p:txBody>
          <a:bodyPr>
            <a:normAutofit fontScale="85000" lnSpcReduction="10000"/>
          </a:bodyPr>
          <a:lstStyle/>
          <a:p>
            <a:r>
              <a:rPr lang="cs-CZ" dirty="0" err="1"/>
              <a:t>The</a:t>
            </a:r>
            <a:r>
              <a:rPr lang="cs-CZ" dirty="0"/>
              <a:t> study </a:t>
            </a:r>
            <a:r>
              <a:rPr lang="cs-CZ" dirty="0" err="1"/>
              <a:t>focused</a:t>
            </a:r>
            <a:r>
              <a:rPr lang="cs-CZ" dirty="0"/>
              <a:t> on </a:t>
            </a:r>
            <a:r>
              <a:rPr lang="cs-CZ" dirty="0" err="1"/>
              <a:t>comparability</a:t>
            </a:r>
            <a:r>
              <a:rPr lang="cs-CZ" dirty="0"/>
              <a:t> </a:t>
            </a:r>
            <a:r>
              <a:rPr lang="cs-CZ" dirty="0" err="1"/>
              <a:t>of</a:t>
            </a:r>
            <a:r>
              <a:rPr lang="cs-CZ" dirty="0"/>
              <a:t> </a:t>
            </a:r>
            <a:r>
              <a:rPr lang="cs-CZ" dirty="0" err="1"/>
              <a:t>adolescents</a:t>
            </a:r>
            <a:r>
              <a:rPr lang="cs-CZ" dirty="0"/>
              <a:t>´ and </a:t>
            </a:r>
            <a:r>
              <a:rPr lang="cs-CZ" dirty="0" err="1"/>
              <a:t>adults</a:t>
            </a:r>
            <a:r>
              <a:rPr lang="cs-CZ" dirty="0"/>
              <a:t>´ </a:t>
            </a:r>
            <a:r>
              <a:rPr lang="cs-CZ" dirty="0" err="1"/>
              <a:t>reports</a:t>
            </a:r>
            <a:r>
              <a:rPr lang="cs-CZ" dirty="0"/>
              <a:t>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 and </a:t>
            </a:r>
            <a:r>
              <a:rPr lang="cs-CZ" dirty="0" err="1"/>
              <a:t>their</a:t>
            </a:r>
            <a:r>
              <a:rPr lang="cs-CZ" dirty="0"/>
              <a:t> </a:t>
            </a:r>
            <a:r>
              <a:rPr lang="cs-CZ" dirty="0" err="1"/>
              <a:t>relationship</a:t>
            </a:r>
            <a:r>
              <a:rPr lang="cs-CZ" dirty="0"/>
              <a:t> to </a:t>
            </a:r>
            <a:r>
              <a:rPr lang="cs-CZ" dirty="0" err="1"/>
              <a:t>symptoms</a:t>
            </a:r>
            <a:r>
              <a:rPr lang="cs-CZ" dirty="0"/>
              <a:t> </a:t>
            </a:r>
            <a:r>
              <a:rPr lang="cs-CZ" dirty="0" err="1"/>
              <a:t>of</a:t>
            </a:r>
            <a:r>
              <a:rPr lang="cs-CZ" dirty="0"/>
              <a:t> </a:t>
            </a:r>
            <a:r>
              <a:rPr lang="cs-CZ" dirty="0" err="1"/>
              <a:t>depression</a:t>
            </a:r>
            <a:r>
              <a:rPr lang="cs-CZ" dirty="0"/>
              <a:t> and </a:t>
            </a:r>
            <a:r>
              <a:rPr lang="cs-CZ" dirty="0" err="1"/>
              <a:t>anxiety</a:t>
            </a:r>
            <a:r>
              <a:rPr lang="cs-CZ" dirty="0"/>
              <a:t>. </a:t>
            </a:r>
            <a:r>
              <a:rPr lang="cs-CZ" dirty="0" err="1"/>
              <a:t>Two</a:t>
            </a:r>
            <a:r>
              <a:rPr lang="cs-CZ" dirty="0"/>
              <a:t> </a:t>
            </a:r>
            <a:r>
              <a:rPr lang="cs-CZ" dirty="0" err="1"/>
              <a:t>samples</a:t>
            </a:r>
            <a:r>
              <a:rPr lang="cs-CZ" dirty="0"/>
              <a:t> </a:t>
            </a:r>
            <a:r>
              <a:rPr lang="cs-CZ" dirty="0" err="1"/>
              <a:t>included</a:t>
            </a:r>
            <a:r>
              <a:rPr lang="cs-CZ" dirty="0"/>
              <a:t> 487 </a:t>
            </a:r>
            <a:r>
              <a:rPr lang="cs-CZ" dirty="0" err="1"/>
              <a:t>secondary</a:t>
            </a:r>
            <a:r>
              <a:rPr lang="cs-CZ" dirty="0"/>
              <a:t> </a:t>
            </a:r>
            <a:r>
              <a:rPr lang="cs-CZ" dirty="0" err="1"/>
              <a:t>school</a:t>
            </a:r>
            <a:r>
              <a:rPr lang="cs-CZ" dirty="0"/>
              <a:t> </a:t>
            </a:r>
            <a:r>
              <a:rPr lang="cs-CZ" dirty="0" err="1"/>
              <a:t>adolescents</a:t>
            </a:r>
            <a:r>
              <a:rPr lang="cs-CZ" dirty="0"/>
              <a:t> and 630 </a:t>
            </a:r>
            <a:r>
              <a:rPr lang="cs-CZ" dirty="0" err="1"/>
              <a:t>adult</a:t>
            </a:r>
            <a:r>
              <a:rPr lang="cs-CZ" dirty="0"/>
              <a:t> </a:t>
            </a:r>
            <a:r>
              <a:rPr lang="cs-CZ" dirty="0" err="1"/>
              <a:t>general</a:t>
            </a:r>
            <a:r>
              <a:rPr lang="cs-CZ" dirty="0"/>
              <a:t> </a:t>
            </a:r>
            <a:r>
              <a:rPr lang="cs-CZ" dirty="0" err="1"/>
              <a:t>practitioners</a:t>
            </a:r>
            <a:r>
              <a:rPr lang="cs-CZ" dirty="0"/>
              <a:t>. Data </a:t>
            </a:r>
            <a:r>
              <a:rPr lang="cs-CZ" dirty="0" err="1"/>
              <a:t>were</a:t>
            </a:r>
            <a:r>
              <a:rPr lang="cs-CZ" dirty="0"/>
              <a:t> </a:t>
            </a:r>
            <a:r>
              <a:rPr lang="cs-CZ" dirty="0" err="1"/>
              <a:t>obtained</a:t>
            </a:r>
            <a:r>
              <a:rPr lang="cs-CZ" dirty="0"/>
              <a:t> on </a:t>
            </a:r>
            <a:r>
              <a:rPr lang="cs-CZ" dirty="0" err="1"/>
              <a:t>symptoms</a:t>
            </a:r>
            <a:r>
              <a:rPr lang="cs-CZ" dirty="0"/>
              <a:t> </a:t>
            </a:r>
            <a:r>
              <a:rPr lang="cs-CZ" dirty="0" err="1"/>
              <a:t>of</a:t>
            </a:r>
            <a:r>
              <a:rPr lang="cs-CZ" dirty="0"/>
              <a:t> </a:t>
            </a:r>
            <a:r>
              <a:rPr lang="cs-CZ" dirty="0" err="1"/>
              <a:t>depression</a:t>
            </a:r>
            <a:r>
              <a:rPr lang="cs-CZ" dirty="0"/>
              <a:t> and </a:t>
            </a:r>
            <a:r>
              <a:rPr lang="cs-CZ" dirty="0" err="1"/>
              <a:t>anxiety</a:t>
            </a:r>
            <a:r>
              <a:rPr lang="cs-CZ" dirty="0"/>
              <a:t> and </a:t>
            </a:r>
            <a:r>
              <a:rPr lang="cs-CZ" dirty="0" err="1"/>
              <a:t>the</a:t>
            </a:r>
            <a:r>
              <a:rPr lang="cs-CZ" dirty="0"/>
              <a:t> use </a:t>
            </a:r>
            <a:r>
              <a:rPr lang="cs-CZ" dirty="0" err="1"/>
              <a:t>of</a:t>
            </a:r>
            <a:r>
              <a:rPr lang="cs-CZ" dirty="0"/>
              <a:t> </a:t>
            </a:r>
            <a:r>
              <a:rPr lang="cs-CZ" dirty="0" err="1"/>
              <a:t>nine</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acceptance</a:t>
            </a:r>
            <a:r>
              <a:rPr lang="cs-CZ" dirty="0"/>
              <a:t>, </a:t>
            </a:r>
            <a:r>
              <a:rPr lang="cs-CZ" dirty="0" err="1"/>
              <a:t>catastrophizing</a:t>
            </a:r>
            <a:r>
              <a:rPr lang="cs-CZ" dirty="0"/>
              <a:t>, </a:t>
            </a:r>
            <a:r>
              <a:rPr lang="cs-CZ" dirty="0" err="1"/>
              <a:t>other-blame</a:t>
            </a:r>
            <a:r>
              <a:rPr lang="cs-CZ" dirty="0"/>
              <a:t>, positive </a:t>
            </a:r>
            <a:r>
              <a:rPr lang="cs-CZ" dirty="0" err="1"/>
              <a:t>reappraisal</a:t>
            </a:r>
            <a:r>
              <a:rPr lang="cs-CZ" dirty="0"/>
              <a:t>, </a:t>
            </a:r>
            <a:r>
              <a:rPr lang="cs-CZ" dirty="0" err="1"/>
              <a:t>putting</a:t>
            </a:r>
            <a:r>
              <a:rPr lang="cs-CZ" dirty="0"/>
              <a:t> </a:t>
            </a:r>
            <a:r>
              <a:rPr lang="cs-CZ" dirty="0" err="1"/>
              <a:t>into</a:t>
            </a:r>
            <a:r>
              <a:rPr lang="cs-CZ" dirty="0"/>
              <a:t> </a:t>
            </a:r>
            <a:r>
              <a:rPr lang="cs-CZ" dirty="0" err="1"/>
              <a:t>perspective</a:t>
            </a:r>
            <a:r>
              <a:rPr lang="cs-CZ" dirty="0"/>
              <a:t>, </a:t>
            </a:r>
            <a:r>
              <a:rPr lang="cs-CZ" dirty="0" err="1"/>
              <a:t>refocus</a:t>
            </a:r>
            <a:r>
              <a:rPr lang="cs-CZ" dirty="0"/>
              <a:t> on </a:t>
            </a:r>
            <a:r>
              <a:rPr lang="cs-CZ" dirty="0" err="1"/>
              <a:t>planning</a:t>
            </a:r>
            <a:r>
              <a:rPr lang="cs-CZ" dirty="0"/>
              <a:t>, positive </a:t>
            </a:r>
            <a:r>
              <a:rPr lang="cs-CZ" dirty="0" err="1"/>
              <a:t>refocusing</a:t>
            </a:r>
            <a:r>
              <a:rPr lang="cs-CZ" dirty="0"/>
              <a:t>, </a:t>
            </a:r>
            <a:r>
              <a:rPr lang="cs-CZ" dirty="0" err="1"/>
              <a:t>rumination</a:t>
            </a:r>
            <a:r>
              <a:rPr lang="cs-CZ" dirty="0"/>
              <a:t> and </a:t>
            </a:r>
            <a:r>
              <a:rPr lang="cs-CZ" dirty="0" err="1"/>
              <a:t>self-blame</a:t>
            </a:r>
            <a:r>
              <a:rPr lang="cs-CZ" dirty="0"/>
              <a:t>. </a:t>
            </a:r>
            <a:r>
              <a:rPr lang="cs-CZ" dirty="0" err="1"/>
              <a:t>All</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were</a:t>
            </a:r>
            <a:r>
              <a:rPr lang="cs-CZ" dirty="0"/>
              <a:t> </a:t>
            </a:r>
            <a:r>
              <a:rPr lang="cs-CZ" dirty="0" err="1"/>
              <a:t>reported</a:t>
            </a:r>
            <a:r>
              <a:rPr lang="cs-CZ" dirty="0"/>
              <a:t> </a:t>
            </a:r>
            <a:r>
              <a:rPr lang="cs-CZ" dirty="0" smtClean="0"/>
              <a:t>to </a:t>
            </a:r>
            <a:r>
              <a:rPr lang="cs-CZ" dirty="0"/>
              <a:t>a </a:t>
            </a:r>
            <a:r>
              <a:rPr lang="cs-CZ" dirty="0" err="1"/>
              <a:t>lesser</a:t>
            </a:r>
            <a:r>
              <a:rPr lang="cs-CZ" dirty="0"/>
              <a:t> </a:t>
            </a:r>
            <a:r>
              <a:rPr lang="cs-CZ" dirty="0" err="1"/>
              <a:t>extent</a:t>
            </a:r>
            <a:r>
              <a:rPr lang="cs-CZ" dirty="0"/>
              <a:t> by </a:t>
            </a:r>
            <a:r>
              <a:rPr lang="cs-CZ" dirty="0" err="1"/>
              <a:t>adolescents</a:t>
            </a:r>
            <a:r>
              <a:rPr lang="cs-CZ" dirty="0"/>
              <a:t>. </a:t>
            </a:r>
            <a:r>
              <a:rPr lang="cs-CZ" dirty="0" err="1"/>
              <a:t>Both</a:t>
            </a:r>
            <a:r>
              <a:rPr lang="cs-CZ" dirty="0"/>
              <a:t> in </a:t>
            </a:r>
            <a:r>
              <a:rPr lang="cs-CZ" dirty="0" err="1"/>
              <a:t>adolescents</a:t>
            </a:r>
            <a:r>
              <a:rPr lang="cs-CZ" dirty="0"/>
              <a:t> and </a:t>
            </a:r>
            <a:r>
              <a:rPr lang="cs-CZ" dirty="0" err="1"/>
              <a:t>adults</a:t>
            </a:r>
            <a:r>
              <a:rPr lang="cs-CZ" dirty="0"/>
              <a:t> a XY% </a:t>
            </a:r>
            <a:r>
              <a:rPr lang="cs-CZ" dirty="0" err="1"/>
              <a:t>of</a:t>
            </a:r>
            <a:r>
              <a:rPr lang="cs-CZ" dirty="0"/>
              <a:t> </a:t>
            </a:r>
            <a:r>
              <a:rPr lang="cs-CZ" dirty="0" err="1"/>
              <a:t>the</a:t>
            </a:r>
            <a:r>
              <a:rPr lang="cs-CZ" dirty="0"/>
              <a:t> variance in </a:t>
            </a:r>
            <a:r>
              <a:rPr lang="cs-CZ" dirty="0" err="1"/>
              <a:t>symptomatology</a:t>
            </a:r>
            <a:r>
              <a:rPr lang="cs-CZ" dirty="0"/>
              <a:t> </a:t>
            </a:r>
            <a:r>
              <a:rPr lang="cs-CZ" dirty="0" err="1"/>
              <a:t>was</a:t>
            </a:r>
            <a:r>
              <a:rPr lang="cs-CZ" dirty="0"/>
              <a:t> </a:t>
            </a:r>
            <a:r>
              <a:rPr lang="cs-CZ" dirty="0" err="1"/>
              <a:t>explained</a:t>
            </a:r>
            <a:r>
              <a:rPr lang="cs-CZ" dirty="0"/>
              <a:t> by </a:t>
            </a:r>
            <a:r>
              <a:rPr lang="cs-CZ" dirty="0" err="1"/>
              <a:t>the</a:t>
            </a:r>
            <a:r>
              <a:rPr lang="cs-CZ" dirty="0"/>
              <a:t> use </a:t>
            </a:r>
            <a:r>
              <a:rPr lang="cs-CZ" dirty="0" err="1"/>
              <a:t>of</a:t>
            </a:r>
            <a:r>
              <a:rPr lang="cs-CZ" dirty="0"/>
              <a:t> </a:t>
            </a:r>
            <a:r>
              <a:rPr lang="cs-CZ" dirty="0" err="1"/>
              <a:t>cognitive</a:t>
            </a:r>
            <a:r>
              <a:rPr lang="cs-CZ" dirty="0"/>
              <a:t> </a:t>
            </a:r>
            <a:r>
              <a:rPr lang="cs-CZ" dirty="0" err="1"/>
              <a:t>coping</a:t>
            </a:r>
            <a:r>
              <a:rPr lang="cs-CZ" dirty="0"/>
              <a:t> </a:t>
            </a:r>
            <a:r>
              <a:rPr lang="cs-CZ" dirty="0" err="1"/>
              <a:t>strategies</a:t>
            </a:r>
            <a:r>
              <a:rPr lang="cs-CZ" dirty="0"/>
              <a:t>. </a:t>
            </a:r>
            <a:r>
              <a:rPr lang="cs-CZ" dirty="0" err="1"/>
              <a:t>Despite</a:t>
            </a:r>
            <a:r>
              <a:rPr lang="cs-CZ" dirty="0"/>
              <a:t> </a:t>
            </a:r>
            <a:r>
              <a:rPr lang="cs-CZ" dirty="0" err="1"/>
              <a:t>differences</a:t>
            </a:r>
            <a:r>
              <a:rPr lang="cs-CZ" dirty="0"/>
              <a:t> in </a:t>
            </a:r>
            <a:r>
              <a:rPr lang="cs-CZ" dirty="0" err="1"/>
              <a:t>strength</a:t>
            </a:r>
            <a:r>
              <a:rPr lang="cs-CZ" dirty="0"/>
              <a:t> </a:t>
            </a:r>
            <a:r>
              <a:rPr lang="cs-CZ" dirty="0" err="1"/>
              <a:t>of</a:t>
            </a:r>
            <a:r>
              <a:rPr lang="cs-CZ" dirty="0"/>
              <a:t> </a:t>
            </a:r>
            <a:r>
              <a:rPr lang="cs-CZ" dirty="0" err="1"/>
              <a:t>the</a:t>
            </a:r>
            <a:r>
              <a:rPr lang="cs-CZ" dirty="0"/>
              <a:t> </a:t>
            </a:r>
            <a:r>
              <a:rPr lang="cs-CZ" dirty="0" err="1"/>
              <a:t>relationships</a:t>
            </a:r>
            <a:r>
              <a:rPr lang="cs-CZ" dirty="0"/>
              <a:t>, </a:t>
            </a:r>
            <a:r>
              <a:rPr lang="cs-CZ" dirty="0" err="1"/>
              <a:t>conclusions</a:t>
            </a:r>
            <a:r>
              <a:rPr lang="cs-CZ" dirty="0"/>
              <a:t> </a:t>
            </a:r>
            <a:r>
              <a:rPr lang="cs-CZ" dirty="0" err="1"/>
              <a:t>were</a:t>
            </a:r>
            <a:r>
              <a:rPr lang="cs-CZ" dirty="0"/>
              <a:t> </a:t>
            </a:r>
            <a:r>
              <a:rPr lang="cs-CZ" dirty="0" err="1"/>
              <a:t>the</a:t>
            </a:r>
            <a:r>
              <a:rPr lang="cs-CZ" dirty="0"/>
              <a:t> </a:t>
            </a:r>
            <a:r>
              <a:rPr lang="cs-CZ" dirty="0" err="1"/>
              <a:t>same</a:t>
            </a:r>
            <a:r>
              <a:rPr lang="cs-CZ" dirty="0"/>
              <a:t> </a:t>
            </a:r>
            <a:r>
              <a:rPr lang="cs-CZ" dirty="0" err="1"/>
              <a:t>for</a:t>
            </a:r>
            <a:r>
              <a:rPr lang="cs-CZ" dirty="0"/>
              <a:t> </a:t>
            </a:r>
            <a:r>
              <a:rPr lang="cs-CZ" dirty="0" err="1"/>
              <a:t>both</a:t>
            </a:r>
            <a:r>
              <a:rPr lang="cs-CZ" dirty="0"/>
              <a:t> </a:t>
            </a:r>
            <a:r>
              <a:rPr lang="cs-CZ" dirty="0" err="1"/>
              <a:t>groups</a:t>
            </a:r>
            <a:r>
              <a:rPr lang="cs-CZ" dirty="0"/>
              <a:t>: </a:t>
            </a:r>
            <a:r>
              <a:rPr lang="cs-CZ" dirty="0" err="1"/>
              <a:t>self-blame</a:t>
            </a:r>
            <a:r>
              <a:rPr lang="cs-CZ" dirty="0"/>
              <a:t>, </a:t>
            </a:r>
            <a:r>
              <a:rPr lang="cs-CZ" dirty="0" err="1"/>
              <a:t>rumination</a:t>
            </a:r>
            <a:r>
              <a:rPr lang="cs-CZ" dirty="0"/>
              <a:t>, </a:t>
            </a:r>
            <a:r>
              <a:rPr lang="cs-CZ" dirty="0" err="1"/>
              <a:t>catastrophizing</a:t>
            </a:r>
            <a:r>
              <a:rPr lang="cs-CZ" dirty="0"/>
              <a:t> and positive </a:t>
            </a:r>
            <a:r>
              <a:rPr lang="cs-CZ" dirty="0" err="1"/>
              <a:t>reappraisal</a:t>
            </a:r>
            <a:r>
              <a:rPr lang="cs-CZ" dirty="0"/>
              <a:t> had </a:t>
            </a:r>
            <a:r>
              <a:rPr lang="cs-CZ" dirty="0" err="1"/>
              <a:t>the</a:t>
            </a:r>
            <a:r>
              <a:rPr lang="cs-CZ" dirty="0"/>
              <a:t> most </a:t>
            </a:r>
            <a:r>
              <a:rPr lang="cs-CZ" dirty="0" err="1"/>
              <a:t>important</a:t>
            </a:r>
            <a:r>
              <a:rPr lang="cs-CZ" dirty="0"/>
              <a:t> role in </a:t>
            </a:r>
            <a:r>
              <a:rPr lang="cs-CZ" dirty="0" err="1"/>
              <a:t>the</a:t>
            </a:r>
            <a:r>
              <a:rPr lang="cs-CZ" dirty="0"/>
              <a:t> reporting </a:t>
            </a:r>
            <a:r>
              <a:rPr lang="cs-CZ" dirty="0" err="1"/>
              <a:t>of</a:t>
            </a:r>
            <a:r>
              <a:rPr lang="cs-CZ" dirty="0"/>
              <a:t> </a:t>
            </a:r>
            <a:r>
              <a:rPr lang="cs-CZ" dirty="0" err="1"/>
              <a:t>measured</a:t>
            </a:r>
            <a:r>
              <a:rPr lang="cs-CZ" dirty="0"/>
              <a:t> </a:t>
            </a:r>
            <a:r>
              <a:rPr lang="cs-CZ" dirty="0" err="1"/>
              <a:t>symptoms</a:t>
            </a:r>
            <a:r>
              <a:rPr lang="cs-CZ" dirty="0"/>
              <a:t>, </a:t>
            </a:r>
            <a:r>
              <a:rPr lang="cs-CZ" dirty="0" err="1"/>
              <a:t>showing</a:t>
            </a:r>
            <a:r>
              <a:rPr lang="cs-CZ" dirty="0"/>
              <a:t> </a:t>
            </a:r>
            <a:r>
              <a:rPr lang="cs-CZ" dirty="0" err="1"/>
              <a:t>the</a:t>
            </a:r>
            <a:r>
              <a:rPr lang="cs-CZ" dirty="0"/>
              <a:t> </a:t>
            </a:r>
            <a:r>
              <a:rPr lang="cs-CZ" dirty="0" err="1"/>
              <a:t>importance</a:t>
            </a:r>
            <a:r>
              <a:rPr lang="cs-CZ" dirty="0"/>
              <a:t> </a:t>
            </a:r>
            <a:r>
              <a:rPr lang="cs-CZ" dirty="0" err="1"/>
              <a:t>of</a:t>
            </a:r>
            <a:r>
              <a:rPr lang="cs-CZ" dirty="0"/>
              <a:t> </a:t>
            </a:r>
            <a:r>
              <a:rPr lang="cs-CZ" dirty="0" err="1"/>
              <a:t>introducing</a:t>
            </a:r>
            <a:r>
              <a:rPr lang="cs-CZ" dirty="0"/>
              <a:t> </a:t>
            </a:r>
            <a:r>
              <a:rPr lang="cs-CZ" dirty="0" err="1"/>
              <a:t>prevention</a:t>
            </a:r>
            <a:r>
              <a:rPr lang="cs-CZ" dirty="0"/>
              <a:t> and </a:t>
            </a:r>
            <a:r>
              <a:rPr lang="cs-CZ" dirty="0" err="1"/>
              <a:t>intervention</a:t>
            </a:r>
            <a:r>
              <a:rPr lang="cs-CZ" dirty="0"/>
              <a:t> </a:t>
            </a:r>
            <a:r>
              <a:rPr lang="cs-CZ" dirty="0" err="1"/>
              <a:t>programmes</a:t>
            </a:r>
            <a:r>
              <a:rPr lang="cs-CZ" dirty="0"/>
              <a:t> </a:t>
            </a:r>
            <a:r>
              <a:rPr lang="cs-CZ" dirty="0" err="1"/>
              <a:t>at</a:t>
            </a:r>
            <a:r>
              <a:rPr lang="cs-CZ" dirty="0"/>
              <a:t> </a:t>
            </a:r>
            <a:r>
              <a:rPr lang="cs-CZ" dirty="0" err="1"/>
              <a:t>an</a:t>
            </a:r>
            <a:r>
              <a:rPr lang="cs-CZ" dirty="0"/>
              <a:t> early </a:t>
            </a:r>
            <a:r>
              <a:rPr lang="cs-CZ" dirty="0" err="1"/>
              <a:t>stage</a:t>
            </a:r>
            <a:r>
              <a:rPr lang="cs-CZ" dirty="0"/>
              <a:t>.</a:t>
            </a:r>
          </a:p>
          <a:p>
            <a:r>
              <a:rPr lang="cs-CZ" dirty="0" smtClean="0"/>
              <a:t>145 slov</a:t>
            </a:r>
            <a:endParaRPr lang="cs-CZ" dirty="0"/>
          </a:p>
          <a:p>
            <a:endParaRPr lang="cs-CZ" dirty="0"/>
          </a:p>
        </p:txBody>
      </p:sp>
    </p:spTree>
    <p:extLst>
      <p:ext uri="{BB962C8B-B14F-4D97-AF65-F5344CB8AC3E}">
        <p14:creationId xmlns:p14="http://schemas.microsoft.com/office/powerpoint/2010/main" val="33968684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pro Vás:</a:t>
            </a:r>
          </a:p>
        </p:txBody>
      </p:sp>
      <p:sp>
        <p:nvSpPr>
          <p:cNvPr id="3" name="Zástupný symbol pro obsah 2"/>
          <p:cNvSpPr>
            <a:spLocks noGrp="1"/>
          </p:cNvSpPr>
          <p:nvPr>
            <p:ph sz="quarter" idx="1"/>
          </p:nvPr>
        </p:nvSpPr>
        <p:spPr/>
        <p:txBody>
          <a:bodyPr>
            <a:normAutofit fontScale="92500" lnSpcReduction="20000"/>
          </a:bodyPr>
          <a:lstStyle/>
          <a:p>
            <a:endParaRPr lang="cs-CZ" dirty="0"/>
          </a:p>
          <a:p>
            <a:r>
              <a:rPr lang="cs-CZ" dirty="0"/>
              <a:t>Tato studie shrnuje zjištění základních dimenzí, kterými lze popsat některé možné způsoby uvažování občana při formování jeho dojmů o politicích. Jako výzkumná metoda je v ní použita modifikace techniky repertoárové mřížky (REP-test). Dosažené výsledky mj. hovoří o významu dimenze populismu a politicko-ideologických dimenzí pro celkový dojem o politikovi, o vztahu mezi vnímáním politikovy upřímnosti a populismu a o vazbě mezi vnímáním politikovy viditelnosti a vůdcovských schopností. Součástí diskuze je rovněž reflexe zkušeností autorů s aplikací techniky repertoárové mřížky na oblast zkoumání dojmů o politicích, přičemž se tato technika ukazuje jako přínosná a využitelná v dané oblasti</a:t>
            </a:r>
            <a:r>
              <a:rPr lang="cs-CZ" dirty="0" smtClean="0"/>
              <a:t>.</a:t>
            </a:r>
          </a:p>
          <a:p>
            <a:r>
              <a:rPr lang="cs-CZ" dirty="0" smtClean="0"/>
              <a:t>Československá psychologie</a:t>
            </a:r>
            <a:endParaRPr lang="cs-CZ" dirty="0"/>
          </a:p>
        </p:txBody>
      </p:sp>
    </p:spTree>
    <p:extLst>
      <p:ext uri="{BB962C8B-B14F-4D97-AF65-F5344CB8AC3E}">
        <p14:creationId xmlns:p14="http://schemas.microsoft.com/office/powerpoint/2010/main" val="32761690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pro Vás:</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en-US" dirty="0"/>
              <a:t>This article examines the ways in which individuals use MP3 players to shape their experiences of the London commute. To investigate MP3 listening practices, I conducted semi- structured qualitative interviews with eight DJs and ‘listeners’ living in London. I argue that MP3 players enable individuals to use music to precisely shape their experiences of space, place, others and themselves while moving through the city. In doing so, individuals experience great control as they transform urban journeys into private and pleasurable spaces. While experienced effects of MP3 player listening were similar among respondents, pre-existing relationships to music appear to relate to motivations for use. This article draws on a variety of social theorists ranging from </a:t>
            </a:r>
            <a:r>
              <a:rPr lang="en-US" dirty="0" err="1"/>
              <a:t>Simmel</a:t>
            </a:r>
            <a:r>
              <a:rPr lang="en-US" dirty="0"/>
              <a:t> and </a:t>
            </a:r>
            <a:r>
              <a:rPr lang="en-US" dirty="0" err="1"/>
              <a:t>Adorno</a:t>
            </a:r>
            <a:r>
              <a:rPr lang="en-US" dirty="0"/>
              <a:t> to Lefebvre to interrogate the experience of control MP3 users describe, and to understand the implications for the autonomy of urban inhabitants.</a:t>
            </a:r>
            <a:endParaRPr lang="cs-CZ" dirty="0"/>
          </a:p>
          <a:p>
            <a:r>
              <a:rPr lang="cs-CZ" dirty="0" smtClean="0"/>
              <a:t>New media </a:t>
            </a:r>
            <a:r>
              <a:rPr lang="en-US" dirty="0" smtClean="0"/>
              <a:t>&amp; </a:t>
            </a:r>
            <a:r>
              <a:rPr lang="cs-CZ" dirty="0" err="1"/>
              <a:t>S</a:t>
            </a:r>
            <a:r>
              <a:rPr lang="en-US" dirty="0" err="1" smtClean="0"/>
              <a:t>ociet</a:t>
            </a:r>
            <a:r>
              <a:rPr lang="cs-CZ" dirty="0" smtClean="0"/>
              <a:t>y</a:t>
            </a:r>
            <a:endParaRPr lang="cs-CZ" dirty="0"/>
          </a:p>
        </p:txBody>
      </p:sp>
    </p:spTree>
    <p:extLst>
      <p:ext uri="{BB962C8B-B14F-4D97-AF65-F5344CB8AC3E}">
        <p14:creationId xmlns:p14="http://schemas.microsoft.com/office/powerpoint/2010/main" val="1620808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Abstrakt</a:t>
            </a:r>
            <a:endParaRPr lang="cs-CZ" dirty="0"/>
          </a:p>
        </p:txBody>
      </p:sp>
      <p:sp>
        <p:nvSpPr>
          <p:cNvPr id="3" name="Zástupný symbol pro obsah 2"/>
          <p:cNvSpPr>
            <a:spLocks noGrp="1"/>
          </p:cNvSpPr>
          <p:nvPr>
            <p:ph sz="quarter" idx="1"/>
          </p:nvPr>
        </p:nvSpPr>
        <p:spPr/>
        <p:txBody>
          <a:bodyPr/>
          <a:lstStyle/>
          <a:p>
            <a:r>
              <a:rPr lang="cs-CZ" dirty="0"/>
              <a:t>Příklad – abstrakt k odbornému článku</a:t>
            </a:r>
            <a:r>
              <a:rPr lang="cs-CZ" dirty="0" smtClean="0"/>
              <a:t>.</a:t>
            </a:r>
          </a:p>
          <a:p>
            <a:r>
              <a:rPr lang="cs-CZ" dirty="0"/>
              <a:t>Co napíšeme do abstraktu, do velké míry ovlivňuje, jak bude článek přijímán a hodnocen</a:t>
            </a:r>
            <a:r>
              <a:rPr lang="cs-CZ" dirty="0" smtClean="0"/>
              <a:t>.</a:t>
            </a:r>
          </a:p>
          <a:p>
            <a:endParaRPr lang="cs-CZ" dirty="0"/>
          </a:p>
          <a:p>
            <a:r>
              <a:rPr lang="cs-CZ" dirty="0"/>
              <a:t>Co obvykle potřebujeme vědět</a:t>
            </a:r>
            <a:r>
              <a:rPr lang="cs-CZ" dirty="0" smtClean="0"/>
              <a:t>?</a:t>
            </a:r>
          </a:p>
          <a:p>
            <a:pPr lvl="1"/>
            <a:r>
              <a:rPr lang="cs-CZ" dirty="0"/>
              <a:t>V odborném časopise – praxe s vlastním hledáním vhodných článků (EBSCO</a:t>
            </a:r>
            <a:r>
              <a:rPr lang="cs-CZ" dirty="0" smtClean="0"/>
              <a:t>).</a:t>
            </a:r>
            <a:endParaRPr lang="cs-CZ" dirty="0" smtClean="0"/>
          </a:p>
          <a:p>
            <a:r>
              <a:rPr lang="cs-CZ" dirty="0"/>
              <a:t>Co naopak můžeme ostatním nabídnout</a:t>
            </a:r>
            <a:r>
              <a:rPr lang="cs-CZ" dirty="0" smtClean="0"/>
              <a:t>?</a:t>
            </a:r>
          </a:p>
          <a:p>
            <a:pPr lvl="1"/>
            <a:r>
              <a:rPr lang="cs-CZ" dirty="0" smtClean="0"/>
              <a:t>„</a:t>
            </a:r>
            <a:r>
              <a:rPr lang="cs-CZ" dirty="0"/>
              <a:t>Oslovujeme“ kolegy ze stejné oblasti? Přinášíme nové poznatky? Ověřili jsme dosavadní vědění</a:t>
            </a:r>
            <a:r>
              <a:rPr lang="cs-CZ" dirty="0" smtClean="0"/>
              <a:t>?</a:t>
            </a:r>
            <a:endParaRPr lang="cs-CZ" dirty="0"/>
          </a:p>
          <a:p>
            <a:pPr lvl="1"/>
            <a:r>
              <a:rPr lang="cs-CZ" dirty="0" smtClean="0"/>
              <a:t>Kde, ke komu, proč a o čem </a:t>
            </a:r>
            <a:r>
              <a:rPr lang="cs-CZ" dirty="0"/>
              <a:t>abstrakt mluví</a:t>
            </a:r>
            <a:r>
              <a:rPr lang="cs-CZ" dirty="0" smtClean="0"/>
              <a:t>?</a:t>
            </a:r>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333372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Psaní Abstraktu</a:t>
            </a:r>
            <a:endParaRPr lang="cs-CZ" dirty="0"/>
          </a:p>
        </p:txBody>
      </p:sp>
      <p:sp>
        <p:nvSpPr>
          <p:cNvPr id="3" name="Zástupný symbol pro obsah 2"/>
          <p:cNvSpPr>
            <a:spLocks noGrp="1"/>
          </p:cNvSpPr>
          <p:nvPr>
            <p:ph sz="quarter" idx="1"/>
          </p:nvPr>
        </p:nvSpPr>
        <p:spPr/>
        <p:txBody>
          <a:bodyPr/>
          <a:lstStyle/>
          <a:p>
            <a:r>
              <a:rPr lang="cs-CZ" dirty="0" smtClean="0"/>
              <a:t>Většinou se píše na konec</a:t>
            </a:r>
          </a:p>
          <a:p>
            <a:pPr lvl="1"/>
            <a:r>
              <a:rPr lang="cs-CZ" dirty="0" smtClean="0"/>
              <a:t>Výjimka – konferenční abstrakty, často bez </a:t>
            </a:r>
            <a:r>
              <a:rPr lang="cs-CZ" dirty="0" smtClean="0"/>
              <a:t>zjištění</a:t>
            </a:r>
          </a:p>
          <a:p>
            <a:pPr lvl="1"/>
            <a:r>
              <a:rPr lang="cs-CZ" dirty="0" smtClean="0"/>
              <a:t>Pozn. – konferenční abstrakty mají víc odlišností</a:t>
            </a:r>
            <a:endParaRPr lang="cs-CZ" dirty="0" smtClean="0"/>
          </a:p>
          <a:p>
            <a:r>
              <a:rPr lang="cs-CZ" dirty="0" smtClean="0"/>
              <a:t>Ideálně s určitým odstupem po napsání textu.</a:t>
            </a:r>
          </a:p>
          <a:p>
            <a:r>
              <a:rPr lang="cs-CZ" dirty="0" smtClean="0"/>
              <a:t>Soustřeďte se na to opravdu důležité.</a:t>
            </a:r>
          </a:p>
          <a:p>
            <a:r>
              <a:rPr lang="cs-CZ" dirty="0" smtClean="0"/>
              <a:t>Smiřte se s tím, že vše se do abstraktu nevejde.</a:t>
            </a:r>
          </a:p>
          <a:p>
            <a:r>
              <a:rPr lang="cs-CZ" dirty="0" smtClean="0"/>
              <a:t>Dejte jej někomu přečíst – nechybí důležitá informace? Nepřebývá něco</a:t>
            </a:r>
            <a:r>
              <a:rPr lang="cs-CZ" dirty="0" smtClean="0"/>
              <a:t>? Je něco nejasné?</a:t>
            </a:r>
            <a:endParaRPr lang="cs-CZ" dirty="0" smtClean="0"/>
          </a:p>
          <a:p>
            <a:endParaRPr lang="cs-CZ" dirty="0" smtClean="0"/>
          </a:p>
          <a:p>
            <a:endParaRPr lang="cs-CZ" dirty="0"/>
          </a:p>
        </p:txBody>
      </p:sp>
    </p:spTree>
    <p:extLst>
      <p:ext uri="{BB962C8B-B14F-4D97-AF65-F5344CB8AC3E}">
        <p14:creationId xmlns:p14="http://schemas.microsoft.com/office/powerpoint/2010/main" val="2735438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Abstrakt - struktura</a:t>
            </a:r>
            <a:endParaRPr lang="cs-CZ" dirty="0"/>
          </a:p>
        </p:txBody>
      </p:sp>
      <p:sp>
        <p:nvSpPr>
          <p:cNvPr id="3" name="Zástupný symbol pro obsah 2"/>
          <p:cNvSpPr>
            <a:spLocks noGrp="1"/>
          </p:cNvSpPr>
          <p:nvPr>
            <p:ph sz="quarter" idx="1"/>
          </p:nvPr>
        </p:nvSpPr>
        <p:spPr/>
        <p:txBody>
          <a:bodyPr/>
          <a:lstStyle/>
          <a:p>
            <a:r>
              <a:rPr lang="cs-CZ" dirty="0" smtClean="0"/>
              <a:t>Obsahuje následující komponenty </a:t>
            </a:r>
            <a:r>
              <a:rPr lang="cs-CZ" dirty="0" smtClean="0"/>
              <a:t>(nejlépe v </a:t>
            </a:r>
            <a:r>
              <a:rPr lang="cs-CZ" dirty="0" smtClean="0"/>
              <a:t>tomto pořadí):</a:t>
            </a:r>
          </a:p>
          <a:p>
            <a:pPr lvl="1"/>
            <a:r>
              <a:rPr lang="cs-CZ" dirty="0" smtClean="0"/>
              <a:t>Téma/oblast</a:t>
            </a:r>
          </a:p>
          <a:p>
            <a:pPr lvl="1"/>
            <a:r>
              <a:rPr lang="cs-CZ" dirty="0" smtClean="0"/>
              <a:t>Výzkumná otázka/záměr</a:t>
            </a:r>
          </a:p>
          <a:p>
            <a:pPr lvl="1"/>
            <a:r>
              <a:rPr lang="cs-CZ" dirty="0" smtClean="0"/>
              <a:t>Metoda (vzorek, sběr, analýza)</a:t>
            </a:r>
            <a:endParaRPr lang="cs-CZ" dirty="0" smtClean="0"/>
          </a:p>
          <a:p>
            <a:pPr lvl="1"/>
            <a:r>
              <a:rPr lang="cs-CZ" dirty="0" smtClean="0"/>
              <a:t>Zjištění</a:t>
            </a:r>
          </a:p>
          <a:p>
            <a:pPr lvl="1"/>
            <a:r>
              <a:rPr lang="cs-CZ" dirty="0" smtClean="0"/>
              <a:t>Diskuse/implikace</a:t>
            </a:r>
          </a:p>
          <a:p>
            <a:r>
              <a:rPr lang="cs-CZ" dirty="0" smtClean="0"/>
              <a:t>Každá z nich zabírá cca 1-2 věty.</a:t>
            </a:r>
          </a:p>
          <a:p>
            <a:r>
              <a:rPr lang="cs-CZ" dirty="0" smtClean="0"/>
              <a:t>Nejvíce prostoru by se mělo věnovat </a:t>
            </a:r>
            <a:r>
              <a:rPr lang="cs-CZ" dirty="0" smtClean="0"/>
              <a:t>zjištěním – ale záleží na podobě článku.</a:t>
            </a:r>
            <a:endParaRPr lang="cs-CZ" dirty="0" smtClean="0"/>
          </a:p>
          <a:p>
            <a:endParaRPr lang="cs-CZ" dirty="0"/>
          </a:p>
        </p:txBody>
      </p:sp>
    </p:spTree>
    <p:extLst>
      <p:ext uri="{BB962C8B-B14F-4D97-AF65-F5344CB8AC3E}">
        <p14:creationId xmlns:p14="http://schemas.microsoft.com/office/powerpoint/2010/main" val="3068113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179512" y="107005"/>
            <a:ext cx="8496943" cy="873723"/>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cs-CZ" dirty="0" smtClean="0"/>
              <a:t>TÉMA + ZÁMĚR </a:t>
            </a:r>
          </a:p>
          <a:p>
            <a:pPr lvl="1"/>
            <a:r>
              <a:rPr lang="en-US" dirty="0" smtClean="0"/>
              <a:t>This </a:t>
            </a:r>
            <a:r>
              <a:rPr lang="en-US" dirty="0"/>
              <a:t>study examines the predictors of political trust in late adolescence. </a:t>
            </a:r>
            <a:endParaRPr lang="cs-CZ" dirty="0"/>
          </a:p>
          <a:p>
            <a:pPr algn="ctr"/>
            <a:endParaRPr lang="cs-CZ" dirty="0"/>
          </a:p>
        </p:txBody>
      </p:sp>
      <p:sp>
        <p:nvSpPr>
          <p:cNvPr id="5" name="Zaoblený obdélník 4"/>
          <p:cNvSpPr/>
          <p:nvPr/>
        </p:nvSpPr>
        <p:spPr>
          <a:xfrm>
            <a:off x="179511" y="1196752"/>
            <a:ext cx="8496943" cy="144016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METODA + VZOREK</a:t>
            </a:r>
          </a:p>
          <a:p>
            <a:pPr algn="ctr"/>
            <a:r>
              <a:rPr lang="en-US" dirty="0" smtClean="0"/>
              <a:t>Three-wave </a:t>
            </a:r>
            <a:r>
              <a:rPr lang="en-US" dirty="0"/>
              <a:t>longitudinal data (age 11, 15, and 17) from 1,116 Czech adolescents (of which 346 participated at least in the first and the last wave) were analyzed using structural equation modeling</a:t>
            </a:r>
            <a:r>
              <a:rPr lang="en-US" dirty="0" smtClean="0"/>
              <a:t>.</a:t>
            </a:r>
            <a:endParaRPr lang="cs-CZ" dirty="0"/>
          </a:p>
        </p:txBody>
      </p:sp>
      <p:sp>
        <p:nvSpPr>
          <p:cNvPr id="6" name="Zaoblený obdélník 5"/>
          <p:cNvSpPr/>
          <p:nvPr/>
        </p:nvSpPr>
        <p:spPr>
          <a:xfrm>
            <a:off x="179511" y="2780928"/>
            <a:ext cx="8496943" cy="230425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ZJIŠTĚNÍ</a:t>
            </a:r>
          </a:p>
          <a:p>
            <a:pPr algn="ctr"/>
            <a:r>
              <a:rPr lang="en-US" dirty="0" smtClean="0"/>
              <a:t>Results </a:t>
            </a:r>
            <a:r>
              <a:rPr lang="en-US" dirty="0"/>
              <a:t>showed that greater political trust in late adolescence was predicted by high verbal cognitive ability in early adolescence. This effect was explicable by adolescents’ greater cognitive political engagement but not by their more positive relationship with authorities (school or parents) during adolescence. Next, early adolescents who perceived more parental warmth had greater political trust when they reached late adolescence. </a:t>
            </a:r>
            <a:endParaRPr lang="cs-CZ" dirty="0"/>
          </a:p>
          <a:p>
            <a:pPr algn="ctr"/>
            <a:endParaRPr lang="cs-CZ" dirty="0"/>
          </a:p>
        </p:txBody>
      </p:sp>
      <p:sp>
        <p:nvSpPr>
          <p:cNvPr id="7" name="Zaoblený obdélník 6"/>
          <p:cNvSpPr/>
          <p:nvPr/>
        </p:nvSpPr>
        <p:spPr>
          <a:xfrm>
            <a:off x="179512" y="5301208"/>
            <a:ext cx="8496943"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smtClean="0"/>
          </a:p>
          <a:p>
            <a:pPr algn="ctr"/>
            <a:r>
              <a:rPr lang="cs-CZ" dirty="0" smtClean="0"/>
              <a:t>IMPLIKACE</a:t>
            </a:r>
          </a:p>
          <a:p>
            <a:pPr algn="ctr"/>
            <a:r>
              <a:rPr lang="en-US" dirty="0" smtClean="0"/>
              <a:t>These </a:t>
            </a:r>
            <a:r>
              <a:rPr lang="en-US" dirty="0"/>
              <a:t>results suggest that some young people might enter adulthood more skeptical regarding politics based on their abilities and early non-political experiences.</a:t>
            </a:r>
            <a:endParaRPr lang="cs-CZ" dirty="0"/>
          </a:p>
          <a:p>
            <a:pPr algn="ctr"/>
            <a:endParaRPr lang="cs-CZ" dirty="0"/>
          </a:p>
        </p:txBody>
      </p:sp>
    </p:spTree>
    <p:extLst>
      <p:ext uri="{BB962C8B-B14F-4D97-AF65-F5344CB8AC3E}">
        <p14:creationId xmlns:p14="http://schemas.microsoft.com/office/powerpoint/2010/main" val="2717063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normAutofit/>
          </a:bodyPr>
          <a:lstStyle/>
          <a:p>
            <a:r>
              <a:rPr lang="cs-CZ" dirty="0"/>
              <a:t>Oblast/téma, jíž se článek zabývá.</a:t>
            </a:r>
          </a:p>
          <a:p>
            <a:pPr lvl="1"/>
            <a:r>
              <a:rPr lang="cs-CZ" dirty="0"/>
              <a:t>Např. rozvoj autonomie, výkonová motivace, partnerské vztahy</a:t>
            </a:r>
            <a:r>
              <a:rPr lang="cs-CZ" dirty="0" smtClean="0"/>
              <a:t>...</a:t>
            </a:r>
          </a:p>
          <a:p>
            <a:pPr marL="365760" lvl="1" indent="0">
              <a:buNone/>
            </a:pPr>
            <a:endParaRPr lang="cs-CZ" dirty="0" smtClean="0"/>
          </a:p>
          <a:p>
            <a:r>
              <a:rPr lang="cs-CZ" dirty="0"/>
              <a:t>Teoretické zázemí, perspektiva – v případě, kdy je jasně stanovena. </a:t>
            </a:r>
            <a:r>
              <a:rPr lang="cs-CZ" dirty="0" smtClean="0"/>
              <a:t>Záleží na povaze studie.</a:t>
            </a:r>
            <a:endParaRPr lang="cs-CZ" dirty="0"/>
          </a:p>
          <a:p>
            <a:pPr lvl="1"/>
            <a:r>
              <a:rPr lang="cs-CZ" dirty="0"/>
              <a:t>Mnoho abstraktů ji vůbec neuvádí (především „ryze empirické“ články). </a:t>
            </a:r>
          </a:p>
          <a:p>
            <a:pPr lvl="1"/>
            <a:r>
              <a:rPr lang="cs-CZ" dirty="0"/>
              <a:t>Jindy je naopak nutnou součástí (např. u zkoumání identity, použití use and </a:t>
            </a:r>
            <a:r>
              <a:rPr lang="cs-CZ" dirty="0" err="1"/>
              <a:t>gratification</a:t>
            </a:r>
            <a:r>
              <a:rPr lang="cs-CZ" dirty="0"/>
              <a:t>, apod.).</a:t>
            </a:r>
          </a:p>
          <a:p>
            <a:endParaRPr lang="cs-CZ" dirty="0"/>
          </a:p>
          <a:p>
            <a:pPr marL="0" indent="0">
              <a:buNone/>
            </a:pPr>
            <a:endParaRPr lang="cs-CZ" dirty="0"/>
          </a:p>
        </p:txBody>
      </p:sp>
    </p:spTree>
    <p:extLst>
      <p:ext uri="{BB962C8B-B14F-4D97-AF65-F5344CB8AC3E}">
        <p14:creationId xmlns:p14="http://schemas.microsoft.com/office/powerpoint/2010/main" val="771603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by nemělo chybět...</a:t>
            </a:r>
            <a:br>
              <a:rPr lang="cs-CZ" dirty="0"/>
            </a:br>
            <a:endParaRPr lang="cs-CZ" dirty="0"/>
          </a:p>
        </p:txBody>
      </p:sp>
      <p:sp>
        <p:nvSpPr>
          <p:cNvPr id="3" name="Zástupný symbol pro obsah 2"/>
          <p:cNvSpPr>
            <a:spLocks noGrp="1"/>
          </p:cNvSpPr>
          <p:nvPr>
            <p:ph sz="quarter" idx="1"/>
          </p:nvPr>
        </p:nvSpPr>
        <p:spPr/>
        <p:txBody>
          <a:bodyPr/>
          <a:lstStyle/>
          <a:p>
            <a:r>
              <a:rPr lang="cs-CZ" dirty="0"/>
              <a:t>Výzkumná otázka – buď jako otázka, nebo jako věta, záměr</a:t>
            </a:r>
            <a:r>
              <a:rPr lang="cs-CZ" dirty="0" smtClean="0"/>
              <a:t>.</a:t>
            </a:r>
            <a:endParaRPr lang="cs-CZ" dirty="0"/>
          </a:p>
          <a:p>
            <a:r>
              <a:rPr lang="cs-CZ" dirty="0" smtClean="0"/>
              <a:t>V </a:t>
            </a:r>
            <a:r>
              <a:rPr lang="cs-CZ" dirty="0"/>
              <a:t>čem je článek </a:t>
            </a:r>
            <a:r>
              <a:rPr lang="cs-CZ" dirty="0" smtClean="0"/>
              <a:t>nový/přínosný/originální/odlišný („</a:t>
            </a:r>
            <a:r>
              <a:rPr lang="cs-CZ" dirty="0" err="1" smtClean="0"/>
              <a:t>We</a:t>
            </a:r>
            <a:r>
              <a:rPr lang="cs-CZ" dirty="0" smtClean="0"/>
              <a:t> </a:t>
            </a:r>
            <a:r>
              <a:rPr lang="cs-CZ" dirty="0" err="1" smtClean="0"/>
              <a:t>lack</a:t>
            </a:r>
            <a:r>
              <a:rPr lang="cs-CZ" dirty="0" smtClean="0"/>
              <a:t> </a:t>
            </a:r>
            <a:r>
              <a:rPr lang="cs-CZ" dirty="0" err="1" smtClean="0"/>
              <a:t>knowledge</a:t>
            </a:r>
            <a:r>
              <a:rPr lang="cs-CZ" dirty="0" smtClean="0"/>
              <a:t> </a:t>
            </a:r>
            <a:r>
              <a:rPr lang="cs-CZ" dirty="0" err="1" smtClean="0"/>
              <a:t>about</a:t>
            </a:r>
            <a:r>
              <a:rPr lang="cs-CZ" dirty="0" smtClean="0"/>
              <a:t>…“).</a:t>
            </a:r>
          </a:p>
          <a:p>
            <a:pPr lvl="1"/>
            <a:r>
              <a:rPr lang="cs-CZ" dirty="0" smtClean="0"/>
              <a:t>Občas chybí (podobně jako teoretické zázemí), ale pokud můžete, toto uveďte</a:t>
            </a:r>
          </a:p>
          <a:p>
            <a:endParaRPr lang="cs-CZ" dirty="0"/>
          </a:p>
          <a:p>
            <a:r>
              <a:rPr lang="cs-CZ" dirty="0" smtClean="0"/>
              <a:t>Východisko, zázemí a otázka/záměr jsou často spojeny, často je najdeme v jedné-dvou větách. </a:t>
            </a:r>
            <a:endParaRPr lang="cs-CZ" dirty="0"/>
          </a:p>
          <a:p>
            <a:endParaRPr lang="cs-CZ" dirty="0"/>
          </a:p>
        </p:txBody>
      </p:sp>
    </p:spTree>
    <p:extLst>
      <p:ext uri="{BB962C8B-B14F-4D97-AF65-F5344CB8AC3E}">
        <p14:creationId xmlns:p14="http://schemas.microsoft.com/office/powerpoint/2010/main" val="3717364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461</TotalTime>
  <Words>3034</Words>
  <Application>Microsoft Office PowerPoint</Application>
  <PresentationFormat>Předvádění na obrazovce (4:3)</PresentationFormat>
  <Paragraphs>180</Paragraphs>
  <Slides>36</Slides>
  <Notes>0</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Arkýř</vt:lpstr>
      <vt:lpstr>PSY 475 Vědecká komunikace Přednáška: Psaní abstraktů</vt:lpstr>
      <vt:lpstr>Abstrakt</vt:lpstr>
      <vt:lpstr>Abstrakt</vt:lpstr>
      <vt:lpstr>Abstrakt</vt:lpstr>
      <vt:lpstr>Psaní Abstraktu</vt:lpstr>
      <vt:lpstr>Abstrakt - struktura</vt:lpstr>
      <vt:lpstr>Prezentace aplikace PowerPoint</vt:lpstr>
      <vt:lpstr>Co by nemělo chybět... </vt:lpstr>
      <vt:lpstr>Co by nemělo chybět... </vt:lpstr>
      <vt:lpstr>Prezentace aplikace PowerPoint</vt:lpstr>
      <vt:lpstr>Co by nemělo chybět... </vt:lpstr>
      <vt:lpstr>Prezentace aplikace PowerPoint</vt:lpstr>
      <vt:lpstr>Co by nemělo chybět... </vt:lpstr>
      <vt:lpstr>Co by nemělo chybět... </vt:lpstr>
      <vt:lpstr>Co by nemělo chybět... </vt:lpstr>
      <vt:lpstr>Co by nemělo chybět... </vt:lpstr>
      <vt:lpstr>Co by nemělo chybět... </vt:lpstr>
      <vt:lpstr>Prezentace aplikace PowerPoint</vt:lpstr>
      <vt:lpstr>Co by nemělo chybět... </vt:lpstr>
      <vt:lpstr>Co by nemělo chybět... </vt:lpstr>
      <vt:lpstr>Prezentace aplikace PowerPoint</vt:lpstr>
      <vt:lpstr>A pak samozřejmě další:</vt:lpstr>
      <vt:lpstr>Co do abstraktu nepatří?</vt:lpstr>
      <vt:lpstr>Co do abstraktu nepatří?</vt:lpstr>
      <vt:lpstr>A jak jej napsat?</vt:lpstr>
      <vt:lpstr>A jak jej napsat?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Příklad pro Vás:</vt:lpstr>
      <vt:lpstr>Příklad pro Vás:</vt:lpstr>
    </vt:vector>
  </TitlesOfParts>
  <Company>CIKT FSS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 475 Vědecká komunikace</dc:title>
  <dc:creator>Hana Macháčková</dc:creator>
  <cp:lastModifiedBy>Hana Macháčková</cp:lastModifiedBy>
  <cp:revision>59</cp:revision>
  <dcterms:created xsi:type="dcterms:W3CDTF">2013-02-24T09:24:17Z</dcterms:created>
  <dcterms:modified xsi:type="dcterms:W3CDTF">2013-02-28T14:38:09Z</dcterms:modified>
</cp:coreProperties>
</file>