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0"/>
  </p:notesMasterIdLst>
  <p:handoutMasterIdLst>
    <p:handoutMasterId r:id="rId21"/>
  </p:handoutMasterIdLst>
  <p:sldIdLst>
    <p:sldId id="262" r:id="rId5"/>
    <p:sldId id="269" r:id="rId6"/>
    <p:sldId id="270" r:id="rId7"/>
    <p:sldId id="271" r:id="rId8"/>
    <p:sldId id="264" r:id="rId9"/>
    <p:sldId id="268" r:id="rId10"/>
    <p:sldId id="263" r:id="rId11"/>
    <p:sldId id="261" r:id="rId12"/>
    <p:sldId id="266" r:id="rId13"/>
    <p:sldId id="259" r:id="rId14"/>
    <p:sldId id="272" r:id="rId15"/>
    <p:sldId id="267" r:id="rId16"/>
    <p:sldId id="265" r:id="rId17"/>
    <p:sldId id="258" r:id="rId18"/>
    <p:sldId id="257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6528E2-27BC-4220-8CBA-B6036F33E9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D98232-900D-4BB6-A6E4-F7BD1604F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FC5A4D-F12A-4C30-AAE7-F2B4C28E3A77}" type="slidenum">
              <a:rPr lang="cs-CZ" smtClean="0">
                <a:latin typeface="Times New Roman" charset="0"/>
              </a:rPr>
              <a:pPr/>
              <a:t>1</a:t>
            </a:fld>
            <a:endParaRPr lang="cs-CZ" smtClean="0">
              <a:latin typeface="Times New Roman" charset="0"/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7083C85-7A69-40BA-B4E6-E3D256C7B5E0}" type="slidenum">
              <a:rPr lang="cs-CZ" sz="1200"/>
              <a:pPr algn="r" eaLnBrk="1" hangingPunct="1"/>
              <a:t>1</a:t>
            </a:fld>
            <a:endParaRPr lang="cs-CZ" sz="120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D10FC-E239-4021-8535-275C8F725059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91B2D-09D1-4B2C-A90E-8CB3BAC5A7A3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1CEB-6A5A-4D2B-8A97-5515E4773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873BD-2BF9-4F2E-9208-2BBE43612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3E681-A0C5-4A44-A613-3E2F7E7A2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D1CEB-6A5A-4D2B-8A97-5515E4773A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8DBBC-4D32-46C8-8A2E-ED0C6E80B2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5E89A-3B9D-482C-8929-07124B4E64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F679C-ACB3-45F8-85F2-4E7F854060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D81C9-8C9C-4FA0-A776-627C1DD789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FE2DA-2400-4485-96A8-3A06F0CCB07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6D7B3-ED04-4261-9333-0DDF5B4559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DEE9E-EE60-443D-85AF-67956080F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8DBBC-4D32-46C8-8A2E-ED0C6E80B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7476E-ABFA-4627-B14B-0A3C43F1A8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873BD-2BF9-4F2E-9208-2BBE43612A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3E681-A0C5-4A44-A613-3E2F7E7A2A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ED1CEB-6A5A-4D2B-8A97-5515E4773A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DB38DBBC-4D32-46C8-8A2E-ED0C6E80B2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D65E89A-3B9D-482C-8929-07124B4E64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F679C-ACB3-45F8-85F2-4E7F854060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9CD81C9-8C9C-4FA0-A776-627C1DD789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98FE2DA-2400-4485-96A8-3A06F0CCB07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86D7B3-ED04-4261-9333-0DDF5B4559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5E89A-3B9D-482C-8929-07124B4E6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CDEE9E-EE60-443D-85AF-67956080F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5667476E-ABFA-4627-B14B-0A3C43F1A8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873BD-2BF9-4F2E-9208-2BBE43612A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9B53E681-A0C5-4A44-A613-3E2F7E7A2A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26ED1CEB-6A5A-4D2B-8A97-5515E4773A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8DBBC-4D32-46C8-8A2E-ED0C6E80B2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2D65E89A-3B9D-482C-8929-07124B4E64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F679C-ACB3-45F8-85F2-4E7F854060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D81C9-8C9C-4FA0-A776-627C1DD789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FE2DA-2400-4485-96A8-3A06F0CCB07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F679C-ACB3-45F8-85F2-4E7F85406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6D7B3-ED04-4261-9333-0DDF5B4559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DEE9E-EE60-443D-85AF-67956080F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7476E-ABFA-4627-B14B-0A3C43F1A8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873BD-2BF9-4F2E-9208-2BBE43612A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3E681-A0C5-4A44-A613-3E2F7E7A2A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81C9-8C9C-4FA0-A776-627C1DD78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FE2DA-2400-4485-96A8-3A06F0CCB0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6D7B3-ED04-4261-9333-0DDF5B4559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DEE9E-EE60-443D-85AF-67956080FD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7476E-ABFA-4627-B14B-0A3C43F1A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15005E9-F7E3-4F55-9801-73EC4A5762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5005E9-F7E3-4F55-9801-73EC4A5762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15005E9-F7E3-4F55-9801-73EC4A5762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5005E9-F7E3-4F55-9801-73EC4A5762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pp.eurostat.ec.europa.eu/statistics_explained/index.php?titl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e.org/pau/ffs/ff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2132856"/>
            <a:ext cx="7772400" cy="1143000"/>
          </a:xfrm>
        </p:spPr>
        <p:txBody>
          <a:bodyPr anchor="ctr"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cs-CZ" sz="4800" b="1" dirty="0" smtClean="0">
                <a:solidFill>
                  <a:schemeClr val="accent3">
                    <a:shade val="75000"/>
                  </a:schemeClr>
                </a:solidFill>
                <a:latin typeface="Arial" pitchFamily="34" charset="0"/>
                <a:cs typeface="Arial" pitchFamily="34" charset="0"/>
              </a:rPr>
              <a:t>Téma: </a:t>
            </a:r>
            <a:br>
              <a:rPr lang="cs-CZ" sz="4800" b="1" dirty="0" smtClean="0">
                <a:solidFill>
                  <a:schemeClr val="accent3">
                    <a:shade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Populační trendy</a:t>
            </a:r>
            <a:r>
              <a:rPr lang="cs-CZ" sz="48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cs-CZ" sz="4800" b="1" dirty="0" smtClean="0">
                <a:solidFill>
                  <a:srgbClr val="002060"/>
                </a:solidFill>
                <a:latin typeface="+mj-lt"/>
              </a:rPr>
            </a:br>
            <a:endParaRPr lang="cs-CZ" sz="3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672" y="3645024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Monotype Sorts" pitchFamily="2" charset="2"/>
              <a:buNone/>
            </a:pPr>
            <a:r>
              <a:rPr lang="cs-CZ" sz="3600" dirty="0" smtClean="0">
                <a:solidFill>
                  <a:srgbClr val="001D2E"/>
                </a:solidFill>
                <a:latin typeface="Georgia" pitchFamily="18" charset="0"/>
              </a:rPr>
              <a:t>26. 3. </a:t>
            </a:r>
            <a:r>
              <a:rPr lang="cs-CZ" sz="3600" smtClean="0">
                <a:solidFill>
                  <a:srgbClr val="001D2E"/>
                </a:solidFill>
                <a:latin typeface="Georgia" pitchFamily="18" charset="0"/>
              </a:rPr>
              <a:t>2014</a:t>
            </a:r>
            <a:endParaRPr lang="cs-CZ" sz="3600" dirty="0" smtClean="0">
              <a:solidFill>
                <a:srgbClr val="001D2E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743075" y="10731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051050" y="1341438"/>
            <a:ext cx="5226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Pro zobrazení úhrnné plodnosti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i="1" dirty="0"/>
              <a:t>viz</a:t>
            </a:r>
            <a:r>
              <a:rPr lang="cs-CZ" sz="2800" dirty="0"/>
              <a:t>:</a:t>
            </a:r>
          </a:p>
        </p:txBody>
      </p:sp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1763688" y="5157192"/>
            <a:ext cx="614203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Pro zobrazení informací o sňatečnosti:</a:t>
            </a:r>
          </a:p>
          <a:p>
            <a:endParaRPr lang="cs-CZ" dirty="0"/>
          </a:p>
          <a:p>
            <a:r>
              <a:rPr lang="cs-CZ" dirty="0"/>
              <a:t> http://www.</a:t>
            </a:r>
            <a:r>
              <a:rPr lang="cs-CZ" dirty="0" err="1"/>
              <a:t>czso.cz</a:t>
            </a:r>
            <a:r>
              <a:rPr lang="cs-CZ" dirty="0"/>
              <a:t>/</a:t>
            </a:r>
            <a:r>
              <a:rPr lang="cs-CZ" dirty="0" err="1"/>
              <a:t>csu</a:t>
            </a:r>
            <a:r>
              <a:rPr lang="cs-CZ" dirty="0"/>
              <a:t>/redakce.</a:t>
            </a:r>
            <a:r>
              <a:rPr lang="cs-CZ" dirty="0" err="1"/>
              <a:t>nsf</a:t>
            </a:r>
            <a:r>
              <a:rPr lang="cs-CZ" dirty="0"/>
              <a:t>/i/</a:t>
            </a:r>
            <a:r>
              <a:rPr lang="cs-CZ" dirty="0" err="1"/>
              <a:t>snatecnost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2492896"/>
            <a:ext cx="86244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2"/>
              </a:rPr>
              <a:t>http://epp.eurostat.ec.europa.eu/statistics_explained/index.php?title</a:t>
            </a:r>
            <a:r>
              <a:rPr lang="cs-CZ" dirty="0" smtClean="0"/>
              <a:t>=</a:t>
            </a:r>
          </a:p>
          <a:p>
            <a:r>
              <a:rPr lang="cs-CZ" dirty="0" smtClean="0"/>
              <a:t>File:Total_fertility_rate,_by_NUTS_2_regions,_2011_(1)_</a:t>
            </a:r>
          </a:p>
          <a:p>
            <a:r>
              <a:rPr lang="cs-CZ" dirty="0" smtClean="0"/>
              <a:t>(number_of_live_births_per_woman).</a:t>
            </a:r>
            <a:r>
              <a:rPr lang="cs-CZ" dirty="0" err="1" smtClean="0"/>
              <a:t>png</a:t>
            </a:r>
            <a:r>
              <a:rPr lang="cs-CZ" dirty="0" smtClean="0"/>
              <a:t>&amp;</a:t>
            </a:r>
            <a:r>
              <a:rPr lang="cs-CZ" dirty="0" err="1" smtClean="0"/>
              <a:t>filetimestamp</a:t>
            </a:r>
            <a:r>
              <a:rPr lang="cs-CZ" dirty="0" smtClean="0"/>
              <a:t>=</a:t>
            </a:r>
          </a:p>
          <a:p>
            <a:r>
              <a:rPr lang="cs-CZ" dirty="0" smtClean="0"/>
              <a:t>20130528081447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r>
              <a:rPr lang="cs-CZ" dirty="0" err="1"/>
              <a:t>Hajnalova</a:t>
            </a:r>
            <a:r>
              <a:rPr lang="cs-CZ" dirty="0"/>
              <a:t> linie</a:t>
            </a:r>
          </a:p>
        </p:txBody>
      </p:sp>
      <p:sp>
        <p:nvSpPr>
          <p:cNvPr id="3379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412776"/>
            <a:ext cx="8842375" cy="4498975"/>
          </a:xfrm>
        </p:spPr>
        <p:txBody>
          <a:bodyPr/>
          <a:lstStyle/>
          <a:p>
            <a:r>
              <a:rPr lang="cs-CZ" sz="2200" dirty="0"/>
              <a:t>Teorie rozdílných typů rodin a rodinného chování dle </a:t>
            </a:r>
            <a:r>
              <a:rPr lang="cs-CZ" sz="2200" dirty="0" err="1"/>
              <a:t>geogr</a:t>
            </a:r>
            <a:r>
              <a:rPr lang="cs-CZ" sz="2200" dirty="0"/>
              <a:t>. polohy</a:t>
            </a:r>
          </a:p>
          <a:p>
            <a:r>
              <a:rPr lang="cs-CZ" sz="2200" dirty="0"/>
              <a:t>Západoevropská (včetně ČR) x východoevropská rodina</a:t>
            </a:r>
          </a:p>
          <a:p>
            <a:pPr lvl="1"/>
            <a:r>
              <a:rPr lang="cs-CZ" sz="2000" dirty="0"/>
              <a:t>Rozdíly: sňatkový věk, šíře rodiny, podíl </a:t>
            </a:r>
            <a:r>
              <a:rPr lang="cs-CZ" sz="2000" dirty="0" smtClean="0"/>
              <a:t>„starých mládenců“ (tedy celoživotně svobodných mužů) </a:t>
            </a:r>
            <a:r>
              <a:rPr lang="cs-CZ" sz="2000" dirty="0"/>
              <a:t>atd. </a:t>
            </a:r>
          </a:p>
        </p:txBody>
      </p:sp>
      <p:pic>
        <p:nvPicPr>
          <p:cNvPr id="337924" name="Picture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71800"/>
            <a:ext cx="5562600" cy="3746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1"/>
          <p:cNvSpPr>
            <a:spLocks noGrp="1"/>
          </p:cNvSpPr>
          <p:nvPr>
            <p:ph idx="1"/>
          </p:nvPr>
        </p:nvSpPr>
        <p:spPr>
          <a:xfrm>
            <a:off x="107950" y="908050"/>
            <a:ext cx="8856663" cy="5099050"/>
          </a:xfrm>
        </p:spPr>
        <p:txBody>
          <a:bodyPr/>
          <a:lstStyle/>
          <a:p>
            <a:pPr eaLnBrk="1" hangingPunct="1"/>
            <a:r>
              <a:rPr lang="cs-CZ" sz="2200" dirty="0" smtClean="0"/>
              <a:t>Ačkoliv patří evropské společnosti do stejného kulturního okruhu, přes řadu společných trendů, které je zasahují, se postoje k rozdělení rolí v rodině v evropských zemích diferencují. </a:t>
            </a:r>
          </a:p>
          <a:p>
            <a:pPr eaLnBrk="1" hangingPunct="1"/>
            <a:r>
              <a:rPr lang="cs-CZ" sz="2200" dirty="0" smtClean="0"/>
              <a:t>Rozdíly mezi jednotlivými evropskými státy souvisí s odlišným sociálně-ekonomickým a kulturním kontextem jednotlivých evropských zemí </a:t>
            </a:r>
          </a:p>
          <a:p>
            <a:pPr eaLnBrk="1" hangingPunct="1"/>
            <a:r>
              <a:rPr lang="cs-CZ" sz="2200" dirty="0" smtClean="0"/>
              <a:t>Země Evropy se liší mírou integrace žen do pracovního trhu a celkovým charakterem sociální a rodinné politiky. </a:t>
            </a:r>
          </a:p>
          <a:p>
            <a:pPr eaLnBrk="1" hangingPunct="1"/>
            <a:r>
              <a:rPr lang="cs-CZ" sz="2200" dirty="0" smtClean="0"/>
              <a:t>Důležitým faktorem, který ovlivňuje postoje k zaměstnání ženy a vnímání možností kombinace rodinných a pracovních odpovědností, je dostupnost institucí péče o děti (</a:t>
            </a:r>
            <a:r>
              <a:rPr lang="cs-CZ" sz="2200" dirty="0" err="1" smtClean="0"/>
              <a:t>Alwin</a:t>
            </a:r>
            <a:r>
              <a:rPr lang="cs-CZ" sz="2200" dirty="0" smtClean="0"/>
              <a:t> – Braun – </a:t>
            </a:r>
            <a:r>
              <a:rPr lang="cs-CZ" sz="2200" dirty="0" err="1" smtClean="0"/>
              <a:t>Scott</a:t>
            </a:r>
            <a:r>
              <a:rPr lang="cs-CZ" sz="2200" dirty="0" smtClean="0"/>
              <a:t> 1992 dle </a:t>
            </a:r>
            <a:r>
              <a:rPr lang="cs-CZ" sz="2200" dirty="0" smtClean="0"/>
              <a:t>Chaloupková</a:t>
            </a:r>
            <a:r>
              <a:rPr lang="cs-CZ" sz="2200" dirty="0" smtClean="0"/>
              <a:t>, </a:t>
            </a:r>
            <a:r>
              <a:rPr lang="cs-CZ" sz="2200" dirty="0" err="1" smtClean="0"/>
              <a:t>Šalamounová</a:t>
            </a:r>
            <a:r>
              <a:rPr lang="cs-CZ" sz="2200" dirty="0" smtClean="0"/>
              <a:t> </a:t>
            </a:r>
            <a:r>
              <a:rPr lang="cs-CZ" sz="2200" dirty="0" smtClean="0"/>
              <a:t>2004) </a:t>
            </a:r>
            <a:endParaRPr lang="cs-CZ" sz="22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3200" dirty="0" smtClean="0"/>
              <a:t>Postoje k dělbě rolí v rodině v Evropě I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91276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99673" y="476672"/>
            <a:ext cx="8544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Graf 1: Vývoj měr plodnosti podle věku, srovnání rok 1990 a 2003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82927" y="6309320"/>
            <a:ext cx="6261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i="1" dirty="0" smtClean="0"/>
              <a:t>Dostupné na http://www.demografie.</a:t>
            </a:r>
            <a:r>
              <a:rPr lang="cs-CZ" sz="1800" i="1" dirty="0" err="1" smtClean="0"/>
              <a:t>info</a:t>
            </a:r>
            <a:r>
              <a:rPr lang="cs-CZ" sz="1800" i="1" dirty="0" smtClean="0"/>
              <a:t>/?</a:t>
            </a:r>
            <a:r>
              <a:rPr lang="cs-CZ" sz="1800" i="1" dirty="0" err="1" smtClean="0"/>
              <a:t>cz</a:t>
            </a:r>
            <a:r>
              <a:rPr lang="cs-CZ" sz="1800" i="1" dirty="0" smtClean="0"/>
              <a:t>_</a:t>
            </a:r>
            <a:r>
              <a:rPr lang="cs-CZ" sz="1800" i="1" dirty="0" err="1" smtClean="0"/>
              <a:t>porodnostukazatele</a:t>
            </a:r>
            <a:endParaRPr lang="cs-CZ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Výzkumy mapující téma rodinného a reprodukčního chování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71625"/>
            <a:ext cx="7772400" cy="46434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b="1" dirty="0" err="1" smtClean="0"/>
              <a:t>Family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and</a:t>
            </a:r>
            <a:r>
              <a:rPr lang="cs-CZ" sz="2800" b="1" dirty="0" smtClean="0"/>
              <a:t> Fertility </a:t>
            </a:r>
            <a:r>
              <a:rPr lang="cs-CZ" sz="2800" b="1" dirty="0" err="1" smtClean="0"/>
              <a:t>Survey</a:t>
            </a:r>
            <a:r>
              <a:rPr lang="cs-CZ" sz="2800" dirty="0" smtClean="0"/>
              <a:t> (Šetření rodiny a reprodukce)</a:t>
            </a:r>
            <a:r>
              <a:rPr lang="cs-CZ" sz="2400" dirty="0" smtClean="0"/>
              <a:t>, jde o průběžná </a:t>
            </a:r>
            <a:r>
              <a:rPr lang="cs-CZ" sz="2400" dirty="0" err="1" smtClean="0"/>
              <a:t>mezinár</a:t>
            </a:r>
            <a:r>
              <a:rPr lang="cs-CZ" sz="2400" dirty="0" smtClean="0"/>
              <a:t>. šetření prováděná pod záštitou Evropské ekonomické komise OSN</a:t>
            </a:r>
            <a:r>
              <a:rPr lang="cs-CZ" sz="2800" dirty="0" smtClean="0"/>
              <a:t> </a:t>
            </a:r>
            <a:r>
              <a:rPr lang="cs-CZ" sz="2400" dirty="0" smtClean="0"/>
              <a:t>(českou část zajišťoval Český  statistický úřad)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	Odkaz: </a:t>
            </a: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unece.org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pau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ffs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ffs.htm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pt-BR" sz="2800" b="1" dirty="0" smtClean="0"/>
              <a:t>ISSP 2002 a 2003 </a:t>
            </a:r>
            <a:endParaRPr lang="cs-CZ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 smtClean="0"/>
              <a:t>	</a:t>
            </a:r>
            <a:r>
              <a:rPr lang="cs-CZ" sz="2400" dirty="0" smtClean="0"/>
              <a:t>Odkaz:</a:t>
            </a:r>
            <a:endParaRPr lang="pt-BR" sz="2800" dirty="0" smtClean="0"/>
          </a:p>
          <a:p>
            <a:pPr>
              <a:lnSpc>
                <a:spcPct val="90000"/>
              </a:lnSpc>
              <a:buNone/>
            </a:pPr>
            <a:r>
              <a:rPr lang="cs-CZ" sz="2800" b="1" dirty="0" smtClean="0"/>
              <a:t>	http://www.</a:t>
            </a:r>
            <a:r>
              <a:rPr lang="cs-CZ" sz="2800" b="1" dirty="0" err="1" smtClean="0"/>
              <a:t>issp.org</a:t>
            </a:r>
            <a:r>
              <a:rPr lang="cs-CZ" sz="2800" b="1" dirty="0" smtClean="0"/>
              <a:t>/ 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Literatura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40768"/>
            <a:ext cx="7772400" cy="4114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3000" dirty="0" smtClean="0"/>
              <a:t>Chaloupková, </a:t>
            </a:r>
            <a:r>
              <a:rPr lang="cs-CZ" sz="3000" dirty="0" err="1" smtClean="0"/>
              <a:t>Šalamounová</a:t>
            </a:r>
            <a:r>
              <a:rPr lang="cs-CZ" sz="3000" dirty="0" smtClean="0"/>
              <a:t>: </a:t>
            </a:r>
            <a:r>
              <a:rPr lang="cs-CZ" sz="3000" i="1" dirty="0" smtClean="0"/>
              <a:t>Postoje </a:t>
            </a:r>
            <a:r>
              <a:rPr lang="cs-CZ" sz="3000" i="1" dirty="0" smtClean="0"/>
              <a:t>k manželství, rodičovství a k rolím v rodině </a:t>
            </a:r>
            <a:r>
              <a:rPr lang="cs-CZ" sz="3000" i="1" dirty="0" smtClean="0"/>
              <a:t>v </a:t>
            </a:r>
            <a:r>
              <a:rPr lang="cs-CZ" sz="3000" i="1" dirty="0" smtClean="0"/>
              <a:t>České republice </a:t>
            </a:r>
            <a:r>
              <a:rPr lang="cs-CZ" sz="3000" i="1" dirty="0" smtClean="0"/>
              <a:t>a </a:t>
            </a:r>
            <a:r>
              <a:rPr lang="cs-CZ" sz="3000" i="1" dirty="0" smtClean="0"/>
              <a:t>v </a:t>
            </a:r>
            <a:r>
              <a:rPr lang="cs-CZ" sz="3000" i="1" dirty="0" smtClean="0"/>
              <a:t>Evropě. </a:t>
            </a:r>
            <a:r>
              <a:rPr lang="cs-CZ" sz="3000" dirty="0" smtClean="0"/>
              <a:t>Praha: SÚ AV ČR, 2004.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3000" dirty="0" smtClean="0"/>
          </a:p>
          <a:p>
            <a:pPr eaLnBrk="1" hangingPunct="1">
              <a:lnSpc>
                <a:spcPct val="90000"/>
              </a:lnSpc>
            </a:pPr>
            <a:r>
              <a:rPr lang="cs-CZ" sz="3000" dirty="0" smtClean="0"/>
              <a:t>Možný</a:t>
            </a:r>
            <a:r>
              <a:rPr lang="cs-CZ" sz="3000" dirty="0" smtClean="0"/>
              <a:t>, I.: </a:t>
            </a:r>
            <a:r>
              <a:rPr lang="cs-CZ" sz="3000" i="1" dirty="0" smtClean="0"/>
              <a:t>Rodina a společnost</a:t>
            </a:r>
            <a:r>
              <a:rPr lang="cs-CZ" sz="3000" dirty="0" smtClean="0"/>
              <a:t>. Praha: SLON, 2008</a:t>
            </a:r>
            <a:r>
              <a:rPr lang="cs-CZ" sz="3000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3000" dirty="0" smtClean="0"/>
          </a:p>
          <a:p>
            <a:pPr eaLnBrk="1" hangingPunct="1">
              <a:lnSpc>
                <a:spcPct val="90000"/>
              </a:lnSpc>
            </a:pPr>
            <a:r>
              <a:rPr lang="cs-CZ" sz="3000" dirty="0" smtClean="0"/>
              <a:t>Možný, I.: </a:t>
            </a:r>
            <a:r>
              <a:rPr lang="cs-CZ" sz="3000" i="1" dirty="0" smtClean="0"/>
              <a:t>Sociologie rodiny</a:t>
            </a:r>
            <a:r>
              <a:rPr lang="cs-CZ" sz="3000" dirty="0" smtClean="0"/>
              <a:t>. Praha: SLON, 1999</a:t>
            </a:r>
            <a:r>
              <a:rPr lang="cs-CZ" sz="3000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3000" dirty="0" smtClean="0"/>
          </a:p>
          <a:p>
            <a:pPr eaLnBrk="1" hangingPunct="1">
              <a:lnSpc>
                <a:spcPct val="90000"/>
              </a:lnSpc>
            </a:pPr>
            <a:r>
              <a:rPr lang="cs-CZ" sz="3000" dirty="0" err="1" smtClean="0"/>
              <a:t>Rabušic</a:t>
            </a:r>
            <a:r>
              <a:rPr lang="cs-CZ" sz="3000" dirty="0" smtClean="0"/>
              <a:t>, L.: </a:t>
            </a:r>
            <a:r>
              <a:rPr lang="cs-CZ" sz="3000" i="1" dirty="0" smtClean="0"/>
              <a:t>Kde ty všechny děti jsou?</a:t>
            </a:r>
            <a:r>
              <a:rPr lang="cs-CZ" sz="3000" dirty="0" smtClean="0"/>
              <a:t> Praha: SLON, 2001</a:t>
            </a:r>
            <a:r>
              <a:rPr lang="cs-CZ" sz="3000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3000" dirty="0" smtClean="0"/>
          </a:p>
          <a:p>
            <a:pPr eaLnBrk="1" hangingPunct="1">
              <a:lnSpc>
                <a:spcPct val="90000"/>
              </a:lnSpc>
            </a:pPr>
            <a:r>
              <a:rPr lang="cs-CZ" sz="3000" dirty="0" err="1" smtClean="0"/>
              <a:t>Sirovátka</a:t>
            </a:r>
            <a:r>
              <a:rPr lang="cs-CZ" sz="3000" dirty="0" smtClean="0"/>
              <a:t>, T.: </a:t>
            </a:r>
            <a:r>
              <a:rPr lang="cs-CZ" sz="3000" i="1" dirty="0" smtClean="0"/>
              <a:t>Rodinné chování a rodinná politika v ČR</a:t>
            </a:r>
            <a:r>
              <a:rPr lang="cs-CZ" sz="3000" dirty="0" smtClean="0"/>
              <a:t>. In: </a:t>
            </a:r>
            <a:r>
              <a:rPr lang="cs-CZ" sz="3000" u="sng" dirty="0" smtClean="0"/>
              <a:t>Mareš, </a:t>
            </a:r>
            <a:r>
              <a:rPr lang="cs-CZ" sz="3000" u="sng" dirty="0" err="1" smtClean="0"/>
              <a:t>Potočný</a:t>
            </a:r>
            <a:r>
              <a:rPr lang="cs-CZ" sz="3000" u="sng" dirty="0" smtClean="0"/>
              <a:t> (</a:t>
            </a:r>
            <a:r>
              <a:rPr lang="cs-CZ" sz="3000" u="sng" dirty="0" err="1" smtClean="0"/>
              <a:t>eds</a:t>
            </a:r>
            <a:r>
              <a:rPr lang="cs-CZ" sz="3000" u="sng" dirty="0" smtClean="0"/>
              <a:t>.) Modernizace a česká rodina</a:t>
            </a:r>
            <a:r>
              <a:rPr lang="cs-CZ" sz="3000" dirty="0" smtClean="0"/>
              <a:t>. Brno: B</a:t>
            </a:r>
            <a:r>
              <a:rPr lang="en-US" sz="3000" dirty="0" smtClean="0"/>
              <a:t>&amp;</a:t>
            </a:r>
            <a:r>
              <a:rPr lang="cs-CZ" sz="3000" dirty="0" smtClean="0"/>
              <a:t>P, 2003, str. 37-59. (kapitola ve sborníku)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solidFill>
                  <a:schemeClr val="tx1"/>
                </a:solidFill>
              </a:rPr>
              <a:t>Struktura přednášky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Základní demografické trendy</a:t>
            </a:r>
          </a:p>
          <a:p>
            <a:pPr eaLnBrk="1" hangingPunct="1">
              <a:defRPr/>
            </a:pPr>
            <a:r>
              <a:rPr lang="cs-CZ" dirty="0" smtClean="0"/>
              <a:t>Vývoj na území současné ČR</a:t>
            </a:r>
          </a:p>
          <a:p>
            <a:pPr eaLnBrk="1" hangingPunct="1">
              <a:defRPr/>
            </a:pPr>
            <a:r>
              <a:rPr lang="cs-CZ" dirty="0" smtClean="0"/>
              <a:t>Rodina v průběhu modernizačního procesu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Demografický přechod </a:t>
            </a:r>
          </a:p>
        </p:txBody>
      </p:sp>
      <p:sp>
        <p:nvSpPr>
          <p:cNvPr id="3338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200" dirty="0" smtClean="0"/>
          </a:p>
          <a:p>
            <a:r>
              <a:rPr lang="cs-CZ" sz="2200" dirty="0" smtClean="0"/>
              <a:t>Demografická </a:t>
            </a:r>
            <a:r>
              <a:rPr lang="cs-CZ" sz="2200" dirty="0" err="1" smtClean="0"/>
              <a:t>tranzice</a:t>
            </a:r>
            <a:r>
              <a:rPr lang="cs-CZ" sz="2200" dirty="0" smtClean="0"/>
              <a:t> či demografická </a:t>
            </a:r>
            <a:r>
              <a:rPr lang="cs-CZ" sz="2200" dirty="0"/>
              <a:t>revoluce</a:t>
            </a:r>
          </a:p>
          <a:p>
            <a:r>
              <a:rPr lang="cs-CZ" sz="2200" dirty="0" smtClean="0"/>
              <a:t>Označuje změny v demografické reprodukci spojené </a:t>
            </a:r>
            <a:r>
              <a:rPr lang="cs-CZ" sz="2200" dirty="0"/>
              <a:t>s </a:t>
            </a:r>
          </a:p>
          <a:p>
            <a:pPr lvl="1"/>
            <a:r>
              <a:rPr lang="cs-CZ" sz="2000" dirty="0"/>
              <a:t>rychlým poklesem úmrtnosti 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PROČ?</a:t>
            </a:r>
            <a:r>
              <a:rPr lang="cs-CZ" sz="2000" dirty="0" smtClean="0"/>
              <a:t> </a:t>
            </a:r>
            <a:endParaRPr lang="cs-CZ" sz="2000" dirty="0"/>
          </a:p>
          <a:p>
            <a:pPr lvl="1"/>
            <a:r>
              <a:rPr lang="cs-CZ" sz="2000" dirty="0"/>
              <a:t>až postupným poklesem porodnosti (přechod porodnosti)  </a:t>
            </a:r>
          </a:p>
          <a:p>
            <a:r>
              <a:rPr lang="cs-CZ" sz="2200" dirty="0" smtClean="0"/>
              <a:t>Země </a:t>
            </a:r>
            <a:r>
              <a:rPr lang="cs-CZ" sz="2200" dirty="0"/>
              <a:t>před DP tedy mají nízký přirozený přírůstek, během něho obrovský a po něm opět nízký (až záporný) </a:t>
            </a:r>
            <a:endParaRPr lang="cs-CZ" sz="2200" dirty="0" smtClean="0"/>
          </a:p>
          <a:p>
            <a:r>
              <a:rPr lang="cs-CZ" sz="2200" dirty="0" smtClean="0"/>
              <a:t>Zjednodušeně jde o přeměnu extenzivních forem reprodukce lidí ve formy intenzivní.</a:t>
            </a:r>
          </a:p>
          <a:p>
            <a:r>
              <a:rPr lang="cs-CZ" sz="2200" dirty="0" smtClean="0"/>
              <a:t>Demografická revoluce </a:t>
            </a:r>
            <a:r>
              <a:rPr lang="cs-CZ" sz="2200" dirty="0" smtClean="0">
                <a:sym typeface="Symbol"/>
              </a:rPr>
              <a:t> populační exploze!</a:t>
            </a:r>
            <a:endParaRPr lang="cs-CZ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Grafický model</a:t>
            </a:r>
          </a:p>
        </p:txBody>
      </p:sp>
      <p:sp>
        <p:nvSpPr>
          <p:cNvPr id="3348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/>
              <a:t>Model čtyřfázový: </a:t>
            </a:r>
          </a:p>
        </p:txBody>
      </p:sp>
      <p:pic>
        <p:nvPicPr>
          <p:cNvPr id="334852" name="Picture 4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057400"/>
            <a:ext cx="6705600" cy="45958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Povaha změn rodiny od tradiční k moderní společnosti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Po staletí byla rodina (v křesťanském kulturním okruhu) institucionalizovanou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legitimizací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biologické reprodukce.</a:t>
            </a:r>
          </a:p>
          <a:p>
            <a:pPr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Od počátků 70-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tých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let prudce stoupá počet nemanželských dětí.</a:t>
            </a:r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Tradiční rodina přispívala ke stabilitě společnosti. Tato role rodiny je oslabena.</a:t>
            </a:r>
          </a:p>
          <a:p>
            <a:pPr eaLnBrk="1" hangingPunct="1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Rodinu nahradily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formální organizace.</a:t>
            </a:r>
          </a:p>
          <a:p>
            <a:pPr eaLnBrk="1" hangingPunct="1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Párová monogamická rodina → pluralita forem rodinného života.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59"/>
            <a:ext cx="7317332" cy="4821167"/>
          </a:xfrm>
          <a:prstGeom prst="rect">
            <a:avLst/>
          </a:prstGeom>
          <a:noFill/>
        </p:spPr>
      </p:pic>
      <p:sp>
        <p:nvSpPr>
          <p:cNvPr id="5" name="TextovéPole 6"/>
          <p:cNvSpPr txBox="1">
            <a:spLocks noChangeArrowheads="1"/>
          </p:cNvSpPr>
          <p:nvPr/>
        </p:nvSpPr>
        <p:spPr bwMode="auto">
          <a:xfrm>
            <a:off x="6675438" y="6073775"/>
            <a:ext cx="24685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 dirty="0"/>
              <a:t>Zdroj</a:t>
            </a:r>
            <a:r>
              <a:rPr lang="en-GB" i="1" dirty="0"/>
              <a:t>: </a:t>
            </a:r>
            <a:r>
              <a:rPr lang="cs-CZ" i="1" dirty="0"/>
              <a:t>ČSÚ </a:t>
            </a:r>
          </a:p>
          <a:p>
            <a:r>
              <a:rPr lang="cs-CZ" i="1" dirty="0"/>
              <a:t>http://www.</a:t>
            </a:r>
            <a:r>
              <a:rPr lang="cs-CZ" i="1" dirty="0" err="1"/>
              <a:t>czso.cz</a:t>
            </a:r>
            <a:endParaRPr lang="cs-CZ" i="1" dirty="0"/>
          </a:p>
          <a:p>
            <a:r>
              <a:rPr lang="cs-CZ" i="1" dirty="0"/>
              <a:t> 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5656" y="548680"/>
            <a:ext cx="64972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Pohyb obyvatelstva v Českých zemích 1785 - 2008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oubor:Population pyramid CZE 1980r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4221485" cy="5715000"/>
          </a:xfrm>
          <a:prstGeom prst="rect">
            <a:avLst/>
          </a:prstGeom>
          <a:noFill/>
        </p:spPr>
      </p:pic>
      <p:pic>
        <p:nvPicPr>
          <p:cNvPr id="22532" name="Picture 4" descr="Soubor:Population pyramid CZE 2007re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20688"/>
            <a:ext cx="4176464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1"/>
          <p:cNvSpPr txBox="1">
            <a:spLocks noChangeArrowheads="1"/>
          </p:cNvSpPr>
          <p:nvPr/>
        </p:nvSpPr>
        <p:spPr bwMode="auto">
          <a:xfrm>
            <a:off x="571500" y="3286125"/>
            <a:ext cx="664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03250"/>
            <a:ext cx="8351838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4664"/>
            <a:ext cx="525817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212976"/>
            <a:ext cx="533018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495</Words>
  <Application>Microsoft Office PowerPoint</Application>
  <PresentationFormat>Předvádění na obrazovce (4:3)</PresentationFormat>
  <Paragraphs>68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Default Design</vt:lpstr>
      <vt:lpstr>Motiv sady Office</vt:lpstr>
      <vt:lpstr>Administrativní</vt:lpstr>
      <vt:lpstr>Původ</vt:lpstr>
      <vt:lpstr>Téma:  Populační trendy </vt:lpstr>
      <vt:lpstr>Struktura přednášky:</vt:lpstr>
      <vt:lpstr>Demografický přechod </vt:lpstr>
      <vt:lpstr>Grafický model</vt:lpstr>
      <vt:lpstr>Povaha změn rodiny od tradiční k moderní společnosti</vt:lpstr>
      <vt:lpstr>Snímek 6</vt:lpstr>
      <vt:lpstr>Snímek 7</vt:lpstr>
      <vt:lpstr>Snímek 8</vt:lpstr>
      <vt:lpstr>Snímek 9</vt:lpstr>
      <vt:lpstr>Snímek 10</vt:lpstr>
      <vt:lpstr>Hajnalova linie</vt:lpstr>
      <vt:lpstr>Postoje k dělbě rolí v rodině v Evropě I</vt:lpstr>
      <vt:lpstr>Snímek 13</vt:lpstr>
      <vt:lpstr>Výzkumy mapující téma rodinného a reprodukčního chování</vt:lpstr>
      <vt:lpstr>Literatura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laura</dc:creator>
  <cp:lastModifiedBy>laura</cp:lastModifiedBy>
  <cp:revision>43</cp:revision>
  <dcterms:created xsi:type="dcterms:W3CDTF">2004-04-08T13:13:28Z</dcterms:created>
  <dcterms:modified xsi:type="dcterms:W3CDTF">2014-04-09T13:00:50Z</dcterms:modified>
</cp:coreProperties>
</file>