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1" r:id="rId2"/>
    <p:sldId id="272" r:id="rId3"/>
    <p:sldId id="273" r:id="rId4"/>
    <p:sldId id="275" r:id="rId5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83DC1F-6BEB-4E3B-BE31-E18798175C9D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D6FC3B-EEE2-40F3-8A0C-07001557BAD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9E673-A038-485C-9C97-90DE0AB797BF}" type="slidenum">
              <a:rPr lang="cs-CZ"/>
              <a:pPr/>
              <a:t>1</a:t>
            </a:fld>
            <a:endParaRPr lang="cs-CZ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794B17-E0F8-466B-B1BE-8EDC7DD8970F}" type="slidenum">
              <a:rPr lang="cs-CZ"/>
              <a:pPr/>
              <a:t>2</a:t>
            </a:fld>
            <a:endParaRPr 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65B0B-D08E-4016-8354-D7F1A2DAC3DE}" type="slidenum">
              <a:rPr lang="cs-CZ"/>
              <a:pPr/>
              <a:t>3</a:t>
            </a:fld>
            <a:endParaRPr lang="cs-CZ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37367F-140D-410D-BC80-5F8ED5F1E62A}" type="slidenum">
              <a:rPr lang="cs-CZ"/>
              <a:pPr/>
              <a:t>4</a:t>
            </a:fld>
            <a:endParaRPr lang="cs-CZ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26C0A-4255-46E2-A4AB-68514467E0B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47EF6-28B0-4C0A-A786-7D64478C56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64865-95F2-498B-A40B-408636A274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D7F96-B9D9-4647-A003-71B10CE36A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7EB7C-9BAB-4418-A043-0C61D17E4AE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2749C-E164-48E1-8455-3F1FA53D0CD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FC54F-24F1-432A-A6A9-37AC7413A7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433DE-3894-4766-ADA4-D5A503EF17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9DDDA-22AF-43C9-A8FD-A6AD9F2138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D2FBE-8E24-4399-AB6B-DA343B925AC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A79DD-8968-44D4-845F-5715B5F0A5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F0DB2C-5D21-4FFE-9503-4C084DF7BC3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898776" cy="2218258"/>
          </a:xfrm>
        </p:spPr>
        <p:txBody>
          <a:bodyPr/>
          <a:lstStyle/>
          <a:p>
            <a:r>
              <a:rPr lang="cs-CZ" sz="4000" b="1" dirty="0" smtClean="0"/>
              <a:t>Oddlužení insolvence </a:t>
            </a:r>
            <a:r>
              <a:rPr lang="cs-CZ" sz="4000" b="1" dirty="0"/>
              <a:t>osobní bankrot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11959" y="232519"/>
            <a:ext cx="4932041" cy="6625481"/>
          </a:xfrm>
        </p:spPr>
        <p:txBody>
          <a:bodyPr/>
          <a:lstStyle/>
          <a:p>
            <a:r>
              <a:rPr lang="cs-CZ" sz="2000" dirty="0"/>
              <a:t>Základní podmínky pro úspěch návrhu na oddlužení formou splátkového </a:t>
            </a:r>
            <a:r>
              <a:rPr lang="cs-CZ" sz="2000" dirty="0" smtClean="0"/>
              <a:t>kalendáře</a:t>
            </a:r>
          </a:p>
          <a:p>
            <a:pPr marL="720725" lvl="1" indent="-277813"/>
            <a:r>
              <a:rPr lang="cs-CZ" sz="2000" b="1" i="1" dirty="0" smtClean="0"/>
              <a:t>schopnost uhradit alespoň 30% AKTUÁLNÍHO dluhu za 5 let + náklady 64.800,- Kč</a:t>
            </a:r>
          </a:p>
          <a:p>
            <a:pPr lvl="1"/>
            <a:r>
              <a:rPr lang="cs-CZ" sz="2000" dirty="0" smtClean="0"/>
              <a:t>mít </a:t>
            </a:r>
            <a:r>
              <a:rPr lang="cs-CZ" sz="2000" dirty="0"/>
              <a:t>precizní přehled o všech </a:t>
            </a:r>
            <a:r>
              <a:rPr lang="cs-CZ" sz="2000" dirty="0" smtClean="0"/>
              <a:t>dluzích</a:t>
            </a:r>
          </a:p>
          <a:p>
            <a:pPr lvl="1"/>
            <a:r>
              <a:rPr lang="cs-CZ" sz="2000" dirty="0" smtClean="0"/>
              <a:t>mít </a:t>
            </a:r>
            <a:r>
              <a:rPr lang="cs-CZ" sz="2000" dirty="0"/>
              <a:t>stabilní příjem (práce, důchod, …)</a:t>
            </a:r>
          </a:p>
          <a:p>
            <a:pPr lvl="1"/>
            <a:r>
              <a:rPr lang="cs-CZ" sz="2000" dirty="0"/>
              <a:t>žádný z dluhů není z </a:t>
            </a:r>
            <a:r>
              <a:rPr lang="cs-CZ" sz="2000" dirty="0" smtClean="0"/>
              <a:t>podnikání</a:t>
            </a:r>
            <a:endParaRPr lang="cs-CZ" sz="2000" dirty="0"/>
          </a:p>
          <a:p>
            <a:pPr lvl="1"/>
            <a:r>
              <a:rPr lang="cs-CZ" sz="2000" dirty="0"/>
              <a:t>schopnost naplánovat osobní rozpočet</a:t>
            </a:r>
          </a:p>
          <a:p>
            <a:pPr lvl="1"/>
            <a:r>
              <a:rPr lang="cs-CZ" sz="2000" dirty="0"/>
              <a:t>schopnost vyžít s „exekučním minimem“ po dobu 5 let</a:t>
            </a:r>
          </a:p>
          <a:p>
            <a:pPr lvl="1"/>
            <a:r>
              <a:rPr lang="cs-CZ" sz="2000" dirty="0" smtClean="0"/>
              <a:t>dlužník </a:t>
            </a:r>
            <a:r>
              <a:rPr lang="cs-CZ" sz="2000" dirty="0"/>
              <a:t>nebyl pravomocně odsouzen pro majetkovou trestnou činnost</a:t>
            </a:r>
          </a:p>
        </p:txBody>
      </p:sp>
      <p:pic>
        <p:nvPicPr>
          <p:cNvPr id="37892" name="Picture 4" descr="\\Server\iqrs\Galerie (foto)\Sociální program\Cetrum komunitní a terénní sociální práce\CKTSP_2010\2010_12_15_SiEl_Vyškov\TSP_SiEl_plný_souhlas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4590704" cy="34430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5040684" cy="6048400"/>
          </a:xfrm>
        </p:spPr>
        <p:txBody>
          <a:bodyPr/>
          <a:lstStyle/>
          <a:p>
            <a:r>
              <a:rPr lang="cs-CZ" sz="2400" b="1" dirty="0" smtClean="0"/>
              <a:t>formulář </a:t>
            </a:r>
            <a:r>
              <a:rPr lang="cs-CZ" sz="2400" b="1" dirty="0" err="1"/>
              <a:t>insolvenčního</a:t>
            </a:r>
            <a:r>
              <a:rPr lang="cs-CZ" sz="2400" b="1" dirty="0"/>
              <a:t> návrhu</a:t>
            </a:r>
            <a:endParaRPr lang="cs-CZ" sz="2400" dirty="0"/>
          </a:p>
          <a:p>
            <a:pPr lvl="1"/>
            <a:r>
              <a:rPr lang="cs-CZ" sz="2400" dirty="0"/>
              <a:t>doklady o příjmech za poslední 3 roky (všechny měsíce!!!)</a:t>
            </a:r>
          </a:p>
          <a:p>
            <a:pPr lvl="1"/>
            <a:r>
              <a:rPr lang="cs-CZ" sz="2400" dirty="0"/>
              <a:t>výpis z rejstříku trestů</a:t>
            </a:r>
          </a:p>
          <a:p>
            <a:pPr lvl="1"/>
            <a:r>
              <a:rPr lang="cs-CZ" sz="2400" dirty="0"/>
              <a:t>pracovní smlouva nebo doklad o příjmu</a:t>
            </a:r>
          </a:p>
          <a:p>
            <a:pPr lvl="1"/>
            <a:r>
              <a:rPr lang="cs-CZ" sz="2400" dirty="0"/>
              <a:t>soupis veškerého movitého majetku s odhadem ceny každé položky („bazarová cena“)</a:t>
            </a:r>
          </a:p>
          <a:p>
            <a:pPr lvl="1"/>
            <a:r>
              <a:rPr lang="cs-CZ" sz="2400" dirty="0"/>
              <a:t>nemovitost – znalecký posudek</a:t>
            </a:r>
          </a:p>
          <a:p>
            <a:pPr lvl="1"/>
            <a:r>
              <a:rPr lang="cs-CZ" sz="2400" dirty="0"/>
              <a:t>soupis všech závazků (+ fáze vymáhání)</a:t>
            </a:r>
          </a:p>
          <a:p>
            <a:pPr lvl="1"/>
            <a:r>
              <a:rPr lang="cs-CZ" sz="2400" dirty="0"/>
              <a:t>úředně ověřený podpis na formuláři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84168" y="332656"/>
            <a:ext cx="2843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- pro přehled o dluzích využít také registry dlužníků a informace ze soudu, projít „běžné“ dluhy a společnosti</a:t>
            </a:r>
            <a:endParaRPr lang="cs-CZ" sz="2400" dirty="0"/>
          </a:p>
        </p:txBody>
      </p:sp>
      <p:pic>
        <p:nvPicPr>
          <p:cNvPr id="39941" name="Picture 5" descr="\\Server\iqrs\Galerie (foto)\JMK\11_2_24_TSP_Ivanovice na Hané\P10505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212976"/>
            <a:ext cx="4283968" cy="3212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Rizika oddlužení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1"/>
            <a:ext cx="8229600" cy="2232248"/>
          </a:xfrm>
        </p:spPr>
        <p:txBody>
          <a:bodyPr/>
          <a:lstStyle/>
          <a:p>
            <a:r>
              <a:rPr lang="cs-CZ" sz="2800" dirty="0"/>
              <a:t>neúplný seznam věřitelů nebo jiné </a:t>
            </a:r>
            <a:r>
              <a:rPr lang="cs-CZ" sz="2800" dirty="0" smtClean="0"/>
              <a:t>pochybení </a:t>
            </a:r>
          </a:p>
          <a:p>
            <a:pPr>
              <a:buNone/>
            </a:pPr>
            <a:r>
              <a:rPr lang="cs-CZ" sz="2800" dirty="0" smtClean="0"/>
              <a:t>= pro soud „nepoctivý úmysl“</a:t>
            </a:r>
          </a:p>
          <a:p>
            <a:pPr>
              <a:buNone/>
            </a:pPr>
            <a:r>
              <a:rPr lang="cs-CZ" sz="2800" dirty="0" smtClean="0"/>
              <a:t>= konkurz!!! </a:t>
            </a:r>
            <a:r>
              <a:rPr lang="cs-CZ" sz="2400" dirty="0"/>
              <a:t>(zrychlená forma exekuce – prodej majetku, 5 let negativní zápis ve veřejném </a:t>
            </a:r>
            <a:r>
              <a:rPr lang="cs-CZ" sz="2400" dirty="0" err="1"/>
              <a:t>insolvenčním</a:t>
            </a:r>
            <a:r>
              <a:rPr lang="cs-CZ" sz="2400" dirty="0"/>
              <a:t> rejstříku)</a:t>
            </a:r>
          </a:p>
          <a:p>
            <a:endParaRPr lang="cs-CZ" sz="2800" dirty="0" smtClean="0"/>
          </a:p>
        </p:txBody>
      </p:sp>
      <p:sp>
        <p:nvSpPr>
          <p:cNvPr id="6" name="Obdélník 5"/>
          <p:cNvSpPr/>
          <p:nvPr/>
        </p:nvSpPr>
        <p:spPr>
          <a:xfrm>
            <a:off x="323528" y="3429000"/>
            <a:ext cx="49685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administrativní náročnost:</a:t>
            </a:r>
          </a:p>
          <a:p>
            <a:pPr lvl="1"/>
            <a:r>
              <a:rPr lang="cs-CZ" sz="2400" dirty="0" smtClean="0"/>
              <a:t>každý měsíc vypočíst přesnou částku k úhradě</a:t>
            </a:r>
          </a:p>
          <a:p>
            <a:pPr lvl="1"/>
            <a:r>
              <a:rPr lang="cs-CZ" sz="2400" dirty="0" smtClean="0"/>
              <a:t>pravidelně 2x ročně, a to vždy k 15. lednu a 15. červenci kalendářního roku, předkládat soudu, správci a věřitelům přehled svých příjmů za uplynulých 6 měsíců </a:t>
            </a:r>
            <a:endParaRPr lang="cs-CZ" sz="2400" dirty="0"/>
          </a:p>
        </p:txBody>
      </p:sp>
      <p:pic>
        <p:nvPicPr>
          <p:cNvPr id="7" name="Picture 4" descr="\\Server\iqrs\Galerie (foto)\JMK\10_12_09 - Vyškov 1kom.akce-Mikuláš\P00900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747" y="3645025"/>
            <a:ext cx="4283253" cy="3212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04813"/>
            <a:ext cx="8229600" cy="6192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poté, co dlužníku zanikne povinnost splácet </a:t>
            </a:r>
            <a:r>
              <a:rPr lang="cs-CZ" sz="1800"/>
              <a:t>(uběhla lhůta 5ti let, během nichž dlužník pravidelně splácel a uhradil alespoň 30% dluhu každému věřiteli),</a:t>
            </a:r>
            <a:r>
              <a:rPr lang="cs-CZ" sz="2400"/>
              <a:t> podá dlužník </a:t>
            </a:r>
            <a:r>
              <a:rPr lang="cs-CZ" sz="2400" b="1"/>
              <a:t>návrh na osvobození od placení zbývajícího dluhu</a:t>
            </a:r>
            <a:r>
              <a:rPr lang="cs-CZ" sz="2400"/>
              <a:t>, který soud posoudí a rozhodne o dlužníkově oddlužení. </a:t>
            </a:r>
          </a:p>
          <a:p>
            <a:pPr>
              <a:lnSpc>
                <a:spcPct val="90000"/>
              </a:lnSpc>
            </a:pPr>
            <a:endParaRPr lang="cs-CZ" sz="2400"/>
          </a:p>
          <a:p>
            <a:pPr>
              <a:lnSpc>
                <a:spcPct val="90000"/>
              </a:lnSpc>
            </a:pPr>
            <a:r>
              <a:rPr lang="cs-CZ" sz="2400"/>
              <a:t>ještě po třech letech může soud rozhodnout o zrušení oddlužení na návrh věřitele, a to v případě, že v této lhůtě vyjde najevo, že oddlužení bylo dosaženo prostřednictvím podvodného jednání dlužníka, nebo že dlužník poskytl zvláštní výhody některému z věřitelů.</a:t>
            </a:r>
            <a:br>
              <a:rPr lang="cs-CZ" sz="2400"/>
            </a:br>
            <a:endParaRPr lang="cs-CZ" sz="2400"/>
          </a:p>
          <a:p>
            <a:pPr>
              <a:lnSpc>
                <a:spcPct val="90000"/>
              </a:lnSpc>
            </a:pPr>
            <a:r>
              <a:rPr lang="cs-CZ" sz="2400"/>
              <a:t>v případě, že je do 3 let od právní moci rozhodnutí o oddlužení dlužník pravomocně odsouzen pro trestný čin, kterým podstatně ovlivnil schválení oddlužení, nebo jím nějak poškodil některého z věřitelů, přiznané oddlužení zaniká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319</Words>
  <Application>Microsoft Office PowerPoint</Application>
  <PresentationFormat>Předvádění na obrazovce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Výchozí návrh</vt:lpstr>
      <vt:lpstr>Oddlužení insolvence osobní bankrot</vt:lpstr>
      <vt:lpstr>Snímek 2</vt:lpstr>
      <vt:lpstr>Rizika oddlužení</vt:lpstr>
      <vt:lpstr>Snímek 4</vt:lpstr>
    </vt:vector>
  </TitlesOfParts>
  <Company>IQ Roma servis o.s.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ZADLUŽENOST</dc:title>
  <dc:creator>lenka</dc:creator>
  <cp:lastModifiedBy>lenka</cp:lastModifiedBy>
  <cp:revision>18</cp:revision>
  <dcterms:created xsi:type="dcterms:W3CDTF">2010-03-23T23:13:39Z</dcterms:created>
  <dcterms:modified xsi:type="dcterms:W3CDTF">2013-05-03T06:54:27Z</dcterms:modified>
</cp:coreProperties>
</file>