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5" r:id="rId4"/>
    <p:sldId id="266" r:id="rId5"/>
    <p:sldId id="267" r:id="rId6"/>
    <p:sldId id="259" r:id="rId7"/>
    <p:sldId id="268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7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96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68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98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88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39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87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51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3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83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B20049-1554-4414-8541-7859E2626C4C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16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01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B20049-1554-4414-8541-7859E2626C4C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68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y9ei1sUo3w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dimension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EEP – </a:t>
            </a:r>
            <a:r>
              <a:rPr lang="cs-CZ" dirty="0" smtClean="0"/>
              <a:t>IV. </a:t>
            </a:r>
            <a:r>
              <a:rPr lang="cs-CZ" dirty="0" smtClean="0"/>
              <a:t>part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23.4.2014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6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 err="1" smtClean="0"/>
              <a:t>Nord</a:t>
            </a:r>
            <a:r>
              <a:rPr lang="cs-CZ" dirty="0" smtClean="0"/>
              <a:t> </a:t>
            </a:r>
            <a:r>
              <a:rPr lang="cs-CZ" dirty="0" err="1" smtClean="0"/>
              <a:t>Stream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3045512" cy="4023360"/>
          </a:xfrm>
        </p:spPr>
        <p:txBody>
          <a:bodyPr/>
          <a:lstStyle/>
          <a:p>
            <a:r>
              <a:rPr lang="cs-CZ" dirty="0"/>
              <a:t>https://</a:t>
            </a:r>
            <a:r>
              <a:rPr lang="cs-CZ" dirty="0">
                <a:hlinkClick r:id="rId2"/>
              </a:rPr>
              <a:t>www.youtube.com/watch?v=8urRy9200Vs</a:t>
            </a:r>
            <a:endParaRPr lang="cs-CZ" dirty="0"/>
          </a:p>
        </p:txBody>
      </p:sp>
      <p:pic>
        <p:nvPicPr>
          <p:cNvPr id="5" name="Picture 2" descr="http://neftegaz.ru/images/Neft%20Perey/nord%20stre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995" y="62062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 err="1" smtClean="0"/>
              <a:t>Nabucco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3045512" cy="402336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2" name="Picture 4" descr="File:Nabucco Gas Pipeline-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92" y="651426"/>
            <a:ext cx="7620000" cy="53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Stream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3045512" cy="402336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 descr="http://www.pipeline-conference.com/sites/default/files/field/image/the-south-stream-pipeline-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477"/>
            <a:ext cx="12191999" cy="53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2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and </a:t>
            </a:r>
            <a:r>
              <a:rPr lang="cs-CZ" dirty="0" err="1" smtClean="0"/>
              <a:t>the</a:t>
            </a:r>
            <a:r>
              <a:rPr lang="cs-CZ" dirty="0" smtClean="0"/>
              <a:t> transit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3596018" cy="4023360"/>
          </a:xfrm>
        </p:spPr>
        <p:txBody>
          <a:bodyPr/>
          <a:lstStyle/>
          <a:p>
            <a:r>
              <a:rPr lang="cs-CZ" dirty="0" smtClean="0"/>
              <a:t>Case study – </a:t>
            </a:r>
            <a:r>
              <a:rPr lang="cs-CZ" dirty="0" err="1" smtClean="0"/>
              <a:t>Russia</a:t>
            </a:r>
            <a:r>
              <a:rPr lang="cs-CZ" dirty="0" smtClean="0"/>
              <a:t> – </a:t>
            </a:r>
            <a:r>
              <a:rPr lang="cs-CZ" dirty="0" err="1" smtClean="0"/>
              <a:t>Ukraine</a:t>
            </a:r>
            <a:r>
              <a:rPr lang="cs-CZ" dirty="0" smtClean="0"/>
              <a:t> </a:t>
            </a:r>
            <a:r>
              <a:rPr lang="cs-CZ" dirty="0" err="1" smtClean="0"/>
              <a:t>Gas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100" name="Picture 4" descr="http://upload.wikimedia.org/wikipedia/commons/d/d7/Major_russian_gas_pipelines_to_eu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98" y="1737360"/>
            <a:ext cx="7498702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7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3974" y="286603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2700" b="1" dirty="0" err="1" smtClean="0"/>
              <a:t>Gas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Wars</a:t>
            </a:r>
            <a:r>
              <a:rPr lang="cs-CZ" sz="2700" b="1" dirty="0" smtClean="0"/>
              <a:t> </a:t>
            </a:r>
            <a:r>
              <a:rPr lang="en-US" sz="2700" b="1" dirty="0"/>
              <a:t>The Russia–Ukraine Crisis of 1–22 January, 2009: major milestones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629" y="1845734"/>
            <a:ext cx="11868538" cy="4023360"/>
          </a:xfrm>
        </p:spPr>
        <p:txBody>
          <a:bodyPr>
            <a:normAutofit fontScale="40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800" b="1" dirty="0" smtClean="0"/>
              <a:t> </a:t>
            </a:r>
            <a:r>
              <a:rPr lang="en-US" sz="4800" b="1" dirty="0"/>
              <a:t>1 January: Gazprom cuts all supplies for Ukrainian consumption, while supplies to </a:t>
            </a:r>
            <a:r>
              <a:rPr lang="en-US" sz="4800" b="1" dirty="0" smtClean="0"/>
              <a:t>Europe </a:t>
            </a:r>
            <a:r>
              <a:rPr lang="en-US" sz="4800" b="1" dirty="0"/>
              <a:t>continue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800" b="1" dirty="0" smtClean="0"/>
              <a:t> </a:t>
            </a:r>
            <a:r>
              <a:rPr lang="en-US" sz="4800" b="1" dirty="0"/>
              <a:t>5 January: Gazprom alleges that 65.3 mmcm of gas has been ‘stolen’ during the first </a:t>
            </a:r>
            <a:r>
              <a:rPr lang="en-US" sz="4800" b="1" dirty="0" smtClean="0"/>
              <a:t>four </a:t>
            </a:r>
            <a:r>
              <a:rPr lang="en-US" sz="4800" b="1" dirty="0"/>
              <a:t>days of the year; Ukraine responds that in the absence of a supply and transit </a:t>
            </a:r>
            <a:r>
              <a:rPr lang="en-US" sz="4800" b="1" dirty="0" smtClean="0"/>
              <a:t>contract </a:t>
            </a:r>
            <a:r>
              <a:rPr lang="en-US" sz="4800" b="1" dirty="0"/>
              <a:t>it is entitled to take this ‘technical’ (fuel) gas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800" b="1" dirty="0" smtClean="0"/>
              <a:t> </a:t>
            </a:r>
            <a:r>
              <a:rPr lang="en-US" sz="4800" b="1" dirty="0"/>
              <a:t>6 January: deliveries to Europe drastically reduced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800" b="1" dirty="0"/>
              <a:t> </a:t>
            </a:r>
            <a:r>
              <a:rPr lang="en-US" sz="4800" b="1" dirty="0" smtClean="0"/>
              <a:t>7 </a:t>
            </a:r>
            <a:r>
              <a:rPr lang="en-US" sz="4800" b="1" dirty="0"/>
              <a:t>January: deliveries to Europe completely cut off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800" b="1" dirty="0"/>
              <a:t> </a:t>
            </a:r>
            <a:r>
              <a:rPr lang="en-US" sz="4800" b="1" dirty="0" smtClean="0"/>
              <a:t>11 </a:t>
            </a:r>
            <a:r>
              <a:rPr lang="en-US" sz="4800" b="1" dirty="0"/>
              <a:t>January: EU monitors deployed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800" b="1" dirty="0" smtClean="0"/>
              <a:t> </a:t>
            </a:r>
            <a:r>
              <a:rPr lang="en-US" sz="4800" b="1" dirty="0"/>
              <a:t>13–17 January: Gazprom cites daily attempts to resume flows ‘blocked by Ukraine’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800" b="1" dirty="0"/>
              <a:t> </a:t>
            </a:r>
            <a:r>
              <a:rPr lang="en-US" sz="4800" b="1" dirty="0" smtClean="0"/>
              <a:t>14 </a:t>
            </a:r>
            <a:r>
              <a:rPr lang="en-US" sz="4800" b="1" dirty="0"/>
              <a:t>January: letter from </a:t>
            </a:r>
            <a:r>
              <a:rPr lang="en-US" sz="4800" b="1" dirty="0" err="1"/>
              <a:t>Naftogaz</a:t>
            </a:r>
            <a:r>
              <a:rPr lang="en-US" sz="4800" b="1" dirty="0"/>
              <a:t> to Gazprom cites lack of a ‘technical agreement’ </a:t>
            </a:r>
            <a:r>
              <a:rPr lang="en-US" sz="4800" b="1" dirty="0" smtClean="0"/>
              <a:t>preventing </a:t>
            </a:r>
            <a:r>
              <a:rPr lang="en-US" sz="4800" b="1" dirty="0"/>
              <a:t>resumption of flows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800" b="1" dirty="0" smtClean="0"/>
              <a:t> </a:t>
            </a:r>
            <a:r>
              <a:rPr lang="en-US" sz="4800" b="1" dirty="0"/>
              <a:t>19 January: ten year supply and transit contracts signed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800" b="1" dirty="0"/>
              <a:t> </a:t>
            </a:r>
            <a:r>
              <a:rPr lang="en-US" sz="4800" b="1" dirty="0" smtClean="0"/>
              <a:t>20 </a:t>
            </a:r>
            <a:r>
              <a:rPr lang="en-US" sz="4800" b="1" dirty="0"/>
              <a:t>January: gas flows to Ukraine and Europe restart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800" b="1" dirty="0"/>
              <a:t> </a:t>
            </a:r>
            <a:r>
              <a:rPr lang="en-US" sz="4800" b="1" dirty="0" smtClean="0"/>
              <a:t>22 </a:t>
            </a:r>
            <a:r>
              <a:rPr lang="en-US" sz="4800" b="1" dirty="0"/>
              <a:t>January: gas flows to all European customers returning to normal levels 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440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3974" y="286603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en-US" b="1" dirty="0"/>
              <a:t>The Issue of ‘Technical’ (Fuel) Gas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629" y="1845734"/>
            <a:ext cx="11868538" cy="4023360"/>
          </a:xfrm>
        </p:spPr>
        <p:txBody>
          <a:bodyPr>
            <a:normAutofit fontScale="70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800" dirty="0"/>
              <a:t>Gas required to run the compressor stations is generally known in the gas industry worldwide as ‘fuel </a:t>
            </a:r>
            <a:r>
              <a:rPr lang="en-US" sz="4800" dirty="0" smtClean="0"/>
              <a:t>gas</a:t>
            </a:r>
            <a:r>
              <a:rPr lang="en-US" sz="4800" dirty="0"/>
              <a:t>’. General practice is that fuel gas is provided by the transportation/transit company and included </a:t>
            </a:r>
            <a:r>
              <a:rPr lang="en-US" sz="4800" dirty="0" smtClean="0"/>
              <a:t>in </a:t>
            </a:r>
            <a:r>
              <a:rPr lang="en-US" sz="4800" dirty="0"/>
              <a:t>the tariff charged to the shipper i.e. there is no separate price or tariff charge for this gas</a:t>
            </a:r>
            <a:r>
              <a:rPr lang="en-US" sz="4800" dirty="0" smtClean="0"/>
              <a:t>.</a:t>
            </a:r>
            <a:endParaRPr lang="cs-CZ" sz="4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800" dirty="0" smtClean="0"/>
              <a:t> </a:t>
            </a:r>
            <a:r>
              <a:rPr lang="en-US" sz="4800" dirty="0"/>
              <a:t>In the </a:t>
            </a:r>
            <a:r>
              <a:rPr lang="en-US" sz="4800" dirty="0" smtClean="0"/>
              <a:t>former </a:t>
            </a:r>
            <a:r>
              <a:rPr lang="en-US" sz="4800" dirty="0"/>
              <a:t>Soviet Union it has customarily been referred to as ‘technical’ </a:t>
            </a:r>
            <a:r>
              <a:rPr lang="en-US" sz="4800" dirty="0" smtClean="0"/>
              <a:t>gas. </a:t>
            </a:r>
            <a:r>
              <a:rPr lang="en-US" sz="4800" dirty="0"/>
              <a:t>During the negotiations, the Ukrainian side periodically raised the issue of a separate </a:t>
            </a:r>
            <a:r>
              <a:rPr lang="en-US" sz="4800" dirty="0" smtClean="0"/>
              <a:t>(</a:t>
            </a:r>
            <a:r>
              <a:rPr lang="en-US" sz="4800" dirty="0"/>
              <a:t>discounted) price for this gas. The issue of technical gas, which would come to play an important part </a:t>
            </a:r>
            <a:r>
              <a:rPr lang="en-US" sz="4800" dirty="0" smtClean="0"/>
              <a:t>in </a:t>
            </a:r>
            <a:r>
              <a:rPr lang="en-US" sz="4800" dirty="0"/>
              <a:t>the crisis, was raised from the first day.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Veronika Zapletalova</a:t>
            </a:r>
          </a:p>
          <a:p>
            <a:r>
              <a:rPr lang="cs-CZ" dirty="0" smtClean="0"/>
              <a:t>zapletal@fss.muni.cz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4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</TotalTime>
  <Words>320</Words>
  <Application>Microsoft Office PowerPoint</Application>
  <PresentationFormat>Širokoúhlá obrazovka</PresentationFormat>
  <Paragraphs>25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Retrospektiva</vt:lpstr>
      <vt:lpstr>External dimension of the EEP – IV. part</vt:lpstr>
      <vt:lpstr>   Nord Stream</vt:lpstr>
      <vt:lpstr>   Nabucco</vt:lpstr>
      <vt:lpstr>   South Stream</vt:lpstr>
      <vt:lpstr>EU and the transit states </vt:lpstr>
      <vt:lpstr>      Gas Wars The Russia–Ukraine Crisis of 1–22 January, 2009: major milestones   </vt:lpstr>
      <vt:lpstr>       The Issue of ‘Technical’ (Fuel) Gas </vt:lpstr>
      <vt:lpstr>Thank you for your attention</vt:lpstr>
    </vt:vector>
  </TitlesOfParts>
  <Company>Masaryk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dimension of the EEP – III. part</dc:title>
  <dc:creator>Veronika Zapletalová</dc:creator>
  <cp:lastModifiedBy>Veronika Zapletalová</cp:lastModifiedBy>
  <cp:revision>8</cp:revision>
  <dcterms:created xsi:type="dcterms:W3CDTF">2014-04-16T11:35:33Z</dcterms:created>
  <dcterms:modified xsi:type="dcterms:W3CDTF">2014-04-23T11:30:07Z</dcterms:modified>
</cp:coreProperties>
</file>