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4" r:id="rId4"/>
    <p:sldId id="265" r:id="rId5"/>
    <p:sldId id="266" r:id="rId6"/>
    <p:sldId id="267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60" r:id="rId18"/>
    <p:sldId id="261" r:id="rId19"/>
    <p:sldId id="262" r:id="rId20"/>
    <p:sldId id="268" r:id="rId21"/>
    <p:sldId id="289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16" name="Zástupný symbol dátum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4FF1-1922-4DF8-AB1D-8597BD40A88C}" type="datetimeFigureOut">
              <a:rPr lang="sk-SK" smtClean="0"/>
              <a:t>15. 4. 2015</a:t>
            </a:fld>
            <a:endParaRPr lang="sk-SK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E627F87-9497-421E-BD57-F0668FECCA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4FF1-1922-4DF8-AB1D-8597BD40A88C}" type="datetimeFigureOut">
              <a:rPr lang="sk-SK" smtClean="0"/>
              <a:t>15. 4. 2015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7F87-9497-421E-BD57-F0668FECCA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4FF1-1922-4DF8-AB1D-8597BD40A88C}" type="datetimeFigureOut">
              <a:rPr lang="sk-SK" smtClean="0"/>
              <a:t>15. 4. 2015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7F87-9497-421E-BD57-F0668FECCA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7" name="Zástupný symbol obsah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4FF1-1922-4DF8-AB1D-8597BD40A88C}" type="datetimeFigureOut">
              <a:rPr lang="sk-SK" smtClean="0"/>
              <a:t>15. 4. 2015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E627F87-9497-421E-BD57-F0668FECCA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4FF1-1922-4DF8-AB1D-8597BD40A88C}" type="datetimeFigureOut">
              <a:rPr lang="sk-SK" smtClean="0"/>
              <a:t>15. 4. 2015</a:t>
            </a:fld>
            <a:endParaRPr lang="sk-SK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7F87-9497-421E-BD57-F0668FECCA10}" type="slidenum">
              <a:rPr lang="sk-SK" smtClean="0"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4FF1-1922-4DF8-AB1D-8597BD40A88C}" type="datetimeFigureOut">
              <a:rPr lang="sk-SK" smtClean="0"/>
              <a:t>15. 4. 2015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7F87-9497-421E-BD57-F0668FECCA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25" name="Zástupný symbol tex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8" name="Zástupný symbol obsah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4FF1-1922-4DF8-AB1D-8597BD40A88C}" type="datetimeFigureOut">
              <a:rPr lang="sk-SK" smtClean="0"/>
              <a:t>15. 4. 2015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E627F87-9497-421E-BD57-F0668FECCA10}" type="slidenum">
              <a:rPr lang="sk-SK" smtClean="0"/>
              <a:t>‹#›</a:t>
            </a:fld>
            <a:endParaRPr lang="sk-SK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4FF1-1922-4DF8-AB1D-8597BD40A88C}" type="datetimeFigureOut">
              <a:rPr lang="sk-SK" smtClean="0"/>
              <a:t>15. 4. 2015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7F87-9497-421E-BD57-F0668FECCA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4FF1-1922-4DF8-AB1D-8597BD40A88C}" type="datetimeFigureOut">
              <a:rPr lang="sk-SK" smtClean="0"/>
              <a:t>15. 4. 2015</a:t>
            </a:fld>
            <a:endParaRPr lang="sk-SK"/>
          </a:p>
        </p:txBody>
      </p:sp>
      <p:sp>
        <p:nvSpPr>
          <p:cNvPr id="24" name="Zástupný symbol päty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7F87-9497-421E-BD57-F0668FECCA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4FF1-1922-4DF8-AB1D-8597BD40A88C}" type="datetimeFigureOut">
              <a:rPr lang="sk-SK" smtClean="0"/>
              <a:t>15. 4. 2015</a:t>
            </a:fld>
            <a:endParaRPr lang="sk-SK"/>
          </a:p>
        </p:txBody>
      </p:sp>
      <p:sp>
        <p:nvSpPr>
          <p:cNvPr id="29" name="Zástupný symbol päty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7F87-9497-421E-BD57-F0668FECCA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24FF1-1922-4DF8-AB1D-8597BD40A88C}" type="datetimeFigureOut">
              <a:rPr lang="sk-SK" smtClean="0"/>
              <a:t>15. 4. 2015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7F87-9497-421E-BD57-F0668FECCA10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1" name="Zástupný symbol dátum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5824FF1-1922-4DF8-AB1D-8597BD40A88C}" type="datetimeFigureOut">
              <a:rPr lang="sk-SK" smtClean="0"/>
              <a:t>15. 4. 2015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E627F87-9497-421E-BD57-F0668FECCA10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Zástupný symbol nadpi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effectLst/>
              </a:rPr>
              <a:t>CHRONOLÓGIA KĽÚČOVÝCH MOMENTOV 1. POLSTOROČIA NOVODOBÉHO OCHRANÁRSKEHO HNUTIA NA SLOVENSKU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1755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 startAt="39"/>
            </a:pPr>
            <a:r>
              <a:rPr lang="sk-SK" dirty="0"/>
              <a:t>Brigády v Hubovej (oprava sypární, cez víkendy)</a:t>
            </a:r>
          </a:p>
          <a:p>
            <a:pPr marL="514350" lvl="0" indent="-514350">
              <a:buFont typeface="+mj-lt"/>
              <a:buAutoNum type="arabicPeriod" startAt="39"/>
            </a:pPr>
            <a:r>
              <a:rPr lang="sk-SK" dirty="0"/>
              <a:t>Brigády v areáli mlynov v </a:t>
            </a:r>
            <a:r>
              <a:rPr lang="sk-SK" dirty="0" err="1"/>
              <a:t>Kvačianskej</a:t>
            </a:r>
            <a:r>
              <a:rPr lang="sk-SK" dirty="0"/>
              <a:t> doline</a:t>
            </a:r>
          </a:p>
          <a:p>
            <a:pPr marL="514350" lvl="0" indent="-514350">
              <a:buFont typeface="+mj-lt"/>
              <a:buAutoNum type="arabicPeriod" startAt="39"/>
            </a:pPr>
            <a:r>
              <a:rPr lang="sk-SK" dirty="0"/>
              <a:t>Jednotýždenné strážne služby v mlynoch v </a:t>
            </a:r>
            <a:r>
              <a:rPr lang="sk-SK" dirty="0" err="1"/>
              <a:t>Kvačianskej</a:t>
            </a:r>
            <a:r>
              <a:rPr lang="sk-SK" dirty="0"/>
              <a:t> doline (máj až október)</a:t>
            </a:r>
          </a:p>
          <a:p>
            <a:pPr marL="514350" lvl="0" indent="-514350">
              <a:buFont typeface="+mj-lt"/>
              <a:buAutoNum type="arabicPeriod" startAt="39"/>
            </a:pPr>
            <a:r>
              <a:rPr lang="sk-SK" dirty="0"/>
              <a:t>Rekonštrukcia drevenice v Osturni</a:t>
            </a:r>
          </a:p>
          <a:p>
            <a:pPr marL="514350" lvl="0" indent="-514350">
              <a:buFont typeface="+mj-lt"/>
              <a:buAutoNum type="arabicPeriod" startAt="39"/>
            </a:pPr>
            <a:r>
              <a:rPr lang="sk-SK" dirty="0" err="1"/>
              <a:t>Šindlovanie</a:t>
            </a:r>
            <a:r>
              <a:rPr lang="sk-SK" dirty="0"/>
              <a:t> a oprava strechy na </a:t>
            </a:r>
            <a:r>
              <a:rPr lang="sk-SK" dirty="0" err="1"/>
              <a:t>Brýzgalkách</a:t>
            </a:r>
            <a:endParaRPr lang="sk-SK" dirty="0"/>
          </a:p>
          <a:p>
            <a:pPr marL="514350" lvl="0" indent="-514350">
              <a:buFont typeface="+mj-lt"/>
              <a:buAutoNum type="arabicPeriod" startAt="39"/>
            </a:pPr>
            <a:r>
              <a:rPr lang="sk-SK" dirty="0"/>
              <a:t>Obnova dreveníc na </a:t>
            </a:r>
            <a:r>
              <a:rPr lang="sk-SK" dirty="0" err="1"/>
              <a:t>Kokávke</a:t>
            </a:r>
            <a:r>
              <a:rPr lang="sk-SK" dirty="0"/>
              <a:t> (pri Revúcej)</a:t>
            </a:r>
          </a:p>
          <a:p>
            <a:pPr marL="514350" lvl="0" indent="-514350">
              <a:buFont typeface="+mj-lt"/>
              <a:buAutoNum type="arabicPeriod" startAt="39"/>
            </a:pPr>
            <a:r>
              <a:rPr lang="sk-SK" dirty="0"/>
              <a:t>Mestská zeleň všeobecne, príp. v I-V. obvode Bratislavy (uveďte konkrétne)</a:t>
            </a:r>
          </a:p>
          <a:p>
            <a:pPr marL="514350" lvl="0" indent="-514350">
              <a:buFont typeface="+mj-lt"/>
              <a:buAutoNum type="arabicPeriod" startAt="39"/>
            </a:pPr>
            <a:r>
              <a:rPr lang="sk-SK" dirty="0"/>
              <a:t>Horský park</a:t>
            </a:r>
          </a:p>
          <a:p>
            <a:pPr marL="514350" lvl="0" indent="-514350">
              <a:buFont typeface="+mj-lt"/>
              <a:buAutoNum type="arabicPeriod" startAt="39"/>
            </a:pPr>
            <a:r>
              <a:rPr lang="sk-SK" dirty="0"/>
              <a:t>Bratislavský lesopark</a:t>
            </a:r>
          </a:p>
          <a:p>
            <a:pPr marL="514350" lvl="0" indent="-514350">
              <a:buFont typeface="+mj-lt"/>
              <a:buAutoNum type="arabicPeriod" startAt="39"/>
            </a:pPr>
            <a:r>
              <a:rPr lang="sk-SK" dirty="0"/>
              <a:t>Obnova botanickej </a:t>
            </a:r>
            <a:r>
              <a:rPr lang="sk-SK" dirty="0" smtClean="0"/>
              <a:t>záhrady</a:t>
            </a:r>
          </a:p>
          <a:p>
            <a:pPr marL="514350" lvl="0" indent="-514350">
              <a:buFont typeface="+mj-lt"/>
              <a:buAutoNum type="arabicPeriod" startAt="49"/>
            </a:pPr>
            <a:r>
              <a:rPr lang="sk-SK" dirty="0"/>
              <a:t>Obnova ZOO</a:t>
            </a:r>
          </a:p>
          <a:p>
            <a:pPr marL="514350" lvl="0" indent="-514350">
              <a:buFont typeface="+mj-lt"/>
              <a:buAutoNum type="arabicPeriod" startAt="49"/>
            </a:pPr>
            <a:r>
              <a:rPr lang="sk-SK" dirty="0"/>
              <a:t>Ochrana záhrad v osobnom vlastníctve ako funkčnej zložky mestskej zelene dotvárajúcej životné prostredie v Bratislave</a:t>
            </a:r>
          </a:p>
          <a:p>
            <a:pPr marL="514350" lvl="0" indent="-514350">
              <a:buFont typeface="+mj-lt"/>
              <a:buAutoNum type="arabicPeriod" startAt="39"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4551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517232"/>
          </a:xfrm>
        </p:spPr>
        <p:txBody>
          <a:bodyPr>
            <a:normAutofit fontScale="32500" lnSpcReduction="20000"/>
          </a:bodyPr>
          <a:lstStyle/>
          <a:p>
            <a:pPr marL="514350" lvl="0" indent="-514350">
              <a:buFont typeface="+mj-lt"/>
              <a:buAutoNum type="arabicPeriod" startAt="51"/>
            </a:pPr>
            <a:r>
              <a:rPr lang="sk-SK" sz="6500" dirty="0"/>
              <a:t>Obnova historických prvkov v historickom jadre (ďalej HJ) Bratislavy (napr. dlažby, vývesné štíty, obrubníky)</a:t>
            </a:r>
          </a:p>
          <a:p>
            <a:pPr marL="514350" lvl="0" indent="-514350">
              <a:buFont typeface="+mj-lt"/>
              <a:buAutoNum type="arabicPeriod" startAt="51"/>
            </a:pPr>
            <a:r>
              <a:rPr lang="sk-SK" sz="6500" dirty="0"/>
              <a:t>Drobná architektúra (uličný dizajn, </a:t>
            </a:r>
            <a:r>
              <a:rPr lang="sk-SK" sz="6500" dirty="0" err="1"/>
              <a:t>picie</a:t>
            </a:r>
            <a:r>
              <a:rPr lang="sk-SK" sz="6500" dirty="0"/>
              <a:t> fontány, riešenie partnerov, výkladov, pasáží...)</a:t>
            </a:r>
          </a:p>
          <a:p>
            <a:pPr marL="514350" lvl="0" indent="-514350">
              <a:buFont typeface="+mj-lt"/>
              <a:buAutoNum type="arabicPeriod" startAt="51"/>
            </a:pPr>
            <a:r>
              <a:rPr lang="sk-SK" sz="6500" dirty="0"/>
              <a:t>Kontrola (monitorovanie) skutočnej nevyhnutnosti rôznych asanácií historických budov</a:t>
            </a:r>
          </a:p>
          <a:p>
            <a:pPr marL="514350" lvl="0" indent="-514350">
              <a:buFont typeface="+mj-lt"/>
              <a:buAutoNum type="arabicPeriod" startAt="51"/>
            </a:pPr>
            <a:r>
              <a:rPr lang="sk-SK" sz="6500" dirty="0"/>
              <a:t>Udržiavanie tradičných a historických miestnych názvov (ulice, štvrte, objekty)</a:t>
            </a:r>
          </a:p>
          <a:p>
            <a:pPr marL="514350" lvl="0" indent="-514350">
              <a:buFont typeface="+mj-lt"/>
              <a:buAutoNum type="arabicPeriod" startAt="51"/>
            </a:pPr>
            <a:r>
              <a:rPr lang="sk-SK" sz="6500" dirty="0"/>
              <a:t>Ochrana historických záhrad, parkov a cintorínov</a:t>
            </a:r>
          </a:p>
          <a:p>
            <a:pPr marL="514350" lvl="0" indent="-514350">
              <a:buFont typeface="+mj-lt"/>
              <a:buAutoNum type="arabicPeriod" startAt="51"/>
            </a:pPr>
            <a:r>
              <a:rPr lang="sk-SK" sz="6500" dirty="0"/>
              <a:t>Ochrana Podhradia (záchrana pivníc, podzemných priestorov, návrhy na revitalizáciu a pod.)</a:t>
            </a:r>
          </a:p>
          <a:p>
            <a:pPr marL="514350" lvl="0" indent="-514350">
              <a:buFont typeface="+mj-lt"/>
              <a:buAutoNum type="arabicPeriod" startAt="51"/>
            </a:pPr>
            <a:r>
              <a:rPr lang="sk-SK" sz="6500" dirty="0"/>
              <a:t>Vyhľadávanie esteticky rušivých prvkov ŽP a necitlivej architektúry a výzdoby v Bratislave, návrhy na riešenie</a:t>
            </a:r>
          </a:p>
          <a:p>
            <a:pPr marL="514350" lvl="0" indent="-514350">
              <a:buFont typeface="+mj-lt"/>
              <a:buAutoNum type="arabicPeriod" startAt="51"/>
            </a:pPr>
            <a:r>
              <a:rPr lang="sk-SK" sz="6500" dirty="0"/>
              <a:t>Záchranné a rekonštrukčné práce na Obchodnej a Vysokej ulici – brigády</a:t>
            </a:r>
          </a:p>
          <a:p>
            <a:pPr marL="514350" lvl="0" indent="-514350">
              <a:buFont typeface="+mj-lt"/>
              <a:buAutoNum type="arabicPeriod" startAt="51"/>
            </a:pPr>
            <a:r>
              <a:rPr lang="sk-SK" sz="6500" dirty="0"/>
              <a:t>Rekonštrukcia mlyna Klepáč</a:t>
            </a:r>
          </a:p>
          <a:p>
            <a:pPr marL="514350" lvl="0" indent="-514350">
              <a:buFont typeface="+mj-lt"/>
              <a:buAutoNum type="arabicPeriod" startAt="51"/>
            </a:pPr>
            <a:r>
              <a:rPr lang="sk-SK" sz="6500" dirty="0"/>
              <a:t>Obnova bratislavských bazénov (na tunelom, Horský park, </a:t>
            </a:r>
            <a:r>
              <a:rPr lang="sk-SK" sz="6500" dirty="0" err="1"/>
              <a:t>Pallehnerova</a:t>
            </a:r>
            <a:r>
              <a:rPr lang="sk-SK" sz="6500" dirty="0"/>
              <a:t> záhrada)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932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5328592"/>
          </a:xfrm>
        </p:spPr>
        <p:txBody>
          <a:bodyPr>
            <a:normAutofit fontScale="47500" lnSpcReduction="20000"/>
          </a:bodyPr>
          <a:lstStyle/>
          <a:p>
            <a:pPr marL="514350" lvl="0" indent="-514350">
              <a:buFont typeface="+mj-lt"/>
              <a:buAutoNum type="arabicPeriod" startAt="61"/>
            </a:pPr>
            <a:r>
              <a:rPr lang="sk-SK" sz="4400" dirty="0" smtClean="0"/>
              <a:t>Zlepšenie práce bytových podnikov a domových správ v prospech životného a sociálneho prostredia mesta (kvalita, včasnosť, kapacita)</a:t>
            </a:r>
          </a:p>
          <a:p>
            <a:pPr marL="514350" lvl="0" indent="-514350">
              <a:buFont typeface="+mj-lt"/>
              <a:buAutoNum type="arabicPeriod" startAt="61"/>
            </a:pPr>
            <a:r>
              <a:rPr lang="sk-SK" sz="4400" dirty="0" smtClean="0"/>
              <a:t>Problematika domácich zvierat v meste</a:t>
            </a:r>
          </a:p>
          <a:p>
            <a:pPr marL="514350" lvl="0" indent="-514350">
              <a:buFont typeface="+mj-lt"/>
              <a:buAutoNum type="arabicPeriod" startAt="61"/>
            </a:pPr>
            <a:r>
              <a:rPr lang="sk-SK" sz="4400" dirty="0" smtClean="0"/>
              <a:t>Riešenie problémov odpadov v Bratislave (separovaný zber, riadené skládky a pod.)</a:t>
            </a:r>
          </a:p>
          <a:p>
            <a:pPr marL="514350" lvl="0" indent="-514350">
              <a:buFont typeface="+mj-lt"/>
              <a:buAutoNum type="arabicPeriod" startAt="61"/>
            </a:pPr>
            <a:r>
              <a:rPr lang="sk-SK" sz="4400" dirty="0" smtClean="0"/>
              <a:t>Zlepšovanie ŽP v Petržalke</a:t>
            </a:r>
          </a:p>
          <a:p>
            <a:pPr marL="514350" lvl="0" indent="-514350">
              <a:buFont typeface="+mj-lt"/>
              <a:buAutoNum type="arabicPeriod" startAt="61"/>
            </a:pPr>
            <a:r>
              <a:rPr lang="sk-SK" sz="4400" dirty="0" smtClean="0"/>
              <a:t>Detské ihriská (nebezpečné prvky, súčasný stav, návrhy a realizácia zlepšení)</a:t>
            </a:r>
          </a:p>
          <a:p>
            <a:pPr marL="514350" lvl="0" indent="-514350">
              <a:buFont typeface="+mj-lt"/>
              <a:buAutoNum type="arabicPeriod" startAt="61"/>
            </a:pPr>
            <a:r>
              <a:rPr lang="sk-SK" sz="4400" dirty="0" smtClean="0"/>
              <a:t>Zlepšovanie MHD</a:t>
            </a:r>
          </a:p>
          <a:p>
            <a:pPr marL="514350" lvl="0" indent="-514350">
              <a:buFont typeface="+mj-lt"/>
              <a:buAutoNum type="arabicPeriod" startAt="61"/>
            </a:pPr>
            <a:r>
              <a:rPr lang="sk-SK" sz="4400" dirty="0" smtClean="0"/>
              <a:t>Ekologizácia zimnej údržby ciest a chodníkov (nesolenie)</a:t>
            </a:r>
          </a:p>
          <a:p>
            <a:pPr marL="514350" lvl="0" indent="-514350">
              <a:buFont typeface="+mj-lt"/>
              <a:buAutoNum type="arabicPeriod" startAt="61"/>
            </a:pPr>
            <a:r>
              <a:rPr lang="sk-SK" sz="4400" dirty="0" smtClean="0"/>
              <a:t>Zavedenie bicyklovej dopravy v Bratislave (sídliská- centrum, rekreačné trasy do okolia</a:t>
            </a:r>
          </a:p>
          <a:p>
            <a:pPr marL="514350" lvl="0" indent="-514350">
              <a:buFont typeface="+mj-lt"/>
              <a:buAutoNum type="arabicPeriod" startAt="61"/>
            </a:pPr>
            <a:r>
              <a:rPr lang="sk-SK" sz="4400" dirty="0" smtClean="0"/>
              <a:t>Oživovanie sociálnych a kultúrnych funkcií HJ a centrálnej mestskej oblasti (zmena využitia v prospech obyvateľov, odbúranie neverejnej administratívny, vyhľadávanie priestorov pre kultúrne zariadenia, kluby, výstavné priestory, byty a pod.)</a:t>
            </a:r>
          </a:p>
          <a:p>
            <a:pPr marL="514350" lvl="0" indent="-514350">
              <a:buFont typeface="+mj-lt"/>
              <a:buAutoNum type="arabicPeriod" startAt="61"/>
            </a:pPr>
            <a:r>
              <a:rPr lang="sk-SK" sz="4400" dirty="0" smtClean="0"/>
              <a:t>Nekonvenčné animovanie sídliskových priestorov, napr. Petržalky (zakladanie divadiel, </a:t>
            </a:r>
            <a:r>
              <a:rPr lang="sk-SK" sz="4400" dirty="0" err="1" smtClean="0"/>
              <a:t>minigalérií</a:t>
            </a:r>
            <a:r>
              <a:rPr lang="sk-SK" sz="4400" dirty="0" smtClean="0"/>
              <a:t>, tvorba </a:t>
            </a:r>
            <a:r>
              <a:rPr lang="sk-SK" sz="4400" dirty="0" err="1" smtClean="0"/>
              <a:t>animačných</a:t>
            </a:r>
            <a:r>
              <a:rPr lang="sk-SK" sz="4400" dirty="0" smtClean="0"/>
              <a:t> programov a pod.)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5454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400600"/>
          </a:xfrm>
        </p:spPr>
        <p:txBody>
          <a:bodyPr>
            <a:normAutofit fontScale="62500" lnSpcReduction="20000"/>
          </a:bodyPr>
          <a:lstStyle/>
          <a:p>
            <a:pPr marL="514350" lvl="0" indent="-514350">
              <a:buFont typeface="+mj-lt"/>
              <a:buAutoNum type="arabicPeriod" startAt="71"/>
            </a:pPr>
            <a:r>
              <a:rPr lang="sk-SK" dirty="0"/>
              <a:t>Zvyšovanie bezpečnosti detí a postihnutých v Bratislave (bezbariérové trasy pohybu, možností kultúrneho a športového vyžitia, vyhľadávanie a odstraňovanie nebezpečných prvkov na verejných priestranstvách a pod.)</a:t>
            </a:r>
          </a:p>
          <a:p>
            <a:pPr marL="514350" lvl="0" indent="-514350">
              <a:buFont typeface="+mj-lt"/>
              <a:buAutoNum type="arabicPeriod" startAt="71"/>
            </a:pPr>
            <a:r>
              <a:rPr lang="sk-SK" dirty="0"/>
              <a:t>Ochrana spotrebiteľa (spotrebiteľská kontrola)</a:t>
            </a:r>
          </a:p>
          <a:p>
            <a:pPr marL="514350" lvl="0" indent="-514350">
              <a:buFont typeface="+mj-lt"/>
              <a:buAutoNum type="arabicPeriod" startAt="71"/>
            </a:pPr>
            <a:r>
              <a:rPr lang="sk-SK" dirty="0"/>
              <a:t>Zlepšenie služieb a obchodnej siete (návrhy na zmenu pracovného času, otázky záručných lehôt a reklamačných práv atď.)</a:t>
            </a:r>
          </a:p>
          <a:p>
            <a:pPr marL="514350" lvl="0" indent="-514350">
              <a:buFont typeface="+mj-lt"/>
              <a:buAutoNum type="arabicPeriod" startAt="71"/>
            </a:pPr>
            <a:r>
              <a:rPr lang="sk-SK" dirty="0"/>
              <a:t>Súčasný stav a zlepšenie kvality potravín (cudzorodé látky, racionálna výživa)</a:t>
            </a:r>
          </a:p>
          <a:p>
            <a:pPr marL="514350" lvl="0" indent="-514350">
              <a:buFont typeface="+mj-lt"/>
              <a:buAutoNum type="arabicPeriod" startAt="71"/>
            </a:pPr>
            <a:r>
              <a:rPr lang="sk-SK" dirty="0"/>
              <a:t>Ekologizácia výrobkov a obalov (zdravotná </a:t>
            </a:r>
            <a:r>
              <a:rPr lang="sk-SK" dirty="0" err="1"/>
              <a:t>nezávadnosť</a:t>
            </a:r>
            <a:r>
              <a:rPr lang="sk-SK" dirty="0"/>
              <a:t>, </a:t>
            </a:r>
            <a:r>
              <a:rPr lang="sk-SK" dirty="0" err="1"/>
              <a:t>bezpodpadovosť</a:t>
            </a:r>
            <a:r>
              <a:rPr lang="sk-SK" dirty="0"/>
              <a:t>)</a:t>
            </a:r>
          </a:p>
          <a:p>
            <a:pPr marL="514350" lvl="0" indent="-514350">
              <a:buFont typeface="+mj-lt"/>
              <a:buAutoNum type="arabicPeriod" startAt="71"/>
            </a:pPr>
            <a:r>
              <a:rPr lang="sk-SK" dirty="0"/>
              <a:t>Zlepšenie zdravotníckych služieb (dôvera chorých, vybavenosť pracovník, prístup a kvalifikácia zdravotníckych pracovníkov a pod.)</a:t>
            </a:r>
          </a:p>
          <a:p>
            <a:pPr marL="514350" lvl="0" indent="-514350">
              <a:buFont typeface="+mj-lt"/>
              <a:buAutoNum type="arabicPeriod" startAt="71"/>
            </a:pPr>
            <a:r>
              <a:rPr lang="sk-SK" dirty="0"/>
              <a:t>Presadzovanie zdravých životných štýlov</a:t>
            </a:r>
          </a:p>
          <a:p>
            <a:pPr marL="514350" lvl="0" indent="-514350">
              <a:buFont typeface="+mj-lt"/>
              <a:buAutoNum type="arabicPeriod" startAt="71"/>
            </a:pPr>
            <a:r>
              <a:rPr lang="sk-SK" dirty="0"/>
              <a:t>Zlepšovanie možností pre zdraviu prospešné trávenie </a:t>
            </a:r>
            <a:r>
              <a:rPr lang="sk-SK" dirty="0" err="1"/>
              <a:t>voľnéh</a:t>
            </a:r>
            <a:r>
              <a:rPr lang="sk-SK" dirty="0"/>
              <a:t> času (plavárne, ihriská, rekreačné areály, ich kontrola, zlepšenie, nové návrhy)</a:t>
            </a:r>
          </a:p>
          <a:p>
            <a:pPr marL="514350" lvl="0" indent="-514350">
              <a:buFont typeface="+mj-lt"/>
              <a:buAutoNum type="arabicPeriod" startAt="71"/>
            </a:pPr>
            <a:r>
              <a:rPr lang="sk-SK" dirty="0"/>
              <a:t>Ochrana nefajčiarov, ochrana pred nikotinizmom a inými toxikomániami</a:t>
            </a:r>
          </a:p>
          <a:p>
            <a:pPr marL="514350" lvl="0" indent="-514350">
              <a:buFont typeface="+mj-lt"/>
              <a:buAutoNum type="arabicPeriod" startAt="71"/>
            </a:pPr>
            <a:r>
              <a:rPr lang="sk-SK" dirty="0"/>
              <a:t>Propagácia triezvosti, ochrana pred alkoholizmom (potieranie vandalizmu)</a:t>
            </a:r>
          </a:p>
        </p:txBody>
      </p:sp>
    </p:spTree>
    <p:extLst>
      <p:ext uri="{BB962C8B-B14F-4D97-AF65-F5344CB8AC3E}">
        <p14:creationId xmlns:p14="http://schemas.microsoft.com/office/powerpoint/2010/main" val="29630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lvl="0" indent="-514350">
              <a:buFont typeface="+mj-lt"/>
              <a:buAutoNum type="arabicPeriod" startAt="81"/>
            </a:pPr>
            <a:r>
              <a:rPr lang="sk-SK" dirty="0"/>
              <a:t>Zakladanie čajovní, nefajčiarskych a nealkoholických kaviarní a reštaurácií</a:t>
            </a:r>
          </a:p>
          <a:p>
            <a:pPr marL="514350" lvl="0" indent="-514350">
              <a:buFont typeface="+mj-lt"/>
              <a:buAutoNum type="arabicPeriod" startAt="81"/>
            </a:pPr>
            <a:r>
              <a:rPr lang="sk-SK" dirty="0"/>
              <a:t>Pestovanie historického vedomia Bratislavčanov</a:t>
            </a:r>
          </a:p>
          <a:p>
            <a:pPr marL="514350" lvl="0" indent="-514350">
              <a:buFont typeface="+mj-lt"/>
              <a:buAutoNum type="arabicPeriod" startAt="81"/>
            </a:pPr>
            <a:r>
              <a:rPr lang="sk-SK" dirty="0"/>
              <a:t>Poskytovanie vzájomnej podpory a pomoci ochranárov pri rôznych stavoch a ťažkostiach (napr. matky dojčiat, ľudia postihnutí rovnakou chorobou, ochranárske jasle a pod.)</a:t>
            </a:r>
          </a:p>
          <a:p>
            <a:pPr marL="514350" lvl="0" indent="-514350">
              <a:buFont typeface="+mj-lt"/>
              <a:buAutoNum type="arabicPeriod" startAt="81"/>
            </a:pPr>
            <a:r>
              <a:rPr lang="sk-SK" dirty="0"/>
              <a:t>Organizačné zabezpečenie akcií (</a:t>
            </a:r>
            <a:r>
              <a:rPr lang="sk-SK" dirty="0" err="1"/>
              <a:t>management</a:t>
            </a:r>
            <a:r>
              <a:rPr lang="sk-SK" dirty="0"/>
              <a:t>)</a:t>
            </a:r>
          </a:p>
          <a:p>
            <a:pPr marL="514350" lvl="0" indent="-514350">
              <a:buFont typeface="+mj-lt"/>
              <a:buAutoNum type="arabicPeriod" startAt="81"/>
            </a:pPr>
            <a:r>
              <a:rPr lang="sk-SK" dirty="0"/>
              <a:t>Organizovanie tematických konferencií o ŽP</a:t>
            </a:r>
          </a:p>
          <a:p>
            <a:pPr marL="514350" lvl="0" indent="-514350">
              <a:buFont typeface="+mj-lt"/>
              <a:buAutoNum type="arabicPeriod" startAt="81"/>
            </a:pPr>
            <a:r>
              <a:rPr lang="sk-SK" dirty="0"/>
              <a:t>Organizovanie kultúrnych podujatí SZOPK, pomoc pri zabezpečovaní Ekofilmu, ochranárskych plesov, benefičných divadelných a iných predstavení, výletov a pod. (uveďte konkrétne)</a:t>
            </a:r>
          </a:p>
          <a:p>
            <a:pPr marL="514350" lvl="0" indent="-514350">
              <a:buFont typeface="+mj-lt"/>
              <a:buAutoNum type="arabicPeriod" startAt="81"/>
            </a:pPr>
            <a:r>
              <a:rPr lang="sk-SK" dirty="0"/>
              <a:t>Zabezpečovanie družobných stykov (Slovensko, Čechy, zahraničie- uveďte slovom)</a:t>
            </a:r>
          </a:p>
          <a:p>
            <a:pPr marL="514350" lvl="0" indent="-514350">
              <a:buFont typeface="+mj-lt"/>
              <a:buAutoNum type="arabicPeriod" startAt="81"/>
            </a:pPr>
            <a:r>
              <a:rPr lang="sk-SK" dirty="0"/>
              <a:t>Hospodársko-právne konzultácie pre ochranárske potreby</a:t>
            </a:r>
          </a:p>
          <a:p>
            <a:pPr marL="514350" lvl="0" indent="-514350">
              <a:buFont typeface="+mj-lt"/>
              <a:buAutoNum type="arabicPeriod" startAt="81"/>
            </a:pPr>
            <a:r>
              <a:rPr lang="sk-SK" dirty="0"/>
              <a:t>Projektové, konštruktérske, prieskumné a výskumné ochranárske práce (spresnite)</a:t>
            </a:r>
          </a:p>
          <a:p>
            <a:pPr marL="514350" lvl="0" indent="-514350">
              <a:buFont typeface="+mj-lt"/>
              <a:buAutoNum type="arabicPeriod" startAt="81"/>
            </a:pPr>
            <a:r>
              <a:rPr lang="sk-SK" dirty="0"/>
              <a:t>Posudzovanie verejne publikovaných, resp. vystavovaných projektov, odborná ochranárska oponentúra na tému z odboru (uveďte presnejšie)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9377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1196752"/>
            <a:ext cx="8686800" cy="5644007"/>
          </a:xfrm>
        </p:spPr>
        <p:txBody>
          <a:bodyPr>
            <a:normAutofit fontScale="47500" lnSpcReduction="20000"/>
          </a:bodyPr>
          <a:lstStyle/>
          <a:p>
            <a:pPr marL="514350" lvl="0" indent="-514350">
              <a:buFont typeface="+mj-lt"/>
              <a:buAutoNum type="arabicPeriod" startAt="91"/>
            </a:pPr>
            <a:r>
              <a:rPr lang="sk-SK" sz="4200" dirty="0"/>
              <a:t>Budovanie informačnej banky SZOPK (ochranárska knižnica, „banka mozgov“, zoznam odborníkov z radov SZOPK a ďalších ochotných spolupracovníkov)</a:t>
            </a:r>
          </a:p>
          <a:p>
            <a:pPr marL="514350" lvl="0" indent="-514350">
              <a:buFont typeface="+mj-lt"/>
              <a:buAutoNum type="arabicPeriod" startAt="91"/>
            </a:pPr>
            <a:r>
              <a:rPr lang="sk-SK" sz="4200" dirty="0"/>
              <a:t>Hospodárska agenda SZOPK</a:t>
            </a:r>
          </a:p>
          <a:p>
            <a:pPr marL="514350" lvl="0" indent="-514350">
              <a:buFont typeface="+mj-lt"/>
              <a:buAutoNum type="arabicPeriod" startAt="91"/>
            </a:pPr>
            <a:r>
              <a:rPr lang="sk-SK" sz="4200" dirty="0"/>
              <a:t>Sledovanie (monitoring) tlače (výstrižky), spracovanie referátu z odboru a z publikácie, ktorá zaujíma ochranárov (uveďte konkrétne)</a:t>
            </a:r>
          </a:p>
          <a:p>
            <a:pPr marL="514350" lvl="0" indent="-514350">
              <a:buFont typeface="+mj-lt"/>
              <a:buAutoNum type="arabicPeriod" startAt="91"/>
            </a:pPr>
            <a:r>
              <a:rPr lang="sk-SK" sz="4200" dirty="0"/>
              <a:t>Príspevky do nášho </a:t>
            </a:r>
            <a:r>
              <a:rPr lang="sk-SK" sz="4200" dirty="0" err="1"/>
              <a:t>spravodaja</a:t>
            </a:r>
            <a:r>
              <a:rPr lang="sk-SK" sz="4200" dirty="0"/>
              <a:t> „Ochranca prírody“ (články, správy, fotografie, redigovanie)</a:t>
            </a:r>
          </a:p>
          <a:p>
            <a:pPr marL="514350" lvl="0" indent="-514350">
              <a:buFont typeface="+mj-lt"/>
              <a:buAutoNum type="arabicPeriod" startAt="91"/>
            </a:pPr>
            <a:r>
              <a:rPr lang="sk-SK" sz="4200" dirty="0"/>
              <a:t>Ochranárske administratívne práce, písanie na stroji, strojové spracovanie údajov</a:t>
            </a:r>
          </a:p>
          <a:p>
            <a:pPr marL="514350" lvl="0" indent="-514350">
              <a:buFont typeface="+mj-lt"/>
              <a:buAutoNum type="arabicPeriod" startAt="91"/>
            </a:pPr>
            <a:r>
              <a:rPr lang="sk-SK" sz="4200" dirty="0"/>
              <a:t>Kultúrne a umelecké činnosti v prospech ŽP (uveďte konkrétne)</a:t>
            </a:r>
          </a:p>
          <a:p>
            <a:pPr marL="514350" lvl="0" indent="-514350">
              <a:buFont typeface="+mj-lt"/>
              <a:buAutoNum type="arabicPeriod" startAt="91"/>
            </a:pPr>
            <a:r>
              <a:rPr lang="sk-SK" sz="4200" dirty="0"/>
              <a:t>Dokumentácia našej práce a kronikárstvo</a:t>
            </a:r>
          </a:p>
          <a:p>
            <a:pPr marL="514350" lvl="0" indent="-514350">
              <a:buFont typeface="+mj-lt"/>
              <a:buAutoNum type="arabicPeriod" startAt="91"/>
            </a:pPr>
            <a:r>
              <a:rPr lang="sk-SK" sz="4200" dirty="0"/>
              <a:t>Výtvarné ochranárske práce (ilustrácia do </a:t>
            </a:r>
            <a:r>
              <a:rPr lang="sk-SK" sz="4200" dirty="0" err="1"/>
              <a:t>Spravodaja</a:t>
            </a:r>
            <a:r>
              <a:rPr lang="sk-SK" sz="4200" dirty="0"/>
              <a:t>, aktualizácia vývesiek, výstavy a pod.)</a:t>
            </a:r>
          </a:p>
          <a:p>
            <a:pPr marL="514350" lvl="0" indent="-514350">
              <a:buFont typeface="+mj-lt"/>
              <a:buAutoNum type="arabicPeriod" startAt="91"/>
            </a:pPr>
            <a:r>
              <a:rPr lang="sk-SK" sz="4200" dirty="0"/>
              <a:t>Preklady ochranárskych textov v cudzích jazykoch (uveďte jazyk)</a:t>
            </a:r>
          </a:p>
          <a:p>
            <a:pPr marL="514350" indent="-514350">
              <a:buFont typeface="+mj-lt"/>
              <a:buAutoNum type="arabicPeriod" startAt="91"/>
            </a:pPr>
            <a:r>
              <a:rPr lang="sk-SK" sz="4200" dirty="0"/>
              <a:t> </a:t>
            </a:r>
            <a:r>
              <a:rPr lang="sk-SK" sz="4200" dirty="0" smtClean="0"/>
              <a:t>Obstarávanie </a:t>
            </a:r>
            <a:r>
              <a:rPr lang="sk-SK" sz="4200" dirty="0"/>
              <a:t>materiálov (zháňanie) ku konkrétnym pracovným </a:t>
            </a:r>
            <a:r>
              <a:rPr lang="sk-SK" sz="4200" dirty="0" smtClean="0"/>
              <a:t>aktivitám</a:t>
            </a:r>
          </a:p>
          <a:p>
            <a:pPr marL="514350" indent="-514350">
              <a:buFont typeface="+mj-lt"/>
              <a:buAutoNum type="arabicPeriod" startAt="101"/>
            </a:pPr>
            <a:r>
              <a:rPr lang="sk-SK" sz="4200" dirty="0"/>
              <a:t>Ochota pomôcť pri remeselných prácach (stolárskych, zámočníckych a pod., uveďte      slovom)</a:t>
            </a:r>
          </a:p>
          <a:p>
            <a:pPr marL="514350" indent="-514350">
              <a:buFont typeface="+mj-lt"/>
              <a:buAutoNum type="arabicPeriod" startAt="101"/>
            </a:pPr>
            <a:r>
              <a:rPr lang="sk-SK" sz="4200" dirty="0"/>
              <a:t> </a:t>
            </a:r>
            <a:r>
              <a:rPr lang="sk-SK" sz="4200" dirty="0" smtClean="0"/>
              <a:t>Ochota </a:t>
            </a:r>
            <a:r>
              <a:rPr lang="sk-SK" sz="4200" dirty="0"/>
              <a:t>pomôcť pri doprave u vlastníkov terénnych alebo osobných motorových vozidiel (za náhradu benzínu)</a:t>
            </a:r>
          </a:p>
          <a:p>
            <a:pPr marL="514350" indent="-514350">
              <a:buFont typeface="+mj-lt"/>
              <a:buAutoNum type="arabicPeriod" startAt="91"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3080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40060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 startAt="103"/>
            </a:pPr>
            <a:r>
              <a:rPr lang="sk-SK" dirty="0"/>
              <a:t>Zabezpečovanie programov pre deti počas pracovných ochranárskych podujatí</a:t>
            </a:r>
          </a:p>
          <a:p>
            <a:pPr marL="514350" indent="-514350">
              <a:buFont typeface="+mj-lt"/>
              <a:buAutoNum type="arabicPeriod" startAt="103"/>
            </a:pPr>
            <a:r>
              <a:rPr lang="sk-SK" dirty="0"/>
              <a:t> </a:t>
            </a:r>
            <a:r>
              <a:rPr lang="sk-SK" dirty="0" smtClean="0"/>
              <a:t>Informačno-propagačná </a:t>
            </a:r>
            <a:r>
              <a:rPr lang="sk-SK" dirty="0"/>
              <a:t>práca (texty, fotografie, video, filmy – uveďte slovom)</a:t>
            </a:r>
          </a:p>
          <a:p>
            <a:pPr marL="514350" indent="-514350">
              <a:buFont typeface="+mj-lt"/>
              <a:buAutoNum type="arabicPeriod" startAt="103"/>
            </a:pPr>
            <a:r>
              <a:rPr lang="sk-SK" dirty="0"/>
              <a:t> </a:t>
            </a:r>
            <a:r>
              <a:rPr lang="sk-SK" dirty="0" smtClean="0"/>
              <a:t>Prednášky</a:t>
            </a:r>
            <a:r>
              <a:rPr lang="sk-SK" dirty="0"/>
              <a:t>, vedenie besied o ŽP a ochrane prírody (uveďte oblasť, tiež </a:t>
            </a:r>
            <a:r>
              <a:rPr lang="sk-SK" dirty="0" err="1"/>
              <a:t>upresnite</a:t>
            </a:r>
            <a:r>
              <a:rPr lang="sk-SK" dirty="0"/>
              <a:t>, či pre  členov MO SZOPK alebo školy, závody, kluby mládeže a pod.)</a:t>
            </a:r>
          </a:p>
          <a:p>
            <a:pPr marL="514350" indent="-514350">
              <a:buFont typeface="+mj-lt"/>
              <a:buAutoNum type="arabicPeriod" startAt="103"/>
            </a:pPr>
            <a:r>
              <a:rPr lang="sk-SK" dirty="0"/>
              <a:t> </a:t>
            </a:r>
            <a:r>
              <a:rPr lang="sk-SK" dirty="0" smtClean="0"/>
              <a:t>Verejná </a:t>
            </a:r>
            <a:r>
              <a:rPr lang="sk-SK" dirty="0"/>
              <a:t>publikačná činnosť s ochranárskou tematikou</a:t>
            </a:r>
          </a:p>
          <a:p>
            <a:pPr marL="514350" indent="-514350">
              <a:buFont typeface="+mj-lt"/>
              <a:buAutoNum type="arabicPeriod" startAt="103"/>
            </a:pPr>
            <a:r>
              <a:rPr lang="sk-SK" dirty="0"/>
              <a:t> </a:t>
            </a:r>
            <a:r>
              <a:rPr lang="sk-SK" dirty="0" smtClean="0"/>
              <a:t>Ochranárska </a:t>
            </a:r>
            <a:r>
              <a:rPr lang="sk-SK" dirty="0"/>
              <a:t>práca s mládežou (krúžky mladých ochrancov prírody, SŽ, SŠ. VŠ)</a:t>
            </a:r>
          </a:p>
          <a:p>
            <a:pPr marL="514350" indent="-514350">
              <a:buFont typeface="+mj-lt"/>
              <a:buAutoNum type="arabicPeriod" startAt="103"/>
            </a:pPr>
            <a:r>
              <a:rPr lang="sk-SK" dirty="0"/>
              <a:t> </a:t>
            </a:r>
            <a:r>
              <a:rPr lang="sk-SK" dirty="0" smtClean="0"/>
              <a:t>Organizovanie </a:t>
            </a:r>
            <a:r>
              <a:rPr lang="sk-SK" dirty="0"/>
              <a:t>táborov Stromu života (letné ochranárske tábory mladých ľudí)</a:t>
            </a:r>
          </a:p>
          <a:p>
            <a:pPr marL="514350" indent="-514350">
              <a:buFont typeface="+mj-lt"/>
              <a:buAutoNum type="arabicPeriod" startAt="103"/>
            </a:pPr>
            <a:r>
              <a:rPr lang="sk-SK" dirty="0"/>
              <a:t> </a:t>
            </a:r>
            <a:r>
              <a:rPr lang="sk-SK" dirty="0" smtClean="0"/>
              <a:t>Spolupráca </a:t>
            </a:r>
            <a:r>
              <a:rPr lang="sk-SK" dirty="0"/>
              <a:t>so štátnou ochranou prírody (spravodajstvo) (v ktorom obvode, chránenom území)</a:t>
            </a:r>
          </a:p>
          <a:p>
            <a:pPr marL="514350" indent="-514350">
              <a:buFont typeface="+mj-lt"/>
              <a:buAutoNum type="arabicPeriod" startAt="103"/>
            </a:pPr>
            <a:r>
              <a:rPr lang="sk-SK" dirty="0"/>
              <a:t> </a:t>
            </a:r>
            <a:r>
              <a:rPr lang="sk-SK" dirty="0" smtClean="0"/>
              <a:t>Spolupráca </a:t>
            </a:r>
            <a:r>
              <a:rPr lang="sk-SK" dirty="0"/>
              <a:t>so štátnymi orgánmi pri ochrane ŽP (účasť v komisiách ŽP na jednotlivých národných výboroch a pod.)</a:t>
            </a:r>
          </a:p>
          <a:p>
            <a:pPr marL="514350" lvl="0" indent="-514350">
              <a:buFont typeface="+mj-lt"/>
              <a:buAutoNum type="arabicPeriod" startAt="103"/>
            </a:pPr>
            <a:r>
              <a:rPr lang="sk-SK" dirty="0"/>
              <a:t>Iné záujmy a potreby, navrhované činnosti (aké</a:t>
            </a:r>
            <a:r>
              <a:rPr lang="sk-SK" dirty="0" smtClean="0"/>
              <a:t>).</a:t>
            </a:r>
          </a:p>
          <a:p>
            <a:pPr marL="514350" lvl="0" indent="-514350">
              <a:buFont typeface="+mj-lt"/>
              <a:buAutoNum type="arabicPeriod" startAt="103"/>
            </a:pPr>
            <a:endParaRPr lang="sk-SK" dirty="0"/>
          </a:p>
          <a:p>
            <a:pPr marL="0" indent="0">
              <a:buNone/>
            </a:pPr>
            <a:r>
              <a:rPr lang="sk-SK" dirty="0"/>
              <a:t>MV SZOPK Bratislava, 1988 - 1989</a:t>
            </a:r>
          </a:p>
          <a:p>
            <a:pPr marL="514350" lvl="0" indent="-514350">
              <a:buFont typeface="+mj-lt"/>
              <a:buAutoNum type="arabicPeriod" startAt="103"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7280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013576" cy="638944"/>
          </a:xfrm>
        </p:spPr>
        <p:txBody>
          <a:bodyPr>
            <a:noAutofit/>
          </a:bodyPr>
          <a:lstStyle/>
          <a:p>
            <a:r>
              <a:rPr lang="sk-SK" sz="2800" dirty="0">
                <a:effectLst/>
              </a:rPr>
              <a:t>Čo všetko vzniklo z prednovembrového </a:t>
            </a:r>
            <a:r>
              <a:rPr lang="sk-SK" sz="2800" dirty="0" err="1">
                <a:effectLst/>
              </a:rPr>
              <a:t>ochranárskeo</a:t>
            </a:r>
            <a:r>
              <a:rPr lang="sk-SK" sz="2800" dirty="0">
                <a:effectLst/>
              </a:rPr>
              <a:t> hnutia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92500" lnSpcReduction="20000"/>
          </a:bodyPr>
          <a:lstStyle/>
          <a:p>
            <a:pPr lvl="0">
              <a:buFont typeface="Wingdings" pitchFamily="2" charset="2"/>
              <a:buChar char="q"/>
            </a:pPr>
            <a:r>
              <a:rPr lang="sk-SK" dirty="0"/>
              <a:t>Základ prvopočiatočnej  Verejnosti proti násiliu (VPN).</a:t>
            </a:r>
          </a:p>
          <a:p>
            <a:pPr lvl="0">
              <a:buFont typeface="Wingdings" pitchFamily="2" charset="2"/>
              <a:buChar char="q"/>
            </a:pPr>
            <a:r>
              <a:rPr lang="sk-SK" dirty="0"/>
              <a:t>Dve strany zelených.</a:t>
            </a:r>
          </a:p>
          <a:p>
            <a:pPr lvl="0">
              <a:buFont typeface="Wingdings" pitchFamily="2" charset="2"/>
              <a:buChar char="q"/>
            </a:pPr>
            <a:r>
              <a:rPr lang="sk-SK" dirty="0"/>
              <a:t>Časť Stromu života.</a:t>
            </a:r>
          </a:p>
          <a:p>
            <a:pPr lvl="0">
              <a:buFont typeface="Wingdings" pitchFamily="2" charset="2"/>
              <a:buChar char="q"/>
            </a:pPr>
            <a:r>
              <a:rPr lang="sk-SK" dirty="0"/>
              <a:t>Vážska únia.</a:t>
            </a:r>
          </a:p>
          <a:p>
            <a:pPr lvl="0">
              <a:buFont typeface="Wingdings" pitchFamily="2" charset="2"/>
              <a:buChar char="q"/>
            </a:pPr>
            <a:r>
              <a:rPr lang="sk-SK" dirty="0"/>
              <a:t>Slovenská riečna sieť (SRS).</a:t>
            </a:r>
          </a:p>
          <a:p>
            <a:pPr lvl="0">
              <a:buFont typeface="Wingdings" pitchFamily="2" charset="2"/>
              <a:buChar char="q"/>
            </a:pPr>
            <a:r>
              <a:rPr lang="sk-SK" dirty="0"/>
              <a:t>SOSNA.</a:t>
            </a:r>
          </a:p>
          <a:p>
            <a:pPr lvl="0">
              <a:buFont typeface="Wingdings" pitchFamily="2" charset="2"/>
              <a:buChar char="q"/>
            </a:pPr>
            <a:r>
              <a:rPr lang="sk-SK" dirty="0"/>
              <a:t>Karpatské ochranárske združenie altruistov (KOZA).</a:t>
            </a:r>
          </a:p>
          <a:p>
            <a:pPr lvl="0">
              <a:buFont typeface="Wingdings" pitchFamily="2" charset="2"/>
              <a:buChar char="q"/>
            </a:pPr>
            <a:r>
              <a:rPr lang="sk-SK" dirty="0" err="1"/>
              <a:t>Lesoochranárske</a:t>
            </a:r>
            <a:r>
              <a:rPr lang="sk-SK" dirty="0"/>
              <a:t> zoskupenie VLK.</a:t>
            </a:r>
          </a:p>
          <a:p>
            <a:pPr lvl="0">
              <a:buFont typeface="Wingdings" pitchFamily="2" charset="2"/>
              <a:buChar char="q"/>
            </a:pPr>
            <a:r>
              <a:rPr lang="sk-SK" dirty="0"/>
              <a:t>Združenie Východné Karpaty.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1806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-675456"/>
            <a:ext cx="8686800" cy="838200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112568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q"/>
            </a:pPr>
            <a:r>
              <a:rPr lang="sk-SK" dirty="0"/>
              <a:t>Spotrebiteľské hnutie, </a:t>
            </a:r>
            <a:r>
              <a:rPr lang="sk-SK" dirty="0" err="1"/>
              <a:t>Bicyba</a:t>
            </a:r>
            <a:r>
              <a:rPr lang="sk-SK" dirty="0"/>
              <a:t>, Bezbariérová Bratislava, Centrum pre rozvoj miestneho </a:t>
            </a:r>
            <a:r>
              <a:rPr lang="sk-SK" dirty="0" err="1"/>
              <a:t>aktivizmu</a:t>
            </a:r>
            <a:r>
              <a:rPr lang="sk-SK" dirty="0"/>
              <a:t>, čiastočne Národné centrum environmentálnej výchovy, farma VESNA, čiastočne i Škola ľudovej kultúry a Spoločnosť pre trvalo udržateľný život, alebo nadácia Návraty ku krajine či Nadácia Horský park.</a:t>
            </a:r>
          </a:p>
          <a:p>
            <a:pPr lvl="0">
              <a:buFont typeface="Wingdings" pitchFamily="2" charset="2"/>
              <a:buChar char="q"/>
            </a:pPr>
            <a:r>
              <a:rPr lang="sk-SK" dirty="0"/>
              <a:t>Niekoľko ďalších nadácií, charitatívnych organizácií, iniciatív a pod.</a:t>
            </a:r>
          </a:p>
          <a:p>
            <a:pPr lvl="0">
              <a:buFont typeface="Wingdings" pitchFamily="2" charset="2"/>
              <a:buChar char="q"/>
            </a:pPr>
            <a:r>
              <a:rPr lang="sk-SK" dirty="0"/>
              <a:t>Niekoľko hospodárskych zariadení, orientovaných na životné prostredie.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4184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35496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1196752"/>
            <a:ext cx="8686800" cy="4824536"/>
          </a:xfrm>
        </p:spPr>
        <p:txBody>
          <a:bodyPr>
            <a:normAutofit fontScale="92500" lnSpcReduction="20000"/>
          </a:bodyPr>
          <a:lstStyle/>
          <a:p>
            <a:pPr lvl="0">
              <a:buFont typeface="Wingdings" pitchFamily="2" charset="2"/>
              <a:buChar char="q"/>
            </a:pPr>
            <a:r>
              <a:rPr lang="sk-SK" dirty="0"/>
              <a:t>Významná časť osobitnej štátnej správy pre životné prostredie.</a:t>
            </a:r>
          </a:p>
          <a:p>
            <a:pPr lvl="0">
              <a:buFont typeface="Wingdings" pitchFamily="2" charset="2"/>
              <a:buChar char="q"/>
            </a:pPr>
            <a:r>
              <a:rPr lang="sk-SK" dirty="0"/>
              <a:t>Viacero členov slovenskej i federálnej vlády, z toho traja podpredsedovia.</a:t>
            </a:r>
          </a:p>
          <a:p>
            <a:pPr lvl="0">
              <a:buFont typeface="Wingdings" pitchFamily="2" charset="2"/>
              <a:buChar char="q"/>
            </a:pPr>
            <a:r>
              <a:rPr lang="sk-SK" dirty="0"/>
              <a:t>Zo dvadsať ponovembrových poslancov Federálneho zhromaždenia a Slovenskej národnej rady.</a:t>
            </a:r>
          </a:p>
          <a:p>
            <a:pPr lvl="0">
              <a:buFont typeface="Wingdings" pitchFamily="2" charset="2"/>
              <a:buChar char="q"/>
            </a:pPr>
            <a:r>
              <a:rPr lang="sk-SK" dirty="0"/>
              <a:t>Nezanedbateľný počet riadiacich pracovníkov v rôznych sférach, vrátane bratislavského primátora. Niekoľko sto poslancov mestských či miestnych samospráv a pod.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4508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352928" cy="1243608"/>
          </a:xfrm>
        </p:spPr>
        <p:txBody>
          <a:bodyPr>
            <a:normAutofit/>
          </a:bodyPr>
          <a:lstStyle/>
          <a:p>
            <a:r>
              <a:rPr lang="sk-SK" dirty="0">
                <a:effectLst/>
              </a:rPr>
              <a:t> </a:t>
            </a:r>
            <a:br>
              <a:rPr lang="sk-SK" dirty="0">
                <a:effectLst/>
              </a:rPr>
            </a:br>
            <a:r>
              <a:rPr lang="sk-SK" dirty="0">
                <a:effectLst/>
              </a:rPr>
              <a:t> 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1196752"/>
            <a:ext cx="8686800" cy="547260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sk-SK" dirty="0"/>
              <a:t>1955: Zákon SNR č. 1/1955 Zb. o štátnej ochrane prírody.</a:t>
            </a:r>
          </a:p>
          <a:p>
            <a:pPr>
              <a:buFont typeface="Wingdings" pitchFamily="2" charset="2"/>
              <a:buChar char="§"/>
            </a:pPr>
            <a:r>
              <a:rPr lang="sk-SK" dirty="0"/>
              <a:t>1958: Vyhláška upravujúca kompetencie dobrovoľných pracovníkov ochrany prírody (konzervátorov a spravodajcov), ktorých činnosť riadil odbor kultúry príslušného krajského národného výboru (KNV).</a:t>
            </a:r>
          </a:p>
          <a:p>
            <a:pPr>
              <a:buFont typeface="Wingdings" pitchFamily="2" charset="2"/>
              <a:buChar char="§"/>
            </a:pPr>
            <a:r>
              <a:rPr lang="sk-SK" dirty="0"/>
              <a:t>1964: Zbor ochrancov prírody.</a:t>
            </a:r>
          </a:p>
          <a:p>
            <a:pPr>
              <a:buFont typeface="Wingdings" pitchFamily="2" charset="2"/>
              <a:buChar char="§"/>
            </a:pPr>
            <a:r>
              <a:rPr lang="sk-SK" dirty="0"/>
              <a:t>1964 – 1969: Aktivity kultúrnej obce za záchranu bratislavského Podhradia zastrešené najmä redakciou týždenníka Kultúrny život</a:t>
            </a:r>
            <a:r>
              <a:rPr lang="sk-SK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sk-SK" dirty="0"/>
              <a:t>1969: Slovenský zväz ochrancov prírody (vznikol premenovaním Zboru ochrancov prírody).</a:t>
            </a:r>
          </a:p>
          <a:p>
            <a:pPr>
              <a:buFont typeface="Wingdings" pitchFamily="2" charset="2"/>
              <a:buChar char="§"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4527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>
                <a:effectLst/>
              </a:rPr>
              <a:t>Kauzy v OPK po r. 1989</a:t>
            </a:r>
            <a:r>
              <a:rPr lang="sk-SK" dirty="0">
                <a:effectLst/>
              </a:rPr>
              <a:t/>
            </a:r>
            <a:br>
              <a:rPr lang="sk-SK" dirty="0">
                <a:effectLst/>
              </a:rPr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sk-SK" dirty="0"/>
              <a:t>VD Gabčíkovo a iné vodné diela (Žilina, Turček, Tichý Potok...) (1989 – 1996)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Tatry – ZOH (1990)</a:t>
            </a:r>
          </a:p>
          <a:p>
            <a:pPr>
              <a:buFont typeface="Wingdings" pitchFamily="2" charset="2"/>
              <a:buChar char="Ø"/>
            </a:pPr>
            <a:r>
              <a:rPr lang="sk-SK" dirty="0" err="1"/>
              <a:t>Billboardy</a:t>
            </a:r>
            <a:r>
              <a:rPr lang="sk-SK" dirty="0"/>
              <a:t> a ďalší vizuálny smog v krajine (od r. 1990)</a:t>
            </a:r>
          </a:p>
          <a:p>
            <a:pPr>
              <a:buFont typeface="Wingdings" pitchFamily="2" charset="2"/>
              <a:buChar char="Ø"/>
            </a:pPr>
            <a:r>
              <a:rPr lang="sk-SK" dirty="0" err="1"/>
              <a:t>Hypermarkety</a:t>
            </a:r>
            <a:r>
              <a:rPr lang="sk-SK" dirty="0"/>
              <a:t>, logistické centrá, priemyselné parky a pod na najúrodnejších pôdach </a:t>
            </a:r>
            <a:r>
              <a:rPr lang="sk-SK" dirty="0" err="1"/>
              <a:t>vs</a:t>
            </a:r>
            <a:r>
              <a:rPr lang="sk-SK" dirty="0"/>
              <a:t>. </a:t>
            </a:r>
            <a:r>
              <a:rPr lang="sk-SK" dirty="0" err="1"/>
              <a:t>brownfields</a:t>
            </a:r>
            <a:endParaRPr lang="sk-SK" dirty="0"/>
          </a:p>
          <a:p>
            <a:pPr>
              <a:buFont typeface="Wingdings" pitchFamily="2" charset="2"/>
              <a:buChar char="Ø"/>
            </a:pPr>
            <a:r>
              <a:rPr lang="sk-SK" dirty="0"/>
              <a:t>Devastácia historických jadier a siluety miest (priebežne)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Devastácia mestskej zelene (priebežne)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Čistky v štátnej správe pre ŽP za éry V. Mečiara (1995...)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Faktický zánik SZOPK ako celoslovenskej ochranárskej MVO (po r. 1993)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Nadmerný lov veľkých šeliem (medveď, vlk) (priebežne)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Tatranský kamzík ohrozený vyhynutím (90. roky 20. stor.)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1714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sk-SK" dirty="0"/>
              <a:t>Snaha o </a:t>
            </a:r>
            <a:r>
              <a:rPr lang="sk-SK" dirty="0" err="1"/>
              <a:t>relativizáciu</a:t>
            </a:r>
            <a:r>
              <a:rPr lang="sk-SK" dirty="0"/>
              <a:t> OP počas 2. Dzurindovej vlády (2002 – 2006)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Tatry - veterná kalamita (november 2004) 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Tatry – odstraňovanie následkov veternej kalamity (2005...)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Anarchia v urbanizácii národných parkov (od r. 2006)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Premnoženie </a:t>
            </a:r>
            <a:r>
              <a:rPr lang="sk-SK" dirty="0" err="1"/>
              <a:t>podkôrneho</a:t>
            </a:r>
            <a:r>
              <a:rPr lang="sk-SK" dirty="0"/>
              <a:t> hmyzu a likvidácia slovenských lesov (od r. 2006)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Obrovské čistky v ŠOP SR </a:t>
            </a:r>
            <a:r>
              <a:rPr lang="sk-SK" dirty="0" err="1"/>
              <a:t>ai</a:t>
            </a:r>
            <a:r>
              <a:rPr lang="sk-SK" dirty="0"/>
              <a:t>. zložkách (napr. SIŽP) za 1. vlády R. Fica (od r. 2006)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Zrušenie MŽP a jeho podriadenie pod MP (2010)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Výstavba tzv. malých vodných elektrární na hodnotných úsekoch tokov (najmä po r. 2011)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Prijatie kontroverznej novely zákona o </a:t>
            </a:r>
            <a:r>
              <a:rPr lang="sk-SK" dirty="0" err="1"/>
              <a:t>OPaK</a:t>
            </a:r>
            <a:r>
              <a:rPr lang="sk-SK" dirty="0"/>
              <a:t> vrátane liberalizácie výrubov stromov (2013)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Zintenzívnenie výrubov voľne rastúcich stromov (od r. 2013)</a:t>
            </a:r>
          </a:p>
          <a:p>
            <a:pPr>
              <a:buFont typeface="Wingdings" pitchFamily="2" charset="2"/>
              <a:buChar char="Ø"/>
            </a:pPr>
            <a:r>
              <a:rPr lang="sk-SK" dirty="0"/>
              <a:t>Nízke Tatry – ZOH (2013 – 2014)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73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2500" b="1" dirty="0">
                <a:effectLst/>
              </a:rPr>
              <a:t>Slovenské mimovládne organizácie (MVO) a trvalo udržateľný rozvoj (TUR) v kontexte Summitu Rio+20 </a:t>
            </a:r>
            <a:br>
              <a:rPr lang="sk-SK" sz="2500" b="1" dirty="0">
                <a:effectLst/>
              </a:rPr>
            </a:br>
            <a:endParaRPr lang="sk-SK" sz="25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k-SK" b="1" dirty="0"/>
              <a:t>Funkcie MVO vo všeobecnosti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 </a:t>
            </a:r>
          </a:p>
          <a:p>
            <a:r>
              <a:rPr lang="sk-SK" dirty="0"/>
              <a:t>Udržiavanie a rozvíjanie nezávislého typu myslenia.</a:t>
            </a:r>
          </a:p>
          <a:p>
            <a:r>
              <a:rPr lang="sk-SK" dirty="0"/>
              <a:t>Expertná činnosť, najmä </a:t>
            </a:r>
            <a:r>
              <a:rPr lang="sk-SK" dirty="0" err="1"/>
              <a:t>think</a:t>
            </a:r>
            <a:r>
              <a:rPr lang="sk-SK" dirty="0"/>
              <a:t> tanky.</a:t>
            </a:r>
          </a:p>
          <a:p>
            <a:r>
              <a:rPr lang="sk-SK" dirty="0"/>
              <a:t>Generovanie alternatívnych ideí a vízií.</a:t>
            </a:r>
          </a:p>
          <a:p>
            <a:r>
              <a:rPr lang="sk-SK" dirty="0"/>
              <a:t>Kampane – napr. </a:t>
            </a:r>
            <a:r>
              <a:rPr lang="sk-SK" dirty="0" err="1"/>
              <a:t>Greenpeace</a:t>
            </a:r>
            <a:r>
              <a:rPr lang="sk-SK" dirty="0"/>
              <a:t>, Vlci...</a:t>
            </a:r>
          </a:p>
          <a:p>
            <a:r>
              <a:rPr lang="sk-SK" dirty="0"/>
              <a:t>Výchova a vzdelávanie k TUR, vrátane publikačnej, edičnej, prednáškovej a pod. činnosti.</a:t>
            </a:r>
          </a:p>
          <a:p>
            <a:r>
              <a:rPr lang="sk-SK" dirty="0"/>
              <a:t>Kontrolná a monitorovacia funkcia.</a:t>
            </a:r>
          </a:p>
          <a:p>
            <a:r>
              <a:rPr lang="sk-SK" dirty="0"/>
              <a:t>Aktívna účasť v rôznych poradných orgánoch, grémiách a pod.</a:t>
            </a:r>
          </a:p>
          <a:p>
            <a:r>
              <a:rPr lang="sk-SK" dirty="0"/>
              <a:t>Medzinárodné aktivity.</a:t>
            </a:r>
          </a:p>
          <a:p>
            <a:r>
              <a:rPr lang="sk-SK" dirty="0"/>
              <a:t>Praktické aktivity – demonštračné – modelové príklady.</a:t>
            </a:r>
          </a:p>
          <a:p>
            <a:r>
              <a:rPr lang="sk-SK" dirty="0"/>
              <a:t>Snaha o partnerskú spoluprácu a sieťovanie.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4784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k-SK" b="1" dirty="0"/>
              <a:t>Prehistória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dirty="0"/>
              <a:t>Prehistória: Bratislava/nahlas: </a:t>
            </a:r>
            <a:r>
              <a:rPr lang="sk-SK" dirty="0" err="1"/>
              <a:t>kriticko</a:t>
            </a:r>
            <a:r>
              <a:rPr lang="sk-SK" dirty="0"/>
              <a:t>/alternatívny pohľad na  životné prostredie (ŽP) o celú realitu vo vtedajšej Bratislave i v celej ČSSR (publikácia vyšla pred 25 rokmi). </a:t>
            </a:r>
          </a:p>
          <a:p>
            <a:r>
              <a:rPr lang="sk-SK" dirty="0"/>
              <a:t>Projekt Národného parku Podunajsko ako alternatíva voči vtedajšiemu projektu SVD </a:t>
            </a:r>
            <a:r>
              <a:rPr lang="sk-SK" dirty="0" err="1"/>
              <a:t>Gabčíkovo-Nagymaros</a:t>
            </a:r>
            <a:r>
              <a:rPr lang="sk-SK" dirty="0"/>
              <a:t>.</a:t>
            </a:r>
          </a:p>
          <a:p>
            <a:r>
              <a:rPr lang="sk-SK" dirty="0"/>
              <a:t>Obnova kultúrneho dedičstva, pamiatok a historických štruktúr krajiny (HŠK), </a:t>
            </a:r>
            <a:r>
              <a:rPr lang="sk-SK" dirty="0" err="1"/>
              <a:t>o.i</a:t>
            </a:r>
            <a:r>
              <a:rPr lang="sk-SK" dirty="0"/>
              <a:t>. aj ako príspevok k alternatívnemu turizmu.</a:t>
            </a:r>
          </a:p>
          <a:p>
            <a:r>
              <a:rPr lang="sk-SK" dirty="0"/>
              <a:t>MVO v tejto sfére reprezentovalo prednovembrové slovenské, resp. bratislavské ochranárstvo.</a:t>
            </a:r>
          </a:p>
          <a:p>
            <a:r>
              <a:rPr lang="sk-SK" dirty="0"/>
              <a:t>Tesne po r. 1989 vznik MVO programovo zameraných aj na podporu TUR/TUŽ: napr. Spoločnosť pre trvalo udržateľný život (STUŽ).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4696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304800" y="404664"/>
            <a:ext cx="8686800" cy="52536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836712"/>
            <a:ext cx="8686800" cy="561662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k-SK" b="1" dirty="0"/>
              <a:t>Úloha MVO</a:t>
            </a:r>
          </a:p>
          <a:p>
            <a:pPr marL="0" indent="0">
              <a:buNone/>
            </a:pPr>
            <a:r>
              <a:rPr lang="sk-SK" dirty="0"/>
              <a:t> </a:t>
            </a:r>
          </a:p>
          <a:p>
            <a:r>
              <a:rPr lang="sk-SK" dirty="0"/>
              <a:t>V časovom horizonte prípravy Konferencie OSN o životnom prostredí a rozvoji (1990 - 1992) sa MVO stali jedným z hlavných spoločenských aktérov  (</a:t>
            </a:r>
            <a:r>
              <a:rPr lang="sk-SK" dirty="0" err="1"/>
              <a:t>stakeholderov</a:t>
            </a:r>
            <a:r>
              <a:rPr lang="sk-SK" dirty="0"/>
              <a:t>) v zmysle Summitu Zeme a jeho Agendy 21, kde im je venovaná samostatná kapitola 27: Posilňovanie úlohy MVO: partnerov pre TUR.</a:t>
            </a:r>
          </a:p>
          <a:p>
            <a:pPr marL="0" indent="0">
              <a:buNone/>
            </a:pPr>
            <a:r>
              <a:rPr lang="sk-SK" dirty="0"/>
              <a:t> </a:t>
            </a:r>
          </a:p>
          <a:p>
            <a:pPr marL="0" indent="0">
              <a:buNone/>
            </a:pPr>
            <a:r>
              <a:rPr lang="sk-SK" b="1" dirty="0"/>
              <a:t>Slovenské MVO a hlavné medzinárodné procesy vo sfére TUR</a:t>
            </a:r>
          </a:p>
          <a:p>
            <a:pPr marL="0" indent="0">
              <a:buNone/>
            </a:pPr>
            <a:r>
              <a:rPr lang="sk-SK" dirty="0"/>
              <a:t> </a:t>
            </a:r>
          </a:p>
          <a:p>
            <a:pPr marL="0" indent="0">
              <a:buNone/>
            </a:pPr>
            <a:r>
              <a:rPr lang="sk-SK" b="1" u="sng" dirty="0"/>
              <a:t>MVO – Rio, Johannesburg, Rio+20</a:t>
            </a:r>
          </a:p>
          <a:p>
            <a:pPr marL="0" indent="0">
              <a:buNone/>
            </a:pPr>
            <a:r>
              <a:rPr lang="sk-SK" dirty="0"/>
              <a:t> </a:t>
            </a:r>
          </a:p>
          <a:p>
            <a:r>
              <a:rPr lang="sk-SK" dirty="0"/>
              <a:t>Zástupcovia Slovenska z vládnej i mimovládnej sféry:</a:t>
            </a:r>
          </a:p>
          <a:p>
            <a:r>
              <a:rPr lang="sk-SK" dirty="0"/>
              <a:t>Rio: Huba, </a:t>
            </a:r>
            <a:r>
              <a:rPr lang="sk-SK" dirty="0" err="1"/>
              <a:t>Miklós</a:t>
            </a:r>
            <a:r>
              <a:rPr lang="sk-SK" dirty="0"/>
              <a:t>, </a:t>
            </a:r>
            <a:r>
              <a:rPr lang="sk-SK" dirty="0" err="1"/>
              <a:t>Rosíval</a:t>
            </a:r>
            <a:r>
              <a:rPr lang="sk-SK" dirty="0"/>
              <a:t>, </a:t>
            </a:r>
            <a:r>
              <a:rPr lang="sk-SK" dirty="0" err="1"/>
              <a:t>Tirpák</a:t>
            </a:r>
            <a:r>
              <a:rPr lang="sk-SK" dirty="0"/>
              <a:t>, </a:t>
            </a:r>
            <a:r>
              <a:rPr lang="sk-SK" dirty="0" err="1"/>
              <a:t>Zlocha</a:t>
            </a:r>
            <a:r>
              <a:rPr lang="sk-SK" dirty="0"/>
              <a:t>.</a:t>
            </a:r>
          </a:p>
          <a:p>
            <a:r>
              <a:rPr lang="sk-SK" dirty="0"/>
              <a:t>Johannesburg: </a:t>
            </a:r>
            <a:r>
              <a:rPr lang="sk-SK" dirty="0" err="1"/>
              <a:t>Bédi</a:t>
            </a:r>
            <a:r>
              <a:rPr lang="sk-SK" dirty="0"/>
              <a:t>, Huba, </a:t>
            </a:r>
            <a:r>
              <a:rPr lang="sk-SK" dirty="0" err="1"/>
              <a:t>Hudek</a:t>
            </a:r>
            <a:r>
              <a:rPr lang="sk-SK" dirty="0"/>
              <a:t>, </a:t>
            </a:r>
            <a:r>
              <a:rPr lang="sk-SK" dirty="0" err="1"/>
              <a:t>Kravčík</a:t>
            </a:r>
            <a:r>
              <a:rPr lang="sk-SK" dirty="0"/>
              <a:t>, </a:t>
            </a:r>
            <a:r>
              <a:rPr lang="sk-SK" dirty="0" err="1"/>
              <a:t>Miklós</a:t>
            </a:r>
            <a:r>
              <a:rPr lang="sk-SK" dirty="0"/>
              <a:t>, </a:t>
            </a:r>
            <a:r>
              <a:rPr lang="sk-SK" dirty="0" err="1"/>
              <a:t>Vilinovič</a:t>
            </a:r>
            <a:r>
              <a:rPr lang="sk-SK" dirty="0"/>
              <a:t>.</a:t>
            </a:r>
          </a:p>
          <a:p>
            <a:pPr marL="0" indent="0">
              <a:buNone/>
            </a:pPr>
            <a:r>
              <a:rPr lang="sk-SK" dirty="0"/>
              <a:t> </a:t>
            </a:r>
          </a:p>
          <a:p>
            <a:r>
              <a:rPr lang="sk-SK" u="sng" dirty="0"/>
              <a:t>MVO a proces Životné prostredie pre Európu, účasť slovenských, resp. československých účastníkov</a:t>
            </a:r>
          </a:p>
          <a:p>
            <a:pPr marL="0" indent="0">
              <a:buNone/>
            </a:pPr>
            <a:r>
              <a:rPr lang="sk-SK" dirty="0"/>
              <a:t> 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1721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/>
              <a:t>Tri míľniky:</a:t>
            </a:r>
          </a:p>
          <a:p>
            <a:r>
              <a:rPr lang="sk-SK" dirty="0" err="1"/>
              <a:t>Dobříš</a:t>
            </a:r>
            <a:r>
              <a:rPr lang="sk-SK" dirty="0"/>
              <a:t> – 1. konferencia ministrov životného prostredia na československej pôde + paralelná MVO konferencia s niekoľkými predstaviteľmi MVO zo Slovenska,</a:t>
            </a:r>
          </a:p>
          <a:p>
            <a:r>
              <a:rPr lang="sk-SK" dirty="0" err="1"/>
              <a:t>Luzern</a:t>
            </a:r>
            <a:r>
              <a:rPr lang="sk-SK" dirty="0"/>
              <a:t> – kulminácia slovenskej  účasti – viac ako 10 predstaviteľov slovenských MVO v rôznych národných i medzinárodných pozíciách.</a:t>
            </a:r>
          </a:p>
          <a:p>
            <a:r>
              <a:rPr lang="sk-SK" dirty="0"/>
              <a:t>Dosiaľ absolútny vrchol z pohľadu vplyvu a účasti MVO bola 4. konferencia v dánskom </a:t>
            </a:r>
            <a:r>
              <a:rPr lang="sk-SK" dirty="0" err="1"/>
              <a:t>Aarhus</a:t>
            </a:r>
            <a:r>
              <a:rPr lang="sk-SK" dirty="0"/>
              <a:t> – Dohovor Európskej hospodárskej komisie (EHK) o prístupe k informáciám, právu a spravodlivosti vo veciach ŽP.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4867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k-SK" dirty="0"/>
              <a:t>Vytvorenie Tematickej skupiny </a:t>
            </a:r>
            <a:r>
              <a:rPr lang="sk-SK" dirty="0" err="1"/>
              <a:t>European</a:t>
            </a:r>
            <a:r>
              <a:rPr lang="sk-SK" dirty="0"/>
              <a:t> </a:t>
            </a:r>
            <a:r>
              <a:rPr lang="sk-SK" dirty="0" err="1"/>
              <a:t>EcoForum</a:t>
            </a:r>
            <a:r>
              <a:rPr lang="sk-SK" dirty="0"/>
              <a:t> Hodnoty pre udržateľnú budúcnosť pod česko-slovenským vedením.</a:t>
            </a:r>
          </a:p>
          <a:p>
            <a:pPr marL="0" indent="0">
              <a:buNone/>
            </a:pPr>
            <a:r>
              <a:rPr lang="sk-SK" dirty="0"/>
              <a:t>Významná pre Slovensko bola aj príprava 5. konferencie v Kyjeve: Prípravná konferencia v Bratislave – organizovali </a:t>
            </a:r>
            <a:r>
              <a:rPr lang="sk-SK" dirty="0" err="1"/>
              <a:t>European</a:t>
            </a:r>
            <a:r>
              <a:rPr lang="sk-SK" dirty="0"/>
              <a:t> </a:t>
            </a:r>
            <a:r>
              <a:rPr lang="sk-SK" dirty="0" err="1"/>
              <a:t>EcoForum</a:t>
            </a:r>
            <a:r>
              <a:rPr lang="sk-SK" dirty="0"/>
              <a:t> a STUŽ/SR. Predseda STUŽ/SR zvolený za člena Výkonného výboru </a:t>
            </a:r>
            <a:r>
              <a:rPr lang="sk-SK" dirty="0" err="1"/>
              <a:t>European</a:t>
            </a:r>
            <a:r>
              <a:rPr lang="sk-SK" dirty="0"/>
              <a:t> </a:t>
            </a:r>
            <a:r>
              <a:rPr lang="sk-SK" dirty="0" err="1"/>
              <a:t>Ecoforum</a:t>
            </a:r>
            <a:r>
              <a:rPr lang="sk-SK" dirty="0"/>
              <a:t>. Na záver bol prijatý dokument s názvom Bratislavská deklarácia.</a:t>
            </a:r>
          </a:p>
          <a:p>
            <a:pPr marL="0" indent="0">
              <a:buNone/>
            </a:pPr>
            <a:r>
              <a:rPr lang="sk-SK" dirty="0"/>
              <a:t>6. konferencia: Belehrad. Zástupca slovenských MVO v </a:t>
            </a:r>
            <a:r>
              <a:rPr lang="sk-SK" dirty="0" err="1"/>
              <a:t>EcoFore</a:t>
            </a:r>
            <a:r>
              <a:rPr lang="sk-SK" dirty="0"/>
              <a:t> a zároveň predseda STUŽ/SR bol poverený zorganizovať výstavu o aktivitách EMVO v regióne EHK.</a:t>
            </a:r>
          </a:p>
          <a:p>
            <a:pPr marL="0" indent="0">
              <a:buNone/>
            </a:pPr>
            <a:r>
              <a:rPr lang="sk-SK" dirty="0"/>
              <a:t>Astana: prísny výber účastníkov z radov MVO (málo zdrojov). Účasť slovenských MVO sa zredukovala na jednu osobu (predseda STUŽ/SR), viacerí zástupcovia SR ako experti a predstavitelia medzinárodných organizácií  (Mikloš, </a:t>
            </a:r>
            <a:r>
              <a:rPr lang="sk-SK" dirty="0" err="1"/>
              <a:t>Thalmeinerová</a:t>
            </a:r>
            <a:r>
              <a:rPr lang="sk-SK" dirty="0"/>
              <a:t>, Regionálna kancelária UNDP, </a:t>
            </a:r>
            <a:r>
              <a:rPr lang="sk-SK" dirty="0" err="1"/>
              <a:t>Jan</a:t>
            </a:r>
            <a:r>
              <a:rPr lang="sk-SK" dirty="0"/>
              <a:t> </a:t>
            </a:r>
            <a:r>
              <a:rPr lang="sk-SK" dirty="0" err="1"/>
              <a:t>Kubiš</a:t>
            </a:r>
            <a:r>
              <a:rPr lang="sk-SK" dirty="0"/>
              <a:t> v pozícii výkonného tajomníka EHK a zástupcu generálneho sekretára OSN).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6602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k-SK" dirty="0"/>
              <a:t>Významná účasť MVO vo všetkých segmentoch konferencie, najmä pri príprave Deklarácie EEF.</a:t>
            </a:r>
          </a:p>
          <a:p>
            <a:pPr marL="0" indent="0">
              <a:buNone/>
            </a:pPr>
            <a:r>
              <a:rPr lang="sk-SK" dirty="0"/>
              <a:t>Celkovo možno konštatovať, že na rozdiel od českej a západoeurópskych vládnych delegácií, v prípade SR nebýva zvykom prizývať nezávislého zástupcu EMVO komunity za člena oficiálnej. delegácie.</a:t>
            </a:r>
          </a:p>
          <a:p>
            <a:pPr marL="0" indent="0">
              <a:buNone/>
            </a:pPr>
            <a:r>
              <a:rPr lang="sk-SK" dirty="0"/>
              <a:t>Zároveň možno konštatovať, že od r. 1993 účasť slovenských EMVO na medzinárodnom dianí vo sfére MVO klesá – česť výnimkám, ktoré predstavuje aj pomerne ambiciózna účasť na Svetovom summite TUR v Johannesburgu a v širšom kontexte aj veľmi ambiciózna účasť na akciách k 10. výročiu Európskeho dohovoru o krajine vo Florencii (2010).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1182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k-SK" b="1" dirty="0"/>
              <a:t>Príklady alternatívnych štúdií a koncepcií z 90. rokov  20. storočia</a:t>
            </a:r>
          </a:p>
          <a:p>
            <a:endParaRPr lang="sk-SK" dirty="0"/>
          </a:p>
          <a:p>
            <a:r>
              <a:rPr lang="sk-SK" dirty="0"/>
              <a:t>Smerovanie k TU Slovensku v r. 1995 – 1996 – STUŽ/SR.</a:t>
            </a:r>
          </a:p>
          <a:p>
            <a:r>
              <a:rPr lang="sk-SK" dirty="0"/>
              <a:t>Významná účasť MVO na Národnej stratégii TUR. </a:t>
            </a:r>
          </a:p>
          <a:p>
            <a:r>
              <a:rPr lang="sk-SK" dirty="0"/>
              <a:t>Voda pre 3. tisícročie (Slovenská riečna sieť, SZOPK a STUŽ/SR).</a:t>
            </a:r>
          </a:p>
          <a:p>
            <a:r>
              <a:rPr lang="sk-SK" dirty="0"/>
              <a:t>Alternatívna energetická koncepcia SR (1999 - 2000): </a:t>
            </a:r>
            <a:r>
              <a:rPr lang="sk-SK" dirty="0" err="1"/>
              <a:t>Bédi</a:t>
            </a:r>
            <a:r>
              <a:rPr lang="sk-SK" dirty="0"/>
              <a:t>, </a:t>
            </a:r>
            <a:r>
              <a:rPr lang="sk-SK" dirty="0" err="1"/>
              <a:t>Szőllős</a:t>
            </a:r>
            <a:r>
              <a:rPr lang="sk-SK" dirty="0"/>
              <a:t>, Kozová, </a:t>
            </a:r>
            <a:r>
              <a:rPr lang="sk-SK" dirty="0" err="1"/>
              <a:t>Trubíniová</a:t>
            </a:r>
            <a:r>
              <a:rPr lang="sk-SK" dirty="0"/>
              <a:t>, Mistríková, Huba a ďalší.</a:t>
            </a:r>
          </a:p>
          <a:p>
            <a:r>
              <a:rPr lang="sk-SK" dirty="0"/>
              <a:t>Alternatívne poľnohospodárstvo (CEPTA </a:t>
            </a:r>
            <a:r>
              <a:rPr lang="sk-SK" dirty="0" err="1"/>
              <a:t>ai</a:t>
            </a:r>
            <a:r>
              <a:rPr lang="sk-SK" dirty="0"/>
              <a:t>.).</a:t>
            </a:r>
          </a:p>
          <a:p>
            <a:r>
              <a:rPr lang="sk-SK" dirty="0"/>
              <a:t>Prehľad vtedajších aktivít tohto druhu prinieslo osobitné číslo Časopisu Životné prostredie v polovici 90-tych rokov.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1719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k-SK" b="1" dirty="0"/>
              <a:t>Edičná a publikačná činnosť</a:t>
            </a:r>
          </a:p>
          <a:p>
            <a:endParaRPr lang="sk-SK" dirty="0"/>
          </a:p>
          <a:p>
            <a:r>
              <a:rPr lang="sk-SK" dirty="0"/>
              <a:t>Len STUŽ/SR vydala okolo 40 knižných a zborníkových titulov, čo je porovnateľné </a:t>
            </a:r>
          </a:p>
          <a:p>
            <a:r>
              <a:rPr lang="sk-SK" dirty="0"/>
              <a:t>so stredne veľkou akademickou či univerzitnou  inštitúciou.</a:t>
            </a:r>
          </a:p>
          <a:p>
            <a:r>
              <a:rPr lang="sk-SK" dirty="0"/>
              <a:t>MVO vydávali, prípadne dosiaľ vydávajú viacero periodík: od Ochrancu prírody cez </a:t>
            </a:r>
            <a:r>
              <a:rPr lang="sk-SK" dirty="0" err="1"/>
              <a:t>Ekopanorámu</a:t>
            </a:r>
            <a:r>
              <a:rPr lang="sk-SK" dirty="0"/>
              <a:t> až po Ďalekohľad či Vytie.</a:t>
            </a:r>
          </a:p>
          <a:p>
            <a:pPr marL="0" indent="0">
              <a:buNone/>
            </a:pPr>
            <a:r>
              <a:rPr lang="sk-SK" dirty="0"/>
              <a:t> </a:t>
            </a:r>
          </a:p>
          <a:p>
            <a:pPr marL="0" indent="0">
              <a:buNone/>
            </a:pPr>
            <a:r>
              <a:rPr lang="sk-SK" dirty="0"/>
              <a:t> </a:t>
            </a:r>
          </a:p>
          <a:p>
            <a:pPr marL="0" indent="0">
              <a:buNone/>
            </a:pPr>
            <a:r>
              <a:rPr lang="sk-SK" b="1" dirty="0"/>
              <a:t>Kontrolná a monitorovacia činnosť</a:t>
            </a:r>
          </a:p>
          <a:p>
            <a:pPr marL="0" indent="0">
              <a:buNone/>
            </a:pPr>
            <a:r>
              <a:rPr lang="sk-SK" b="1" dirty="0"/>
              <a:t> </a:t>
            </a:r>
            <a:endParaRPr lang="sk-SK" dirty="0"/>
          </a:p>
          <a:p>
            <a:r>
              <a:rPr lang="sk-SK" dirty="0"/>
              <a:t>Monitoring činnosti politických strán v oblasti ŽP a TUR.</a:t>
            </a:r>
          </a:p>
          <a:p>
            <a:r>
              <a:rPr lang="sk-SK" dirty="0"/>
              <a:t>Dotazníky.</a:t>
            </a:r>
          </a:p>
          <a:p>
            <a:r>
              <a:rPr lang="sk-SK" dirty="0"/>
              <a:t>Hodnotenia politických programov a programových vyhlásení vlád.</a:t>
            </a:r>
          </a:p>
          <a:p>
            <a:r>
              <a:rPr lang="sk-SK" dirty="0"/>
              <a:t>Stovky ďalších parciálnych aktivít v tejto oblasti.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705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379512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68863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sk-SK" dirty="0" smtClean="0"/>
              <a:t>1975</a:t>
            </a:r>
            <a:r>
              <a:rPr lang="sk-SK" dirty="0"/>
              <a:t>: Slovenský zväz ochrancov prírody a krajiny (vznikol premenovaním a rozšírením náplne Slovenského zväzu ochrancov prírody).</a:t>
            </a:r>
          </a:p>
          <a:p>
            <a:pPr>
              <a:buFont typeface="Wingdings" pitchFamily="2" charset="2"/>
              <a:buChar char="§"/>
            </a:pPr>
            <a:r>
              <a:rPr lang="sk-SK" dirty="0"/>
              <a:t>Od 1979: Vznik okresných a mestských výborov SZOPK a postupne do 400 základných organizácií zväzu.</a:t>
            </a:r>
          </a:p>
          <a:p>
            <a:pPr>
              <a:buFont typeface="Wingdings" pitchFamily="2" charset="2"/>
              <a:buChar char="§"/>
            </a:pPr>
            <a:r>
              <a:rPr lang="sk-SK" dirty="0"/>
              <a:t>1979: Strom života</a:t>
            </a:r>
          </a:p>
          <a:p>
            <a:pPr>
              <a:buFont typeface="Wingdings" pitchFamily="2" charset="2"/>
              <a:buChar char="§"/>
            </a:pPr>
            <a:r>
              <a:rPr lang="sk-SK" dirty="0"/>
              <a:t>1979 – 1989: Časopis SZOPK Poznaj a chráň.</a:t>
            </a:r>
          </a:p>
          <a:p>
            <a:pPr>
              <a:buFont typeface="Wingdings" pitchFamily="2" charset="2"/>
              <a:buChar char="§"/>
            </a:pPr>
            <a:r>
              <a:rPr lang="sk-SK" dirty="0"/>
              <a:t>1980: Základná organizácia SZOPK č. 6 v Bratislave</a:t>
            </a:r>
            <a:r>
              <a:rPr lang="sk-SK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sk-SK" dirty="0"/>
              <a:t>1987: Bratislava/nahlas.</a:t>
            </a:r>
          </a:p>
          <a:p>
            <a:pPr>
              <a:buFont typeface="Wingdings" pitchFamily="2" charset="2"/>
              <a:buChar char="§"/>
            </a:pPr>
            <a:r>
              <a:rPr lang="sk-SK" dirty="0"/>
              <a:t>1989: Nežná revolúcia s významnou účasťou ochranárov</a:t>
            </a:r>
            <a:r>
              <a:rPr lang="sk-SK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6384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k-SK" b="1" dirty="0"/>
              <a:t>Účasť/členstvo v poradných orgánoch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dirty="0"/>
              <a:t>Rada vlády pre TUR (1999 – 2001) – štyria zástupcovia MVO.</a:t>
            </a:r>
          </a:p>
          <a:p>
            <a:r>
              <a:rPr lang="sk-SK" dirty="0"/>
              <a:t>Rada vlády pre MVO.</a:t>
            </a:r>
          </a:p>
          <a:p>
            <a:r>
              <a:rPr lang="sk-SK" dirty="0"/>
              <a:t>Poradný orgán pre integrovaný manažment povodí </a:t>
            </a:r>
            <a:r>
              <a:rPr lang="sk-SK" dirty="0" err="1"/>
              <a:t>ai</a:t>
            </a:r>
            <a:r>
              <a:rPr lang="sk-SK" dirty="0"/>
              <a:t>.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b="1" dirty="0" smtClean="0"/>
              <a:t>Iné aktivity</a:t>
            </a:r>
          </a:p>
          <a:p>
            <a:pPr marL="0" indent="0">
              <a:buNone/>
            </a:pPr>
            <a:r>
              <a:rPr lang="sk-SK" dirty="0"/>
              <a:t> </a:t>
            </a:r>
          </a:p>
          <a:p>
            <a:r>
              <a:rPr lang="sk-SK" dirty="0"/>
              <a:t>Nespočetné množstvo praktických aktivít.</a:t>
            </a:r>
          </a:p>
        </p:txBody>
      </p:sp>
    </p:spTree>
    <p:extLst>
      <p:ext uri="{BB962C8B-B14F-4D97-AF65-F5344CB8AC3E}">
        <p14:creationId xmlns:p14="http://schemas.microsoft.com/office/powerpoint/2010/main" val="171079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b="1" dirty="0"/>
              <a:t>Sieťovanie</a:t>
            </a:r>
          </a:p>
          <a:p>
            <a:pPr marL="0" indent="0">
              <a:buNone/>
            </a:pPr>
            <a:r>
              <a:rPr lang="sk-SK" dirty="0"/>
              <a:t> </a:t>
            </a:r>
          </a:p>
          <a:p>
            <a:r>
              <a:rPr lang="sk-SK" dirty="0" err="1"/>
              <a:t>European</a:t>
            </a:r>
            <a:r>
              <a:rPr lang="sk-SK" dirty="0"/>
              <a:t> </a:t>
            </a:r>
            <a:r>
              <a:rPr lang="sk-SK" dirty="0" err="1"/>
              <a:t>EcoForum</a:t>
            </a:r>
            <a:r>
              <a:rPr lang="sk-SK" dirty="0"/>
              <a:t>, EKOFÓRUM (pôvodne Fórum ochrancov a tvorcov ŽP, ktoré vzniklo decembri 1989).</a:t>
            </a:r>
          </a:p>
          <a:p>
            <a:endParaRPr lang="sk-SK" dirty="0"/>
          </a:p>
          <a:p>
            <a:r>
              <a:rPr lang="sk-SK" dirty="0"/>
              <a:t>Mikuláš Huba, Geografický ústav SAV, STUŽ/SR a Výbor NRSR pre pôdohospodárstvo a životné prostredie: tézy príspevku na konferencii </a:t>
            </a:r>
            <a:r>
              <a:rPr lang="sk-SK" dirty="0" err="1"/>
              <a:t>Smolenická</a:t>
            </a:r>
            <a:r>
              <a:rPr lang="sk-SK" dirty="0"/>
              <a:t> výzva V, UKE SAV, 2012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8445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379512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54461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sk-SK" dirty="0"/>
              <a:t>1989: Fórum ochrancov a tvorcov životného prostredia na Slovensku (neskôr premenované na </a:t>
            </a:r>
            <a:r>
              <a:rPr lang="sk-SK" dirty="0" err="1"/>
              <a:t>Ekofórum</a:t>
            </a:r>
            <a:r>
              <a:rPr lang="sk-SK" dirty="0"/>
              <a:t>).</a:t>
            </a:r>
          </a:p>
          <a:p>
            <a:pPr>
              <a:buFont typeface="Wingdings" pitchFamily="2" charset="2"/>
              <a:buChar char="§"/>
            </a:pPr>
            <a:r>
              <a:rPr lang="sk-SK" dirty="0" smtClean="0"/>
              <a:t>Od </a:t>
            </a:r>
            <a:r>
              <a:rPr lang="sk-SK" dirty="0"/>
              <a:t>1990: Začiatok decentralizácie SZOPK a vznik nových EMVO.</a:t>
            </a:r>
          </a:p>
          <a:p>
            <a:pPr>
              <a:buFont typeface="Wingdings" pitchFamily="2" charset="2"/>
              <a:buChar char="§"/>
            </a:pPr>
            <a:r>
              <a:rPr lang="sk-SK" dirty="0"/>
              <a:t>1990: Prví slovenskí ochranári vo  federálnom i slovenskom parlamente.</a:t>
            </a:r>
          </a:p>
          <a:p>
            <a:pPr>
              <a:buFont typeface="Wingdings" pitchFamily="2" charset="2"/>
              <a:buChar char="§"/>
            </a:pPr>
            <a:r>
              <a:rPr lang="sk-SK" dirty="0"/>
              <a:t>1990: Člen bratislavskej organizácie SZOPK vymenovaný za člena federálnej vlády a predsedu  Federálneho výboru pre životné prostredie.</a:t>
            </a:r>
          </a:p>
          <a:p>
            <a:pPr>
              <a:buFont typeface="Wingdings" pitchFamily="2" charset="2"/>
              <a:buChar char="§"/>
            </a:pPr>
            <a:r>
              <a:rPr lang="sk-SK" dirty="0" smtClean="0"/>
              <a:t>1990</a:t>
            </a:r>
            <a:r>
              <a:rPr lang="sk-SK" dirty="0"/>
              <a:t>: Dunajská reťaz: cca 60 000 ľudí vytvorilo živú reťaz medzi </a:t>
            </a:r>
            <a:r>
              <a:rPr lang="sk-SK" dirty="0" err="1"/>
              <a:t>Hainburgom</a:t>
            </a:r>
            <a:r>
              <a:rPr lang="sk-SK" dirty="0"/>
              <a:t> a Gabčíkovom.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5515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484784"/>
            <a:ext cx="8596064" cy="5373216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sk-SK" sz="4300" dirty="0"/>
              <a:t>1990 – 1992: Strana zelených v . slovenskom parlamente.</a:t>
            </a:r>
          </a:p>
          <a:p>
            <a:pPr>
              <a:buFont typeface="Wingdings" pitchFamily="2" charset="2"/>
              <a:buChar char="§"/>
            </a:pPr>
            <a:r>
              <a:rPr lang="sk-SK" sz="4300" dirty="0" smtClean="0"/>
              <a:t>1990 </a:t>
            </a:r>
            <a:r>
              <a:rPr lang="sk-SK" sz="4300" dirty="0"/>
              <a:t>– 1993: Týždenník Zelené Slovensko neskôr Ochranárske Slovensko.</a:t>
            </a:r>
          </a:p>
          <a:p>
            <a:pPr>
              <a:buFont typeface="Wingdings" pitchFamily="2" charset="2"/>
              <a:buChar char="§"/>
            </a:pPr>
            <a:r>
              <a:rPr lang="sk-SK" sz="4300" dirty="0" smtClean="0"/>
              <a:t>1994</a:t>
            </a:r>
            <a:r>
              <a:rPr lang="sk-SK" sz="4300" dirty="0"/>
              <a:t>: Vznik Grémia tretieho sektora vrátane jeho environmentálnej sekcie (Stupavské konferencie).</a:t>
            </a:r>
          </a:p>
          <a:p>
            <a:pPr>
              <a:buFont typeface="Wingdings" pitchFamily="2" charset="2"/>
              <a:buChar char="§"/>
            </a:pPr>
            <a:r>
              <a:rPr lang="sk-SK" sz="4300" dirty="0" smtClean="0"/>
              <a:t>1998 </a:t>
            </a:r>
            <a:r>
              <a:rPr lang="sk-SK" sz="4300" dirty="0"/>
              <a:t>– 2002: Strana zelených na Slovensku v NR SR ako súčasť volebnej koalície s názvom Slovenská demokratická koalícia a následne i vládnej koalície. </a:t>
            </a:r>
          </a:p>
          <a:p>
            <a:pPr>
              <a:buFont typeface="Wingdings" pitchFamily="2" charset="2"/>
              <a:buChar char="§"/>
            </a:pPr>
            <a:r>
              <a:rPr lang="sk-SK" sz="4300" dirty="0"/>
              <a:t>1998: Podpísanie dohody medzi MŽP SR a </a:t>
            </a:r>
            <a:r>
              <a:rPr lang="sk-SK" sz="4300" dirty="0" err="1"/>
              <a:t>Ekofórom</a:t>
            </a:r>
            <a:r>
              <a:rPr lang="sk-SK" sz="4300" dirty="0"/>
              <a:t>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0594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755157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sk-SK" dirty="0"/>
              <a:t>1999: Vystúpenie </a:t>
            </a:r>
            <a:r>
              <a:rPr lang="sk-SK" dirty="0" err="1"/>
              <a:t>Ekofóra</a:t>
            </a:r>
            <a:r>
              <a:rPr lang="sk-SK" dirty="0"/>
              <a:t> z Grémia tretieho sektora.</a:t>
            </a:r>
          </a:p>
          <a:p>
            <a:pPr>
              <a:buFont typeface="Wingdings" pitchFamily="2" charset="2"/>
              <a:buChar char="§"/>
            </a:pPr>
            <a:r>
              <a:rPr lang="sk-SK" dirty="0" smtClean="0"/>
              <a:t>2004</a:t>
            </a:r>
            <a:r>
              <a:rPr lang="sk-SK" dirty="0"/>
              <a:t>: Výzva Nad Tatrou sa blýska a Mimovládny výbor Naše Tatry.</a:t>
            </a:r>
          </a:p>
          <a:p>
            <a:pPr>
              <a:buFont typeface="Wingdings" pitchFamily="2" charset="2"/>
              <a:buChar char="§"/>
            </a:pPr>
            <a:r>
              <a:rPr lang="sk-SK" dirty="0" smtClean="0"/>
              <a:t>2009</a:t>
            </a:r>
            <a:r>
              <a:rPr lang="sk-SK" dirty="0"/>
              <a:t>: Najväčšia petícia svojho druhu v SR – 114 000 podpisov (proti ťažbe uránu), organizovaná </a:t>
            </a:r>
            <a:r>
              <a:rPr lang="sk-SK" dirty="0" err="1"/>
              <a:t>Greenpeace</a:t>
            </a:r>
            <a:r>
              <a:rPr lang="sk-SK" dirty="0"/>
              <a:t> Slovensko</a:t>
            </a:r>
          </a:p>
          <a:p>
            <a:pPr>
              <a:buFont typeface="Wingdings" pitchFamily="2" charset="2"/>
              <a:buChar char="§"/>
            </a:pPr>
            <a:r>
              <a:rPr lang="sk-SK" dirty="0" smtClean="0"/>
              <a:t>2010</a:t>
            </a:r>
            <a:r>
              <a:rPr lang="sk-SK" dirty="0"/>
              <a:t>: Post splnomocnenca vlády pre rozvoj občianskej spoločnosti a poradcu predsedníčky vlády pre životné prostredie.</a:t>
            </a:r>
          </a:p>
          <a:p>
            <a:pPr>
              <a:buFont typeface="Wingdings" pitchFamily="2" charset="2"/>
              <a:buChar char="§"/>
            </a:pPr>
            <a:r>
              <a:rPr lang="sk-SK" dirty="0"/>
              <a:t>2013: Vznik Zelenej koalície.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1759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sk-SK" b="1" dirty="0">
                <a:effectLst/>
              </a:rPr>
              <a:t>Prieskum 111</a:t>
            </a:r>
            <a:br>
              <a:rPr lang="sk-SK" b="1" dirty="0">
                <a:effectLst/>
              </a:rPr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6166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k-SK" b="1" i="1" dirty="0"/>
              <a:t>Jednotlivé okruhy:</a:t>
            </a:r>
            <a:endParaRPr lang="sk-SK" dirty="0"/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Ekológia ako vedný odbor</a:t>
            </a:r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Znečistenie ovzdušia</a:t>
            </a:r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Znečistenie vôd, otázky vodného hospodárstva</a:t>
            </a:r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Rádioaktivita v životnom prostredí (ďalej ŽP)</a:t>
            </a:r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Problém hluku</a:t>
            </a:r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Ochrana pôdy</a:t>
            </a:r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Odpady a ŽP</a:t>
            </a:r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Ochrana geologických, resp. geomorfologických útvarov</a:t>
            </a:r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Právne otázky ochrana ŽP</a:t>
            </a:r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Ekonomika ŽP</a:t>
            </a:r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Problematika energie a ŽP</a:t>
            </a:r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Priemysel a ŽP</a:t>
            </a:r>
          </a:p>
          <a:p>
            <a:pPr marL="514350" lvl="0" indent="-514350">
              <a:buFont typeface="+mj-lt"/>
              <a:buAutoNum type="arabicPeriod"/>
            </a:pPr>
            <a:r>
              <a:rPr lang="sk-SK" dirty="0"/>
              <a:t>Poľnohospodárstvo a ŽP</a:t>
            </a:r>
          </a:p>
          <a:p>
            <a:pPr marL="514350" indent="-514350">
              <a:buFont typeface="+mj-lt"/>
              <a:buAutoNum type="arabicPeriod"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0416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35496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6213" y="1196752"/>
            <a:ext cx="8364259" cy="5661248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 startAt="14"/>
            </a:pPr>
            <a:r>
              <a:rPr lang="sk-SK" dirty="0"/>
              <a:t>Doprava a ŽP</a:t>
            </a:r>
          </a:p>
          <a:p>
            <a:pPr marL="514350" lvl="0" indent="-514350">
              <a:buFont typeface="+mj-lt"/>
              <a:buAutoNum type="arabicPeriod" startAt="14"/>
            </a:pPr>
            <a:r>
              <a:rPr lang="sk-SK" dirty="0"/>
              <a:t>ŽP a zdravotný stav obyvateľstva</a:t>
            </a:r>
          </a:p>
          <a:p>
            <a:pPr marL="514350" lvl="0" indent="-514350">
              <a:buFont typeface="+mj-lt"/>
              <a:buAutoNum type="arabicPeriod" startAt="14"/>
            </a:pPr>
            <a:r>
              <a:rPr lang="sk-SK" dirty="0"/>
              <a:t>História ochranárskych snáh</a:t>
            </a:r>
          </a:p>
          <a:p>
            <a:pPr marL="514350" lvl="0" indent="-514350">
              <a:buFont typeface="+mj-lt"/>
              <a:buAutoNum type="arabicPeriod" startAt="14"/>
            </a:pPr>
            <a:r>
              <a:rPr lang="sk-SK" dirty="0"/>
              <a:t>Ochrana rastlín (v odpovedí prípadne konkretizovať, ktorých druhov atď.)</a:t>
            </a:r>
          </a:p>
          <a:p>
            <a:pPr marL="514350" lvl="0" indent="-514350">
              <a:buFont typeface="+mj-lt"/>
              <a:buAutoNum type="arabicPeriod" startAt="14"/>
            </a:pPr>
            <a:r>
              <a:rPr lang="sk-SK" dirty="0"/>
              <a:t>Ochrana živočíchov (voľne žijúcich v prírode, uveďte slovom)</a:t>
            </a:r>
          </a:p>
          <a:p>
            <a:pPr marL="514350" lvl="0" indent="-514350">
              <a:buFont typeface="+mj-lt"/>
              <a:buAutoNum type="arabicPeriod" startAt="14"/>
            </a:pPr>
            <a:r>
              <a:rPr lang="sk-SK" dirty="0"/>
              <a:t>Ochrana húb</a:t>
            </a:r>
          </a:p>
          <a:p>
            <a:pPr marL="514350" lvl="0" indent="-514350">
              <a:buFont typeface="+mj-lt"/>
              <a:buAutoNum type="arabicPeriod" startAt="14"/>
            </a:pPr>
            <a:r>
              <a:rPr lang="sk-SK" dirty="0"/>
              <a:t>Chránené územia všeobecne</a:t>
            </a:r>
          </a:p>
          <a:p>
            <a:pPr marL="514350" lvl="0" indent="-514350">
              <a:buFont typeface="+mj-lt"/>
              <a:buAutoNum type="arabicPeriod" startAt="14"/>
            </a:pPr>
            <a:r>
              <a:rPr lang="sk-SK" dirty="0"/>
              <a:t>CHKO Malé Karpaty</a:t>
            </a:r>
          </a:p>
          <a:p>
            <a:pPr marL="514350" lvl="0" indent="-514350">
              <a:buFont typeface="+mj-lt"/>
              <a:buAutoNum type="arabicPeriod" startAt="14"/>
            </a:pPr>
            <a:r>
              <a:rPr lang="sk-SK" dirty="0"/>
              <a:t>Lužné lesy, Podunajsko</a:t>
            </a:r>
          </a:p>
          <a:p>
            <a:pPr marL="514350" lvl="0" indent="-514350">
              <a:buFont typeface="+mj-lt"/>
              <a:buAutoNum type="arabicPeriod" startAt="14"/>
            </a:pPr>
            <a:r>
              <a:rPr lang="sk-SK" dirty="0"/>
              <a:t>ŠPR Devínska Kobyla</a:t>
            </a:r>
          </a:p>
          <a:p>
            <a:pPr marL="514350" lvl="0" indent="-514350">
              <a:buFont typeface="+mj-lt"/>
              <a:buAutoNum type="arabicPeriod" startAt="14"/>
            </a:pPr>
            <a:r>
              <a:rPr lang="sk-SK" dirty="0"/>
              <a:t>ŠPR Šúr</a:t>
            </a:r>
          </a:p>
          <a:p>
            <a:pPr marL="514350" lvl="0" indent="-514350">
              <a:buFont typeface="+mj-lt"/>
              <a:buAutoNum type="arabicPeriod" startAt="14"/>
            </a:pPr>
            <a:r>
              <a:rPr lang="sk-SK" dirty="0"/>
              <a:t>ŠPR Ostrov </a:t>
            </a:r>
            <a:r>
              <a:rPr lang="sk-SK" dirty="0" smtClean="0"/>
              <a:t>Kopáč</a:t>
            </a:r>
          </a:p>
          <a:p>
            <a:pPr marL="514350" lvl="0" indent="-514350">
              <a:buFont typeface="+mj-lt"/>
              <a:buAutoNum type="arabicPeriod" startAt="26"/>
            </a:pPr>
            <a:r>
              <a:rPr lang="sk-SK" dirty="0"/>
              <a:t>Ochrana vysokohorskej prírody (strážne služby v Roháčoch, iné – uveďte)</a:t>
            </a:r>
          </a:p>
          <a:p>
            <a:pPr marL="514350" lvl="0" indent="-514350">
              <a:buFont typeface="+mj-lt"/>
              <a:buAutoNum type="arabicPeriod" startAt="26"/>
            </a:pPr>
            <a:r>
              <a:rPr lang="sk-SK" dirty="0"/>
              <a:t>Ďalšie lokality, resp. CHÚ, CHN .. (v odpovediach uveďte, ktoré)</a:t>
            </a:r>
          </a:p>
          <a:p>
            <a:pPr marL="514350" lvl="0" indent="-514350">
              <a:buFont typeface="+mj-lt"/>
              <a:buAutoNum type="arabicPeriod" startAt="14"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5755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400600"/>
          </a:xfrm>
        </p:spPr>
        <p:txBody>
          <a:bodyPr>
            <a:normAutofit fontScale="62500" lnSpcReduction="20000"/>
          </a:bodyPr>
          <a:lstStyle/>
          <a:p>
            <a:pPr marL="514350" lvl="0" indent="-514350">
              <a:buFont typeface="+mj-lt"/>
              <a:buAutoNum type="arabicPeriod" startAt="28"/>
            </a:pPr>
            <a:r>
              <a:rPr lang="sk-SK" sz="3600" dirty="0"/>
              <a:t>Obnova patronátneho lesa v Rusovciach</a:t>
            </a:r>
          </a:p>
          <a:p>
            <a:pPr marL="514350" lvl="0" indent="-514350">
              <a:buFont typeface="+mj-lt"/>
              <a:buAutoNum type="arabicPeriod" startAt="28"/>
            </a:pPr>
            <a:r>
              <a:rPr lang="sk-SK" sz="3600" dirty="0"/>
              <a:t>Svätojánske kosenie lúk v ŠPR Šúr</a:t>
            </a:r>
          </a:p>
          <a:p>
            <a:pPr marL="514350" lvl="0" indent="-514350">
              <a:buFont typeface="+mj-lt"/>
              <a:buAutoNum type="arabicPeriod" startAt="28"/>
            </a:pPr>
            <a:r>
              <a:rPr lang="sk-SK" sz="3600" dirty="0" err="1"/>
              <a:t>Reintrodukcia</a:t>
            </a:r>
            <a:r>
              <a:rPr lang="sk-SK" sz="3600" dirty="0"/>
              <a:t> bobra</a:t>
            </a:r>
          </a:p>
          <a:p>
            <a:pPr marL="514350" lvl="0" indent="-514350">
              <a:buFont typeface="+mj-lt"/>
              <a:buAutoNum type="arabicPeriod" startAt="28"/>
            </a:pPr>
            <a:r>
              <a:rPr lang="sk-SK" sz="3600" dirty="0"/>
              <a:t>Ochrana historických štruktúr krajiny (pasienky, lúk, vinohrady, technické prvky, drobná architektúra a historicko-sakrálne prvky a pod.)</a:t>
            </a:r>
          </a:p>
          <a:p>
            <a:pPr marL="514350" lvl="0" indent="-514350">
              <a:buFont typeface="+mj-lt"/>
              <a:buAutoNum type="arabicPeriod" startAt="28"/>
            </a:pPr>
            <a:r>
              <a:rPr lang="sk-SK" sz="3600" dirty="0"/>
              <a:t>Ochrana ľudovej architektúry</a:t>
            </a:r>
          </a:p>
          <a:p>
            <a:pPr marL="514350" lvl="0" indent="-514350">
              <a:buFont typeface="+mj-lt"/>
              <a:buAutoNum type="arabicPeriod" startAt="28"/>
            </a:pPr>
            <a:r>
              <a:rPr lang="sk-SK" sz="3600" dirty="0"/>
              <a:t>Oprava a údržba technických pamiatok (železnica, lokomotívy, píly, mlyny, odvodňovacie a zavodňovacie zariadenia a pod.)</a:t>
            </a:r>
          </a:p>
          <a:p>
            <a:pPr marL="514350" lvl="0" indent="-514350">
              <a:buFont typeface="+mj-lt"/>
              <a:buAutoNum type="arabicPeriod" startAt="28"/>
            </a:pPr>
            <a:r>
              <a:rPr lang="sk-SK" sz="3600" dirty="0"/>
              <a:t>Rekonštrukcia bývalého kláštora v Marienke</a:t>
            </a:r>
          </a:p>
          <a:p>
            <a:pPr marL="514350" lvl="0" indent="-514350">
              <a:buFont typeface="+mj-lt"/>
              <a:buAutoNum type="arabicPeriod" startAt="28"/>
            </a:pPr>
            <a:r>
              <a:rPr lang="sk-SK" sz="3600" dirty="0"/>
              <a:t>Obnova Banskej </a:t>
            </a:r>
            <a:r>
              <a:rPr lang="sk-SK" sz="3600" dirty="0" smtClean="0"/>
              <a:t>Štiavnice</a:t>
            </a:r>
          </a:p>
          <a:p>
            <a:pPr marL="514350" lvl="0" indent="-514350">
              <a:buFont typeface="+mj-lt"/>
              <a:buAutoNum type="arabicPeriod" startAt="36"/>
            </a:pPr>
            <a:r>
              <a:rPr lang="sk-SK" sz="3600" dirty="0"/>
              <a:t>Záchrana slameného domčeka v Borskom </a:t>
            </a:r>
            <a:r>
              <a:rPr lang="sk-SK" sz="3600" dirty="0" err="1"/>
              <a:t>Petri</a:t>
            </a:r>
            <a:endParaRPr lang="sk-SK" sz="3600" dirty="0"/>
          </a:p>
          <a:p>
            <a:pPr marL="514350" lvl="0" indent="-514350">
              <a:buFont typeface="+mj-lt"/>
              <a:buAutoNum type="arabicPeriod" startAt="36"/>
            </a:pPr>
            <a:r>
              <a:rPr lang="sk-SK" sz="3600" dirty="0"/>
              <a:t>Tradičná akcia „Týždeň ľudovej architektúry“</a:t>
            </a:r>
          </a:p>
          <a:p>
            <a:pPr marL="514350" lvl="0" indent="-514350">
              <a:buFont typeface="+mj-lt"/>
              <a:buAutoNum type="arabicPeriod" startAt="36"/>
            </a:pPr>
            <a:r>
              <a:rPr lang="sk-SK" sz="3600" dirty="0"/>
              <a:t>Tradičná akcia „Senníky a salaše“ – tzv. memoriál Vlada Bednára</a:t>
            </a:r>
          </a:p>
          <a:p>
            <a:pPr marL="514350" lvl="0" indent="-514350">
              <a:buFont typeface="+mj-lt"/>
              <a:buAutoNum type="arabicPeriod" startAt="28"/>
            </a:pPr>
            <a:endParaRPr lang="sk-SK" dirty="0"/>
          </a:p>
          <a:p>
            <a:pPr lvl="0">
              <a:buFont typeface="Courier New" pitchFamily="49" charset="0"/>
              <a:buChar char="o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0344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ovanie">
  <a:themeElements>
    <a:clrScheme name="Cestovani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ovani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ovani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343</TotalTime>
  <Words>335</Words>
  <Application>Microsoft Office PowerPoint</Application>
  <PresentationFormat>Předvádění na obrazovce (4:3)</PresentationFormat>
  <Paragraphs>264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Courier New</vt:lpstr>
      <vt:lpstr>Franklin Gothic Book</vt:lpstr>
      <vt:lpstr>Franklin Gothic Medium</vt:lpstr>
      <vt:lpstr>Wingdings</vt:lpstr>
      <vt:lpstr>Wingdings 2</vt:lpstr>
      <vt:lpstr>Cestovanie</vt:lpstr>
      <vt:lpstr>CHRONOLÓGIA KĽÚČOVÝCH MOMENTOV 1. POLSTOROČIA NOVODOBÉHO OCHRANÁRSKEHO HNUTIA NA SLOVENSKU</vt:lpstr>
      <vt:lpstr>   </vt:lpstr>
      <vt:lpstr>Prezentace aplikace PowerPoint</vt:lpstr>
      <vt:lpstr>Prezentace aplikace PowerPoint</vt:lpstr>
      <vt:lpstr>Prezentace aplikace PowerPoint</vt:lpstr>
      <vt:lpstr>Prezentace aplikace PowerPoint</vt:lpstr>
      <vt:lpstr>Prieskum 111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Čo všetko vzniklo z prednovembrového ochranárskeo hnutia</vt:lpstr>
      <vt:lpstr>Prezentace aplikace PowerPoint</vt:lpstr>
      <vt:lpstr>Prezentace aplikace PowerPoint</vt:lpstr>
      <vt:lpstr>Kauzy v OPK po r. 1989 </vt:lpstr>
      <vt:lpstr>Prezentace aplikace PowerPoint</vt:lpstr>
      <vt:lpstr>Slovenské mimovládne organizácie (MVO) a trvalo udržateľný rozvoj (TUR) v kontexte Summitu Rio+20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Čo všetko vzniklo z prednovembrového ochranárskeo hnutia?</dc:title>
  <dc:creator>Ericka</dc:creator>
  <cp:lastModifiedBy>Ucitel</cp:lastModifiedBy>
  <cp:revision>7</cp:revision>
  <dcterms:created xsi:type="dcterms:W3CDTF">2015-04-14T09:18:59Z</dcterms:created>
  <dcterms:modified xsi:type="dcterms:W3CDTF">2015-04-15T13:14:18Z</dcterms:modified>
</cp:coreProperties>
</file>