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298" r:id="rId3"/>
    <p:sldId id="290" r:id="rId4"/>
    <p:sldId id="292" r:id="rId5"/>
    <p:sldId id="293" r:id="rId6"/>
    <p:sldId id="312" r:id="rId7"/>
    <p:sldId id="294" r:id="rId8"/>
    <p:sldId id="302" r:id="rId9"/>
    <p:sldId id="296" r:id="rId10"/>
    <p:sldId id="310" r:id="rId11"/>
    <p:sldId id="295" r:id="rId12"/>
    <p:sldId id="311" r:id="rId13"/>
    <p:sldId id="323" r:id="rId14"/>
    <p:sldId id="299" r:id="rId15"/>
    <p:sldId id="300" r:id="rId16"/>
    <p:sldId id="301" r:id="rId17"/>
    <p:sldId id="313" r:id="rId18"/>
    <p:sldId id="314" r:id="rId19"/>
    <p:sldId id="315" r:id="rId20"/>
    <p:sldId id="316" r:id="rId21"/>
    <p:sldId id="317" r:id="rId22"/>
    <p:sldId id="318" r:id="rId23"/>
    <p:sldId id="320" r:id="rId24"/>
    <p:sldId id="321" r:id="rId25"/>
    <p:sldId id="322" r:id="rId26"/>
    <p:sldId id="319" r:id="rId27"/>
  </p:sldIdLst>
  <p:sldSz cx="9144000" cy="6858000" type="screen4x3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308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C7D82-87F7-449B-8034-4ADBBF4D59A1}" type="datetimeFigureOut">
              <a:rPr lang="cs-CZ" smtClean="0"/>
              <a:t>27.4.2015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DD608-DACD-42C9-A7DE-42CDC1CE14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956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79C9-134E-472B-9B76-F8E17D061ADB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8DE0-0654-459C-ADD8-E5EA3C82D8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79C9-134E-472B-9B76-F8E17D061ADB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8DE0-0654-459C-ADD8-E5EA3C82D8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79C9-134E-472B-9B76-F8E17D061ADB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8DE0-0654-459C-ADD8-E5EA3C82D8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79C9-134E-472B-9B76-F8E17D061ADB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8DE0-0654-459C-ADD8-E5EA3C82D8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79C9-134E-472B-9B76-F8E17D061ADB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8DE0-0654-459C-ADD8-E5EA3C82D8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79C9-134E-472B-9B76-F8E17D061ADB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8DE0-0654-459C-ADD8-E5EA3C82D8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79C9-134E-472B-9B76-F8E17D061ADB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8DE0-0654-459C-ADD8-E5EA3C82D8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79C9-134E-472B-9B76-F8E17D061ADB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8DE0-0654-459C-ADD8-E5EA3C82D8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79C9-134E-472B-9B76-F8E17D061ADB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8DE0-0654-459C-ADD8-E5EA3C82D8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79C9-134E-472B-9B76-F8E17D061ADB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8DE0-0654-459C-ADD8-E5EA3C82D8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79C9-134E-472B-9B76-F8E17D061ADB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8DE0-0654-459C-ADD8-E5EA3C82D8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079C9-134E-472B-9B76-F8E17D061ADB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28DE0-0654-459C-ADD8-E5EA3C82D8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Sweden" TargetMode="External"/><Relationship Id="rId13" Type="http://schemas.openxmlformats.org/officeDocument/2006/relationships/hyperlink" Target="http://en.wikipedia.org/wiki/Germany" TargetMode="External"/><Relationship Id="rId18" Type="http://schemas.openxmlformats.org/officeDocument/2006/relationships/hyperlink" Target="http://en.wikipedia.org/wiki/United_Kingdom" TargetMode="External"/><Relationship Id="rId26" Type="http://schemas.openxmlformats.org/officeDocument/2006/relationships/hyperlink" Target="http://en.wikipedia.org/wiki/Portugal" TargetMode="External"/><Relationship Id="rId3" Type="http://schemas.openxmlformats.org/officeDocument/2006/relationships/hyperlink" Target="http://en.wikipedia.org/wiki/Purchasing_power_parity" TargetMode="External"/><Relationship Id="rId21" Type="http://schemas.openxmlformats.org/officeDocument/2006/relationships/hyperlink" Target="http://en.wikipedia.org/wiki/Netherlands" TargetMode="External"/><Relationship Id="rId7" Type="http://schemas.openxmlformats.org/officeDocument/2006/relationships/hyperlink" Target="http://en.wikipedia.org/wiki/Japan" TargetMode="External"/><Relationship Id="rId12" Type="http://schemas.openxmlformats.org/officeDocument/2006/relationships/hyperlink" Target="http://en.wikipedia.org/wiki/Denmark" TargetMode="External"/><Relationship Id="rId17" Type="http://schemas.openxmlformats.org/officeDocument/2006/relationships/hyperlink" Target="http://en.wikipedia.org/wiki/Canada" TargetMode="External"/><Relationship Id="rId25" Type="http://schemas.openxmlformats.org/officeDocument/2006/relationships/hyperlink" Target="http://en.wikipedia.org/wiki/Spain" TargetMode="External"/><Relationship Id="rId2" Type="http://schemas.openxmlformats.org/officeDocument/2006/relationships/hyperlink" Target="http://en.wikipedia.org/wiki/US$" TargetMode="External"/><Relationship Id="rId16" Type="http://schemas.openxmlformats.org/officeDocument/2006/relationships/hyperlink" Target="http://en.wikipedia.org/wiki/France" TargetMode="External"/><Relationship Id="rId20" Type="http://schemas.openxmlformats.org/officeDocument/2006/relationships/hyperlink" Target="http://en.wikipedia.org/wiki/Belgiu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South_Korea" TargetMode="External"/><Relationship Id="rId11" Type="http://schemas.openxmlformats.org/officeDocument/2006/relationships/hyperlink" Target="http://en.wikipedia.org/wiki/Austria" TargetMode="External"/><Relationship Id="rId24" Type="http://schemas.openxmlformats.org/officeDocument/2006/relationships/hyperlink" Target="http://en.wikipedia.org/wiki/Republic_of_Ireland" TargetMode="External"/><Relationship Id="rId5" Type="http://schemas.openxmlformats.org/officeDocument/2006/relationships/hyperlink" Target="http://en.wikipedia.org/wiki/Israel" TargetMode="External"/><Relationship Id="rId15" Type="http://schemas.openxmlformats.org/officeDocument/2006/relationships/hyperlink" Target="http://en.wikipedia.org/wiki/China" TargetMode="External"/><Relationship Id="rId23" Type="http://schemas.openxmlformats.org/officeDocument/2006/relationships/hyperlink" Target="http://en.wikipedia.org/wiki/Czech_Republic" TargetMode="External"/><Relationship Id="rId28" Type="http://schemas.openxmlformats.org/officeDocument/2006/relationships/hyperlink" Target="http://en.wikipedia.org/wiki/Russia" TargetMode="External"/><Relationship Id="rId10" Type="http://schemas.openxmlformats.org/officeDocument/2006/relationships/hyperlink" Target="http://en.wikipedia.org/wiki/United_States" TargetMode="External"/><Relationship Id="rId19" Type="http://schemas.openxmlformats.org/officeDocument/2006/relationships/hyperlink" Target="http://en.wikipedia.org/wiki/Australia" TargetMode="External"/><Relationship Id="rId4" Type="http://schemas.openxmlformats.org/officeDocument/2006/relationships/hyperlink" Target="http://en.wikipedia.org/wiki/Gross_domestic_product" TargetMode="External"/><Relationship Id="rId9" Type="http://schemas.openxmlformats.org/officeDocument/2006/relationships/hyperlink" Target="http://en.wikipedia.org/wiki/Finland" TargetMode="External"/><Relationship Id="rId14" Type="http://schemas.openxmlformats.org/officeDocument/2006/relationships/hyperlink" Target="http://en.wikipedia.org/wiki/Switzerland" TargetMode="External"/><Relationship Id="rId22" Type="http://schemas.openxmlformats.org/officeDocument/2006/relationships/hyperlink" Target="http://en.wikipedia.org/wiki/Norway" TargetMode="External"/><Relationship Id="rId27" Type="http://schemas.openxmlformats.org/officeDocument/2006/relationships/hyperlink" Target="http://en.wikipedia.org/wiki/Italy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Europe and the Issue of Competitiveness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Europe in International Economy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2015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972774"/>
              </p:ext>
            </p:extLst>
          </p:nvPr>
        </p:nvGraphicFramePr>
        <p:xfrm>
          <a:off x="2051720" y="879023"/>
          <a:ext cx="5657723" cy="5213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3083"/>
                <a:gridCol w="708660"/>
                <a:gridCol w="708660"/>
                <a:gridCol w="708660"/>
                <a:gridCol w="70866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1970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1980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1990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2003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EU 15</a:t>
                      </a:r>
                      <a:endParaRPr lang="cs-CZ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err="1" smtClean="0">
                          <a:effectLst/>
                        </a:rPr>
                        <a:t>Overall</a:t>
                      </a:r>
                      <a:r>
                        <a:rPr lang="cs-CZ" sz="2000" b="0" dirty="0" smtClean="0">
                          <a:effectLst/>
                        </a:rPr>
                        <a:t> </a:t>
                      </a:r>
                      <a:r>
                        <a:rPr lang="cs-CZ" sz="2000" b="0" dirty="0" err="1" smtClean="0">
                          <a:effectLst/>
                        </a:rPr>
                        <a:t>employment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59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60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62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64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Employment</a:t>
                      </a:r>
                      <a:r>
                        <a:rPr lang="cs-CZ" sz="2000" b="0" dirty="0" smtClean="0">
                          <a:effectLst/>
                        </a:rPr>
                        <a:t> </a:t>
                      </a:r>
                      <a:r>
                        <a:rPr lang="cs-CZ" sz="2000" dirty="0" smtClean="0">
                          <a:effectLst/>
                        </a:rPr>
                        <a:t>male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78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Employment</a:t>
                      </a:r>
                      <a:r>
                        <a:rPr lang="cs-CZ" sz="2000" b="1" baseline="0" dirty="0" smtClean="0">
                          <a:effectLst/>
                        </a:rPr>
                        <a:t> </a:t>
                      </a:r>
                      <a:r>
                        <a:rPr lang="cs-CZ" sz="2000" b="1" baseline="0" dirty="0" err="1" smtClean="0">
                          <a:effectLst/>
                        </a:rPr>
                        <a:t>female</a:t>
                      </a:r>
                      <a:r>
                        <a:rPr lang="cs-CZ" sz="2000" dirty="0" smtClean="0">
                          <a:effectLst/>
                        </a:rPr>
                        <a:t> 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39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43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49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56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Employment</a:t>
                      </a:r>
                      <a:r>
                        <a:rPr lang="cs-CZ" sz="2000" b="0" dirty="0" smtClean="0">
                          <a:effectLst/>
                        </a:rPr>
                        <a:t> </a:t>
                      </a:r>
                      <a:r>
                        <a:rPr lang="cs-CZ" sz="2000" dirty="0" smtClean="0">
                          <a:effectLst/>
                        </a:rPr>
                        <a:t>15–24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FF0000"/>
                          </a:solidFill>
                          <a:effectLst/>
                        </a:rPr>
                        <a:t>45</a:t>
                      </a:r>
                      <a:endParaRPr lang="cs-CZ" sz="20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FF0000"/>
                          </a:solidFill>
                          <a:effectLst/>
                        </a:rPr>
                        <a:t>45</a:t>
                      </a:r>
                      <a:endParaRPr lang="cs-CZ" sz="20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40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Employment</a:t>
                      </a:r>
                      <a:r>
                        <a:rPr lang="cs-CZ" sz="2000" b="0" dirty="0" smtClean="0">
                          <a:effectLst/>
                        </a:rPr>
                        <a:t> </a:t>
                      </a:r>
                      <a:r>
                        <a:rPr lang="cs-CZ" sz="2000" dirty="0" smtClean="0">
                          <a:effectLst/>
                        </a:rPr>
                        <a:t>25–54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65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77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Employment</a:t>
                      </a:r>
                      <a:r>
                        <a:rPr lang="cs-CZ" sz="2000" b="0" dirty="0" smtClean="0">
                          <a:effectLst/>
                        </a:rPr>
                        <a:t> </a:t>
                      </a:r>
                      <a:r>
                        <a:rPr lang="cs-CZ" sz="2000" dirty="0" smtClean="0">
                          <a:effectLst/>
                        </a:rPr>
                        <a:t>55–64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47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44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39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42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 smtClean="0">
                          <a:effectLst/>
                        </a:rPr>
                        <a:t>US</a:t>
                      </a:r>
                      <a:endParaRPr lang="cs-CZ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err="1" smtClean="0">
                          <a:effectLst/>
                        </a:rPr>
                        <a:t>Overall</a:t>
                      </a:r>
                      <a:r>
                        <a:rPr lang="cs-CZ" sz="2000" b="0" dirty="0" smtClean="0">
                          <a:effectLst/>
                        </a:rPr>
                        <a:t> </a:t>
                      </a:r>
                      <a:r>
                        <a:rPr lang="cs-CZ" sz="2000" b="0" dirty="0" err="1" smtClean="0">
                          <a:effectLst/>
                        </a:rPr>
                        <a:t>employment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64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67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72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71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Employment</a:t>
                      </a:r>
                      <a:r>
                        <a:rPr lang="cs-CZ" sz="2000" b="0" dirty="0" smtClean="0">
                          <a:effectLst/>
                        </a:rPr>
                        <a:t> </a:t>
                      </a:r>
                      <a:r>
                        <a:rPr lang="cs-CZ" sz="2000" dirty="0" smtClean="0">
                          <a:effectLst/>
                        </a:rPr>
                        <a:t>male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83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81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77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Employment</a:t>
                      </a:r>
                      <a:r>
                        <a:rPr lang="cs-CZ" sz="2000" b="1" baseline="0" dirty="0" smtClean="0">
                          <a:effectLst/>
                        </a:rPr>
                        <a:t> </a:t>
                      </a:r>
                      <a:r>
                        <a:rPr lang="cs-CZ" sz="2000" b="1" baseline="0" dirty="0" err="1" smtClean="0">
                          <a:effectLst/>
                        </a:rPr>
                        <a:t>female</a:t>
                      </a:r>
                      <a:r>
                        <a:rPr lang="cs-CZ" sz="2000" dirty="0" smtClean="0">
                          <a:effectLst/>
                        </a:rPr>
                        <a:t> 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46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55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64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66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Employment</a:t>
                      </a:r>
                      <a:r>
                        <a:rPr lang="cs-CZ" sz="2000" b="0" dirty="0" smtClean="0">
                          <a:effectLst/>
                        </a:rPr>
                        <a:t> </a:t>
                      </a:r>
                      <a:r>
                        <a:rPr lang="cs-CZ" sz="2000" dirty="0" smtClean="0">
                          <a:effectLst/>
                        </a:rPr>
                        <a:t>15–24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53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59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60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54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Employment</a:t>
                      </a:r>
                      <a:r>
                        <a:rPr lang="cs-CZ" sz="2000" b="0" dirty="0" smtClean="0">
                          <a:effectLst/>
                        </a:rPr>
                        <a:t> </a:t>
                      </a:r>
                      <a:r>
                        <a:rPr lang="cs-CZ" sz="2000" dirty="0" smtClean="0">
                          <a:effectLst/>
                        </a:rPr>
                        <a:t>25–54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70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74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79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Employment</a:t>
                      </a:r>
                      <a:r>
                        <a:rPr lang="cs-CZ" sz="2000" b="0" dirty="0" smtClean="0">
                          <a:effectLst/>
                        </a:rPr>
                        <a:t> </a:t>
                      </a:r>
                      <a:r>
                        <a:rPr lang="cs-CZ" sz="2000" dirty="0" smtClean="0">
                          <a:effectLst/>
                        </a:rPr>
                        <a:t>55–64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60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54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54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60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99792" y="209766"/>
            <a:ext cx="41764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Employment</a:t>
            </a:r>
            <a:r>
              <a:rPr kumimoji="0" lang="cs-CZ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(%)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687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52400" y="747355"/>
            <a:ext cx="883920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Strengths of Europe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Europeans have vastly grater amounts of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leisure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time</a:t>
            </a:r>
            <a:r>
              <a:rPr kumimoji="0" lang="cs-CZ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(Vs</a:t>
            </a:r>
            <a:r>
              <a:rPr kumimoji="0" lang="cs-CZ" sz="2000" i="0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cs-CZ" sz="2000" b="1" i="0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US</a:t>
            </a:r>
            <a:r>
              <a:rPr kumimoji="0" lang="cs-CZ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;</a:t>
            </a:r>
            <a:endParaRPr kumimoji="0" lang="en-US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Higher level of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earnings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equality</a:t>
            </a:r>
            <a:r>
              <a:rPr lang="cs-CZ" sz="2000" dirty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more people with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health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insurance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infant mortality rates are lower,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poverty rates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are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lower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rates of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violent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crime 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are lower;</a:t>
            </a:r>
            <a:endParaRPr kumimoji="0" lang="en-US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685800" lvl="1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Number of prisoners is only </a:t>
            </a:r>
            <a:r>
              <a:rPr lang="cs-CZ" dirty="0" smtClean="0">
                <a:latin typeface="+mj-lt"/>
                <a:ea typeface="Times New Roman" pitchFamily="18" charset="0"/>
                <a:cs typeface="Times New Roman" pitchFamily="18" charset="0"/>
              </a:rPr>
              <a:t>128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/100k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vs. </a:t>
            </a:r>
            <a:r>
              <a:rPr kumimoji="0" lang="cs-CZ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716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in US</a:t>
            </a:r>
            <a:r>
              <a:rPr kumimoji="0" lang="cs-CZ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(2013, </a:t>
            </a:r>
            <a:r>
              <a:rPr kumimoji="0" lang="cs-CZ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22% </a:t>
            </a:r>
            <a:r>
              <a:rPr kumimoji="0" lang="cs-CZ" b="0" i="0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of</a:t>
            </a:r>
            <a:r>
              <a:rPr kumimoji="0" lang="cs-CZ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w</a:t>
            </a:r>
            <a:r>
              <a:rPr kumimoji="0" lang="cs-CZ" b="0" i="0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orld</a:t>
            </a:r>
            <a:r>
              <a:rPr kumimoji="0" lang="cs-CZ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b="0" i="0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total</a:t>
            </a:r>
            <a:r>
              <a:rPr kumimoji="0" lang="cs-CZ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;</a:t>
            </a:r>
            <a:r>
              <a:rPr kumimoji="0" lang="cs-CZ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homicide</a:t>
            </a:r>
            <a:r>
              <a:rPr kumimoji="0" lang="cs-CZ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(per 100k) 2,7 vs. 5,9;</a:t>
            </a:r>
            <a:endParaRPr kumimoji="0" lang="en-US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Rigidities have not stood in the way of rapid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export growth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;</a:t>
            </a:r>
            <a:endParaRPr kumimoji="0" lang="en-US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685800" lvl="1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European 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exporters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dominate in </a:t>
            </a:r>
            <a:r>
              <a:rPr kumimoji="0" lang="cs-CZ" b="1" i="0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quality</a:t>
            </a:r>
            <a:r>
              <a:rPr kumimoji="0" lang="cs-CZ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b="0" i="0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HVA, H-T; </a:t>
            </a:r>
            <a:r>
              <a:rPr kumimoji="0" lang="cs-CZ" b="0" i="0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premium</a:t>
            </a:r>
            <a:r>
              <a:rPr kumimoji="0" lang="cs-CZ" b="0" i="0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b="0" i="0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goods</a:t>
            </a:r>
            <a:r>
              <a:rPr kumimoji="0" lang="cs-CZ" b="0" i="0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precision 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manufactures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;</a:t>
            </a:r>
            <a:endParaRPr kumimoji="0" lang="en-US" b="0" i="0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Moving into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H-T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and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premium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goods is potential source of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insulation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from high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competition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of </a:t>
            </a:r>
            <a:r>
              <a:rPr kumimoji="0" lang="cs-CZ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Europe has not been subject to the kind of great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financial scandals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;</a:t>
            </a:r>
            <a:endParaRPr kumimoji="0" lang="en-US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034630"/>
              </p:ext>
            </p:extLst>
          </p:nvPr>
        </p:nvGraphicFramePr>
        <p:xfrm>
          <a:off x="1668945" y="1447800"/>
          <a:ext cx="5813894" cy="4696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6878"/>
                <a:gridCol w="708660"/>
                <a:gridCol w="708660"/>
                <a:gridCol w="708660"/>
                <a:gridCol w="708660"/>
                <a:gridCol w="708660"/>
                <a:gridCol w="83371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1913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1929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1938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1950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1973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2003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Product</a:t>
                      </a:r>
                      <a:r>
                        <a:rPr lang="cs-CZ" sz="2000" dirty="0" smtClean="0">
                          <a:effectLst/>
                        </a:rPr>
                        <a:t> per </a:t>
                      </a:r>
                      <a:r>
                        <a:rPr lang="cs-CZ" sz="2400" dirty="0" err="1" smtClean="0">
                          <a:solidFill>
                            <a:srgbClr val="FFFF00"/>
                          </a:solidFill>
                          <a:effectLst/>
                        </a:rPr>
                        <a:t>worker</a:t>
                      </a:r>
                      <a:r>
                        <a:rPr lang="cs-CZ" sz="2400" baseline="0" dirty="0" smtClean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cs-CZ" sz="2000" baseline="0" dirty="0" smtClean="0">
                          <a:effectLst/>
                        </a:rPr>
                        <a:t>as a % </a:t>
                      </a:r>
                      <a:r>
                        <a:rPr lang="cs-CZ" sz="2000" baseline="0" dirty="0" err="1" smtClean="0">
                          <a:effectLst/>
                        </a:rPr>
                        <a:t>of</a:t>
                      </a:r>
                      <a:r>
                        <a:rPr lang="cs-CZ" sz="2000" baseline="0" dirty="0" smtClean="0">
                          <a:effectLst/>
                        </a:rPr>
                        <a:t> </a:t>
                      </a:r>
                      <a:r>
                        <a:rPr lang="cs-CZ" sz="2400" baseline="0" dirty="0" smtClean="0">
                          <a:effectLst/>
                        </a:rPr>
                        <a:t>US </a:t>
                      </a:r>
                      <a:r>
                        <a:rPr lang="cs-CZ" sz="2000" baseline="0" dirty="0" err="1" smtClean="0">
                          <a:effectLst/>
                        </a:rPr>
                        <a:t>level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France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66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68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73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55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79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73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Germany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69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59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82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41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72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64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Italy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48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45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54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37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64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66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Britain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93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80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102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73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72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72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effectLst/>
                        </a:rPr>
                        <a:t>EU15 </a:t>
                      </a:r>
                      <a:r>
                        <a:rPr lang="cs-CZ" sz="2000" b="0" dirty="0" smtClean="0">
                          <a:effectLst/>
                        </a:rPr>
                        <a:t>(</a:t>
                      </a:r>
                      <a:r>
                        <a:rPr lang="cs-CZ" sz="2000" b="0" dirty="0" err="1" smtClean="0">
                          <a:effectLst/>
                        </a:rPr>
                        <a:t>aver</a:t>
                      </a:r>
                      <a:r>
                        <a:rPr lang="cs-CZ" sz="2000" b="0" dirty="0" smtClean="0">
                          <a:effectLst/>
                        </a:rPr>
                        <a:t>.)</a:t>
                      </a:r>
                      <a:endParaRPr lang="cs-CZ" sz="20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57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55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66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47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65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72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Product</a:t>
                      </a:r>
                      <a:r>
                        <a:rPr lang="cs-CZ" sz="2000" dirty="0" smtClean="0">
                          <a:effectLst/>
                        </a:rPr>
                        <a:t> per </a:t>
                      </a:r>
                      <a:r>
                        <a:rPr lang="cs-CZ" sz="2400" dirty="0" err="1" smtClean="0">
                          <a:solidFill>
                            <a:srgbClr val="FFFF00"/>
                          </a:solidFill>
                          <a:effectLst/>
                        </a:rPr>
                        <a:t>hour</a:t>
                      </a:r>
                      <a:r>
                        <a:rPr lang="cs-CZ" sz="2400" dirty="0" smtClean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cs-CZ" sz="2000" baseline="0" dirty="0" smtClean="0">
                          <a:effectLst/>
                        </a:rPr>
                        <a:t>as a % </a:t>
                      </a:r>
                      <a:r>
                        <a:rPr lang="cs-CZ" sz="2000" baseline="0" dirty="0" err="1" smtClean="0">
                          <a:effectLst/>
                        </a:rPr>
                        <a:t>of</a:t>
                      </a:r>
                      <a:r>
                        <a:rPr lang="cs-CZ" sz="2000" baseline="0" dirty="0" smtClean="0">
                          <a:effectLst/>
                        </a:rPr>
                        <a:t> </a:t>
                      </a:r>
                      <a:r>
                        <a:rPr lang="cs-CZ" sz="2400" baseline="0" dirty="0" smtClean="0">
                          <a:effectLst/>
                        </a:rPr>
                        <a:t>US </a:t>
                      </a:r>
                      <a:r>
                        <a:rPr lang="cs-CZ" sz="2000" baseline="0" dirty="0" err="1" smtClean="0">
                          <a:effectLst/>
                        </a:rPr>
                        <a:t>level</a:t>
                      </a:r>
                      <a:endParaRPr lang="cs-CZ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France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56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-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-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46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74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111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Germany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59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-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-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32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79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98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Italy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42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-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-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FF0000"/>
                          </a:solidFill>
                          <a:effectLst/>
                        </a:rPr>
                        <a:t>35</a:t>
                      </a:r>
                      <a:endParaRPr lang="cs-CZ" sz="20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78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100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Britain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84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-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-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FF0000"/>
                          </a:solidFill>
                          <a:effectLst/>
                        </a:rPr>
                        <a:t>63</a:t>
                      </a:r>
                      <a:endParaRPr lang="cs-CZ" sz="20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60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83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effectLst/>
                        </a:rPr>
                        <a:t>EU15</a:t>
                      </a:r>
                      <a:r>
                        <a:rPr lang="cs-CZ" sz="2000" b="0" dirty="0" smtClean="0">
                          <a:effectLst/>
                        </a:rPr>
                        <a:t> (</a:t>
                      </a:r>
                      <a:r>
                        <a:rPr lang="cs-CZ" sz="2000" b="0" dirty="0" err="1" smtClean="0">
                          <a:effectLst/>
                        </a:rPr>
                        <a:t>aver</a:t>
                      </a:r>
                      <a:r>
                        <a:rPr lang="cs-CZ" sz="2000" b="0" dirty="0" smtClean="0">
                          <a:effectLst/>
                        </a:rPr>
                        <a:t>.)</a:t>
                      </a:r>
                      <a:endParaRPr lang="cs-CZ" sz="20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61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-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-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44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71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94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95400" y="471846"/>
            <a:ext cx="6858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Output per 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head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hour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of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work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(%)</a:t>
            </a:r>
            <a:endParaRPr kumimoji="0" lang="cs-CZ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454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836839"/>
              </p:ext>
            </p:extLst>
          </p:nvPr>
        </p:nvGraphicFramePr>
        <p:xfrm>
          <a:off x="2362200" y="1981200"/>
          <a:ext cx="4188267" cy="2817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3232"/>
                <a:gridCol w="798345"/>
                <a:gridCol w="798345"/>
                <a:gridCol w="798345"/>
              </a:tblGrid>
              <a:tr h="402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1950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1973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1998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Britain</a:t>
                      </a:r>
                      <a:r>
                        <a:rPr lang="cs-CZ" sz="2000" baseline="0" dirty="0" smtClean="0">
                          <a:effectLst/>
                        </a:rPr>
                        <a:t> 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871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753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682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France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905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728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580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Germany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70C0"/>
                          </a:solidFill>
                          <a:effectLst/>
                        </a:rPr>
                        <a:t>974</a:t>
                      </a:r>
                      <a:endParaRPr lang="cs-CZ" sz="20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811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670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Italy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70C0"/>
                          </a:solidFill>
                          <a:effectLst/>
                        </a:rPr>
                        <a:t>800</a:t>
                      </a:r>
                      <a:endParaRPr lang="cs-CZ" sz="20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669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637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Spain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921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805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648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US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756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704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791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2209800" y="6858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dirty="0" err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Worked</a:t>
            </a:r>
            <a:r>
              <a:rPr lang="cs-CZ" sz="28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800" b="1" dirty="0" err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hours</a:t>
            </a:r>
            <a:r>
              <a:rPr lang="cs-CZ" sz="28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per </a:t>
            </a:r>
            <a:r>
              <a:rPr lang="cs-CZ" sz="2800" b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head</a:t>
            </a:r>
            <a:endParaRPr lang="cs-CZ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cs-CZ" sz="20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hours</a:t>
            </a:r>
            <a:r>
              <a:rPr lang="cs-CZ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cs-CZ" sz="20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year</a:t>
            </a:r>
            <a:r>
              <a:rPr lang="cs-CZ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lang="cs-CZ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721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28600" y="197824"/>
            <a:ext cx="8686800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Lisbon Agenda</a:t>
            </a:r>
          </a:p>
          <a:p>
            <a:pPr marL="228600" marR="0" lvl="0" indent="-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Lisbon European Council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2000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 new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strategic goal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till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2010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to become the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most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competitive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and dynamic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knowledge-based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economy in the world capable of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sustainable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economic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growth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with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more and better jobs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and greater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social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cohesion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Strategy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aimed to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transition to a knowledge-based economy by better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policies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for the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information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society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and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R&amp;D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; </a:t>
            </a:r>
            <a:endParaRPr kumimoji="0" lang="cs-CZ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structural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reform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for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competitiveness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and innovation and by completing the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internal market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lang="cs-CZ" b="1" dirty="0">
                <a:ea typeface="Times New Roman" pitchFamily="18" charset="0"/>
                <a:cs typeface="Arial" pitchFamily="34" charset="0"/>
              </a:rPr>
              <a:t>m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odernize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the European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social model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investing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in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people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combating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social exclusion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All-embracing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</a:t>
            </a:r>
            <a:r>
              <a:rPr lang="cs-CZ" dirty="0">
                <a:ea typeface="Times New Roman" pitchFamily="18" charset="0"/>
                <a:cs typeface="Arial" pitchFamily="34" charset="0"/>
              </a:rPr>
              <a:t>r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esult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bargaining process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+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disagreement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how economic performance should be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improved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Open method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of coordination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b="1" dirty="0"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ouncil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agreeing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guidelines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that contain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targets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and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recommendations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which are adopted at the discretion of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member states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intergovernmental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process);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lang="cs-CZ" dirty="0"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olicy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operates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via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reports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 containing the policy, objectives and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progress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lang="cs-CZ" b="1" dirty="0" smtClean="0">
                <a:ea typeface="Times New Roman" pitchFamily="18" charset="0"/>
                <a:cs typeface="Arial" pitchFamily="34" charset="0"/>
              </a:rPr>
              <a:t>„e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nforcement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is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by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recommendation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peer pressure and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benchmarking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lang="cs-CZ" b="1" dirty="0"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 penalties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 government implement policies in line with their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own priorities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52400" y="923586"/>
            <a:ext cx="8762999" cy="472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EU is continuing to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lag behind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cs-CZ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also in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amount of inputs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used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slower population growth and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rigid labor markets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late from school, less hours, early retirement + higher benefits and less part-time jobs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Lisbon is about everything and thus nothing (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Kok’s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Report 2004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cs-CZ" dirty="0" smtClean="0"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commitments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rhetorical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agreed at the height of the 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otcom boom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cs-CZ" dirty="0"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tates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are committed only to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parts of agenda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b="1" dirty="0">
                <a:ea typeface="Times New Roman" pitchFamily="18" charset="0"/>
                <a:cs typeface="Arial" pitchFamily="34" charset="0"/>
              </a:rPr>
              <a:t>M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id-term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review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(2005)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Barroso’s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Commission’s plans – three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priorities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for the policy concentrating on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growth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jobs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Revised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Lisbon Agenda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 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more attractive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place to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invest and work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 completing the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Single Market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and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business-friendly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regulation;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cs-CZ" b="1" dirty="0">
                <a:ea typeface="Times New Roman" pitchFamily="18" charset="0"/>
                <a:cs typeface="Arial" pitchFamily="34" charset="0"/>
              </a:rPr>
              <a:t>k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nowledge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and innovation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for growth: raising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expenditure on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R&amp;D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to 3%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of GDP;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cs-CZ" dirty="0"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reating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more and better jobs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 increase employment by making the labor force more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adaptable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through raising the level of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education and skills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b="1" dirty="0"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oncerns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that slimmer agenda downgraded the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environmental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social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aspects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of agenda;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152400" y="334836"/>
            <a:ext cx="8839200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716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Strategy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Europe 2020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71600" algn="l"/>
              </a:tabLst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3716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Global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crisis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destroyed progress reached in last years (20 years of attempts for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fiscal consolidation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 in 2009 average fiscal deficit 7% and public debt 70%) + there have to be careful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management 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exit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fiscal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stimulus's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371600" algn="l"/>
              </a:tabLst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3716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Goals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 </a:t>
            </a:r>
          </a:p>
          <a:p>
            <a:pPr marL="1143000" lvl="2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371600" algn="l"/>
              </a:tabLst>
            </a:pPr>
            <a:r>
              <a:rPr lang="cs-CZ" sz="2000" b="1" dirty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ntelligent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growth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&gt;</a:t>
            </a:r>
            <a:r>
              <a:rPr kumimoji="0" lang="cs-CZ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economy based on knowledge and innovations;</a:t>
            </a:r>
            <a:endParaRPr lang="en-US" sz="2000" dirty="0">
              <a:cs typeface="Arial" pitchFamily="34" charset="0"/>
            </a:endParaRPr>
          </a:p>
          <a:p>
            <a:pPr marL="1143000" lvl="2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371600" algn="l"/>
              </a:tabLst>
            </a:pPr>
            <a:r>
              <a:rPr lang="cs-CZ" sz="2000" b="1" dirty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ustainable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growth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&gt;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support for more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competitive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ecological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economy less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energy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intensive;</a:t>
            </a:r>
            <a:endParaRPr lang="en-US" sz="2000" dirty="0">
              <a:cs typeface="Arial" pitchFamily="34" charset="0"/>
            </a:endParaRPr>
          </a:p>
          <a:p>
            <a:pPr marL="1143000" lvl="2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371600" algn="l"/>
              </a:tabLst>
            </a:pPr>
            <a:r>
              <a:rPr lang="cs-CZ" sz="2000" dirty="0">
                <a:ea typeface="Times New Roman" pitchFamily="18" charset="0"/>
                <a:cs typeface="Arial" pitchFamily="34" charset="0"/>
              </a:rPr>
              <a:t>g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rowth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supporting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social inclusion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371600" algn="l"/>
              </a:tabLst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3716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Targets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- 2020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143000" marR="0" lvl="2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371600" algn="l"/>
              </a:tabLst>
            </a:pPr>
            <a:r>
              <a:rPr lang="en-US" sz="2000" b="1" dirty="0">
                <a:ea typeface="Times New Roman" pitchFamily="18" charset="0"/>
                <a:cs typeface="Arial" pitchFamily="34" charset="0"/>
              </a:rPr>
              <a:t>H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igher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employment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for 20-64 year old 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from 69% to 75%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143000" marR="0" lvl="2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371600" algn="l"/>
              </a:tabLst>
            </a:pPr>
            <a:r>
              <a:rPr lang="en-US" sz="2000" b="1" dirty="0"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ncrease investment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into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RD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up to 3% GDP EU (US 2,9% vs. EU 1,7%);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143000" marR="0" lvl="2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371600" algn="l"/>
              </a:tabLst>
            </a:pPr>
            <a:r>
              <a:rPr lang="en-US" sz="2000" dirty="0"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energetic policy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reach the goal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20-20-20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(less greenhouse gases, more renewable, more energy efficiency);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143000" marR="0" lvl="2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371600" algn="l"/>
              </a:tabLst>
            </a:pPr>
            <a:r>
              <a:rPr lang="en-US" sz="2000" dirty="0"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hare 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tertiary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educated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from 31% to 40%;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143000" marR="0" lvl="2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3716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25% less people living in poverty (from 20 mil.);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3.weforum.org/docs/img/WEF_GCR2014-15_Global_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835900" cy="644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03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3.weforum.org/docs/img/WEF_GCR2014-15_Europe_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7987664" cy="655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049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3.weforum.org/docs/img/WEF_GCR2014-15_Education_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7966626" cy="655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363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04800" y="255657"/>
            <a:ext cx="845820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Industrial and competitiveness policy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ICP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  <a:endParaRPr kumimoji="0" lang="en-US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dirty="0" smtClean="0"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 designed to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improve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country’s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economic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performance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b="1" dirty="0" smtClean="0"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to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specify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and enforce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particular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outcomes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rather to alter market processes by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attacking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rigidities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(which impede the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market selection);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dirty="0" smtClean="0"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rivate sector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flexibility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encouraged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adjustment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to shocks 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facilitated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6858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b="1" dirty="0" smtClean="0">
                <a:ea typeface="Times New Roman" pitchFamily="18" charset="0"/>
                <a:cs typeface="Arial" pitchFamily="34" charset="0"/>
              </a:rPr>
              <a:t>Formerly: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685800" lvl="1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attempt to lead the private sector through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planning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procedure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smtClean="0"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picking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winners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predicting emergence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sunrise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(and subsidizing 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sunset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 sectors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Modern ICP: also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providing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industry with appropriate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resources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educated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and trained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labor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force + an appropriate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research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base and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infrastructure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3.weforum.org/docs/img/WEF_GCR2014-15_Infrastructure_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7688585" cy="632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80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3.weforum.org/docs/img/WEF_GCR2014-15_Innovation_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"/>
            <a:ext cx="8140700" cy="669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503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3.weforum.org/docs/img/WEF_GCR2014-15_USAChina_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98425"/>
            <a:ext cx="6759575" cy="675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288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7" y="1244553"/>
            <a:ext cx="9075995" cy="519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22955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146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371600"/>
            <a:ext cx="8831849" cy="507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457200"/>
            <a:ext cx="20955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13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846782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66" y="304800"/>
            <a:ext cx="43719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599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reports.weforum.org/global-competitiveness-report-2014-2015/wp-content/blogs.dir/54/mp/image-cache/site/6/fig1-1.068d0755b969897fb3a8637aa70bf0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78296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926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52400" y="706400"/>
            <a:ext cx="87630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lvl="0" indent="-22860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ICP in European Context</a:t>
            </a:r>
          </a:p>
          <a:p>
            <a:pPr marL="228600" marR="0" lvl="0" indent="-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228600" marR="0" lvl="0" indent="-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1940s–1960s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orthodoxy: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government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to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correct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market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failures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 by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microeconomic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intervention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in specific sectors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1970s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ICP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aimed to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create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super-firms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to compete with the US giants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EoS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cs-CZ" dirty="0"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ince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1980s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: increasing respect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for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market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forces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(neoliberal-monetarist turn);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cs-CZ" dirty="0"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ince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1990s</a:t>
            </a:r>
            <a:r>
              <a:rPr kumimoji="0" lang="en-US" b="0" i="0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cs-CZ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EU </a:t>
            </a:r>
            <a:r>
              <a:rPr lang="en-US" b="1" dirty="0" smtClean="0">
                <a:ea typeface="Times New Roman" pitchFamily="18" charset="0"/>
                <a:cs typeface="Arial" pitchFamily="34" charset="0"/>
              </a:rPr>
              <a:t>Commission´s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view: 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dirty="0" smtClean="0">
                <a:ea typeface="Times New Roman" pitchFamily="18" charset="0"/>
                <a:cs typeface="Arial" pitchFamily="34" charset="0"/>
              </a:rPr>
              <a:t>governments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should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promote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adaptation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to industrial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change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in open and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competitive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market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firms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sector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specific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policies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are treated with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suspicion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cs-CZ" dirty="0">
                <a:ea typeface="Times New Roman" pitchFamily="18" charset="0"/>
                <a:cs typeface="Arial" pitchFamily="34" charset="0"/>
              </a:rPr>
              <a:t>V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s.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approves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horizontal/general policies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to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support market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activity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in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general</a:t>
            </a:r>
            <a:r>
              <a:rPr lang="cs-CZ" dirty="0">
                <a:ea typeface="Times New Roman" pitchFamily="18" charset="0"/>
                <a:cs typeface="Arial" pitchFamily="34" charset="0"/>
              </a:rPr>
              <a:t>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143000" lvl="2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cs-CZ" sz="1600" b="1" dirty="0"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pecific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industrial policy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(by states)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constrained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by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EU rules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on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state aid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143000" lvl="2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icroeconomic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 policy is often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contradictory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governments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tend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to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simultaneously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support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sunrise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sunset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industries; </a:t>
            </a:r>
            <a:endParaRPr lang="en-US" sz="1600" dirty="0" smtClean="0">
              <a:ea typeface="Times New Roman" pitchFamily="18" charset="0"/>
              <a:cs typeface="Arial" pitchFamily="34" charset="0"/>
            </a:endParaRPr>
          </a:p>
          <a:p>
            <a:pPr marR="0" lvl="1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cs-CZ" sz="1000" b="1" dirty="0">
              <a:ea typeface="Times New Roman" pitchFamily="18" charset="0"/>
              <a:cs typeface="Arial" pitchFamily="34" charset="0"/>
            </a:endParaRPr>
          </a:p>
          <a:p>
            <a:pPr marR="0" lvl="1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Instruments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 </a:t>
            </a:r>
          </a:p>
          <a:p>
            <a:pPr marL="742950" marR="0" lvl="1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b="1" dirty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raditional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industrial policy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subsidies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tax breaks,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protection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from competition; </a:t>
            </a:r>
          </a:p>
          <a:p>
            <a:pPr marL="742950" marR="0" lvl="1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b="1" dirty="0" err="1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C</a:t>
            </a:r>
            <a:r>
              <a:rPr lang="cs-CZ" b="1" dirty="0" err="1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ontemporary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deregulation</a:t>
            </a:r>
            <a:r>
              <a:rPr lang="cs-CZ" dirty="0">
                <a:ea typeface="Times New Roman" pitchFamily="18" charset="0"/>
                <a:cs typeface="Arial" pitchFamily="34" charset="0"/>
              </a:rPr>
              <a:t>;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reorientation of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public services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(education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subsidization of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infrastructure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research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52400" y="565667"/>
            <a:ext cx="88392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Industrial agglomerations</a:t>
            </a:r>
            <a:endParaRPr lang="en-US" sz="3200" dirty="0" smtClean="0">
              <a:solidFill>
                <a:srgbClr val="0070C0"/>
              </a:solidFill>
              <a:ea typeface="Times New Roman" pitchFamily="18" charset="0"/>
              <a:cs typeface="Arial" pitchFamily="34" charset="0"/>
            </a:endParaRPr>
          </a:p>
          <a:p>
            <a:pPr marL="228600" marR="0" lvl="0" indent="-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Information</a:t>
            </a:r>
            <a:r>
              <a:rPr lang="en-US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/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ideas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circulate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informally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within an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agglomeration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:</a:t>
            </a:r>
          </a:p>
          <a:p>
            <a:pPr marL="1143000" lvl="2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speeding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up the process of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product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development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1143000" lvl="2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b="1" dirty="0" smtClean="0"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echnology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spillovers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are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concentrated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locally;</a:t>
            </a: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kumimoji="0" lang="en-US" b="1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Pull factors </a:t>
            </a:r>
            <a:r>
              <a:rPr kumimoji="0" lang="en-US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: </a:t>
            </a:r>
          </a:p>
          <a:p>
            <a:pPr marL="1143000" lvl="2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reducing costs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for members of agglomeration =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positive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externalities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based on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production of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specialized inputs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(specialized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labor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specialized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services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shared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consumers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shared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infrastructure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– e.g. universities, information flow);</a:t>
            </a: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Agglomeration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1143000" lvl="2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reduces cost by allowing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firms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to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contract out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all but their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activities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– only efficient if the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specialized suppliers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can themselves operate on a large enough scale;</a:t>
            </a:r>
            <a:endParaRPr lang="en-US" dirty="0" smtClean="0">
              <a:ea typeface="Times New Roman" pitchFamily="18" charset="0"/>
              <a:cs typeface="Arial" pitchFamily="34" charset="0"/>
            </a:endParaRPr>
          </a:p>
          <a:p>
            <a:pPr marL="1143000" lvl="2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dirty="0" smtClean="0"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hile agglomeration is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large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– most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firms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will be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small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extremely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specialized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and operating on sufficient scale);</a:t>
            </a: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kumimoji="0" lang="en-US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EoS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-&gt;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oligopolistic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competition (non-price comp.),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rents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-&gt; AGLO – 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NI </a:t>
            </a: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GOV role</a:t>
            </a: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!</a:t>
            </a:r>
          </a:p>
          <a:p>
            <a:pPr marL="1143000" lvl="2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baseline="0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Centripetal</a:t>
            </a:r>
            <a:r>
              <a:rPr lang="en-US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and </a:t>
            </a:r>
            <a:r>
              <a:rPr lang="en-US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centrifugal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 tendencies.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33400" y="61555"/>
            <a:ext cx="8305800" cy="657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Research and development</a:t>
            </a:r>
            <a:endParaRPr kumimoji="0" lang="en-US" sz="3200" b="1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685800" marR="0" lvl="1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1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Innovation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good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cs-CZ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production </a:t>
            </a:r>
            <a:r>
              <a:rPr kumimoji="0" lang="cs-CZ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proces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driven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by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profit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but </a:t>
            </a:r>
            <a:r>
              <a:rPr lang="cs-CZ" dirty="0" err="1" smtClean="0">
                <a:ea typeface="Times New Roman" pitchFamily="18" charset="0"/>
                <a:cs typeface="Arial" pitchFamily="34" charset="0"/>
              </a:rPr>
              <a:t>unique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characteristics;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lvl="3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cs-CZ" b="1" dirty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F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irms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invest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heavily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in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R&amp;D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only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if they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appropriate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the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knowledge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for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themselves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(vs.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leak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-&gt; 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positive 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extern.</a:t>
            </a:r>
            <a:r>
              <a:rPr lang="cs-CZ" dirty="0">
                <a:ea typeface="Times New Roman" pitchFamily="18" charset="0"/>
                <a:cs typeface="Arial" pitchFamily="34" charset="0"/>
              </a:rPr>
              <a:t> - 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social 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value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);</a:t>
            </a:r>
          </a:p>
          <a:p>
            <a:pPr marL="914400" lvl="4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cs-CZ" b="1" u="sng" dirty="0" err="1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Inovation</a:t>
            </a:r>
            <a:r>
              <a:rPr lang="cs-CZ" b="1" u="sng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cs-CZ" b="1" u="sng" dirty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by </a:t>
            </a:r>
            <a:r>
              <a:rPr lang="en-US" b="1" u="sng" dirty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firm</a:t>
            </a:r>
            <a:r>
              <a:rPr lang="cs-CZ" b="1" dirty="0" smtClean="0">
                <a:ea typeface="Times New Roman" pitchFamily="18" charset="0"/>
                <a:cs typeface="Arial" pitchFamily="34" charset="0"/>
              </a:rPr>
              <a:t>:</a:t>
            </a:r>
            <a:endParaRPr lang="cs-CZ" dirty="0" smtClean="0">
              <a:ea typeface="Times New Roman" pitchFamily="18" charset="0"/>
              <a:cs typeface="Arial" pitchFamily="34" charset="0"/>
            </a:endParaRPr>
          </a:p>
          <a:p>
            <a:pPr marL="1371600" lvl="5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1600" b="1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positive </a:t>
            </a:r>
            <a:r>
              <a:rPr lang="en-US" sz="1600" b="1" dirty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externalities </a:t>
            </a:r>
            <a:r>
              <a:rPr lang="en-US" sz="1600" dirty="0">
                <a:ea typeface="Times New Roman" pitchFamily="18" charset="0"/>
                <a:cs typeface="Arial" pitchFamily="34" charset="0"/>
              </a:rPr>
              <a:t>for </a:t>
            </a:r>
            <a:r>
              <a:rPr lang="en-US" sz="1600" b="1" dirty="0">
                <a:ea typeface="Times New Roman" pitchFamily="18" charset="0"/>
                <a:cs typeface="Arial" pitchFamily="34" charset="0"/>
              </a:rPr>
              <a:t>other firms </a:t>
            </a:r>
            <a:r>
              <a:rPr lang="en-US" sz="1600" dirty="0">
                <a:ea typeface="Times New Roman" pitchFamily="18" charset="0"/>
                <a:cs typeface="Arial" pitchFamily="34" charset="0"/>
              </a:rPr>
              <a:t>(better and cheaper products + new scientific/non-patented information)</a:t>
            </a:r>
            <a:r>
              <a:rPr lang="cs-CZ" sz="1600" dirty="0">
                <a:ea typeface="Times New Roman" pitchFamily="18" charset="0"/>
                <a:cs typeface="Arial" pitchFamily="34" charset="0"/>
              </a:rPr>
              <a:t>;</a:t>
            </a:r>
            <a:r>
              <a:rPr lang="en-US" sz="1600" dirty="0">
                <a:ea typeface="Times New Roman" pitchFamily="18" charset="0"/>
                <a:cs typeface="Arial" pitchFamily="34" charset="0"/>
              </a:rPr>
              <a:t> </a:t>
            </a:r>
            <a:endParaRPr lang="cs-CZ" sz="1600" dirty="0" smtClean="0">
              <a:ea typeface="Times New Roman" pitchFamily="18" charset="0"/>
              <a:cs typeface="Arial" pitchFamily="34" charset="0"/>
            </a:endParaRPr>
          </a:p>
          <a:p>
            <a:pPr marL="1371600" lvl="5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1600" dirty="0" smtClean="0">
                <a:ea typeface="Times New Roman" pitchFamily="18" charset="0"/>
                <a:cs typeface="Arial" pitchFamily="34" charset="0"/>
              </a:rPr>
              <a:t>as </a:t>
            </a:r>
            <a:r>
              <a:rPr lang="en-US" sz="1600" dirty="0">
                <a:ea typeface="Times New Roman" pitchFamily="18" charset="0"/>
                <a:cs typeface="Arial" pitchFamily="34" charset="0"/>
              </a:rPr>
              <a:t>well as </a:t>
            </a:r>
            <a:r>
              <a:rPr lang="en-US" sz="1600" b="1" dirty="0">
                <a:ea typeface="Times New Roman" pitchFamily="18" charset="0"/>
                <a:cs typeface="Arial" pitchFamily="34" charset="0"/>
              </a:rPr>
              <a:t>ensuring</a:t>
            </a:r>
            <a:r>
              <a:rPr lang="en-US" sz="1600" dirty="0">
                <a:ea typeface="Times New Roman" pitchFamily="18" charset="0"/>
                <a:cs typeface="Arial" pitchFamily="34" charset="0"/>
              </a:rPr>
              <a:t> firm’s own </a:t>
            </a:r>
            <a:r>
              <a:rPr lang="en-US" sz="1600" b="1" dirty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survival</a:t>
            </a:r>
            <a:r>
              <a:rPr lang="en-US" sz="1600" dirty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>
                <a:ea typeface="Times New Roman" pitchFamily="18" charset="0"/>
                <a:cs typeface="Arial" pitchFamily="34" charset="0"/>
              </a:rPr>
              <a:t>through the patented knowledge (</a:t>
            </a:r>
            <a:r>
              <a:rPr lang="en-US" sz="1600" b="1" dirty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competitive</a:t>
            </a:r>
            <a:r>
              <a:rPr lang="en-US" sz="1600" dirty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 advantage</a:t>
            </a:r>
            <a:r>
              <a:rPr lang="en-US" sz="1600" dirty="0" smtClean="0">
                <a:ea typeface="Times New Roman" pitchFamily="18" charset="0"/>
                <a:cs typeface="Arial" pitchFamily="34" charset="0"/>
              </a:rPr>
              <a:t>);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lvl="3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cs-CZ" b="1" dirty="0"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nnovations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are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non-rival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easily 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to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be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copied</a:t>
            </a:r>
            <a:r>
              <a:rPr kumimoji="0" lang="cs-CZ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cs-CZ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lower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incentive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to innovate 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than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social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optimum) (FR);</a:t>
            </a:r>
            <a:endParaRPr lang="cs-CZ" b="1" dirty="0">
              <a:ea typeface="Times New Roman" pitchFamily="18" charset="0"/>
              <a:cs typeface="Arial" pitchFamily="34" charset="0"/>
            </a:endParaRPr>
          </a:p>
          <a:p>
            <a:pPr marL="457200" lvl="3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cs-CZ" dirty="0" err="1">
                <a:ea typeface="Times New Roman" pitchFamily="18" charset="0"/>
                <a:cs typeface="Arial" pitchFamily="34" charset="0"/>
              </a:rPr>
              <a:t>S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uggested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policy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patent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system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public funding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of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basic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research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lang="en-US" dirty="0" smtClean="0">
              <a:cs typeface="Arial" pitchFamily="34" charset="0"/>
            </a:endParaRPr>
          </a:p>
          <a:p>
            <a:pPr marL="0" marR="0" lvl="1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1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Government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indirectly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promote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innovative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industries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by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sponsoring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R&amp;D</a:t>
            </a:r>
            <a:r>
              <a:rPr lang="cs-CZ" dirty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:</a:t>
            </a:r>
            <a:r>
              <a:rPr lang="en-US" dirty="0" smtClean="0">
                <a:cs typeface="Arial" pitchFamily="34" charset="0"/>
              </a:rPr>
              <a:t> </a:t>
            </a:r>
            <a:endParaRPr lang="cs-CZ" dirty="0" smtClean="0">
              <a:cs typeface="Arial" pitchFamily="34" charset="0"/>
            </a:endParaRPr>
          </a:p>
          <a:p>
            <a:pPr marL="457200" lvl="3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b="1" dirty="0" smtClean="0">
                <a:cs typeface="Arial" pitchFamily="34" charset="0"/>
              </a:rPr>
              <a:t>l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ess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risky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than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picking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winners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lang="cs-CZ" sz="1600" dirty="0">
              <a:cs typeface="Arial" pitchFamily="34" charset="0"/>
            </a:endParaRPr>
          </a:p>
          <a:p>
            <a:pPr marL="457200" lvl="3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spillovers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(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loops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, linkages, 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feedbacks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) 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help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to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translate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scientific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knowledge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into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commercially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useful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innovations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  <a:endParaRPr lang="en-US" dirty="0">
              <a:ea typeface="Times New Roman" pitchFamily="18" charset="0"/>
              <a:cs typeface="Arial" pitchFamily="34" charset="0"/>
            </a:endParaRPr>
          </a:p>
          <a:p>
            <a:pPr marL="0" lvl="3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1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Countries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strong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in 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R&amp;D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: </a:t>
            </a:r>
          </a:p>
          <a:p>
            <a:pPr marL="457200" lvl="3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cs-CZ" dirty="0"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cquire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comparative advantage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 the form of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human capital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endowments that may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persist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for some time;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lvl="2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1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Rule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 the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further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away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from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marketplace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and the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more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general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the type of research, the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more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appropriate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it is for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public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funding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…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673984"/>
              </p:ext>
            </p:extLst>
          </p:nvPr>
        </p:nvGraphicFramePr>
        <p:xfrm>
          <a:off x="1676400" y="76200"/>
          <a:ext cx="5313797" cy="65935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9097"/>
                <a:gridCol w="1468435"/>
                <a:gridCol w="1450973"/>
                <a:gridCol w="838200"/>
                <a:gridCol w="1137092"/>
              </a:tblGrid>
              <a:tr h="4747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Rank</a:t>
                      </a:r>
                      <a:endParaRPr lang="cs-CZ" sz="12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Country/Region</a:t>
                      </a:r>
                      <a:endParaRPr lang="cs-CZ" sz="12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Exp.(</a:t>
                      </a:r>
                      <a:r>
                        <a:rPr lang="cs-CZ" sz="1400" u="non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bill</a:t>
                      </a:r>
                      <a:r>
                        <a:rPr lang="cs-CZ" sz="140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lang="cs-CZ" sz="140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2" tooltip="US$"/>
                        </a:rPr>
                        <a:t>US</a:t>
                      </a:r>
                      <a:r>
                        <a:rPr lang="cs-CZ" sz="140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2" tooltip="US$"/>
                        </a:rPr>
                        <a:t>$</a:t>
                      </a:r>
                      <a:r>
                        <a:rPr lang="cs-CZ" sz="140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cs-CZ" sz="140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3" tooltip="Purchasing power parity"/>
                        </a:rPr>
                        <a:t>PPP</a:t>
                      </a:r>
                      <a:r>
                        <a:rPr lang="cs-CZ" sz="140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cs-CZ" sz="12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% </a:t>
                      </a:r>
                      <a:r>
                        <a:rPr lang="cs-CZ" sz="1400" u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of</a:t>
                      </a:r>
                      <a:r>
                        <a:rPr lang="cs-CZ" sz="140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cs-CZ" sz="140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4" tooltip="Gross domestic product"/>
                        </a:rPr>
                        <a:t>GDP</a:t>
                      </a:r>
                      <a:endParaRPr lang="cs-CZ" sz="12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Exp.</a:t>
                      </a:r>
                      <a:r>
                        <a:rPr lang="cs-CZ" sz="1400" u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cs-CZ" sz="140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per capita</a:t>
                      </a:r>
                      <a:endParaRPr lang="cs-CZ" sz="12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675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dirty="0">
                          <a:effectLst/>
                          <a:latin typeface="+mn-lt"/>
                        </a:rPr>
                        <a:t>18</a:t>
                      </a:r>
                      <a:endParaRPr lang="cs-CZ" sz="110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dirty="0">
                          <a:effectLst/>
                          <a:latin typeface="+mn-lt"/>
                        </a:rPr>
                        <a:t> </a:t>
                      </a:r>
                      <a:r>
                        <a:rPr lang="cs-CZ" sz="1600" u="none" dirty="0" err="1">
                          <a:effectLst/>
                          <a:latin typeface="+mn-lt"/>
                          <a:hlinkClick r:id="rId5" tooltip="Israel"/>
                        </a:rPr>
                        <a:t>Israel</a:t>
                      </a:r>
                      <a:endParaRPr lang="cs-CZ" sz="1600" u="none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9.4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4.2%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1,153.90</a:t>
                      </a:r>
                      <a:endParaRPr lang="cs-CZ" sz="1400" u="none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</a:tr>
              <a:tr h="1675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dirty="0">
                          <a:effectLst/>
                          <a:latin typeface="+mn-lt"/>
                        </a:rPr>
                        <a:t>5</a:t>
                      </a:r>
                      <a:endParaRPr lang="cs-CZ" sz="110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dirty="0">
                          <a:effectLst/>
                          <a:latin typeface="+mn-lt"/>
                        </a:rPr>
                        <a:t> </a:t>
                      </a:r>
                      <a:r>
                        <a:rPr lang="cs-CZ" sz="1600" u="none" dirty="0" err="1">
                          <a:effectLst/>
                          <a:latin typeface="+mn-lt"/>
                          <a:hlinkClick r:id="rId6" tooltip="South Korea"/>
                        </a:rPr>
                        <a:t>South</a:t>
                      </a:r>
                      <a:r>
                        <a:rPr lang="cs-CZ" sz="1600" u="none" dirty="0">
                          <a:effectLst/>
                          <a:latin typeface="+mn-lt"/>
                          <a:hlinkClick r:id="rId6" tooltip="South Korea"/>
                        </a:rPr>
                        <a:t> Korea</a:t>
                      </a:r>
                      <a:endParaRPr lang="cs-CZ" sz="1600" u="none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55.8</a:t>
                      </a:r>
                      <a:endParaRPr lang="cs-CZ" sz="1400" u="none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dirty="0" smtClean="0">
                          <a:effectLst/>
                          <a:latin typeface="+mn-lt"/>
                        </a:rPr>
                        <a:t>3.7%</a:t>
                      </a:r>
                      <a:endParaRPr lang="cs-CZ" sz="140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1,111.12</a:t>
                      </a:r>
                      <a:endParaRPr lang="cs-CZ" sz="1400" u="none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</a:tr>
              <a:tr h="1675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dirty="0">
                          <a:effectLst/>
                          <a:latin typeface="+mn-lt"/>
                        </a:rPr>
                        <a:t>3</a:t>
                      </a:r>
                      <a:endParaRPr lang="cs-CZ" sz="110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 </a:t>
                      </a:r>
                      <a:r>
                        <a:rPr lang="cs-CZ" sz="1600" u="none">
                          <a:effectLst/>
                          <a:latin typeface="+mn-lt"/>
                          <a:hlinkClick r:id="rId7" tooltip="Japan"/>
                        </a:rPr>
                        <a:t>Japan</a:t>
                      </a:r>
                      <a:endParaRPr lang="cs-CZ" sz="1600" u="none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u="non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160.3</a:t>
                      </a:r>
                      <a:endParaRPr lang="cs-CZ" sz="1400" b="1" u="none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dirty="0" smtClean="0">
                          <a:effectLst/>
                          <a:latin typeface="+mn-lt"/>
                        </a:rPr>
                        <a:t>3.7</a:t>
                      </a:r>
                      <a:r>
                        <a:rPr lang="cs-CZ" sz="1600" u="none" dirty="0">
                          <a:effectLst/>
                          <a:latin typeface="+mn-lt"/>
                        </a:rPr>
                        <a:t>%</a:t>
                      </a:r>
                      <a:endParaRPr lang="cs-CZ" sz="140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1,260.42</a:t>
                      </a:r>
                      <a:endParaRPr lang="cs-CZ" sz="14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</a:tr>
              <a:tr h="1675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dirty="0">
                          <a:effectLst/>
                          <a:latin typeface="+mn-lt"/>
                        </a:rPr>
                        <a:t>16</a:t>
                      </a:r>
                      <a:endParaRPr lang="cs-CZ" sz="110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dirty="0">
                          <a:effectLst/>
                          <a:latin typeface="+mn-lt"/>
                        </a:rPr>
                        <a:t> </a:t>
                      </a:r>
                      <a:r>
                        <a:rPr lang="cs-CZ" sz="1600" b="1" u="none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hlinkClick r:id="rId8" tooltip="Sweden"/>
                        </a:rPr>
                        <a:t>Sweden</a:t>
                      </a:r>
                      <a:endParaRPr lang="cs-CZ" sz="1600" b="1" u="none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11.9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3.3%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1,232.97</a:t>
                      </a:r>
                      <a:endParaRPr lang="cs-CZ" sz="14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</a:tr>
              <a:tr h="1675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dirty="0">
                          <a:effectLst/>
                          <a:latin typeface="+mn-lt"/>
                        </a:rPr>
                        <a:t>25</a:t>
                      </a:r>
                      <a:endParaRPr lang="cs-CZ" sz="110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dirty="0">
                          <a:effectLst/>
                          <a:latin typeface="+mn-lt"/>
                        </a:rPr>
                        <a:t> </a:t>
                      </a:r>
                      <a:r>
                        <a:rPr lang="cs-CZ" sz="1600" b="1" u="none" dirty="0" err="1">
                          <a:effectLst/>
                          <a:latin typeface="+mn-lt"/>
                          <a:hlinkClick r:id="rId9" tooltip="Finland"/>
                        </a:rPr>
                        <a:t>Finland</a:t>
                      </a:r>
                      <a:endParaRPr lang="cs-CZ" sz="1600" b="1" u="none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6.3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3.1%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1,155.37</a:t>
                      </a:r>
                      <a:endParaRPr lang="cs-CZ" sz="1400" u="none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</a:tr>
              <a:tr h="1675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dirty="0">
                          <a:effectLst/>
                          <a:latin typeface="+mn-lt"/>
                        </a:rPr>
                        <a:t>1</a:t>
                      </a:r>
                      <a:endParaRPr lang="cs-CZ" sz="110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dirty="0">
                          <a:effectLst/>
                          <a:latin typeface="+mn-lt"/>
                        </a:rPr>
                        <a:t> </a:t>
                      </a:r>
                      <a:r>
                        <a:rPr lang="cs-CZ" sz="1600" u="none" dirty="0">
                          <a:solidFill>
                            <a:srgbClr val="FF0000"/>
                          </a:solidFill>
                          <a:effectLst/>
                          <a:latin typeface="+mn-lt"/>
                          <a:hlinkClick r:id="rId10" tooltip="United States"/>
                        </a:rPr>
                        <a:t>United </a:t>
                      </a:r>
                      <a:r>
                        <a:rPr lang="cs-CZ" sz="1600" u="none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hlinkClick r:id="rId10" tooltip="United States"/>
                        </a:rPr>
                        <a:t>States</a:t>
                      </a:r>
                      <a:endParaRPr lang="cs-CZ" sz="1600" u="none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u="non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405.3</a:t>
                      </a:r>
                      <a:endParaRPr lang="cs-CZ" sz="1400" b="1" u="none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2.7%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1,275.64</a:t>
                      </a:r>
                      <a:endParaRPr lang="cs-CZ" sz="14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</a:tr>
              <a:tr h="1675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dirty="0">
                          <a:effectLst/>
                          <a:latin typeface="+mn-lt"/>
                        </a:rPr>
                        <a:t>19</a:t>
                      </a:r>
                      <a:endParaRPr lang="cs-CZ" sz="110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dirty="0">
                          <a:effectLst/>
                          <a:latin typeface="+mn-lt"/>
                        </a:rPr>
                        <a:t> </a:t>
                      </a:r>
                      <a:r>
                        <a:rPr lang="cs-CZ" sz="1600" b="1" u="none" dirty="0" err="1">
                          <a:effectLst/>
                          <a:latin typeface="+mn-lt"/>
                          <a:hlinkClick r:id="rId11" tooltip="Austria"/>
                        </a:rPr>
                        <a:t>Austria</a:t>
                      </a:r>
                      <a:endParaRPr lang="cs-CZ" sz="1600" b="1" u="none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8.3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2.5%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dirty="0">
                          <a:effectLst/>
                          <a:latin typeface="+mn-lt"/>
                        </a:rPr>
                        <a:t>975.91</a:t>
                      </a:r>
                      <a:endParaRPr lang="cs-CZ" sz="140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</a:tr>
              <a:tr h="1675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dirty="0">
                          <a:effectLst/>
                          <a:latin typeface="+mn-lt"/>
                        </a:rPr>
                        <a:t>27</a:t>
                      </a:r>
                      <a:endParaRPr lang="cs-CZ" sz="110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dirty="0">
                          <a:effectLst/>
                          <a:latin typeface="+mn-lt"/>
                        </a:rPr>
                        <a:t> </a:t>
                      </a:r>
                      <a:r>
                        <a:rPr lang="cs-CZ" sz="1600" b="1" u="none" dirty="0" err="1">
                          <a:effectLst/>
                          <a:latin typeface="+mn-lt"/>
                          <a:hlinkClick r:id="rId12" tooltip="Denmark"/>
                        </a:rPr>
                        <a:t>Denmark</a:t>
                      </a:r>
                      <a:endParaRPr lang="cs-CZ" sz="1600" b="1" u="none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5.1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2.4%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906.31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</a:tr>
              <a:tr h="1675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dirty="0">
                          <a:effectLst/>
                          <a:latin typeface="+mn-lt"/>
                        </a:rPr>
                        <a:t>4</a:t>
                      </a:r>
                      <a:endParaRPr lang="cs-CZ" sz="110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dirty="0">
                          <a:effectLst/>
                          <a:latin typeface="+mn-lt"/>
                        </a:rPr>
                        <a:t> </a:t>
                      </a:r>
                      <a:r>
                        <a:rPr lang="cs-CZ" sz="1600" b="1" u="none" dirty="0" err="1">
                          <a:effectLst/>
                          <a:latin typeface="+mn-lt"/>
                          <a:hlinkClick r:id="rId13" tooltip="Germany"/>
                        </a:rPr>
                        <a:t>Germany</a:t>
                      </a:r>
                      <a:endParaRPr lang="cs-CZ" sz="1600" b="1" u="none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69.5</a:t>
                      </a:r>
                      <a:endParaRPr lang="cs-CZ" sz="1400" u="none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2.3%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861.04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</a:tr>
              <a:tr h="1675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dirty="0">
                          <a:effectLst/>
                          <a:latin typeface="+mn-lt"/>
                        </a:rPr>
                        <a:t>20</a:t>
                      </a:r>
                      <a:endParaRPr lang="cs-CZ" sz="110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dirty="0">
                          <a:effectLst/>
                          <a:latin typeface="+mn-lt"/>
                        </a:rPr>
                        <a:t> </a:t>
                      </a:r>
                      <a:r>
                        <a:rPr lang="cs-CZ" sz="1600" b="1" u="none" dirty="0" err="1" smtClean="0">
                          <a:effectLst/>
                          <a:latin typeface="+mn-lt"/>
                          <a:hlinkClick r:id="rId14" tooltip="Switzerland"/>
                        </a:rPr>
                        <a:t>Switzerland</a:t>
                      </a:r>
                      <a:endParaRPr lang="cs-CZ" sz="1600" b="1" u="none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7.5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2.3%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924.53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</a:tr>
              <a:tr h="1675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dirty="0">
                          <a:effectLst/>
                          <a:latin typeface="+mn-lt"/>
                        </a:rPr>
                        <a:t>2</a:t>
                      </a:r>
                      <a:endParaRPr lang="cs-CZ" sz="110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 </a:t>
                      </a:r>
                      <a:r>
                        <a:rPr lang="cs-CZ" sz="1600" u="none">
                          <a:effectLst/>
                          <a:latin typeface="+mn-lt"/>
                          <a:hlinkClick r:id="rId15" tooltip="China"/>
                        </a:rPr>
                        <a:t>China</a:t>
                      </a:r>
                      <a:endParaRPr lang="cs-CZ" sz="1600" u="none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u="non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296.8</a:t>
                      </a:r>
                      <a:endParaRPr lang="cs-CZ" sz="1400" b="1" u="none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dirty="0" smtClean="0">
                          <a:effectLst/>
                          <a:latin typeface="+mn-lt"/>
                        </a:rPr>
                        <a:t>2.0%</a:t>
                      </a:r>
                      <a:endParaRPr lang="cs-CZ" sz="140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217.69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</a:tr>
              <a:tr h="1675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dirty="0">
                          <a:effectLst/>
                          <a:latin typeface="+mn-lt"/>
                        </a:rPr>
                        <a:t>6</a:t>
                      </a:r>
                      <a:endParaRPr lang="cs-CZ" sz="110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dirty="0">
                          <a:effectLst/>
                          <a:latin typeface="+mn-lt"/>
                        </a:rPr>
                        <a:t> </a:t>
                      </a:r>
                      <a:r>
                        <a:rPr lang="cs-CZ" sz="1600" b="1" u="none" dirty="0">
                          <a:effectLst/>
                          <a:latin typeface="+mn-lt"/>
                          <a:hlinkClick r:id="rId16" tooltip="France"/>
                        </a:rPr>
                        <a:t>France</a:t>
                      </a:r>
                      <a:endParaRPr lang="cs-CZ" sz="1600" b="1" u="none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42.2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1.9%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640.91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</a:tr>
              <a:tr h="1675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dirty="0">
                          <a:effectLst/>
                          <a:latin typeface="+mn-lt"/>
                        </a:rPr>
                        <a:t>9</a:t>
                      </a:r>
                      <a:endParaRPr lang="cs-CZ" sz="110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 </a:t>
                      </a:r>
                      <a:r>
                        <a:rPr lang="cs-CZ" sz="1600" u="none">
                          <a:effectLst/>
                          <a:latin typeface="+mn-lt"/>
                          <a:hlinkClick r:id="rId17" tooltip="Canada"/>
                        </a:rPr>
                        <a:t>Canada</a:t>
                      </a:r>
                      <a:endParaRPr lang="cs-CZ" sz="1600" u="none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24.3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1.8%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688.47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</a:tr>
              <a:tr h="1675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dirty="0">
                          <a:effectLst/>
                          <a:latin typeface="+mn-lt"/>
                        </a:rPr>
                        <a:t>7</a:t>
                      </a:r>
                      <a:endParaRPr lang="cs-CZ" sz="110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u="none" dirty="0">
                          <a:effectLst/>
                          <a:latin typeface="+mn-lt"/>
                        </a:rPr>
                        <a:t> </a:t>
                      </a:r>
                      <a:r>
                        <a:rPr lang="cs-CZ" sz="1600" b="1" u="none" dirty="0">
                          <a:effectLst/>
                          <a:latin typeface="+mn-lt"/>
                          <a:hlinkClick r:id="rId18" tooltip="United Kingdom"/>
                        </a:rPr>
                        <a:t>United </a:t>
                      </a:r>
                      <a:r>
                        <a:rPr lang="cs-CZ" sz="1600" b="1" u="none" dirty="0" err="1">
                          <a:effectLst/>
                          <a:latin typeface="+mn-lt"/>
                          <a:hlinkClick r:id="rId18" tooltip="United Kingdom"/>
                        </a:rPr>
                        <a:t>Kingdom</a:t>
                      </a:r>
                      <a:endParaRPr lang="cs-CZ" sz="1600" b="1" u="none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38.4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1.7%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602.78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</a:tr>
              <a:tr h="1675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dirty="0">
                          <a:effectLst/>
                          <a:latin typeface="+mn-lt"/>
                        </a:rPr>
                        <a:t>15</a:t>
                      </a:r>
                      <a:endParaRPr lang="cs-CZ" sz="110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 </a:t>
                      </a:r>
                      <a:r>
                        <a:rPr lang="cs-CZ" sz="1600" u="none">
                          <a:effectLst/>
                          <a:latin typeface="+mn-lt"/>
                          <a:hlinkClick r:id="rId19" tooltip="Australia"/>
                        </a:rPr>
                        <a:t>Australia</a:t>
                      </a:r>
                      <a:endParaRPr lang="cs-CZ" sz="1600" u="none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15.9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1.7%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978.97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</a:tr>
              <a:tr h="1675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dirty="0">
                          <a:effectLst/>
                          <a:latin typeface="+mn-lt"/>
                        </a:rPr>
                        <a:t>21</a:t>
                      </a:r>
                      <a:endParaRPr lang="cs-CZ" sz="110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dirty="0">
                          <a:effectLst/>
                          <a:latin typeface="+mn-lt"/>
                        </a:rPr>
                        <a:t> </a:t>
                      </a:r>
                      <a:r>
                        <a:rPr lang="cs-CZ" sz="1600" b="1" u="none" dirty="0" err="1">
                          <a:effectLst/>
                          <a:latin typeface="+mn-lt"/>
                          <a:hlinkClick r:id="rId20" tooltip="Belgium"/>
                        </a:rPr>
                        <a:t>Belgium</a:t>
                      </a:r>
                      <a:endParaRPr lang="cs-CZ" sz="1600" b="1" u="none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6.9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1.7%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619.82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</a:tr>
              <a:tr h="1675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dirty="0">
                          <a:effectLst/>
                          <a:latin typeface="+mn-lt"/>
                        </a:rPr>
                        <a:t>17</a:t>
                      </a:r>
                      <a:endParaRPr lang="cs-CZ" sz="110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dirty="0">
                          <a:effectLst/>
                          <a:latin typeface="+mn-lt"/>
                        </a:rPr>
                        <a:t> </a:t>
                      </a:r>
                      <a:r>
                        <a:rPr lang="cs-CZ" sz="1600" b="1" u="none" dirty="0" err="1">
                          <a:effectLst/>
                          <a:latin typeface="+mn-lt"/>
                          <a:hlinkClick r:id="rId21" tooltip="Netherlands"/>
                        </a:rPr>
                        <a:t>Netherlands</a:t>
                      </a:r>
                      <a:endParaRPr lang="cs-CZ" sz="1600" b="1" u="none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10.8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1.6%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641.23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</a:tr>
              <a:tr h="1675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dirty="0">
                          <a:effectLst/>
                          <a:latin typeface="+mn-lt"/>
                        </a:rPr>
                        <a:t>28</a:t>
                      </a:r>
                      <a:endParaRPr lang="cs-CZ" sz="110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dirty="0">
                          <a:effectLst/>
                          <a:latin typeface="+mn-lt"/>
                        </a:rPr>
                        <a:t> </a:t>
                      </a:r>
                      <a:r>
                        <a:rPr lang="cs-CZ" sz="1600" b="1" u="none" dirty="0" err="1">
                          <a:effectLst/>
                          <a:latin typeface="+mn-lt"/>
                          <a:hlinkClick r:id="rId22" tooltip="Norway"/>
                        </a:rPr>
                        <a:t>Norway</a:t>
                      </a:r>
                      <a:endParaRPr lang="cs-CZ" sz="1600" b="1" u="none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4.2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1.6%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822.07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</a:tr>
              <a:tr h="1675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dirty="0">
                          <a:effectLst/>
                          <a:latin typeface="+mn-lt"/>
                        </a:rPr>
                        <a:t>29</a:t>
                      </a:r>
                      <a:endParaRPr lang="cs-CZ" sz="110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u="none" dirty="0">
                          <a:effectLst/>
                          <a:latin typeface="+mn-lt"/>
                        </a:rPr>
                        <a:t> </a:t>
                      </a:r>
                      <a:r>
                        <a:rPr lang="cs-CZ" sz="1600" b="1" u="none" dirty="0">
                          <a:effectLst/>
                          <a:latin typeface="+mn-lt"/>
                          <a:hlinkClick r:id="rId23" tooltip="Czech Republic"/>
                        </a:rPr>
                        <a:t>Czech Republic</a:t>
                      </a:r>
                      <a:endParaRPr lang="cs-CZ" sz="1600" b="1" u="none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3.8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1.4%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361.43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</a:tr>
              <a:tr h="1675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dirty="0">
                          <a:effectLst/>
                          <a:latin typeface="+mn-lt"/>
                        </a:rPr>
                        <a:t>36</a:t>
                      </a:r>
                      <a:endParaRPr lang="cs-CZ" sz="110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dirty="0">
                          <a:effectLst/>
                          <a:latin typeface="+mn-lt"/>
                        </a:rPr>
                        <a:t> </a:t>
                      </a:r>
                      <a:r>
                        <a:rPr lang="cs-CZ" sz="1600" b="1" u="none" dirty="0" err="1">
                          <a:effectLst/>
                          <a:latin typeface="+mn-lt"/>
                          <a:hlinkClick r:id="rId24" tooltip="Republic of Ireland"/>
                        </a:rPr>
                        <a:t>Ireland</a:t>
                      </a:r>
                      <a:endParaRPr lang="cs-CZ" sz="1600" b="1" u="none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2.6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1.4%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566.07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</a:tr>
              <a:tr h="1675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dirty="0">
                          <a:effectLst/>
                          <a:latin typeface="+mn-lt"/>
                        </a:rPr>
                        <a:t>14</a:t>
                      </a:r>
                      <a:endParaRPr lang="cs-CZ" sz="110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dirty="0">
                          <a:effectLst/>
                          <a:latin typeface="+mn-lt"/>
                        </a:rPr>
                        <a:t> </a:t>
                      </a:r>
                      <a:r>
                        <a:rPr lang="cs-CZ" sz="1600" b="1" u="none" dirty="0" err="1">
                          <a:effectLst/>
                          <a:latin typeface="+mn-lt"/>
                          <a:hlinkClick r:id="rId25" tooltip="Spain"/>
                        </a:rPr>
                        <a:t>Spain</a:t>
                      </a:r>
                      <a:endParaRPr lang="cs-CZ" sz="1600" b="1" u="none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17.2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1.3%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369.02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</a:tr>
              <a:tr h="1675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dirty="0">
                          <a:effectLst/>
                          <a:latin typeface="+mn-lt"/>
                        </a:rPr>
                        <a:t>32</a:t>
                      </a:r>
                      <a:endParaRPr lang="cs-CZ" sz="110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dirty="0">
                          <a:effectLst/>
                          <a:latin typeface="+mn-lt"/>
                        </a:rPr>
                        <a:t> </a:t>
                      </a:r>
                      <a:r>
                        <a:rPr lang="cs-CZ" sz="1600" b="1" u="none" dirty="0">
                          <a:effectLst/>
                          <a:latin typeface="+mn-lt"/>
                          <a:hlinkClick r:id="rId26" tooltip="Portugal"/>
                        </a:rPr>
                        <a:t>Portugal</a:t>
                      </a:r>
                      <a:endParaRPr lang="cs-CZ" sz="1600" b="1" u="none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2.8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1.2%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266.99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</a:tr>
              <a:tr h="1675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dirty="0">
                          <a:effectLst/>
                          <a:latin typeface="+mn-lt"/>
                        </a:rPr>
                        <a:t>12</a:t>
                      </a:r>
                      <a:endParaRPr lang="cs-CZ" sz="110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dirty="0">
                          <a:effectLst/>
                          <a:latin typeface="+mn-lt"/>
                        </a:rPr>
                        <a:t> </a:t>
                      </a:r>
                      <a:r>
                        <a:rPr lang="cs-CZ" sz="1600" b="1" u="none" dirty="0">
                          <a:effectLst/>
                          <a:latin typeface="+mn-lt"/>
                          <a:hlinkClick r:id="rId27" tooltip="Italy"/>
                        </a:rPr>
                        <a:t>Italy</a:t>
                      </a:r>
                      <a:endParaRPr lang="cs-CZ" sz="1600" b="1" u="none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19.0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1.1%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316.70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</a:tr>
              <a:tr h="1675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dirty="0">
                          <a:effectLst/>
                          <a:latin typeface="+mn-lt"/>
                        </a:rPr>
                        <a:t>10</a:t>
                      </a:r>
                      <a:endParaRPr lang="cs-CZ" sz="110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 </a:t>
                      </a:r>
                      <a:r>
                        <a:rPr lang="cs-CZ" sz="1600" u="none">
                          <a:effectLst/>
                          <a:latin typeface="+mn-lt"/>
                          <a:hlinkClick r:id="rId28" tooltip="Russia"/>
                        </a:rPr>
                        <a:t>Russia</a:t>
                      </a:r>
                      <a:endParaRPr lang="cs-CZ" sz="1600" u="none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dirty="0" smtClean="0">
                          <a:effectLst/>
                          <a:latin typeface="+mn-lt"/>
                        </a:rPr>
                        <a:t>23.8</a:t>
                      </a:r>
                      <a:endParaRPr lang="cs-CZ" sz="140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>
                          <a:effectLst/>
                          <a:latin typeface="+mn-lt"/>
                        </a:rPr>
                        <a:t>1.0%</a:t>
                      </a:r>
                      <a:endParaRPr lang="cs-CZ" sz="14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dirty="0">
                          <a:effectLst/>
                          <a:latin typeface="+mn-lt"/>
                        </a:rPr>
                        <a:t>165.62</a:t>
                      </a:r>
                      <a:endParaRPr lang="cs-CZ" sz="140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55" marR="5555" marT="5555" marB="555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469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52400" y="795266"/>
            <a:ext cx="8686800" cy="497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3200" b="1" dirty="0" smtClean="0">
                <a:ea typeface="Times New Roman" pitchFamily="18" charset="0"/>
                <a:cs typeface="Arial" pitchFamily="34" charset="0"/>
              </a:rPr>
              <a:t>G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eneral observations</a:t>
            </a:r>
          </a:p>
          <a:p>
            <a:pPr marL="228600" marR="0" lvl="0" indent="-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sz="105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228600" marR="0" lvl="0" indent="-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400" u="sng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ICP</a:t>
            </a:r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should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not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target 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specific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firms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or 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sectors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but aim at 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improving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general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functioning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markets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685800" lvl="1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dirty="0" smtClean="0">
                <a:ea typeface="Times New Roman" pitchFamily="18" charset="0"/>
                <a:cs typeface="Arial" pitchFamily="34" charset="0"/>
              </a:rPr>
              <a:t>difference between </a:t>
            </a:r>
            <a:r>
              <a:rPr lang="en-US" sz="2000" b="1" dirty="0" smtClean="0">
                <a:ea typeface="Times New Roman" pitchFamily="18" charset="0"/>
                <a:cs typeface="Arial" pitchFamily="34" charset="0"/>
              </a:rPr>
              <a:t>offering incentives </a:t>
            </a:r>
            <a:r>
              <a:rPr lang="en-US" sz="2000" dirty="0" smtClean="0">
                <a:ea typeface="Times New Roman" pitchFamily="18" charset="0"/>
                <a:cs typeface="Arial" pitchFamily="34" charset="0"/>
              </a:rPr>
              <a:t>to </a:t>
            </a:r>
            <a:r>
              <a:rPr lang="en-US" sz="2000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specific</a:t>
            </a:r>
            <a:r>
              <a:rPr lang="en-US" sz="20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investor </a:t>
            </a:r>
            <a:r>
              <a:rPr lang="en-US" sz="2000" dirty="0" smtClean="0">
                <a:ea typeface="Times New Roman" pitchFamily="18" charset="0"/>
                <a:cs typeface="Arial" pitchFamily="34" charset="0"/>
              </a:rPr>
              <a:t>to invest into country and to make the country </a:t>
            </a:r>
            <a:r>
              <a:rPr lang="en-US" sz="2000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more likely to </a:t>
            </a:r>
            <a:r>
              <a:rPr lang="en-US" sz="2000" b="1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attract </a:t>
            </a:r>
            <a:r>
              <a:rPr lang="en-US" sz="2000" b="1" dirty="0" smtClean="0">
                <a:ea typeface="Times New Roman" pitchFamily="18" charset="0"/>
                <a:cs typeface="Arial" pitchFamily="34" charset="0"/>
              </a:rPr>
              <a:t>investment</a:t>
            </a:r>
            <a:r>
              <a:rPr lang="en-US" sz="2000" dirty="0" smtClean="0">
                <a:ea typeface="Times New Roman" pitchFamily="18" charset="0"/>
                <a:cs typeface="Arial" pitchFamily="34" charset="0"/>
              </a:rPr>
              <a:t>;</a:t>
            </a:r>
            <a:endParaRPr kumimoji="0" lang="en-US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228600" marR="0" lvl="0" indent="-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endParaRPr kumimoji="0" lang="en-US" sz="105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 is 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not enough 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to demonstrate existence of 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market failure: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685800" lvl="1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government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action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costly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and quickly 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becomes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politicized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selective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685800" lvl="1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400" b="1" dirty="0" smtClean="0">
                <a:ea typeface="Times New Roman" pitchFamily="18" charset="0"/>
                <a:cs typeface="Arial" pitchFamily="34" charset="0"/>
              </a:rPr>
              <a:t>o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nce 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supported 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by </a:t>
            </a:r>
            <a:r>
              <a:rPr kumimoji="0" lang="en-US" sz="24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industrial policy (public) 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funds –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sector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grows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beyond their 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market</a:t>
            </a:r>
            <a:r>
              <a:rPr kumimoji="0" lang="cs-CZ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cs-CZ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determined 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size;</a:t>
            </a:r>
          </a:p>
          <a:p>
            <a:pPr marL="1143000" lvl="2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dirty="0" smtClean="0">
                <a:ea typeface="Times New Roman" pitchFamily="18" charset="0"/>
                <a:cs typeface="Arial" pitchFamily="34" charset="0"/>
              </a:rPr>
              <a:t>exercising</a:t>
            </a:r>
            <a:r>
              <a:rPr kumimoji="0" lang="en-US" sz="20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political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influence 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enjoying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political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support </a:t>
            </a: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(employment, GDP share);</a:t>
            </a:r>
            <a:endParaRPr lang="en-US" sz="2000" dirty="0" smtClean="0">
              <a:ea typeface="Times New Roman" pitchFamily="18" charset="0"/>
              <a:cs typeface="Arial" pitchFamily="34" charset="0"/>
            </a:endParaRPr>
          </a:p>
          <a:p>
            <a:pPr marL="1143000" lvl="2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dirty="0" smtClean="0"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ndustrial policies become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path-dependent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and self-perpetuating;</a:t>
            </a:r>
            <a:endParaRPr kumimoji="0" lang="en-US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747" name="Group 1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652260"/>
              </p:ext>
            </p:extLst>
          </p:nvPr>
        </p:nvGraphicFramePr>
        <p:xfrm>
          <a:off x="899592" y="1628800"/>
          <a:ext cx="7454266" cy="1440815"/>
        </p:xfrm>
        <a:graphic>
          <a:graphicData uri="http://schemas.openxmlformats.org/drawingml/2006/table">
            <a:tbl>
              <a:tblPr/>
              <a:tblGrid>
                <a:gridCol w="2792730"/>
                <a:gridCol w="2105343"/>
                <a:gridCol w="2556193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Airbus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: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producing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Airbus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: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not producing 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Boeing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: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producing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B: -5     A: - 5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B: 100    A: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Boeing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: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not producing 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B:  0     A: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B: 0        A: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37" name="Rectangle 63"/>
          <p:cNvSpPr>
            <a:spLocks noChangeArrowheads="1"/>
          </p:cNvSpPr>
          <p:nvPr/>
        </p:nvSpPr>
        <p:spPr bwMode="auto">
          <a:xfrm>
            <a:off x="1647825" y="3624263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9238" name="Rectangle 66"/>
          <p:cNvSpPr>
            <a:spLocks noChangeArrowheads="1"/>
          </p:cNvSpPr>
          <p:nvPr/>
        </p:nvSpPr>
        <p:spPr bwMode="auto">
          <a:xfrm>
            <a:off x="2660579" y="3501008"/>
            <a:ext cx="38209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en-US" sz="2000" dirty="0" smtClean="0">
                <a:cs typeface="Times New Roman" pitchFamily="18" charset="0"/>
              </a:rPr>
              <a:t>Industrial policy of EU – </a:t>
            </a:r>
            <a:r>
              <a:rPr lang="en-US" sz="2000" b="1" dirty="0" smtClean="0">
                <a:solidFill>
                  <a:srgbClr val="0070C0"/>
                </a:solidFill>
                <a:cs typeface="Times New Roman" pitchFamily="18" charset="0"/>
              </a:rPr>
              <a:t>subsidy</a:t>
            </a:r>
            <a:r>
              <a:rPr lang="en-US" sz="2000" b="1" dirty="0" smtClean="0">
                <a:cs typeface="Times New Roman" pitchFamily="18" charset="0"/>
              </a:rPr>
              <a:t> 25</a:t>
            </a:r>
            <a:endParaRPr lang="en-US" sz="2000" b="1" dirty="0"/>
          </a:p>
        </p:txBody>
      </p:sp>
      <p:graphicFrame>
        <p:nvGraphicFramePr>
          <p:cNvPr id="23746" name="Group 1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881849"/>
              </p:ext>
            </p:extLst>
          </p:nvPr>
        </p:nvGraphicFramePr>
        <p:xfrm>
          <a:off x="971600" y="4149080"/>
          <a:ext cx="7502396" cy="1498762"/>
        </p:xfrm>
        <a:graphic>
          <a:graphicData uri="http://schemas.openxmlformats.org/drawingml/2006/table">
            <a:tbl>
              <a:tblPr/>
              <a:tblGrid>
                <a:gridCol w="2792730"/>
                <a:gridCol w="2153473"/>
                <a:gridCol w="2556193"/>
              </a:tblGrid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Airbus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: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producing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Airbus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: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not producing 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35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Boeing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: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producing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B: -5     A: 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B: 100    A: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35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Boeing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: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not producing 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B:  0     A: 125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B: 0        A: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57" name="Rectangle 125"/>
          <p:cNvSpPr>
            <a:spLocks noChangeArrowheads="1"/>
          </p:cNvSpPr>
          <p:nvPr/>
        </p:nvSpPr>
        <p:spPr bwMode="auto">
          <a:xfrm>
            <a:off x="0" y="390207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2000" dirty="0"/>
          </a:p>
        </p:txBody>
      </p:sp>
      <p:sp>
        <p:nvSpPr>
          <p:cNvPr id="9258" name="Text Box 198"/>
          <p:cNvSpPr txBox="1">
            <a:spLocks noChangeArrowheads="1"/>
          </p:cNvSpPr>
          <p:nvPr/>
        </p:nvSpPr>
        <p:spPr bwMode="auto">
          <a:xfrm>
            <a:off x="1230938" y="381000"/>
            <a:ext cx="6680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/>
              <a:t>Oligopolistic Competition in </a:t>
            </a:r>
            <a:r>
              <a:rPr lang="en-US" sz="3200" b="1" dirty="0" smtClean="0">
                <a:solidFill>
                  <a:srgbClr val="0070C0"/>
                </a:solidFill>
              </a:rPr>
              <a:t>High-tech</a:t>
            </a:r>
          </a:p>
          <a:p>
            <a:pPr algn="ctr"/>
            <a:r>
              <a:rPr lang="en-US" dirty="0" smtClean="0"/>
              <a:t>(150+ passengers airplane – example of natural monopoly) </a:t>
            </a:r>
            <a:r>
              <a:rPr lang="cs-CZ" dirty="0" smtClean="0"/>
              <a:t> </a:t>
            </a:r>
          </a:p>
          <a:p>
            <a:pPr algn="ctr"/>
            <a:r>
              <a:rPr lang="cs-CZ" dirty="0" err="1" smtClean="0"/>
              <a:t>Boeign</a:t>
            </a:r>
            <a:r>
              <a:rPr lang="cs-CZ" dirty="0" smtClean="0"/>
              <a:t> </a:t>
            </a:r>
            <a:r>
              <a:rPr lang="cs-CZ" dirty="0" err="1" smtClean="0"/>
              <a:t>having</a:t>
            </a:r>
            <a:r>
              <a:rPr lang="cs-CZ" dirty="0" smtClean="0"/>
              <a:t> </a:t>
            </a:r>
            <a:r>
              <a:rPr lang="cs-CZ" b="1" dirty="0" err="1" smtClean="0"/>
              <a:t>head</a:t>
            </a:r>
            <a:r>
              <a:rPr lang="cs-CZ" b="1" dirty="0" smtClean="0"/>
              <a:t> start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52400" y="488723"/>
            <a:ext cx="86868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Weaknesses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of Europe </a:t>
            </a:r>
            <a:r>
              <a:rPr kumimoji="0" lang="en-US" sz="24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40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Eichengreen</a:t>
            </a:r>
            <a:r>
              <a:rPr kumimoji="0" lang="en-US" sz="24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R&amp;D spending </a:t>
            </a: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limited cooperation between industry and academia;</a:t>
            </a:r>
            <a:endParaRPr kumimoji="0" lang="en-US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Small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, new 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firms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tend to pioneer new niches</a:t>
            </a: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, e.g.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IT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– greater difficulties to cope with the complexity of European 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regulation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;</a:t>
            </a:r>
            <a:endParaRPr kumimoji="0" lang="en-US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lvl="1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en-US" sz="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Europe: 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immigration-unfriendly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policies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(less attractive for H-T specialist form Asia);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Lower 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hiring and firing costs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make it easier for US entrepreneurs to 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experiment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with unproven technologies </a:t>
            </a: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(…of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great promise but uncertain commercial potential);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European 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financial system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– well suited to mobilizing saving and deploying it for investment by 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incumbent firms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- does not go to the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start-ups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and small firms (engines of output and productivity growth);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IT producing sector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is where US excels – but only 6% GDP – 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cannot explain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differences in productivity trends:</a:t>
            </a:r>
          </a:p>
          <a:p>
            <a:pPr marL="685800" lvl="1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US productivity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advantage since 1990s centered in 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retail trade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wholesale trade, financial services – 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ICT using activities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;</a:t>
            </a:r>
            <a:endParaRPr kumimoji="0" lang="en-US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Europe </a:t>
            </a:r>
            <a:r>
              <a:rPr kumimoji="0" lang="cs-CZ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has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faster productivity growth in 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telecommunications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privatization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and uniform product standards);</a:t>
            </a:r>
            <a:endParaRPr kumimoji="0" lang="en-US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Higher 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cost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etc. computer hardware in Europe (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localizing costs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 – itself </a:t>
            </a:r>
            <a:r>
              <a:rPr kumimoji="0" lang="cs-CZ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barrier; </a:t>
            </a:r>
            <a:endParaRPr kumimoji="0" lang="en-US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9692</TotalTime>
  <Words>1997</Words>
  <Application>Microsoft Office PowerPoint</Application>
  <PresentationFormat>Předvádění na obrazovce (4:3)</PresentationFormat>
  <Paragraphs>466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Office Theme</vt:lpstr>
      <vt:lpstr>Europe and the Issue of Competitiveness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George Mason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 and the Issue of Competitiveness</dc:title>
  <dc:creator>AAC DoIT</dc:creator>
  <cp:lastModifiedBy>Oldřich Krpec</cp:lastModifiedBy>
  <cp:revision>78</cp:revision>
  <cp:lastPrinted>2015-04-28T16:48:31Z</cp:lastPrinted>
  <dcterms:created xsi:type="dcterms:W3CDTF">2011-06-01T17:03:01Z</dcterms:created>
  <dcterms:modified xsi:type="dcterms:W3CDTF">2015-04-29T06:01:17Z</dcterms:modified>
</cp:coreProperties>
</file>