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68" r:id="rId5"/>
    <p:sldId id="263" r:id="rId6"/>
    <p:sldId id="264" r:id="rId7"/>
    <p:sldId id="266" r:id="rId8"/>
    <p:sldId id="265" r:id="rId9"/>
    <p:sldId id="257" r:id="rId10"/>
    <p:sldId id="258" r:id="rId11"/>
    <p:sldId id="259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ublikace\Scenare%20Francie%20a%20N&#283;mecko\Intra_Eurosystem_balanc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Germany</c:v>
          </c:tx>
          <c:marker>
            <c:symbol val="none"/>
          </c:marker>
          <c:cat>
            <c:numRef>
              <c:f>'[Intra_Eurosystem_balances.xlsx]Net balance with Eurosystem'!$DF$7:$FO$7</c:f>
              <c:numCache>
                <c:formatCode>[$-409]mmm\-yy;@</c:formatCode>
                <c:ptCount val="6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40970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41092</c:v>
                </c:pt>
                <c:pt idx="55">
                  <c:v>41123</c:v>
                </c:pt>
                <c:pt idx="56">
                  <c:v>41154</c:v>
                </c:pt>
                <c:pt idx="57">
                  <c:v>41184</c:v>
                </c:pt>
                <c:pt idx="58">
                  <c:v>41216</c:v>
                </c:pt>
                <c:pt idx="59">
                  <c:v>41248</c:v>
                </c:pt>
                <c:pt idx="60">
                  <c:v>41280</c:v>
                </c:pt>
                <c:pt idx="61">
                  <c:v>41312</c:v>
                </c:pt>
              </c:numCache>
            </c:numRef>
          </c:cat>
          <c:val>
            <c:numRef>
              <c:f>'[Intra_Eurosystem_balances.xlsx]Net balance with Eurosystem'!$DF$9:$FO$9</c:f>
              <c:numCache>
                <c:formatCode>0</c:formatCode>
                <c:ptCount val="62"/>
                <c:pt idx="0">
                  <c:v>93688.025999999998</c:v>
                </c:pt>
                <c:pt idx="1">
                  <c:v>109906.355</c:v>
                </c:pt>
                <c:pt idx="2">
                  <c:v>87014.131999999998</c:v>
                </c:pt>
                <c:pt idx="3">
                  <c:v>89664.846999999994</c:v>
                </c:pt>
                <c:pt idx="4">
                  <c:v>91759.284</c:v>
                </c:pt>
                <c:pt idx="5">
                  <c:v>95534.573999999993</c:v>
                </c:pt>
                <c:pt idx="6">
                  <c:v>94241.334000000003</c:v>
                </c:pt>
                <c:pt idx="7">
                  <c:v>108085.22900000001</c:v>
                </c:pt>
                <c:pt idx="8">
                  <c:v>99957.517999999996</c:v>
                </c:pt>
                <c:pt idx="9">
                  <c:v>70196.039000000004</c:v>
                </c:pt>
                <c:pt idx="10">
                  <c:v>93376.879000000001</c:v>
                </c:pt>
                <c:pt idx="11">
                  <c:v>115294.72900000001</c:v>
                </c:pt>
                <c:pt idx="12">
                  <c:v>133692.351</c:v>
                </c:pt>
                <c:pt idx="13">
                  <c:v>147303.883</c:v>
                </c:pt>
                <c:pt idx="14">
                  <c:v>151680.715</c:v>
                </c:pt>
                <c:pt idx="15">
                  <c:v>151774.17499999999</c:v>
                </c:pt>
                <c:pt idx="16">
                  <c:v>139664.01</c:v>
                </c:pt>
                <c:pt idx="17">
                  <c:v>171052.133</c:v>
                </c:pt>
                <c:pt idx="18">
                  <c:v>161956.22700000001</c:v>
                </c:pt>
                <c:pt idx="19">
                  <c:v>159718.37899999999</c:v>
                </c:pt>
                <c:pt idx="20">
                  <c:v>179035.04199999999</c:v>
                </c:pt>
                <c:pt idx="21">
                  <c:v>154346.40700000001</c:v>
                </c:pt>
                <c:pt idx="22">
                  <c:v>160779.67199999999</c:v>
                </c:pt>
                <c:pt idx="23">
                  <c:v>177722.508</c:v>
                </c:pt>
                <c:pt idx="24">
                  <c:v>177759.587</c:v>
                </c:pt>
                <c:pt idx="25">
                  <c:v>197483.00899999999</c:v>
                </c:pt>
                <c:pt idx="26">
                  <c:v>207417.80600000001</c:v>
                </c:pt>
                <c:pt idx="27">
                  <c:v>213678.39499999999</c:v>
                </c:pt>
                <c:pt idx="28">
                  <c:v>255465.34099999999</c:v>
                </c:pt>
                <c:pt idx="29">
                  <c:v>249416.90299999999</c:v>
                </c:pt>
                <c:pt idx="30">
                  <c:v>271224.97100000002</c:v>
                </c:pt>
                <c:pt idx="31">
                  <c:v>282598.74800000002</c:v>
                </c:pt>
                <c:pt idx="32">
                  <c:v>309980.46600000001</c:v>
                </c:pt>
                <c:pt idx="33">
                  <c:v>286663.74900000001</c:v>
                </c:pt>
                <c:pt idx="34">
                  <c:v>299445.21600000001</c:v>
                </c:pt>
                <c:pt idx="35">
                  <c:v>325556.42800000001</c:v>
                </c:pt>
                <c:pt idx="36">
                  <c:v>302629.65500000003</c:v>
                </c:pt>
                <c:pt idx="37">
                  <c:v>320709.54700000002</c:v>
                </c:pt>
                <c:pt idx="38">
                  <c:v>323228.61300000001</c:v>
                </c:pt>
                <c:pt idx="39">
                  <c:v>309107.446</c:v>
                </c:pt>
                <c:pt idx="40">
                  <c:v>323641.36499999999</c:v>
                </c:pt>
                <c:pt idx="41">
                  <c:v>336540.7</c:v>
                </c:pt>
                <c:pt idx="42">
                  <c:v>343662.25799999997</c:v>
                </c:pt>
                <c:pt idx="43">
                  <c:v>390424.43</c:v>
                </c:pt>
                <c:pt idx="44">
                  <c:v>449612.80699999997</c:v>
                </c:pt>
                <c:pt idx="45">
                  <c:v>465517.94400000002</c:v>
                </c:pt>
                <c:pt idx="46">
                  <c:v>495164.18099999998</c:v>
                </c:pt>
                <c:pt idx="47">
                  <c:v>463134.18800000002</c:v>
                </c:pt>
                <c:pt idx="48">
                  <c:v>498131.36499999999</c:v>
                </c:pt>
                <c:pt idx="49">
                  <c:v>547046.71699999995</c:v>
                </c:pt>
                <c:pt idx="50">
                  <c:v>615591.52800000005</c:v>
                </c:pt>
                <c:pt idx="51">
                  <c:v>644182.01</c:v>
                </c:pt>
                <c:pt idx="52">
                  <c:v>698567.10100000002</c:v>
                </c:pt>
                <c:pt idx="53">
                  <c:v>728566.72022026998</c:v>
                </c:pt>
                <c:pt idx="54">
                  <c:v>727206.14610599994</c:v>
                </c:pt>
                <c:pt idx="55">
                  <c:v>751449.17570765002</c:v>
                </c:pt>
                <c:pt idx="56">
                  <c:v>695458.42658841005</c:v>
                </c:pt>
                <c:pt idx="57">
                  <c:v>719351.98334029003</c:v>
                </c:pt>
                <c:pt idx="58">
                  <c:v>715123.89263877005</c:v>
                </c:pt>
                <c:pt idx="59">
                  <c:v>655669.74355355999</c:v>
                </c:pt>
                <c:pt idx="60">
                  <c:v>616937.24048610998</c:v>
                </c:pt>
                <c:pt idx="61" formatCode="General">
                  <c:v>612572</c:v>
                </c:pt>
              </c:numCache>
            </c:numRef>
          </c:val>
          <c:smooth val="0"/>
        </c:ser>
        <c:ser>
          <c:idx val="1"/>
          <c:order val="1"/>
          <c:tx>
            <c:v>France</c:v>
          </c:tx>
          <c:marker>
            <c:symbol val="none"/>
          </c:marker>
          <c:cat>
            <c:numRef>
              <c:f>'[Intra_Eurosystem_balances.xlsx]Net balance with Eurosystem'!$DF$7:$FO$7</c:f>
              <c:numCache>
                <c:formatCode>[$-409]mmm\-yy;@</c:formatCode>
                <c:ptCount val="6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40970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41092</c:v>
                </c:pt>
                <c:pt idx="55">
                  <c:v>41123</c:v>
                </c:pt>
                <c:pt idx="56">
                  <c:v>41154</c:v>
                </c:pt>
                <c:pt idx="57">
                  <c:v>41184</c:v>
                </c:pt>
                <c:pt idx="58">
                  <c:v>41216</c:v>
                </c:pt>
                <c:pt idx="59">
                  <c:v>41248</c:v>
                </c:pt>
                <c:pt idx="60">
                  <c:v>41280</c:v>
                </c:pt>
                <c:pt idx="61">
                  <c:v>41312</c:v>
                </c:pt>
              </c:numCache>
            </c:numRef>
          </c:cat>
          <c:val>
            <c:numRef>
              <c:f>'[Intra_Eurosystem_balances.xlsx]Net balance with Eurosystem'!$DF$14:$FO$14</c:f>
              <c:numCache>
                <c:formatCode>0</c:formatCode>
                <c:ptCount val="62"/>
                <c:pt idx="0">
                  <c:v>-53262</c:v>
                </c:pt>
                <c:pt idx="1">
                  <c:v>-58601</c:v>
                </c:pt>
                <c:pt idx="2">
                  <c:v>-58634</c:v>
                </c:pt>
                <c:pt idx="3">
                  <c:v>-70338</c:v>
                </c:pt>
                <c:pt idx="4">
                  <c:v>-49682</c:v>
                </c:pt>
                <c:pt idx="5">
                  <c:v>-67582</c:v>
                </c:pt>
                <c:pt idx="6">
                  <c:v>-66122</c:v>
                </c:pt>
                <c:pt idx="7">
                  <c:v>-73477</c:v>
                </c:pt>
                <c:pt idx="8">
                  <c:v>-54289</c:v>
                </c:pt>
                <c:pt idx="9">
                  <c:v>-107234</c:v>
                </c:pt>
                <c:pt idx="10">
                  <c:v>-119079</c:v>
                </c:pt>
                <c:pt idx="11">
                  <c:v>-117684</c:v>
                </c:pt>
                <c:pt idx="12">
                  <c:v>-107163</c:v>
                </c:pt>
                <c:pt idx="13">
                  <c:v>-90517</c:v>
                </c:pt>
                <c:pt idx="14">
                  <c:v>-81345</c:v>
                </c:pt>
                <c:pt idx="15">
                  <c:v>-60029</c:v>
                </c:pt>
                <c:pt idx="16">
                  <c:v>-46475</c:v>
                </c:pt>
                <c:pt idx="17">
                  <c:v>-50211</c:v>
                </c:pt>
                <c:pt idx="18">
                  <c:v>-49150</c:v>
                </c:pt>
                <c:pt idx="19">
                  <c:v>-74895</c:v>
                </c:pt>
                <c:pt idx="20">
                  <c:v>-92336</c:v>
                </c:pt>
                <c:pt idx="21">
                  <c:v>-81530</c:v>
                </c:pt>
                <c:pt idx="22">
                  <c:v>-81545</c:v>
                </c:pt>
                <c:pt idx="23">
                  <c:v>-62008</c:v>
                </c:pt>
                <c:pt idx="24">
                  <c:v>-77891</c:v>
                </c:pt>
                <c:pt idx="25">
                  <c:v>-63590</c:v>
                </c:pt>
                <c:pt idx="26">
                  <c:v>-54229</c:v>
                </c:pt>
                <c:pt idx="27">
                  <c:v>-52554</c:v>
                </c:pt>
                <c:pt idx="28">
                  <c:v>-29608</c:v>
                </c:pt>
                <c:pt idx="29">
                  <c:v>0</c:v>
                </c:pt>
                <c:pt idx="30">
                  <c:v>-19889</c:v>
                </c:pt>
                <c:pt idx="31">
                  <c:v>-26362</c:v>
                </c:pt>
                <c:pt idx="32">
                  <c:v>-31391</c:v>
                </c:pt>
                <c:pt idx="33">
                  <c:v>-23080</c:v>
                </c:pt>
                <c:pt idx="34">
                  <c:v>-11772</c:v>
                </c:pt>
                <c:pt idx="35">
                  <c:v>-28349</c:v>
                </c:pt>
                <c:pt idx="36">
                  <c:v>-18704</c:v>
                </c:pt>
                <c:pt idx="37">
                  <c:v>-25812</c:v>
                </c:pt>
                <c:pt idx="38">
                  <c:v>-22420</c:v>
                </c:pt>
                <c:pt idx="39">
                  <c:v>-22666</c:v>
                </c:pt>
                <c:pt idx="40">
                  <c:v>-28879</c:v>
                </c:pt>
                <c:pt idx="41">
                  <c:v>-18318</c:v>
                </c:pt>
                <c:pt idx="42">
                  <c:v>-7406</c:v>
                </c:pt>
                <c:pt idx="43">
                  <c:v>-33489</c:v>
                </c:pt>
                <c:pt idx="44">
                  <c:v>-97730</c:v>
                </c:pt>
                <c:pt idx="45">
                  <c:v>-98500</c:v>
                </c:pt>
                <c:pt idx="46">
                  <c:v>-90400</c:v>
                </c:pt>
                <c:pt idx="47">
                  <c:v>-79629</c:v>
                </c:pt>
                <c:pt idx="48">
                  <c:v>-113666</c:v>
                </c:pt>
                <c:pt idx="49">
                  <c:v>-96316</c:v>
                </c:pt>
                <c:pt idx="50">
                  <c:v>-47298</c:v>
                </c:pt>
                <c:pt idx="51">
                  <c:v>-26300</c:v>
                </c:pt>
                <c:pt idx="52">
                  <c:v>-48219</c:v>
                </c:pt>
                <c:pt idx="53">
                  <c:v>-12187</c:v>
                </c:pt>
                <c:pt idx="54">
                  <c:v>-3337</c:v>
                </c:pt>
                <c:pt idx="55">
                  <c:v>-4915</c:v>
                </c:pt>
                <c:pt idx="56">
                  <c:v>-2597</c:v>
                </c:pt>
                <c:pt idx="57">
                  <c:v>-45878</c:v>
                </c:pt>
                <c:pt idx="58">
                  <c:v>-74810</c:v>
                </c:pt>
                <c:pt idx="59">
                  <c:v>-73899</c:v>
                </c:pt>
                <c:pt idx="60">
                  <c:v>-85376</c:v>
                </c:pt>
                <c:pt idx="61">
                  <c:v>-78800</c:v>
                </c:pt>
              </c:numCache>
            </c:numRef>
          </c:val>
          <c:smooth val="0"/>
        </c:ser>
        <c:ser>
          <c:idx val="2"/>
          <c:order val="2"/>
          <c:tx>
            <c:v>Spain</c:v>
          </c:tx>
          <c:marker>
            <c:symbol val="none"/>
          </c:marker>
          <c:cat>
            <c:numRef>
              <c:f>'[Intra_Eurosystem_balances.xlsx]Net balance with Eurosystem'!$DF$7:$FO$7</c:f>
              <c:numCache>
                <c:formatCode>[$-409]mmm\-yy;@</c:formatCode>
                <c:ptCount val="6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40970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41092</c:v>
                </c:pt>
                <c:pt idx="55">
                  <c:v>41123</c:v>
                </c:pt>
                <c:pt idx="56">
                  <c:v>41154</c:v>
                </c:pt>
                <c:pt idx="57">
                  <c:v>41184</c:v>
                </c:pt>
                <c:pt idx="58">
                  <c:v>41216</c:v>
                </c:pt>
                <c:pt idx="59">
                  <c:v>41248</c:v>
                </c:pt>
                <c:pt idx="60">
                  <c:v>41280</c:v>
                </c:pt>
                <c:pt idx="61">
                  <c:v>41312</c:v>
                </c:pt>
              </c:numCache>
            </c:numRef>
          </c:cat>
          <c:val>
            <c:numRef>
              <c:f>'[Intra_Eurosystem_balances.xlsx]Net balance with Eurosystem'!$DF$13:$FO$13</c:f>
              <c:numCache>
                <c:formatCode>0</c:formatCode>
                <c:ptCount val="62"/>
                <c:pt idx="0">
                  <c:v>-8758</c:v>
                </c:pt>
                <c:pt idx="1">
                  <c:v>-8820</c:v>
                </c:pt>
                <c:pt idx="2">
                  <c:v>-1524</c:v>
                </c:pt>
                <c:pt idx="3">
                  <c:v>-17392</c:v>
                </c:pt>
                <c:pt idx="4">
                  <c:v>-13950</c:v>
                </c:pt>
                <c:pt idx="5">
                  <c:v>-11893</c:v>
                </c:pt>
                <c:pt idx="6">
                  <c:v>-19918</c:v>
                </c:pt>
                <c:pt idx="7">
                  <c:v>-25539</c:v>
                </c:pt>
                <c:pt idx="8">
                  <c:v>-23970</c:v>
                </c:pt>
                <c:pt idx="9">
                  <c:v>-18329</c:v>
                </c:pt>
                <c:pt idx="10">
                  <c:v>-26461</c:v>
                </c:pt>
                <c:pt idx="11">
                  <c:v>-34989</c:v>
                </c:pt>
                <c:pt idx="12">
                  <c:v>-32550</c:v>
                </c:pt>
                <c:pt idx="13">
                  <c:v>-37522</c:v>
                </c:pt>
                <c:pt idx="14">
                  <c:v>-32140</c:v>
                </c:pt>
                <c:pt idx="15">
                  <c:v>-25762</c:v>
                </c:pt>
                <c:pt idx="16">
                  <c:v>-26939</c:v>
                </c:pt>
                <c:pt idx="17">
                  <c:v>-35260</c:v>
                </c:pt>
                <c:pt idx="18">
                  <c:v>-39275</c:v>
                </c:pt>
                <c:pt idx="19">
                  <c:v>-45374</c:v>
                </c:pt>
                <c:pt idx="20">
                  <c:v>-47375</c:v>
                </c:pt>
                <c:pt idx="21">
                  <c:v>-41211</c:v>
                </c:pt>
                <c:pt idx="22">
                  <c:v>-29553</c:v>
                </c:pt>
                <c:pt idx="23">
                  <c:v>-41135</c:v>
                </c:pt>
                <c:pt idx="24">
                  <c:v>-37405</c:v>
                </c:pt>
                <c:pt idx="25">
                  <c:v>-41703</c:v>
                </c:pt>
                <c:pt idx="26">
                  <c:v>-43306</c:v>
                </c:pt>
                <c:pt idx="27">
                  <c:v>-35739</c:v>
                </c:pt>
                <c:pt idx="28">
                  <c:v>-78140</c:v>
                </c:pt>
                <c:pt idx="29">
                  <c:v>-105618</c:v>
                </c:pt>
                <c:pt idx="30">
                  <c:v>-102066</c:v>
                </c:pt>
                <c:pt idx="31">
                  <c:v>-84097</c:v>
                </c:pt>
                <c:pt idx="32">
                  <c:v>-59131</c:v>
                </c:pt>
                <c:pt idx="33">
                  <c:v>-43038</c:v>
                </c:pt>
                <c:pt idx="34">
                  <c:v>-42955</c:v>
                </c:pt>
                <c:pt idx="35">
                  <c:v>-50923</c:v>
                </c:pt>
                <c:pt idx="36">
                  <c:v>-48087</c:v>
                </c:pt>
                <c:pt idx="37">
                  <c:v>-42965</c:v>
                </c:pt>
                <c:pt idx="38">
                  <c:v>-40028</c:v>
                </c:pt>
                <c:pt idx="39">
                  <c:v>-37533</c:v>
                </c:pt>
                <c:pt idx="40">
                  <c:v>-53063</c:v>
                </c:pt>
                <c:pt idx="41">
                  <c:v>-45360</c:v>
                </c:pt>
                <c:pt idx="42">
                  <c:v>-56672</c:v>
                </c:pt>
                <c:pt idx="43">
                  <c:v>-78224</c:v>
                </c:pt>
                <c:pt idx="44">
                  <c:v>-88620</c:v>
                </c:pt>
                <c:pt idx="45">
                  <c:v>-108487</c:v>
                </c:pt>
                <c:pt idx="46">
                  <c:v>-137178</c:v>
                </c:pt>
                <c:pt idx="47">
                  <c:v>-174978</c:v>
                </c:pt>
                <c:pt idx="48">
                  <c:v>-183787</c:v>
                </c:pt>
                <c:pt idx="49">
                  <c:v>-211426</c:v>
                </c:pt>
                <c:pt idx="50">
                  <c:v>-276033</c:v>
                </c:pt>
                <c:pt idx="51">
                  <c:v>-302840</c:v>
                </c:pt>
                <c:pt idx="52">
                  <c:v>-345106</c:v>
                </c:pt>
                <c:pt idx="53">
                  <c:v>-408419.66610703</c:v>
                </c:pt>
                <c:pt idx="54">
                  <c:v>-423272.20067499997</c:v>
                </c:pt>
                <c:pt idx="55">
                  <c:v>-434427.62816626998</c:v>
                </c:pt>
                <c:pt idx="56">
                  <c:v>-400140.61367985001</c:v>
                </c:pt>
                <c:pt idx="57">
                  <c:v>-380436.58727433998</c:v>
                </c:pt>
                <c:pt idx="58">
                  <c:v>-366048.23374449997</c:v>
                </c:pt>
                <c:pt idx="59">
                  <c:v>-337344</c:v>
                </c:pt>
                <c:pt idx="60">
                  <c:v>-309414</c:v>
                </c:pt>
                <c:pt idx="61">
                  <c:v>-297127.90494615998</c:v>
                </c:pt>
              </c:numCache>
            </c:numRef>
          </c:val>
          <c:smooth val="0"/>
        </c:ser>
        <c:ser>
          <c:idx val="3"/>
          <c:order val="3"/>
          <c:tx>
            <c:v>Italy</c:v>
          </c:tx>
          <c:marker>
            <c:symbol val="none"/>
          </c:marker>
          <c:cat>
            <c:numRef>
              <c:f>'[Intra_Eurosystem_balances.xlsx]Net balance with Eurosystem'!$DF$7:$FO$7</c:f>
              <c:numCache>
                <c:formatCode>[$-409]mmm\-yy;@</c:formatCode>
                <c:ptCount val="6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40970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41092</c:v>
                </c:pt>
                <c:pt idx="55">
                  <c:v>41123</c:v>
                </c:pt>
                <c:pt idx="56">
                  <c:v>41154</c:v>
                </c:pt>
                <c:pt idx="57">
                  <c:v>41184</c:v>
                </c:pt>
                <c:pt idx="58">
                  <c:v>41216</c:v>
                </c:pt>
                <c:pt idx="59">
                  <c:v>41248</c:v>
                </c:pt>
                <c:pt idx="60">
                  <c:v>41280</c:v>
                </c:pt>
                <c:pt idx="61">
                  <c:v>41312</c:v>
                </c:pt>
              </c:numCache>
            </c:numRef>
          </c:cat>
          <c:val>
            <c:numRef>
              <c:f>'[Intra_Eurosystem_balances.xlsx]Net balance with Eurosystem'!$DF$15:$FO$15</c:f>
              <c:numCache>
                <c:formatCode>0</c:formatCode>
                <c:ptCount val="62"/>
                <c:pt idx="0">
                  <c:v>39564</c:v>
                </c:pt>
                <c:pt idx="1">
                  <c:v>37479</c:v>
                </c:pt>
                <c:pt idx="2">
                  <c:v>53443</c:v>
                </c:pt>
                <c:pt idx="3">
                  <c:v>56465</c:v>
                </c:pt>
                <c:pt idx="4">
                  <c:v>29858</c:v>
                </c:pt>
                <c:pt idx="5">
                  <c:v>48879</c:v>
                </c:pt>
                <c:pt idx="6">
                  <c:v>58404</c:v>
                </c:pt>
                <c:pt idx="7">
                  <c:v>67574</c:v>
                </c:pt>
                <c:pt idx="8">
                  <c:v>39720</c:v>
                </c:pt>
                <c:pt idx="9">
                  <c:v>25816</c:v>
                </c:pt>
                <c:pt idx="10">
                  <c:v>26800</c:v>
                </c:pt>
                <c:pt idx="11">
                  <c:v>23452</c:v>
                </c:pt>
                <c:pt idx="12">
                  <c:v>50650</c:v>
                </c:pt>
                <c:pt idx="13">
                  <c:v>54902</c:v>
                </c:pt>
                <c:pt idx="14">
                  <c:v>70016</c:v>
                </c:pt>
                <c:pt idx="15">
                  <c:v>67300</c:v>
                </c:pt>
                <c:pt idx="16">
                  <c:v>72635</c:v>
                </c:pt>
                <c:pt idx="17">
                  <c:v>73591</c:v>
                </c:pt>
                <c:pt idx="18">
                  <c:v>66968</c:v>
                </c:pt>
                <c:pt idx="19">
                  <c:v>61438</c:v>
                </c:pt>
                <c:pt idx="20">
                  <c:v>82168</c:v>
                </c:pt>
                <c:pt idx="21">
                  <c:v>81503</c:v>
                </c:pt>
                <c:pt idx="22">
                  <c:v>59995</c:v>
                </c:pt>
                <c:pt idx="23">
                  <c:v>55276</c:v>
                </c:pt>
                <c:pt idx="24">
                  <c:v>77579</c:v>
                </c:pt>
                <c:pt idx="25">
                  <c:v>62104</c:v>
                </c:pt>
                <c:pt idx="26">
                  <c:v>48702</c:v>
                </c:pt>
                <c:pt idx="27">
                  <c:v>43915</c:v>
                </c:pt>
                <c:pt idx="28">
                  <c:v>35073</c:v>
                </c:pt>
                <c:pt idx="29">
                  <c:v>21839</c:v>
                </c:pt>
                <c:pt idx="30">
                  <c:v>33601</c:v>
                </c:pt>
                <c:pt idx="31">
                  <c:v>28136</c:v>
                </c:pt>
                <c:pt idx="32">
                  <c:v>15459</c:v>
                </c:pt>
                <c:pt idx="33">
                  <c:v>29943</c:v>
                </c:pt>
                <c:pt idx="34">
                  <c:v>30524</c:v>
                </c:pt>
                <c:pt idx="35">
                  <c:v>3699</c:v>
                </c:pt>
                <c:pt idx="36">
                  <c:v>27700</c:v>
                </c:pt>
                <c:pt idx="37">
                  <c:v>19634</c:v>
                </c:pt>
                <c:pt idx="38">
                  <c:v>823</c:v>
                </c:pt>
                <c:pt idx="39">
                  <c:v>12018</c:v>
                </c:pt>
                <c:pt idx="40">
                  <c:v>13866</c:v>
                </c:pt>
                <c:pt idx="41">
                  <c:v>5997</c:v>
                </c:pt>
                <c:pt idx="42">
                  <c:v>-16312</c:v>
                </c:pt>
                <c:pt idx="43">
                  <c:v>-57469</c:v>
                </c:pt>
                <c:pt idx="44">
                  <c:v>-103511</c:v>
                </c:pt>
                <c:pt idx="45">
                  <c:v>-88598</c:v>
                </c:pt>
                <c:pt idx="46">
                  <c:v>-147535</c:v>
                </c:pt>
                <c:pt idx="47">
                  <c:v>-191379</c:v>
                </c:pt>
                <c:pt idx="48">
                  <c:v>-180130</c:v>
                </c:pt>
                <c:pt idx="49">
                  <c:v>-194082</c:v>
                </c:pt>
                <c:pt idx="50">
                  <c:v>-270408</c:v>
                </c:pt>
                <c:pt idx="51">
                  <c:v>-279379</c:v>
                </c:pt>
                <c:pt idx="52">
                  <c:v>-274626</c:v>
                </c:pt>
                <c:pt idx="53">
                  <c:v>-274291</c:v>
                </c:pt>
                <c:pt idx="54">
                  <c:v>-280093</c:v>
                </c:pt>
                <c:pt idx="55">
                  <c:v>-289320</c:v>
                </c:pt>
                <c:pt idx="56">
                  <c:v>-280768</c:v>
                </c:pt>
                <c:pt idx="57">
                  <c:v>-266742</c:v>
                </c:pt>
                <c:pt idx="58">
                  <c:v>-246955</c:v>
                </c:pt>
                <c:pt idx="59">
                  <c:v>-255102</c:v>
                </c:pt>
                <c:pt idx="60">
                  <c:v>-228163</c:v>
                </c:pt>
                <c:pt idx="61">
                  <c:v>-256397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299136"/>
        <c:axId val="84309120"/>
      </c:lineChart>
      <c:dateAx>
        <c:axId val="8429913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low"/>
        <c:txPr>
          <a:bodyPr/>
          <a:lstStyle/>
          <a:p>
            <a:pPr>
              <a:defRPr sz="1400" baseline="0"/>
            </a:pPr>
            <a:endParaRPr lang="cs-CZ"/>
          </a:p>
        </c:txPr>
        <c:crossAx val="84309120"/>
        <c:crosses val="autoZero"/>
        <c:auto val="1"/>
        <c:lblOffset val="100"/>
        <c:baseTimeUnit val="months"/>
        <c:majorUnit val="1"/>
        <c:majorTimeUnit val="years"/>
      </c:dateAx>
      <c:valAx>
        <c:axId val="843091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842991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96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6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24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8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4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72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33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8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42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83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6986-DB36-4312-91EA-F99A8A6FE391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3A8E-B6FD-4671-BE6E-9DCDE395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60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accent1"/>
                </a:solidFill>
              </a:rPr>
              <a:t>Eurozone</a:t>
            </a:r>
            <a:r>
              <a:rPr lang="cs-CZ" sz="4800" b="1" dirty="0" smtClean="0">
                <a:solidFill>
                  <a:schemeClr val="accent1"/>
                </a:solidFill>
              </a:rPr>
              <a:t> </a:t>
            </a:r>
            <a:r>
              <a:rPr lang="cs-CZ" sz="4800" b="1" dirty="0" err="1" smtClean="0">
                <a:solidFill>
                  <a:schemeClr val="accent1"/>
                </a:solidFill>
              </a:rPr>
              <a:t>Crisis</a:t>
            </a:r>
            <a:endParaRPr lang="cs-CZ" sz="4800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Europe in World Economy 201</a:t>
            </a:r>
            <a:r>
              <a:rPr lang="cs-CZ" dirty="0" smtClean="0"/>
              <a:t>5</a:t>
            </a:r>
          </a:p>
          <a:p>
            <a:r>
              <a:rPr lang="cs-CZ" sz="2400" dirty="0" smtClean="0"/>
              <a:t>Vladan </a:t>
            </a:r>
            <a:r>
              <a:rPr lang="cs-CZ" sz="2400" dirty="0" err="1" smtClean="0"/>
              <a:t>Hodulák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70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670" y="548680"/>
            <a:ext cx="8229600" cy="778098"/>
          </a:xfrm>
        </p:spPr>
        <p:txBody>
          <a:bodyPr>
            <a:normAutofit/>
          </a:bodyPr>
          <a:lstStyle/>
          <a:p>
            <a:r>
              <a:rPr lang="en-US" sz="2700" b="1" dirty="0"/>
              <a:t>Current Account to GDP in the Years 1999-2012 </a:t>
            </a:r>
            <a:r>
              <a:rPr lang="en-US" sz="2700" b="1" dirty="0" smtClean="0"/>
              <a:t>(%)</a:t>
            </a:r>
            <a:endParaRPr lang="cs-CZ" dirty="0"/>
          </a:p>
        </p:txBody>
      </p:sp>
      <p:pic>
        <p:nvPicPr>
          <p:cNvPr id="2050" name="Graf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8" t="-2924" r="-2188" b="-3613"/>
          <a:stretch>
            <a:fillRect/>
          </a:stretch>
        </p:blipFill>
        <p:spPr bwMode="auto">
          <a:xfrm>
            <a:off x="755576" y="1361193"/>
            <a:ext cx="771157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5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2400" b="1" dirty="0"/>
              <a:t>Net International Investment Position (in % of GDP)</a:t>
            </a:r>
            <a:endParaRPr lang="cs-CZ" sz="2400" dirty="0"/>
          </a:p>
        </p:txBody>
      </p:sp>
      <p:pic>
        <p:nvPicPr>
          <p:cNvPr id="3074" name="Graf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27280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29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848" y="404664"/>
            <a:ext cx="8229600" cy="922114"/>
          </a:xfrm>
        </p:spPr>
        <p:txBody>
          <a:bodyPr>
            <a:normAutofit/>
          </a:bodyPr>
          <a:lstStyle/>
          <a:p>
            <a:r>
              <a:rPr lang="en-US" sz="2000" b="1" dirty="0"/>
              <a:t>Central Bank Balance Sheets within TARGET2 System (Millions of EURO</a:t>
            </a:r>
            <a:r>
              <a:rPr lang="en-US" sz="2000" b="1" dirty="0" smtClean="0"/>
              <a:t>)</a:t>
            </a:r>
            <a:endParaRPr lang="cs-CZ" sz="2000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22194"/>
              </p:ext>
            </p:extLst>
          </p:nvPr>
        </p:nvGraphicFramePr>
        <p:xfrm>
          <a:off x="539552" y="1373980"/>
          <a:ext cx="7925793" cy="4863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426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Current position </a:t>
            </a:r>
            <a:r>
              <a:rPr lang="en-US" sz="3600" b="1" dirty="0" smtClean="0">
                <a:solidFill>
                  <a:schemeClr val="tx2"/>
                </a:solidFill>
              </a:rPr>
              <a:t>in</a:t>
            </a:r>
            <a:r>
              <a:rPr lang="cs-CZ" sz="3600" b="1" dirty="0" smtClean="0">
                <a:solidFill>
                  <a:schemeClr val="tx2"/>
                </a:solidFill>
              </a:rPr>
              <a:t> </a:t>
            </a:r>
            <a:r>
              <a:rPr lang="cs-CZ" sz="3600" b="1" dirty="0" err="1" smtClean="0">
                <a:solidFill>
                  <a:schemeClr val="tx2"/>
                </a:solidFill>
              </a:rPr>
              <a:t>the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  <a:r>
              <a:rPr lang="en-US" sz="3600" b="1" dirty="0" smtClean="0">
                <a:solidFill>
                  <a:schemeClr val="tx2"/>
                </a:solidFill>
              </a:rPr>
              <a:t>IMS</a:t>
            </a:r>
            <a:endParaRPr lang="cs-CZ" sz="3600" b="1" dirty="0" smtClean="0"/>
          </a:p>
          <a:p>
            <a:r>
              <a:rPr lang="en-US" dirty="0" smtClean="0"/>
              <a:t>One of the reasons </a:t>
            </a:r>
            <a:r>
              <a:rPr lang="en-US" dirty="0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euro creation was to challenge the dominance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US dollar</a:t>
            </a:r>
          </a:p>
          <a:p>
            <a:r>
              <a:rPr lang="en-US" dirty="0" smtClean="0"/>
              <a:t>Euro in the world </a:t>
            </a:r>
          </a:p>
          <a:p>
            <a:pPr lvl="1"/>
            <a:r>
              <a:rPr lang="en-US" dirty="0" smtClean="0"/>
              <a:t>24% of world reserves (dollar 61%; 2013)</a:t>
            </a:r>
          </a:p>
          <a:p>
            <a:pPr lvl="1"/>
            <a:r>
              <a:rPr lang="en-US" dirty="0" smtClean="0"/>
              <a:t>33% of all international transactions (dollar 87%; 2013)</a:t>
            </a:r>
          </a:p>
          <a:p>
            <a:pPr lvl="1"/>
            <a:r>
              <a:rPr lang="en-US" dirty="0" smtClean="0"/>
              <a:t>32% of all debts (dollar 45%; 2009)</a:t>
            </a:r>
          </a:p>
          <a:p>
            <a:pPr lvl="1"/>
            <a:r>
              <a:rPr lang="en-US" dirty="0" smtClean="0"/>
              <a:t>27 countries have their currency fixed to Euro (66 to dollar; 2009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ess than 40% </a:t>
            </a:r>
            <a:r>
              <a:rPr lang="en-US" dirty="0" err="1" smtClean="0"/>
              <a:t>eurozone</a:t>
            </a:r>
            <a:r>
              <a:rPr lang="en-US" dirty="0" smtClean="0"/>
              <a:t> exports invoiced in euros ( around 95% in dollars)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Balance of payments</a:t>
            </a:r>
          </a:p>
          <a:p>
            <a:pPr lvl="1"/>
            <a:r>
              <a:rPr lang="en-US" dirty="0" smtClean="0"/>
              <a:t>Accounting accord of all monetary transactions between a country and the rest of the world</a:t>
            </a:r>
          </a:p>
          <a:p>
            <a:pPr lvl="1"/>
            <a:r>
              <a:rPr lang="en-US" dirty="0" smtClean="0"/>
              <a:t>The sum of all accounts has to be equal 0 by definition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Composition</a:t>
            </a:r>
          </a:p>
          <a:p>
            <a:pPr lvl="1"/>
            <a:r>
              <a:rPr lang="en-US" dirty="0" smtClean="0"/>
              <a:t>Current account – exports, imports, income of factors of production</a:t>
            </a:r>
          </a:p>
          <a:p>
            <a:pPr lvl="1"/>
            <a:r>
              <a:rPr lang="en-US" dirty="0" smtClean="0"/>
              <a:t>Capital account – usually negligible</a:t>
            </a:r>
          </a:p>
          <a:p>
            <a:pPr lvl="1"/>
            <a:r>
              <a:rPr lang="en-US" dirty="0" smtClean="0"/>
              <a:t>Financial account – change in ownership in assets (investment, loans)</a:t>
            </a:r>
          </a:p>
          <a:p>
            <a:pPr lvl="1"/>
            <a:r>
              <a:rPr lang="en-US" dirty="0" smtClean="0"/>
              <a:t>Change in reserves – reserves 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central bank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Balancing mechanisms</a:t>
            </a:r>
          </a:p>
          <a:p>
            <a:pPr lvl="1"/>
            <a:r>
              <a:rPr lang="en-US" dirty="0" smtClean="0"/>
              <a:t>Exchange rate adjustment</a:t>
            </a:r>
          </a:p>
          <a:p>
            <a:pPr lvl="1"/>
            <a:r>
              <a:rPr lang="en-US" dirty="0" smtClean="0"/>
              <a:t>Internal prices adjustment</a:t>
            </a:r>
          </a:p>
          <a:p>
            <a:pPr lvl="1"/>
            <a:r>
              <a:rPr lang="en-US" dirty="0" smtClean="0"/>
              <a:t>Various others (debt forgiving, war, emigration)</a:t>
            </a:r>
            <a:endParaRPr lang="cs-CZ" dirty="0"/>
          </a:p>
          <a:p>
            <a:r>
              <a:rPr lang="en-US" dirty="0" smtClean="0">
                <a:solidFill>
                  <a:schemeClr val="tx2"/>
                </a:solidFill>
              </a:rPr>
              <a:t>International investment position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Relationship to government deficits and debts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SBasi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620688"/>
            <a:ext cx="7632848" cy="5400600"/>
          </a:xfrm>
        </p:spPr>
      </p:pic>
    </p:spTree>
    <p:extLst>
      <p:ext uri="{BB962C8B-B14F-4D97-AF65-F5344CB8AC3E}">
        <p14:creationId xmlns:p14="http://schemas.microsoft.com/office/powerpoint/2010/main" val="30333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What is money?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Neoclassical economics has almost no place for money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defined by functions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medium of exchange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lowers transaction costs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Common story – evolution of </a:t>
            </a:r>
            <a:r>
              <a:rPr lang="en-US" dirty="0" smtClean="0">
                <a:solidFill>
                  <a:schemeClr val="accent1"/>
                </a:solidFill>
              </a:rPr>
              <a:t>medium of exchange </a:t>
            </a:r>
            <a:r>
              <a:rPr lang="en-US" dirty="0" smtClean="0"/>
              <a:t>from barter exchange (</a:t>
            </a:r>
            <a:r>
              <a:rPr lang="en-US" dirty="0" err="1" smtClean="0"/>
              <a:t>Menger</a:t>
            </a:r>
            <a:r>
              <a:rPr lang="en-US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Money is supposed to be the most readily exchangeable commodity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Current money developed from commodity money – notes were originally promises to pay gold to the bearer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But history has some counterfactual evidence – money matters and is more than medium of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6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006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 way of coordinating intergroup relations (esp. production) – rose out of obligation (means of payment)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Money is a </a:t>
            </a:r>
            <a:r>
              <a:rPr lang="en-US" b="1" dirty="0" smtClean="0">
                <a:solidFill>
                  <a:schemeClr val="accent1"/>
                </a:solidFill>
              </a:rPr>
              <a:t>social relation </a:t>
            </a:r>
            <a:r>
              <a:rPr lang="en-US" dirty="0" smtClean="0"/>
              <a:t>(institutionalized)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First „sort of money“ </a:t>
            </a:r>
            <a:r>
              <a:rPr lang="en-US" dirty="0" smtClean="0">
                <a:solidFill>
                  <a:schemeClr val="accent1"/>
                </a:solidFill>
              </a:rPr>
              <a:t>– unit of account </a:t>
            </a:r>
            <a:r>
              <a:rPr lang="en-US" dirty="0" smtClean="0"/>
              <a:t>in Sumer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temple economy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value assignment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obligations became quantifiable –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debt</a:t>
            </a:r>
            <a:r>
              <a:rPr lang="cs-CZ" b="1" dirty="0" smtClean="0">
                <a:solidFill>
                  <a:srgbClr val="FF0000"/>
                </a:solidFill>
              </a:rPr>
              <a:t>s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dirty="0" smtClean="0"/>
              <a:t>rationalization of cooperation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It is an artificial product of human conduct, can be redesigned or „renegotiated“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Almost anything can be a „money thing“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465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Money creation implies power, therefore money is inherently political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Money and taxes are closely linked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money obtains some of its value through taxation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channeling of resources for a public purpose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redistribution maintains intergroup stability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Government does not have to go bankrupt in its own currency – money creation as an emergency tool during crisis (war, political turmoil)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Real constraints of government spending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inflation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international economic relations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„Voluntary“ financial constraints of government (budgetary process, CB independence, fixed exchange rate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6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Eurozone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</a:t>
            </a:r>
            <a:r>
              <a:rPr lang="en-US" dirty="0" smtClean="0"/>
              <a:t> 2010 Greece announced problems with financing its debt</a:t>
            </a:r>
          </a:p>
          <a:p>
            <a:r>
              <a:rPr lang="en-US" dirty="0" smtClean="0"/>
              <a:t>Later affected – Portugal, Ireland, Spain</a:t>
            </a:r>
          </a:p>
          <a:p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Excessive budget deficits</a:t>
            </a:r>
          </a:p>
          <a:p>
            <a:pPr lvl="1"/>
            <a:r>
              <a:rPr lang="en-US" dirty="0" smtClean="0"/>
              <a:t>Inefficient financial regulation</a:t>
            </a:r>
          </a:p>
          <a:p>
            <a:pPr lvl="1"/>
            <a:r>
              <a:rPr lang="en-US" dirty="0" smtClean="0"/>
              <a:t>Intra-European imbalances</a:t>
            </a:r>
          </a:p>
          <a:p>
            <a:r>
              <a:rPr lang="en-US" dirty="0" smtClean="0"/>
              <a:t>E</a:t>
            </a:r>
            <a:r>
              <a:rPr lang="cs-CZ" dirty="0" err="1" smtClean="0"/>
              <a:t>urozone</a:t>
            </a:r>
            <a:r>
              <a:rPr lang="en-US" dirty="0" smtClean="0"/>
              <a:t> response</a:t>
            </a:r>
          </a:p>
          <a:p>
            <a:pPr lvl="1"/>
            <a:r>
              <a:rPr lang="en-US" dirty="0" smtClean="0"/>
              <a:t>Euro plus pact – ex-ante coordination and surveillance</a:t>
            </a:r>
          </a:p>
          <a:p>
            <a:pPr lvl="1"/>
            <a:r>
              <a:rPr lang="en-US" dirty="0" smtClean="0"/>
              <a:t>European Semester – timetable of coordination </a:t>
            </a:r>
            <a:endParaRPr lang="cs-CZ" dirty="0" smtClean="0"/>
          </a:p>
          <a:p>
            <a:pPr lvl="1"/>
            <a:r>
              <a:rPr lang="en-US" dirty="0" smtClean="0"/>
              <a:t>Six Pack – semiautomatic sanctions</a:t>
            </a:r>
          </a:p>
          <a:p>
            <a:pPr lvl="1"/>
            <a:r>
              <a:rPr lang="en-US" dirty="0" smtClean="0"/>
              <a:t>Fiscal compact – strengthened Stability and Growth Pact</a:t>
            </a:r>
          </a:p>
          <a:p>
            <a:pPr lvl="1"/>
            <a:r>
              <a:rPr lang="en-US" dirty="0" smtClean="0"/>
              <a:t>European Stability Mechanism (ESM) – emergency fund</a:t>
            </a:r>
          </a:p>
          <a:p>
            <a:pPr lvl="1"/>
            <a:r>
              <a:rPr lang="en-US" dirty="0" smtClean="0"/>
              <a:t>Banking union – surveillance </a:t>
            </a:r>
            <a:r>
              <a:rPr lang="cs-CZ" dirty="0" err="1" smtClean="0"/>
              <a:t>of</a:t>
            </a:r>
            <a:r>
              <a:rPr lang="en-US" dirty="0" smtClean="0"/>
              <a:t> financial markets</a:t>
            </a:r>
          </a:p>
        </p:txBody>
      </p:sp>
    </p:spTree>
    <p:extLst>
      <p:ext uri="{BB962C8B-B14F-4D97-AF65-F5344CB8AC3E}">
        <p14:creationId xmlns:p14="http://schemas.microsoft.com/office/powerpoint/2010/main" val="13860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413792"/>
            <a:ext cx="8229600" cy="1143000"/>
          </a:xfrm>
        </p:spPr>
        <p:txBody>
          <a:bodyPr>
            <a:normAutofit/>
          </a:bodyPr>
          <a:lstStyle/>
          <a:p>
            <a:r>
              <a:rPr lang="en-US" sz="1800" b="1" dirty="0"/>
              <a:t>Development of the EU Current Account to GDP between the Years 1992 -2011 (%)</a:t>
            </a:r>
            <a:endParaRPr lang="cs-CZ" sz="1800" dirty="0"/>
          </a:p>
        </p:txBody>
      </p:sp>
      <p:pic>
        <p:nvPicPr>
          <p:cNvPr id="1026" name="Graf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15" t="-3876" r="-2530" b="-5034"/>
          <a:stretch>
            <a:fillRect/>
          </a:stretch>
        </p:blipFill>
        <p:spPr bwMode="auto">
          <a:xfrm>
            <a:off x="827584" y="1556792"/>
            <a:ext cx="7344816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4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564</Words>
  <Application>Microsoft Office PowerPoint</Application>
  <PresentationFormat>Předvádění na obrazovce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Eurozone Crisis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Eurozone Crisis</vt:lpstr>
      <vt:lpstr>Development of the EU Current Account to GDP between the Years 1992 -2011 (%)</vt:lpstr>
      <vt:lpstr>Current Account to GDP in the Years 1999-2012 (%)</vt:lpstr>
      <vt:lpstr>Net International Investment Position (in % of GDP)</vt:lpstr>
      <vt:lpstr>Central Bank Balance Sheets within TARGET2 System (Millions of EURO)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Tunoch</cp:lastModifiedBy>
  <cp:revision>21</cp:revision>
  <dcterms:created xsi:type="dcterms:W3CDTF">2014-05-06T21:26:49Z</dcterms:created>
  <dcterms:modified xsi:type="dcterms:W3CDTF">2015-05-06T05:47:28Z</dcterms:modified>
</cp:coreProperties>
</file>