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>
        <p:scale>
          <a:sx n="80" d="100"/>
          <a:sy n="80" d="100"/>
        </p:scale>
        <p:origin x="-121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0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1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9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1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9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8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6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0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52A7-1D40-4F61-A68D-535948F5F6F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4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Political Economy of European Monetary Integration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Europe in World Economy 201</a:t>
            </a:r>
            <a:r>
              <a:rPr lang="cs-CZ" dirty="0" smtClean="0"/>
              <a:t>5</a:t>
            </a:r>
          </a:p>
          <a:p>
            <a:r>
              <a:rPr lang="cs-CZ" sz="2400" dirty="0" smtClean="0"/>
              <a:t>Vladan </a:t>
            </a:r>
            <a:r>
              <a:rPr lang="cs-CZ" sz="2400" dirty="0" err="1" smtClean="0"/>
              <a:t>Hodulak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 smtClean="0"/>
              <a:t>Analysis in this lecture for the most part uses </a:t>
            </a:r>
            <a:r>
              <a:rPr lang="en-US" b="1" dirty="0" smtClean="0">
                <a:solidFill>
                  <a:schemeClr val="tx2"/>
                </a:solidFill>
              </a:rPr>
              <a:t>neoclassical approach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Mainstream Economics</a:t>
            </a:r>
          </a:p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Definition of Economics </a:t>
            </a:r>
            <a:r>
              <a:rPr lang="en-US" dirty="0" smtClean="0"/>
              <a:t>(Robbins 1935): “the science which studies human behavior as a relationship between ends and scarce means which have alternative uses”</a:t>
            </a:r>
          </a:p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Assumptions</a:t>
            </a:r>
            <a:r>
              <a:rPr lang="en-US" dirty="0" smtClean="0"/>
              <a:t> – rational individual that attempts to maximize utility, self-interested individual, perfect knowledge (rational expectations)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Focuses on markets as the prime means of coordination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Main analytical tools: supply and demand curves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Monetary policy </a:t>
            </a:r>
            <a:r>
              <a:rPr lang="en-US" dirty="0" smtClean="0"/>
              <a:t>– a process by which a monetary authority influences monetary variables (e.g. interest rate) in an attempt to control the supply of money</a:t>
            </a:r>
            <a:r>
              <a:rPr lang="cs-CZ" dirty="0" smtClean="0"/>
              <a:t> (</a:t>
            </a:r>
            <a:r>
              <a:rPr lang="cs-CZ" dirty="0" err="1" smtClean="0"/>
              <a:t>inflation</a:t>
            </a:r>
            <a:r>
              <a:rPr lang="cs-CZ" smtClean="0"/>
              <a:t>)</a:t>
            </a:r>
            <a:endParaRPr lang="en-US" dirty="0" smtClean="0"/>
          </a:p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Fiscal policy </a:t>
            </a:r>
            <a:r>
              <a:rPr lang="en-US" dirty="0" smtClean="0"/>
              <a:t>– manipulation of the balance between government expenditure and revenue so as to influence the economy (aggregate demand)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Almost every country has its own currency and uses both fiscal and monetary policies.</a:t>
            </a:r>
          </a:p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Monetary arrangements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Floating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Managed floating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Fixed exchange rate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Currency board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Dollarization, </a:t>
            </a:r>
            <a:r>
              <a:rPr lang="en-US" dirty="0" err="1" smtClean="0"/>
              <a:t>euroizaition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65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Monetary sovereignty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Macroeconomic management – influencing the development of an economy using monetary and fiscal policies</a:t>
            </a:r>
          </a:p>
          <a:p>
            <a:pPr lvl="1">
              <a:lnSpc>
                <a:spcPct val="140000"/>
              </a:lnSpc>
            </a:pPr>
            <a:r>
              <a:rPr lang="en-US" dirty="0" err="1" smtClean="0"/>
              <a:t>Seigniorage</a:t>
            </a:r>
            <a:r>
              <a:rPr lang="en-US" dirty="0" smtClean="0"/>
              <a:t> – is the difference between the value of money and the cost to produce and distribute it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Political symbolism – patriotism, national identity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Monetary insulation – insulation from economic but also political risk</a:t>
            </a:r>
          </a:p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Internationalization</a:t>
            </a:r>
            <a:r>
              <a:rPr lang="en-US" dirty="0" smtClean="0"/>
              <a:t> (loss of sovereignty)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Efficiency – promotes competition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Network externalities – reduces transaction costs</a:t>
            </a:r>
            <a:endParaRPr lang="cs-CZ" dirty="0" smtClean="0"/>
          </a:p>
          <a:p>
            <a:pPr>
              <a:lnSpc>
                <a:spcPct val="14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Impossible trilogy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Stable exchange rate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Monetary policy independence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Unrestricted capital flows</a:t>
            </a:r>
            <a:endParaRPr lang="cs-CZ" dirty="0" smtClean="0"/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8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 smtClean="0"/>
              <a:t>EMU stands for </a:t>
            </a:r>
            <a:r>
              <a:rPr lang="en-US" b="1" dirty="0" smtClean="0"/>
              <a:t>Economic and Monetary Union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Economic and monetary unions usually have countrywide fiscal policy as well as a single monetary policy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The EU budget amounts to only about 1</a:t>
            </a:r>
            <a:r>
              <a:rPr lang="cs-CZ" dirty="0" smtClean="0"/>
              <a:t> % </a:t>
            </a:r>
            <a:r>
              <a:rPr lang="en-US" dirty="0" smtClean="0"/>
              <a:t>of EU GDP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EU uses alternative approach</a:t>
            </a:r>
          </a:p>
          <a:p>
            <a:pPr lvl="1">
              <a:lnSpc>
                <a:spcPct val="140000"/>
              </a:lnSpc>
            </a:pPr>
            <a:r>
              <a:rPr lang="en-US" dirty="0" smtClean="0">
                <a:solidFill>
                  <a:schemeClr val="tx2"/>
                </a:solidFill>
              </a:rPr>
              <a:t>Maastricht criteria</a:t>
            </a:r>
          </a:p>
          <a:p>
            <a:pPr lvl="1">
              <a:lnSpc>
                <a:spcPct val="140000"/>
              </a:lnSpc>
            </a:pPr>
            <a:r>
              <a:rPr lang="en-US" dirty="0" smtClean="0">
                <a:solidFill>
                  <a:schemeClr val="tx2"/>
                </a:solidFill>
              </a:rPr>
              <a:t>Stability and Growth Pact</a:t>
            </a:r>
          </a:p>
          <a:p>
            <a:pPr lvl="1">
              <a:lnSpc>
                <a:spcPct val="140000"/>
              </a:lnSpc>
            </a:pPr>
            <a:r>
              <a:rPr lang="en-US" dirty="0" smtClean="0">
                <a:solidFill>
                  <a:schemeClr val="tx2"/>
                </a:solidFill>
              </a:rPr>
              <a:t>Broad Economic Policy Guidelines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Real coordination of economic policies is rather 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6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 smtClean="0"/>
              <a:t>Main components of monetary integration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Exchange rate union – permanently and irrevocably </a:t>
            </a:r>
            <a:r>
              <a:rPr lang="en-US" b="1" dirty="0" smtClean="0"/>
              <a:t>fixed ER </a:t>
            </a:r>
            <a:r>
              <a:rPr lang="en-US" dirty="0" smtClean="0"/>
              <a:t>among themselves</a:t>
            </a:r>
          </a:p>
          <a:p>
            <a:pPr lvl="1">
              <a:lnSpc>
                <a:spcPct val="140000"/>
              </a:lnSpc>
            </a:pPr>
            <a:r>
              <a:rPr lang="en-US" i="1" dirty="0" smtClean="0"/>
              <a:t>Capital market integration – absence of all exchange controls for both current and capital transactions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Monetary integration should include: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A common monetary policy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A common exchange rate policy (+ pool of reserves)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Single monetary authority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Policy consequences</a:t>
            </a:r>
          </a:p>
          <a:p>
            <a:pPr lvl="1">
              <a:lnSpc>
                <a:spcPct val="140000"/>
              </a:lnSpc>
            </a:pPr>
            <a:r>
              <a:rPr lang="en-US" i="1" dirty="0" smtClean="0"/>
              <a:t>The rate of increase of the money supply must be decided jointly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The </a:t>
            </a:r>
            <a:r>
              <a:rPr lang="en-US" b="1" dirty="0" smtClean="0"/>
              <a:t>balance of payments </a:t>
            </a:r>
            <a:r>
              <a:rPr lang="en-US" dirty="0" smtClean="0"/>
              <a:t>of the entire union with the outside world must be regulated at the union level</a:t>
            </a:r>
          </a:p>
        </p:txBody>
      </p:sp>
    </p:spTree>
    <p:extLst>
      <p:ext uri="{BB962C8B-B14F-4D97-AF65-F5344CB8AC3E}">
        <p14:creationId xmlns:p14="http://schemas.microsoft.com/office/powerpoint/2010/main" val="20150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Gains from EMU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A common pool of foreign exchange reserves economizes their use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Single currency can play more important role internationally (</a:t>
            </a:r>
            <a:r>
              <a:rPr lang="en-US" dirty="0" err="1" smtClean="0"/>
              <a:t>seigniorage</a:t>
            </a:r>
            <a:r>
              <a:rPr lang="en-US" dirty="0" smtClean="0"/>
              <a:t>)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Reduction of transaction costs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Enhanced competition (price transparency)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Possible lower interest rates for some countries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Stability should lead to optimal allocation of resources (in the long run)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Pooling of financial resources – easier financing from within the union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Centralized budget – transfers to depressed regions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A stronger voice at the union level for some 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4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396044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dirty="0" smtClean="0"/>
              <a:t>Optimum Currency Areas – cost-benefit analysis of single currency adoption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/>
              <a:t>Possible costs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2"/>
                </a:solidFill>
              </a:rPr>
              <a:t>Higher unemployment </a:t>
            </a:r>
            <a:r>
              <a:rPr lang="en-US" dirty="0" smtClean="0"/>
              <a:t>and some loss of output/wealth in the depressed country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2"/>
                </a:solidFill>
              </a:rPr>
              <a:t>Higher inflation </a:t>
            </a:r>
            <a:r>
              <a:rPr lang="en-US" dirty="0" smtClean="0"/>
              <a:t>in the booming country</a:t>
            </a:r>
            <a:endParaRPr lang="ru-RU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/>
              <a:t>The costs should be only transitional if any because in the long run the market mechanism should restore equilibrium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/>
              <a:t>Furthermore, the changing institutional structure should lead to a change in behavior so that the current problems are overcome more easily</a:t>
            </a:r>
          </a:p>
          <a:p>
            <a:pPr marL="0" indent="0">
              <a:lnSpc>
                <a:spcPct val="140000"/>
              </a:lnSpc>
              <a:buNone/>
            </a:pPr>
            <a:endParaRPr lang="en-US" dirty="0"/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/>
              <a:t>How to reduce costs?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623970" y="4149080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dirty="0" smtClean="0"/>
              <a:t>Price/wage flexibility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Labor/capital mobility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Financial market integration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Open an interdependent economies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Diverse economies</a:t>
            </a:r>
          </a:p>
          <a:p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16016" y="4132907"/>
            <a:ext cx="3888432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dirty="0" smtClean="0"/>
              <a:t>Similar production structures (similar shocks)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Similar inflation rates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Fiscal integration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Possible problems with neoclassical explanation:</a:t>
            </a:r>
          </a:p>
          <a:p>
            <a:r>
              <a:rPr lang="en-US" dirty="0" smtClean="0"/>
              <a:t>Variables behave smoothly because they were set in the model to do so (NAIRU)</a:t>
            </a:r>
          </a:p>
          <a:p>
            <a:r>
              <a:rPr lang="en-US" dirty="0" smtClean="0"/>
              <a:t>People are assumed to change their behavior to fit the expectations of the model</a:t>
            </a:r>
          </a:p>
          <a:p>
            <a:r>
              <a:rPr lang="en-US" dirty="0" smtClean="0"/>
              <a:t>Misunderstands the role of money in the society</a:t>
            </a:r>
          </a:p>
          <a:p>
            <a:r>
              <a:rPr lang="en-US" dirty="0" smtClean="0"/>
              <a:t>Assumes away important political considerations (distribution, patriotism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8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631</Words>
  <Application>Microsoft Office PowerPoint</Application>
  <PresentationFormat>Předvádění na obrazovce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Political Economy of European Monetary Integration</vt:lpstr>
      <vt:lpstr>Theory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European Monetary Integration</dc:title>
  <dc:creator>Tunoch</dc:creator>
  <cp:lastModifiedBy>Tunoch</cp:lastModifiedBy>
  <cp:revision>33</cp:revision>
  <dcterms:created xsi:type="dcterms:W3CDTF">2014-04-22T20:28:50Z</dcterms:created>
  <dcterms:modified xsi:type="dcterms:W3CDTF">2015-04-21T15:36:34Z</dcterms:modified>
</cp:coreProperties>
</file>